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4060" autoAdjust="0"/>
  </p:normalViewPr>
  <p:slideViewPr>
    <p:cSldViewPr>
      <p:cViewPr varScale="1">
        <p:scale>
          <a:sx n="86" d="100"/>
          <a:sy n="86" d="100"/>
        </p:scale>
        <p:origin x="186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4960" y="139953"/>
            <a:ext cx="585978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3117" y="3145028"/>
            <a:ext cx="10065765" cy="223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3191" y="3982973"/>
            <a:ext cx="3702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Tw Cen MT"/>
                <a:cs typeface="Tw Cen MT"/>
              </a:rPr>
              <a:t>B</a:t>
            </a:r>
            <a:r>
              <a:rPr sz="1900" b="1" spc="10" dirty="0">
                <a:latin typeface="Tw Cen MT"/>
                <a:cs typeface="Tw Cen MT"/>
              </a:rPr>
              <a:t> </a:t>
            </a:r>
            <a:r>
              <a:rPr sz="1900" b="1" spc="-5" dirty="0">
                <a:latin typeface="Tw Cen MT"/>
                <a:cs typeface="Tw Cen MT"/>
              </a:rPr>
              <a:t>Y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91" y="4505959"/>
            <a:ext cx="24072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Tw Cen MT"/>
                <a:cs typeface="Tw Cen MT"/>
              </a:rPr>
              <a:t>CHINMAY JAPE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0" y="1018539"/>
            <a:ext cx="4756404" cy="4749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6991" y="2296795"/>
            <a:ext cx="4039413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5" dirty="0">
                <a:latin typeface="Tw Cen MT"/>
                <a:cs typeface="Tw Cen MT"/>
              </a:rPr>
              <a:t>Sentiment Analysis on Customer Reviews</a:t>
            </a:r>
            <a:endParaRPr sz="3200" dirty="0">
              <a:latin typeface="Tw Cen MT"/>
              <a:cs typeface="Tw Cen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C8047-E345-4087-8C45-BD263256E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4" y="454340"/>
            <a:ext cx="3077060" cy="11770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4119" y="864571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Decision Tree Classifier with Bag of Words</a:t>
            </a:r>
            <a:endParaRPr lang="en-US" sz="3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E43C9-99EE-4882-88BE-DB52952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9" y="1431393"/>
            <a:ext cx="3771900" cy="2683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9C1AC-DBFA-42CF-A779-608B1054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79" y="2033587"/>
            <a:ext cx="3771900" cy="2790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2F095-6F45-43A6-BD4A-B55E1C31D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079" y="3657600"/>
            <a:ext cx="3640521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4119" y="864571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Decision Tree Classifier with TFIDF</a:t>
            </a:r>
            <a:endParaRPr lang="en-US" sz="32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1C2D2-79A6-4EAF-BD09-4C080CAB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35528"/>
            <a:ext cx="3771900" cy="270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B4531-A82D-4D77-A95C-26D28BF3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1" y="2038350"/>
            <a:ext cx="3390900" cy="278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7E5AB5-A973-4996-8BDA-3ABC108D0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52" y="3048000"/>
            <a:ext cx="3733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3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4119" y="864571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Decision Tree Classifier Word Cloud on BOW and TFIDF</a:t>
            </a:r>
            <a:endParaRPr lang="en-US" sz="3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5E8DF-CFE2-458E-A5D0-5A489D15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9" y="1369838"/>
            <a:ext cx="4552950" cy="450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11897-DCF5-4C81-A459-8552555B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88" y="1369838"/>
            <a:ext cx="4514850" cy="45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4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4119" y="864571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Light GBM with Bag of Words</a:t>
            </a:r>
            <a:endParaRPr lang="en-US" sz="32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F24B3-456A-4A55-930F-9F4A406D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9" y="1431393"/>
            <a:ext cx="3553081" cy="2607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4AEF6-C2AE-4366-89F2-7B60233B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571" y="3450021"/>
            <a:ext cx="3724275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F6B714-4E15-4960-9E11-088CE76B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45" y="2438400"/>
            <a:ext cx="3553081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4119" y="864571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Light GBM with TFIDF</a:t>
            </a:r>
            <a:endParaRPr lang="en-US" sz="3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24188-0925-4666-9894-2303EA53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31393"/>
            <a:ext cx="3714750" cy="2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CB9E3-01DF-47D3-A474-B7E94AF0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3429000"/>
            <a:ext cx="3790950" cy="267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CB759-6672-44A0-A7D9-89E8869E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1" y="2772939"/>
            <a:ext cx="3714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2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Comparing the Models</a:t>
            </a:r>
            <a:endParaRPr sz="3600" dirty="0">
              <a:latin typeface="Tw Cen MT"/>
              <a:cs typeface="Tw Cen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27B033-22FC-4B2F-BDAE-BB91CF50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69" y="2931273"/>
            <a:ext cx="67818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C9B5D-00E4-42C5-AA27-B2875F20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1985"/>
            <a:ext cx="481965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3F0F0-2557-4D45-8C93-2D7A6FF7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648200"/>
            <a:ext cx="6419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136810A-E9D3-4755-9BA7-AF22CE3FE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/>
              <a:t>Useful Insights from the Analysis: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F1F97-8276-4A3E-91F5-25027968AEB4}"/>
              </a:ext>
            </a:extLst>
          </p:cNvPr>
          <p:cNvSpPr txBox="1"/>
          <p:nvPr/>
        </p:nvSpPr>
        <p:spPr>
          <a:xfrm>
            <a:off x="714119" y="1295400"/>
            <a:ext cx="942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87% of the user reviews on the products are positive with a rating of 4 or 5.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 3 brands by volume are Harbor Breeze, Home Décor and </a:t>
            </a:r>
            <a:r>
              <a:rPr lang="en-US" dirty="0" err="1"/>
              <a:t>Fanimation</a:t>
            </a:r>
            <a:r>
              <a:rPr lang="en-US" dirty="0"/>
              <a:t> Studio capturing 65% of the market share volume.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Top 20 features from the positive class contain 3 of the Harbor Breeze Products.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Ceiling Fan Without Lights is the top negative feature.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7ADEA0-4E71-4D88-B23B-3BF59D8699CA}"/>
              </a:ext>
            </a:extLst>
          </p:cNvPr>
          <p:cNvSpPr txBox="1">
            <a:spLocks/>
          </p:cNvSpPr>
          <p:nvPr/>
        </p:nvSpPr>
        <p:spPr>
          <a:xfrm>
            <a:off x="616322" y="3403728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600" b="1" kern="0" spc="-35" dirty="0"/>
              <a:t>Recommendation on Final Model:</a:t>
            </a:r>
            <a:endParaRPr lang="en-US" sz="3600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141F9-1929-4F1D-91B2-21E0B8205D15}"/>
              </a:ext>
            </a:extLst>
          </p:cNvPr>
          <p:cNvSpPr txBox="1"/>
          <p:nvPr/>
        </p:nvSpPr>
        <p:spPr>
          <a:xfrm>
            <a:off x="714119" y="4267200"/>
            <a:ext cx="896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the performance of 3 models on the test data and considering AUC score as the test statistic we recommend Naïve Bayes model with TFIDF [AUC : .939] as our final model for predicting the sentiment based on the given set of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3483" y="6309359"/>
            <a:ext cx="11306810" cy="0"/>
          </a:xfrm>
          <a:custGeom>
            <a:avLst/>
            <a:gdLst/>
            <a:ahLst/>
            <a:cxnLst/>
            <a:rect l="l" t="t" r="r" b="b"/>
            <a:pathLst>
              <a:path w="11306810">
                <a:moveTo>
                  <a:pt x="0" y="0"/>
                </a:moveTo>
                <a:lnTo>
                  <a:pt x="113065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9869" y="164033"/>
            <a:ext cx="5874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45" dirty="0">
                <a:latin typeface="Tw Cen MT"/>
                <a:cs typeface="Tw Cen MT"/>
              </a:rPr>
              <a:t>OBJECTIVE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45951" y="643382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entury Gothic"/>
                <a:cs typeface="Century Gothic"/>
              </a:rPr>
              <a:t>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8E73F-6909-4F0B-B471-98B86C65BB04}"/>
              </a:ext>
            </a:extLst>
          </p:cNvPr>
          <p:cNvSpPr txBox="1"/>
          <p:nvPr/>
        </p:nvSpPr>
        <p:spPr>
          <a:xfrm>
            <a:off x="429869" y="1066800"/>
            <a:ext cx="886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set of customer reviews and product related features, use sentiment analysis to determine the emotional tone behind a series of words and gain an understanding of the attitudes, opinions and emotions expressed about the products.</a:t>
            </a:r>
            <a:endParaRPr lang="en-IN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288E2E-4CD1-4041-A307-00E250249506}"/>
              </a:ext>
            </a:extLst>
          </p:cNvPr>
          <p:cNvSpPr txBox="1">
            <a:spLocks/>
          </p:cNvSpPr>
          <p:nvPr/>
        </p:nvSpPr>
        <p:spPr>
          <a:xfrm>
            <a:off x="416731" y="2318222"/>
            <a:ext cx="5874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b="1" kern="0" spc="-45" dirty="0"/>
              <a:t>THE DATA</a:t>
            </a:r>
            <a:endParaRPr lang="en-US" sz="3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CC26B-C206-4DCD-A3A3-AA075AAA47B6}"/>
              </a:ext>
            </a:extLst>
          </p:cNvPr>
          <p:cNvSpPr txBox="1"/>
          <p:nvPr/>
        </p:nvSpPr>
        <p:spPr>
          <a:xfrm>
            <a:off x="533400" y="3200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Number of Data Points : 1188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Attributes : 14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Relevant Categorical Variables : 6</a:t>
            </a:r>
          </a:p>
          <a:p>
            <a:pPr marL="285750" indent="-285750">
              <a:buFontTx/>
              <a:buChar char="-"/>
            </a:pPr>
            <a:r>
              <a:rPr lang="en-IN" dirty="0"/>
              <a:t>Attributes ‘Brand’ and ‘Review Header’ contains 111 and 24 null values respectively.</a:t>
            </a:r>
          </a:p>
          <a:p>
            <a:pPr marL="285750" indent="-285750">
              <a:buFontTx/>
              <a:buChar char="-"/>
            </a:pPr>
            <a:r>
              <a:rPr lang="en-IN" dirty="0"/>
              <a:t>972 5-Star reviews out of a total of 1188.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83" y="6309359"/>
            <a:ext cx="11306810" cy="0"/>
          </a:xfrm>
          <a:custGeom>
            <a:avLst/>
            <a:gdLst/>
            <a:ahLst/>
            <a:cxnLst/>
            <a:rect l="l" t="t" r="r" b="b"/>
            <a:pathLst>
              <a:path w="11306810">
                <a:moveTo>
                  <a:pt x="0" y="0"/>
                </a:moveTo>
                <a:lnTo>
                  <a:pt x="113065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Univariate Analysis on the Categorical Variables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45951" y="643382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6D5AB7-0367-4E55-A4FE-D33C13F5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9" y="1219200"/>
            <a:ext cx="3692749" cy="32495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4551A6-A2CB-4D59-B55B-7A800BEA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06" y="1132131"/>
            <a:ext cx="5286375" cy="34237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B930B5-A292-40B2-B381-8EBF8EE0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07" y="4555866"/>
            <a:ext cx="5238750" cy="1524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82393F-0E6D-4040-93F8-A17BC1239DAD}"/>
              </a:ext>
            </a:extLst>
          </p:cNvPr>
          <p:cNvSpPr txBox="1"/>
          <p:nvPr/>
        </p:nvSpPr>
        <p:spPr>
          <a:xfrm>
            <a:off x="714119" y="4800600"/>
            <a:ext cx="4467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is highly biased towards positive reviews. We will have to take care of this situation during model building.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83" y="6309359"/>
            <a:ext cx="11306810" cy="0"/>
          </a:xfrm>
          <a:custGeom>
            <a:avLst/>
            <a:gdLst/>
            <a:ahLst/>
            <a:cxnLst/>
            <a:rect l="l" t="t" r="r" b="b"/>
            <a:pathLst>
              <a:path w="11306810">
                <a:moveTo>
                  <a:pt x="0" y="0"/>
                </a:moveTo>
                <a:lnTo>
                  <a:pt x="113065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Univariate Analysis on the Categorical Variables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45951" y="643382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91220-3524-407F-A22C-06147162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143000"/>
            <a:ext cx="5181599" cy="27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4A23C-E306-447A-ACD9-C59CB3DB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33" y="1431892"/>
            <a:ext cx="3790950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D9446-F3BC-4E20-9C85-2303AB8B6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483" y="2195512"/>
            <a:ext cx="4800600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FE33D-4CC4-4E9F-9E83-F918FD11C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308" y="2927862"/>
            <a:ext cx="5057775" cy="61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15395-7D8F-43AB-976D-AF459CA33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270" y="4345304"/>
            <a:ext cx="5172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4883B5F-B90D-49B1-B099-3B9AD7C3C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/>
              <a:t>Text Preprocessing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706AF-460D-410A-B393-19D716B0974D}"/>
              </a:ext>
            </a:extLst>
          </p:cNvPr>
          <p:cNvSpPr txBox="1"/>
          <p:nvPr/>
        </p:nvSpPr>
        <p:spPr>
          <a:xfrm>
            <a:off x="714119" y="13716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 Involved: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65763-1D16-46F8-A3F2-9EE6AE7D4AF2}"/>
              </a:ext>
            </a:extLst>
          </p:cNvPr>
          <p:cNvSpPr txBox="1"/>
          <p:nvPr/>
        </p:nvSpPr>
        <p:spPr>
          <a:xfrm>
            <a:off x="714119" y="2133600"/>
            <a:ext cx="8429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Stop Words Removal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Removal of Punctuations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Lowering the upper case letters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Processing special characters and spaces between the sentences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Expanding contracted English words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regular expressions to preprocess the text data.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F2681-CB9E-41C9-A050-6D96C763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6765"/>
            <a:ext cx="2419350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133A4-B9D6-4555-BA4C-803A971F8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28" y="5061852"/>
            <a:ext cx="2714625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EF5999-81BA-4DCF-99D5-4DC964E7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381" y="4126765"/>
            <a:ext cx="2809875" cy="1359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AC9A6A-BC20-4CD5-99FD-3031FB8ADE08}"/>
              </a:ext>
            </a:extLst>
          </p:cNvPr>
          <p:cNvSpPr txBox="1"/>
          <p:nvPr/>
        </p:nvSpPr>
        <p:spPr>
          <a:xfrm>
            <a:off x="7360572" y="416492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Replacing white spaces in categorical variables with underscore.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15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4883B5F-B90D-49B1-B099-3B9AD7C3C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/>
              <a:t>Text Preprocessing - Continued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1BD6-57BA-4CCC-9F59-D6E80EC1898F}"/>
              </a:ext>
            </a:extLst>
          </p:cNvPr>
          <p:cNvSpPr txBox="1"/>
          <p:nvPr/>
        </p:nvSpPr>
        <p:spPr>
          <a:xfrm>
            <a:off x="682588" y="1295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to be used for Bag of Words and TFIDF: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4D07A-4E03-42E0-888E-DA7A8029376E}"/>
              </a:ext>
            </a:extLst>
          </p:cNvPr>
          <p:cNvSpPr txBox="1"/>
          <p:nvPr/>
        </p:nvSpPr>
        <p:spPr>
          <a:xfrm>
            <a:off x="762000" y="1905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Preprocessed Review Text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Preprocessed Review Text Header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870A3-9579-41E7-9CCA-65A764DD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0" y="3238500"/>
            <a:ext cx="9963150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C2AFC3-5A9D-4E2C-877A-2A7043C0ED5A}"/>
              </a:ext>
            </a:extLst>
          </p:cNvPr>
          <p:cNvSpPr txBox="1"/>
          <p:nvPr/>
        </p:nvSpPr>
        <p:spPr>
          <a:xfrm>
            <a:off x="682588" y="2819400"/>
            <a:ext cx="68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sample review text after preprocessing:</a:t>
            </a:r>
            <a:endParaRPr lang="en-IN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B298A875-E483-4944-AC01-7DB715553EF5}"/>
              </a:ext>
            </a:extLst>
          </p:cNvPr>
          <p:cNvSpPr txBox="1">
            <a:spLocks/>
          </p:cNvSpPr>
          <p:nvPr/>
        </p:nvSpPr>
        <p:spPr>
          <a:xfrm>
            <a:off x="714118" y="3809434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600" b="1" kern="0" spc="-35" dirty="0"/>
              <a:t>Dataset After Text Preprocessing</a:t>
            </a:r>
            <a:endParaRPr lang="en-US" sz="3600" kern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72752F-5A7F-4FFE-9C68-A215B1A16152}"/>
              </a:ext>
            </a:extLst>
          </p:cNvPr>
          <p:cNvSpPr txBox="1"/>
          <p:nvPr/>
        </p:nvSpPr>
        <p:spPr>
          <a:xfrm>
            <a:off x="762000" y="4572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This dataset contains the final preprocessed text and categorical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dataset contain 1122 rows and 14 columns.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final data file is saved in csv format and will be used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62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1491" y="1066800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Naïve Bayes Classifier with Bag of Words and TFIDF</a:t>
            </a:r>
            <a:endParaRPr lang="en-US" sz="32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4559B-B0A6-4B42-8E8C-E52779F71046}"/>
              </a:ext>
            </a:extLst>
          </p:cNvPr>
          <p:cNvSpPr txBox="1"/>
          <p:nvPr/>
        </p:nvSpPr>
        <p:spPr>
          <a:xfrm>
            <a:off x="693098" y="2282602"/>
            <a:ext cx="8737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Calculating sentiment scores of review text using </a:t>
            </a:r>
            <a:r>
              <a:rPr lang="en-US" dirty="0" err="1"/>
              <a:t>nltk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Splitting the dataset in train and test set using random sampling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Applying Bag of Words and TFIDF on Review Text and Review Header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Encoding Numerical and Categorical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Concatenating all the final set of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Hyperparameter Tuning using </a:t>
            </a:r>
            <a:r>
              <a:rPr lang="en-US" dirty="0" err="1"/>
              <a:t>GridSearchCV</a:t>
            </a:r>
            <a:r>
              <a:rPr lang="en-US" dirty="0"/>
              <a:t> on Multinomial Naïve Bayes Model.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Selecting the best hyperparameter to build our final model.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Plotting ROC-AUC Curve, Confusion Matrix.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Finding the Top 20 features in the positive and negative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75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4119" y="864571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Naïve Bayes Classifier with Bag of Words</a:t>
            </a:r>
            <a:endParaRPr lang="en-US" sz="32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B5B2A-7F0D-497E-93EB-85D3899C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9" y="1369838"/>
            <a:ext cx="3733800" cy="2516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CE4E53-0890-417F-AC43-5CDB8CAA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86200"/>
            <a:ext cx="2983624" cy="2457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CA90B6-F351-4BEF-A9FC-68004C6F3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07" y="1676400"/>
            <a:ext cx="6914493" cy="38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3A0D72B-8046-4F4D-B881-EDA70FC96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119" y="374576"/>
            <a:ext cx="9510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lang="en-US" sz="3600" b="1" spc="-35" dirty="0">
                <a:latin typeface="Tw Cen MT"/>
                <a:cs typeface="Tw Cen MT"/>
              </a:rPr>
              <a:t>Modeling:</a:t>
            </a:r>
            <a:endParaRPr sz="3600" dirty="0">
              <a:latin typeface="Tw Cen MT"/>
              <a:cs typeface="Tw Cen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AED8D5-1314-47E2-AC31-0A847A1BF2EE}"/>
              </a:ext>
            </a:extLst>
          </p:cNvPr>
          <p:cNvSpPr txBox="1">
            <a:spLocks/>
          </p:cNvSpPr>
          <p:nvPr/>
        </p:nvSpPr>
        <p:spPr>
          <a:xfrm>
            <a:off x="714119" y="864571"/>
            <a:ext cx="98041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w Cen MT"/>
                <a:ea typeface="+mj-ea"/>
                <a:cs typeface="Tw Cen MT"/>
              </a:defRPr>
            </a:lvl1pPr>
          </a:lstStyle>
          <a:p>
            <a:pPr marL="12700" marR="5080">
              <a:spcBef>
                <a:spcPts val="100"/>
              </a:spcBef>
              <a:tabLst>
                <a:tab pos="4577080" algn="l"/>
              </a:tabLst>
            </a:pPr>
            <a:r>
              <a:rPr lang="en-US" sz="3200" b="1" kern="0" spc="-35" dirty="0"/>
              <a:t>Naïve Bayes Classifier with TFIDF</a:t>
            </a:r>
            <a:endParaRPr lang="en-US" sz="3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C2DB9-FB99-4649-975E-EDABA532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0" y="1305903"/>
            <a:ext cx="3716550" cy="2622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1F7B50-9373-4FD5-AC08-2FCBCB05C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36289"/>
            <a:ext cx="6395545" cy="3811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F90EE4-ADA5-4686-9552-952CE9E2E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725" y="3883099"/>
            <a:ext cx="3306075" cy="25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527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Tw Cen MT</vt:lpstr>
      <vt:lpstr>Office Theme</vt:lpstr>
      <vt:lpstr>Sentiment Analysis on Customer Reviews</vt:lpstr>
      <vt:lpstr>OBJECTIVE</vt:lpstr>
      <vt:lpstr>Univariate Analysis on the Categorical Variables</vt:lpstr>
      <vt:lpstr>Univariate Analysis on the Categorical Variables</vt:lpstr>
      <vt:lpstr>Text Preprocessing</vt:lpstr>
      <vt:lpstr>Text Preprocessing - Continued</vt:lpstr>
      <vt:lpstr>Modeling:</vt:lpstr>
      <vt:lpstr>Modeling:</vt:lpstr>
      <vt:lpstr>Modeling:</vt:lpstr>
      <vt:lpstr>Modeling:</vt:lpstr>
      <vt:lpstr>Modeling:</vt:lpstr>
      <vt:lpstr>Modeling:</vt:lpstr>
      <vt:lpstr>Modeling:</vt:lpstr>
      <vt:lpstr>Modeling:</vt:lpstr>
      <vt:lpstr>Comparing the Models</vt:lpstr>
      <vt:lpstr>Useful Insights from the 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Customer Reviews</dc:title>
  <dc:creator>CHANDRA KIRAN - 80203190092</dc:creator>
  <cp:lastModifiedBy>chanchal jape</cp:lastModifiedBy>
  <cp:revision>25</cp:revision>
  <dcterms:created xsi:type="dcterms:W3CDTF">2021-01-13T13:20:59Z</dcterms:created>
  <dcterms:modified xsi:type="dcterms:W3CDTF">2021-01-14T01:59:20Z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2021-01-13T00:00:00Z</vt:filetime>
  </property>
</Properties>
</file>