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3" r:id="rId2"/>
    <p:sldId id="260" r:id="rId3"/>
    <p:sldId id="298" r:id="rId4"/>
    <p:sldId id="296" r:id="rId5"/>
    <p:sldId id="261" r:id="rId6"/>
    <p:sldId id="262" r:id="rId7"/>
    <p:sldId id="302" r:id="rId8"/>
    <p:sldId id="301" r:id="rId9"/>
    <p:sldId id="295" r:id="rId10"/>
    <p:sldId id="267" r:id="rId11"/>
    <p:sldId id="264" r:id="rId12"/>
    <p:sldId id="265" r:id="rId13"/>
    <p:sldId id="297" r:id="rId14"/>
    <p:sldId id="266" r:id="rId15"/>
    <p:sldId id="269" r:id="rId16"/>
    <p:sldId id="270" r:id="rId17"/>
    <p:sldId id="273" r:id="rId18"/>
    <p:sldId id="276" r:id="rId19"/>
    <p:sldId id="279" r:id="rId20"/>
    <p:sldId id="282" r:id="rId21"/>
    <p:sldId id="284" r:id="rId22"/>
    <p:sldId id="285" r:id="rId23"/>
    <p:sldId id="286" r:id="rId24"/>
    <p:sldId id="287" r:id="rId25"/>
    <p:sldId id="288" r:id="rId26"/>
    <p:sldId id="299" r:id="rId27"/>
    <p:sldId id="294" r:id="rId28"/>
    <p:sldId id="263" r:id="rId29"/>
    <p:sldId id="268" r:id="rId30"/>
    <p:sldId id="292" r:id="rId31"/>
    <p:sldId id="272" r:id="rId32"/>
    <p:sldId id="271" r:id="rId33"/>
    <p:sldId id="274" r:id="rId34"/>
    <p:sldId id="275" r:id="rId35"/>
    <p:sldId id="278" r:id="rId36"/>
    <p:sldId id="277" r:id="rId37"/>
    <p:sldId id="289" r:id="rId38"/>
    <p:sldId id="280" r:id="rId39"/>
    <p:sldId id="281" r:id="rId40"/>
    <p:sldId id="283" r:id="rId41"/>
    <p:sldId id="291"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6E602-FA66-42F2-8432-6D4A3F7B1822}"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BF9FA-B41F-48E7-B98E-CF388F1B8840}" type="slidenum">
              <a:rPr lang="en-IN" smtClean="0"/>
              <a:t>‹#›</a:t>
            </a:fld>
            <a:endParaRPr lang="en-IN"/>
          </a:p>
        </p:txBody>
      </p:sp>
    </p:spTree>
    <p:extLst>
      <p:ext uri="{BB962C8B-B14F-4D97-AF65-F5344CB8AC3E}">
        <p14:creationId xmlns:p14="http://schemas.microsoft.com/office/powerpoint/2010/main" val="2850434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BF9FA-B41F-48E7-B98E-CF388F1B8840}" type="slidenum">
              <a:rPr lang="en-IN" smtClean="0"/>
              <a:t>3</a:t>
            </a:fld>
            <a:endParaRPr lang="en-IN"/>
          </a:p>
        </p:txBody>
      </p:sp>
    </p:spTree>
    <p:extLst>
      <p:ext uri="{BB962C8B-B14F-4D97-AF65-F5344CB8AC3E}">
        <p14:creationId xmlns:p14="http://schemas.microsoft.com/office/powerpoint/2010/main" val="167570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BF9FA-B41F-48E7-B98E-CF388F1B8840}" type="slidenum">
              <a:rPr lang="en-IN" smtClean="0"/>
              <a:t>15</a:t>
            </a:fld>
            <a:endParaRPr lang="en-IN"/>
          </a:p>
        </p:txBody>
      </p:sp>
    </p:spTree>
    <p:extLst>
      <p:ext uri="{BB962C8B-B14F-4D97-AF65-F5344CB8AC3E}">
        <p14:creationId xmlns:p14="http://schemas.microsoft.com/office/powerpoint/2010/main" val="32645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3E96-6F31-4FF0-3F84-55945DF3D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DDCC4A-55DE-2746-2294-E3E0493A7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D2AFF7-9682-94ED-64B4-8134319707C8}"/>
              </a:ext>
            </a:extLst>
          </p:cNvPr>
          <p:cNvSpPr>
            <a:spLocks noGrp="1"/>
          </p:cNvSpPr>
          <p:nvPr>
            <p:ph type="dt" sz="half" idx="10"/>
          </p:nvPr>
        </p:nvSpPr>
        <p:spPr/>
        <p:txBody>
          <a:bodyPr/>
          <a:lstStyle/>
          <a:p>
            <a:fld id="{976BE3A5-141A-4CA2-A3C1-6A0BE2776A77}" type="datetime1">
              <a:rPr lang="en-IN" smtClean="0"/>
              <a:t>11-04-2024</a:t>
            </a:fld>
            <a:endParaRPr lang="en-IN"/>
          </a:p>
        </p:txBody>
      </p:sp>
      <p:sp>
        <p:nvSpPr>
          <p:cNvPr id="5" name="Footer Placeholder 4">
            <a:extLst>
              <a:ext uri="{FF2B5EF4-FFF2-40B4-BE49-F238E27FC236}">
                <a16:creationId xmlns:a16="http://schemas.microsoft.com/office/drawing/2014/main" id="{57085A99-093A-83F0-20A7-4891A593727F}"/>
              </a:ext>
            </a:extLst>
          </p:cNvPr>
          <p:cNvSpPr>
            <a:spLocks noGrp="1"/>
          </p:cNvSpPr>
          <p:nvPr>
            <p:ph type="ftr" sz="quarter" idx="11"/>
          </p:nvPr>
        </p:nvSpPr>
        <p:spPr/>
        <p:txBody>
          <a:bodyPr/>
          <a:lstStyle/>
          <a:p>
            <a:r>
              <a:rPr lang="en-US"/>
              <a:t>Chinmay Pimpalkhare, 200100115, Mech Engg, IIT Bombay </a:t>
            </a:r>
            <a:endParaRPr lang="en-IN"/>
          </a:p>
        </p:txBody>
      </p:sp>
      <p:sp>
        <p:nvSpPr>
          <p:cNvPr id="6" name="Slide Number Placeholder 5">
            <a:extLst>
              <a:ext uri="{FF2B5EF4-FFF2-40B4-BE49-F238E27FC236}">
                <a16:creationId xmlns:a16="http://schemas.microsoft.com/office/drawing/2014/main" id="{39F66DBF-9D11-CB18-AADD-39260F659694}"/>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196131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043C-C0AC-F741-FDA3-2A5ADDB6F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F9AEA6-1CC7-FE66-32E2-BBA49FE2F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759BD-5335-C769-0811-A4270362A21A}"/>
              </a:ext>
            </a:extLst>
          </p:cNvPr>
          <p:cNvSpPr>
            <a:spLocks noGrp="1"/>
          </p:cNvSpPr>
          <p:nvPr>
            <p:ph type="dt" sz="half" idx="10"/>
          </p:nvPr>
        </p:nvSpPr>
        <p:spPr/>
        <p:txBody>
          <a:bodyPr/>
          <a:lstStyle/>
          <a:p>
            <a:fld id="{81DE7DF9-07D4-479C-A96E-5C3A740AF76A}" type="datetime1">
              <a:rPr lang="en-IN" smtClean="0"/>
              <a:t>11-04-2024</a:t>
            </a:fld>
            <a:endParaRPr lang="en-IN"/>
          </a:p>
        </p:txBody>
      </p:sp>
      <p:sp>
        <p:nvSpPr>
          <p:cNvPr id="5" name="Footer Placeholder 4">
            <a:extLst>
              <a:ext uri="{FF2B5EF4-FFF2-40B4-BE49-F238E27FC236}">
                <a16:creationId xmlns:a16="http://schemas.microsoft.com/office/drawing/2014/main" id="{A39AA585-5132-AF09-0FA9-EEC1485D0F64}"/>
              </a:ext>
            </a:extLst>
          </p:cNvPr>
          <p:cNvSpPr>
            <a:spLocks noGrp="1"/>
          </p:cNvSpPr>
          <p:nvPr>
            <p:ph type="ftr" sz="quarter" idx="11"/>
          </p:nvPr>
        </p:nvSpPr>
        <p:spPr/>
        <p:txBody>
          <a:bodyPr/>
          <a:lstStyle/>
          <a:p>
            <a:r>
              <a:rPr lang="en-US"/>
              <a:t>Chinmay Pimpalkhare, 200100115, Mech Engg, IIT Bombay </a:t>
            </a:r>
            <a:endParaRPr lang="en-IN"/>
          </a:p>
        </p:txBody>
      </p:sp>
      <p:sp>
        <p:nvSpPr>
          <p:cNvPr id="6" name="Slide Number Placeholder 5">
            <a:extLst>
              <a:ext uri="{FF2B5EF4-FFF2-40B4-BE49-F238E27FC236}">
                <a16:creationId xmlns:a16="http://schemas.microsoft.com/office/drawing/2014/main" id="{BB354345-5F65-F86E-1299-FC70413EAEA2}"/>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140605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D11A7-C02D-62A1-5EC1-DB85C4DC49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4B077F-1059-C638-445C-2FB880D19C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B974F-72B9-2592-4D2C-3B783709536C}"/>
              </a:ext>
            </a:extLst>
          </p:cNvPr>
          <p:cNvSpPr>
            <a:spLocks noGrp="1"/>
          </p:cNvSpPr>
          <p:nvPr>
            <p:ph type="dt" sz="half" idx="10"/>
          </p:nvPr>
        </p:nvSpPr>
        <p:spPr/>
        <p:txBody>
          <a:bodyPr/>
          <a:lstStyle/>
          <a:p>
            <a:fld id="{116B989D-AB12-4D6C-808C-32592BB22290}" type="datetime1">
              <a:rPr lang="en-IN" smtClean="0"/>
              <a:t>11-04-2024</a:t>
            </a:fld>
            <a:endParaRPr lang="en-IN"/>
          </a:p>
        </p:txBody>
      </p:sp>
      <p:sp>
        <p:nvSpPr>
          <p:cNvPr id="5" name="Footer Placeholder 4">
            <a:extLst>
              <a:ext uri="{FF2B5EF4-FFF2-40B4-BE49-F238E27FC236}">
                <a16:creationId xmlns:a16="http://schemas.microsoft.com/office/drawing/2014/main" id="{34857F4A-2839-E2F6-D87E-3EDFA11D98AB}"/>
              </a:ext>
            </a:extLst>
          </p:cNvPr>
          <p:cNvSpPr>
            <a:spLocks noGrp="1"/>
          </p:cNvSpPr>
          <p:nvPr>
            <p:ph type="ftr" sz="quarter" idx="11"/>
          </p:nvPr>
        </p:nvSpPr>
        <p:spPr/>
        <p:txBody>
          <a:bodyPr/>
          <a:lstStyle/>
          <a:p>
            <a:r>
              <a:rPr lang="en-US"/>
              <a:t>Chinmay Pimpalkhare, 200100115, Mech Engg, IIT Bombay </a:t>
            </a:r>
            <a:endParaRPr lang="en-IN"/>
          </a:p>
        </p:txBody>
      </p:sp>
      <p:sp>
        <p:nvSpPr>
          <p:cNvPr id="6" name="Slide Number Placeholder 5">
            <a:extLst>
              <a:ext uri="{FF2B5EF4-FFF2-40B4-BE49-F238E27FC236}">
                <a16:creationId xmlns:a16="http://schemas.microsoft.com/office/drawing/2014/main" id="{DC99AD6A-BF29-4F16-8746-1E4E532B2C19}"/>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157589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5ECE-54C1-0818-1AC0-01A6D76BA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6BC512-D6A9-85E4-B574-175E40749F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9650E2-117B-CFB0-7738-2A09736D3433}"/>
              </a:ext>
            </a:extLst>
          </p:cNvPr>
          <p:cNvSpPr>
            <a:spLocks noGrp="1"/>
          </p:cNvSpPr>
          <p:nvPr>
            <p:ph type="dt" sz="half" idx="10"/>
          </p:nvPr>
        </p:nvSpPr>
        <p:spPr/>
        <p:txBody>
          <a:bodyPr/>
          <a:lstStyle/>
          <a:p>
            <a:fld id="{63E2AB39-F413-496B-9A39-06FB9616CB79}" type="datetime1">
              <a:rPr lang="en-IN" smtClean="0"/>
              <a:t>11-04-2024</a:t>
            </a:fld>
            <a:endParaRPr lang="en-IN"/>
          </a:p>
        </p:txBody>
      </p:sp>
      <p:sp>
        <p:nvSpPr>
          <p:cNvPr id="5" name="Footer Placeholder 4">
            <a:extLst>
              <a:ext uri="{FF2B5EF4-FFF2-40B4-BE49-F238E27FC236}">
                <a16:creationId xmlns:a16="http://schemas.microsoft.com/office/drawing/2014/main" id="{2AB8E126-BE55-C610-DDF7-0991364F241D}"/>
              </a:ext>
            </a:extLst>
          </p:cNvPr>
          <p:cNvSpPr>
            <a:spLocks noGrp="1"/>
          </p:cNvSpPr>
          <p:nvPr>
            <p:ph type="ftr" sz="quarter" idx="11"/>
          </p:nvPr>
        </p:nvSpPr>
        <p:spPr/>
        <p:txBody>
          <a:bodyPr/>
          <a:lstStyle/>
          <a:p>
            <a:r>
              <a:rPr lang="en-US"/>
              <a:t>Chinmay Pimpalkhare, 200100115, Mech Engg, IIT Bombay </a:t>
            </a:r>
            <a:endParaRPr lang="en-IN"/>
          </a:p>
        </p:txBody>
      </p:sp>
      <p:sp>
        <p:nvSpPr>
          <p:cNvPr id="6" name="Slide Number Placeholder 5">
            <a:extLst>
              <a:ext uri="{FF2B5EF4-FFF2-40B4-BE49-F238E27FC236}">
                <a16:creationId xmlns:a16="http://schemas.microsoft.com/office/drawing/2014/main" id="{A2890930-4B1A-16F2-3946-0BA4A82BD639}"/>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370718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A095-E6DB-84A1-FD6C-C796A995A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2DD9A-3F9A-7DBB-7CEE-22EDA2103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27CCB8-A1D1-4F66-3AC3-B9B5C4ACC88E}"/>
              </a:ext>
            </a:extLst>
          </p:cNvPr>
          <p:cNvSpPr>
            <a:spLocks noGrp="1"/>
          </p:cNvSpPr>
          <p:nvPr>
            <p:ph type="dt" sz="half" idx="10"/>
          </p:nvPr>
        </p:nvSpPr>
        <p:spPr/>
        <p:txBody>
          <a:bodyPr/>
          <a:lstStyle/>
          <a:p>
            <a:fld id="{03EF3EF3-2D1B-4967-BF44-D65C95833E21}" type="datetime1">
              <a:rPr lang="en-IN" smtClean="0"/>
              <a:t>11-04-2024</a:t>
            </a:fld>
            <a:endParaRPr lang="en-IN"/>
          </a:p>
        </p:txBody>
      </p:sp>
      <p:sp>
        <p:nvSpPr>
          <p:cNvPr id="5" name="Footer Placeholder 4">
            <a:extLst>
              <a:ext uri="{FF2B5EF4-FFF2-40B4-BE49-F238E27FC236}">
                <a16:creationId xmlns:a16="http://schemas.microsoft.com/office/drawing/2014/main" id="{82B35BF1-6BA1-5ACC-9721-48253191A692}"/>
              </a:ext>
            </a:extLst>
          </p:cNvPr>
          <p:cNvSpPr>
            <a:spLocks noGrp="1"/>
          </p:cNvSpPr>
          <p:nvPr>
            <p:ph type="ftr" sz="quarter" idx="11"/>
          </p:nvPr>
        </p:nvSpPr>
        <p:spPr/>
        <p:txBody>
          <a:bodyPr/>
          <a:lstStyle/>
          <a:p>
            <a:r>
              <a:rPr lang="en-US"/>
              <a:t>Chinmay Pimpalkhare, 200100115, Mech Engg, IIT Bombay </a:t>
            </a:r>
            <a:endParaRPr lang="en-IN"/>
          </a:p>
        </p:txBody>
      </p:sp>
      <p:sp>
        <p:nvSpPr>
          <p:cNvPr id="6" name="Slide Number Placeholder 5">
            <a:extLst>
              <a:ext uri="{FF2B5EF4-FFF2-40B4-BE49-F238E27FC236}">
                <a16:creationId xmlns:a16="http://schemas.microsoft.com/office/drawing/2014/main" id="{768752EE-B72B-6998-ABD7-9ED369685F88}"/>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303912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A34C-F5E2-B460-752F-A5A978B125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30C431-65B5-68B7-1004-5ABB61622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C3B273-3C27-DB51-5D73-AA5F23A45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DA5572-44C8-1D5F-CAF8-C3574A2A14E0}"/>
              </a:ext>
            </a:extLst>
          </p:cNvPr>
          <p:cNvSpPr>
            <a:spLocks noGrp="1"/>
          </p:cNvSpPr>
          <p:nvPr>
            <p:ph type="dt" sz="half" idx="10"/>
          </p:nvPr>
        </p:nvSpPr>
        <p:spPr/>
        <p:txBody>
          <a:bodyPr/>
          <a:lstStyle/>
          <a:p>
            <a:fld id="{32211524-220A-429C-8B7C-1585D448B9B6}" type="datetime1">
              <a:rPr lang="en-IN" smtClean="0"/>
              <a:t>11-04-2024</a:t>
            </a:fld>
            <a:endParaRPr lang="en-IN"/>
          </a:p>
        </p:txBody>
      </p:sp>
      <p:sp>
        <p:nvSpPr>
          <p:cNvPr id="6" name="Footer Placeholder 5">
            <a:extLst>
              <a:ext uri="{FF2B5EF4-FFF2-40B4-BE49-F238E27FC236}">
                <a16:creationId xmlns:a16="http://schemas.microsoft.com/office/drawing/2014/main" id="{F7CFB6FB-8190-9455-10B5-58F4D0FA4400}"/>
              </a:ext>
            </a:extLst>
          </p:cNvPr>
          <p:cNvSpPr>
            <a:spLocks noGrp="1"/>
          </p:cNvSpPr>
          <p:nvPr>
            <p:ph type="ftr" sz="quarter" idx="11"/>
          </p:nvPr>
        </p:nvSpPr>
        <p:spPr/>
        <p:txBody>
          <a:bodyPr/>
          <a:lstStyle/>
          <a:p>
            <a:r>
              <a:rPr lang="en-US"/>
              <a:t>Chinmay Pimpalkhare, 200100115, Mech Engg, IIT Bombay </a:t>
            </a:r>
            <a:endParaRPr lang="en-IN"/>
          </a:p>
        </p:txBody>
      </p:sp>
      <p:sp>
        <p:nvSpPr>
          <p:cNvPr id="7" name="Slide Number Placeholder 6">
            <a:extLst>
              <a:ext uri="{FF2B5EF4-FFF2-40B4-BE49-F238E27FC236}">
                <a16:creationId xmlns:a16="http://schemas.microsoft.com/office/drawing/2014/main" id="{7991A308-9FE2-7A91-B465-61CA2E5A1C14}"/>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22824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761F-ECF6-AEBC-33CA-CF6C3AE2D0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028B6E-2A6E-7C5F-695C-95ECEE7EE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F62B5-867E-5313-8360-631EFA4431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548479-0D3E-AB9E-808E-F2336132A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DA455-A4F0-7A70-A0D6-15A623349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46EBEF-CFD7-95AA-495A-AA9E2AD2DA8A}"/>
              </a:ext>
            </a:extLst>
          </p:cNvPr>
          <p:cNvSpPr>
            <a:spLocks noGrp="1"/>
          </p:cNvSpPr>
          <p:nvPr>
            <p:ph type="dt" sz="half" idx="10"/>
          </p:nvPr>
        </p:nvSpPr>
        <p:spPr/>
        <p:txBody>
          <a:bodyPr/>
          <a:lstStyle/>
          <a:p>
            <a:fld id="{D9363D7F-B759-45A4-9C89-3EBAB7D7DD52}" type="datetime1">
              <a:rPr lang="en-IN" smtClean="0"/>
              <a:t>11-04-2024</a:t>
            </a:fld>
            <a:endParaRPr lang="en-IN"/>
          </a:p>
        </p:txBody>
      </p:sp>
      <p:sp>
        <p:nvSpPr>
          <p:cNvPr id="8" name="Footer Placeholder 7">
            <a:extLst>
              <a:ext uri="{FF2B5EF4-FFF2-40B4-BE49-F238E27FC236}">
                <a16:creationId xmlns:a16="http://schemas.microsoft.com/office/drawing/2014/main" id="{23531BAE-3474-E0D5-E673-3FC82D03C45A}"/>
              </a:ext>
            </a:extLst>
          </p:cNvPr>
          <p:cNvSpPr>
            <a:spLocks noGrp="1"/>
          </p:cNvSpPr>
          <p:nvPr>
            <p:ph type="ftr" sz="quarter" idx="11"/>
          </p:nvPr>
        </p:nvSpPr>
        <p:spPr/>
        <p:txBody>
          <a:bodyPr/>
          <a:lstStyle/>
          <a:p>
            <a:r>
              <a:rPr lang="en-US"/>
              <a:t>Chinmay Pimpalkhare, 200100115, Mech Engg, IIT Bombay </a:t>
            </a:r>
            <a:endParaRPr lang="en-IN"/>
          </a:p>
        </p:txBody>
      </p:sp>
      <p:sp>
        <p:nvSpPr>
          <p:cNvPr id="9" name="Slide Number Placeholder 8">
            <a:extLst>
              <a:ext uri="{FF2B5EF4-FFF2-40B4-BE49-F238E27FC236}">
                <a16:creationId xmlns:a16="http://schemas.microsoft.com/office/drawing/2014/main" id="{A70D25DE-F32F-88A6-F686-E40941B71354}"/>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371211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BB56-7BE6-B42E-7739-125C955520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5C6C22-B3DB-A9CB-AA71-1B7AF5B2E388}"/>
              </a:ext>
            </a:extLst>
          </p:cNvPr>
          <p:cNvSpPr>
            <a:spLocks noGrp="1"/>
          </p:cNvSpPr>
          <p:nvPr>
            <p:ph type="dt" sz="half" idx="10"/>
          </p:nvPr>
        </p:nvSpPr>
        <p:spPr/>
        <p:txBody>
          <a:bodyPr/>
          <a:lstStyle/>
          <a:p>
            <a:fld id="{7E8BE736-7B17-495F-BB02-7D0CBA43AFF0}" type="datetime1">
              <a:rPr lang="en-IN" smtClean="0"/>
              <a:t>11-04-2024</a:t>
            </a:fld>
            <a:endParaRPr lang="en-IN"/>
          </a:p>
        </p:txBody>
      </p:sp>
      <p:sp>
        <p:nvSpPr>
          <p:cNvPr id="4" name="Footer Placeholder 3">
            <a:extLst>
              <a:ext uri="{FF2B5EF4-FFF2-40B4-BE49-F238E27FC236}">
                <a16:creationId xmlns:a16="http://schemas.microsoft.com/office/drawing/2014/main" id="{DBA97789-42DB-3483-DA79-ED7E6A5B2FA3}"/>
              </a:ext>
            </a:extLst>
          </p:cNvPr>
          <p:cNvSpPr>
            <a:spLocks noGrp="1"/>
          </p:cNvSpPr>
          <p:nvPr>
            <p:ph type="ftr" sz="quarter" idx="11"/>
          </p:nvPr>
        </p:nvSpPr>
        <p:spPr/>
        <p:txBody>
          <a:bodyPr/>
          <a:lstStyle/>
          <a:p>
            <a:r>
              <a:rPr lang="en-US"/>
              <a:t>Chinmay Pimpalkhare, 200100115, Mech Engg, IIT Bombay </a:t>
            </a:r>
            <a:endParaRPr lang="en-IN"/>
          </a:p>
        </p:txBody>
      </p:sp>
      <p:sp>
        <p:nvSpPr>
          <p:cNvPr id="5" name="Slide Number Placeholder 4">
            <a:extLst>
              <a:ext uri="{FF2B5EF4-FFF2-40B4-BE49-F238E27FC236}">
                <a16:creationId xmlns:a16="http://schemas.microsoft.com/office/drawing/2014/main" id="{505595BC-58DF-E76D-E7BD-D8B42451F1FE}"/>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65034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CB4A9-766E-9D7C-FB9C-9A1AA515BEE4}"/>
              </a:ext>
            </a:extLst>
          </p:cNvPr>
          <p:cNvSpPr>
            <a:spLocks noGrp="1"/>
          </p:cNvSpPr>
          <p:nvPr>
            <p:ph type="dt" sz="half" idx="10"/>
          </p:nvPr>
        </p:nvSpPr>
        <p:spPr/>
        <p:txBody>
          <a:bodyPr/>
          <a:lstStyle/>
          <a:p>
            <a:fld id="{4FA13595-3399-469B-89B2-A387EF56A89C}" type="datetime1">
              <a:rPr lang="en-IN" smtClean="0"/>
              <a:t>11-04-2024</a:t>
            </a:fld>
            <a:endParaRPr lang="en-IN"/>
          </a:p>
        </p:txBody>
      </p:sp>
      <p:sp>
        <p:nvSpPr>
          <p:cNvPr id="3" name="Footer Placeholder 2">
            <a:extLst>
              <a:ext uri="{FF2B5EF4-FFF2-40B4-BE49-F238E27FC236}">
                <a16:creationId xmlns:a16="http://schemas.microsoft.com/office/drawing/2014/main" id="{0237C0C2-F411-A2BE-A3E4-EF00358E59BA}"/>
              </a:ext>
            </a:extLst>
          </p:cNvPr>
          <p:cNvSpPr>
            <a:spLocks noGrp="1"/>
          </p:cNvSpPr>
          <p:nvPr>
            <p:ph type="ftr" sz="quarter" idx="11"/>
          </p:nvPr>
        </p:nvSpPr>
        <p:spPr/>
        <p:txBody>
          <a:bodyPr/>
          <a:lstStyle/>
          <a:p>
            <a:r>
              <a:rPr lang="en-US"/>
              <a:t>Chinmay Pimpalkhare, 200100115, Mech Engg, IIT Bombay </a:t>
            </a:r>
            <a:endParaRPr lang="en-IN"/>
          </a:p>
        </p:txBody>
      </p:sp>
      <p:sp>
        <p:nvSpPr>
          <p:cNvPr id="4" name="Slide Number Placeholder 3">
            <a:extLst>
              <a:ext uri="{FF2B5EF4-FFF2-40B4-BE49-F238E27FC236}">
                <a16:creationId xmlns:a16="http://schemas.microsoft.com/office/drawing/2014/main" id="{DCAF3258-D470-B557-2B76-B3C0C9687563}"/>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204927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84EF-B6EB-634C-02A7-6E6BB0492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21F0FF-A989-A2D6-E60A-B7B07856B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BE7474-07F2-3857-4380-A30BE707B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5B617-5E3E-D21E-FA14-E9083BB838DD}"/>
              </a:ext>
            </a:extLst>
          </p:cNvPr>
          <p:cNvSpPr>
            <a:spLocks noGrp="1"/>
          </p:cNvSpPr>
          <p:nvPr>
            <p:ph type="dt" sz="half" idx="10"/>
          </p:nvPr>
        </p:nvSpPr>
        <p:spPr/>
        <p:txBody>
          <a:bodyPr/>
          <a:lstStyle/>
          <a:p>
            <a:fld id="{9D8597E6-CDD1-41BE-A808-1DE6511895E4}" type="datetime1">
              <a:rPr lang="en-IN" smtClean="0"/>
              <a:t>11-04-2024</a:t>
            </a:fld>
            <a:endParaRPr lang="en-IN"/>
          </a:p>
        </p:txBody>
      </p:sp>
      <p:sp>
        <p:nvSpPr>
          <p:cNvPr id="6" name="Footer Placeholder 5">
            <a:extLst>
              <a:ext uri="{FF2B5EF4-FFF2-40B4-BE49-F238E27FC236}">
                <a16:creationId xmlns:a16="http://schemas.microsoft.com/office/drawing/2014/main" id="{2EFE8015-6E2F-4664-CE64-52428EC93E58}"/>
              </a:ext>
            </a:extLst>
          </p:cNvPr>
          <p:cNvSpPr>
            <a:spLocks noGrp="1"/>
          </p:cNvSpPr>
          <p:nvPr>
            <p:ph type="ftr" sz="quarter" idx="11"/>
          </p:nvPr>
        </p:nvSpPr>
        <p:spPr/>
        <p:txBody>
          <a:bodyPr/>
          <a:lstStyle/>
          <a:p>
            <a:r>
              <a:rPr lang="en-US"/>
              <a:t>Chinmay Pimpalkhare, 200100115, Mech Engg, IIT Bombay </a:t>
            </a:r>
            <a:endParaRPr lang="en-IN"/>
          </a:p>
        </p:txBody>
      </p:sp>
      <p:sp>
        <p:nvSpPr>
          <p:cNvPr id="7" name="Slide Number Placeholder 6">
            <a:extLst>
              <a:ext uri="{FF2B5EF4-FFF2-40B4-BE49-F238E27FC236}">
                <a16:creationId xmlns:a16="http://schemas.microsoft.com/office/drawing/2014/main" id="{83FAE85C-12B6-3D66-9AE3-63FF599AC72F}"/>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67116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EBAE-621F-1594-B9CA-B4BC99E9B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D17CE1-B1F3-52BC-1F3E-7FD7719AF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2AC368-D8DE-3115-F0C4-CA2E0C914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EA8F9-9F14-CEBD-AF87-04A23E8D4721}"/>
              </a:ext>
            </a:extLst>
          </p:cNvPr>
          <p:cNvSpPr>
            <a:spLocks noGrp="1"/>
          </p:cNvSpPr>
          <p:nvPr>
            <p:ph type="dt" sz="half" idx="10"/>
          </p:nvPr>
        </p:nvSpPr>
        <p:spPr/>
        <p:txBody>
          <a:bodyPr/>
          <a:lstStyle/>
          <a:p>
            <a:fld id="{E83F16AE-F05A-41BC-BAF3-A4FEEF7028CF}" type="datetime1">
              <a:rPr lang="en-IN" smtClean="0"/>
              <a:t>11-04-2024</a:t>
            </a:fld>
            <a:endParaRPr lang="en-IN"/>
          </a:p>
        </p:txBody>
      </p:sp>
      <p:sp>
        <p:nvSpPr>
          <p:cNvPr id="6" name="Footer Placeholder 5">
            <a:extLst>
              <a:ext uri="{FF2B5EF4-FFF2-40B4-BE49-F238E27FC236}">
                <a16:creationId xmlns:a16="http://schemas.microsoft.com/office/drawing/2014/main" id="{B8D1D48F-80CE-12A6-1C83-6A449F226111}"/>
              </a:ext>
            </a:extLst>
          </p:cNvPr>
          <p:cNvSpPr>
            <a:spLocks noGrp="1"/>
          </p:cNvSpPr>
          <p:nvPr>
            <p:ph type="ftr" sz="quarter" idx="11"/>
          </p:nvPr>
        </p:nvSpPr>
        <p:spPr/>
        <p:txBody>
          <a:bodyPr/>
          <a:lstStyle/>
          <a:p>
            <a:r>
              <a:rPr lang="en-US"/>
              <a:t>Chinmay Pimpalkhare, 200100115, Mech Engg, IIT Bombay </a:t>
            </a:r>
            <a:endParaRPr lang="en-IN"/>
          </a:p>
        </p:txBody>
      </p:sp>
      <p:sp>
        <p:nvSpPr>
          <p:cNvPr id="7" name="Slide Number Placeholder 6">
            <a:extLst>
              <a:ext uri="{FF2B5EF4-FFF2-40B4-BE49-F238E27FC236}">
                <a16:creationId xmlns:a16="http://schemas.microsoft.com/office/drawing/2014/main" id="{D60492ED-15DB-6757-A43E-ACACB01A9002}"/>
              </a:ext>
            </a:extLst>
          </p:cNvPr>
          <p:cNvSpPr>
            <a:spLocks noGrp="1"/>
          </p:cNvSpPr>
          <p:nvPr>
            <p:ph type="sldNum" sz="quarter" idx="12"/>
          </p:nvPr>
        </p:nvSpPr>
        <p:spPr/>
        <p:txBody>
          <a:bodyPr/>
          <a:lstStyle/>
          <a:p>
            <a:fld id="{87751D27-5D1E-47E7-ACDA-33508EAB9C8B}" type="slidenum">
              <a:rPr lang="en-IN" smtClean="0"/>
              <a:t>‹#›</a:t>
            </a:fld>
            <a:endParaRPr lang="en-IN"/>
          </a:p>
        </p:txBody>
      </p:sp>
    </p:spTree>
    <p:extLst>
      <p:ext uri="{BB962C8B-B14F-4D97-AF65-F5344CB8AC3E}">
        <p14:creationId xmlns:p14="http://schemas.microsoft.com/office/powerpoint/2010/main" val="401894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9C38E-75B1-62A1-5074-7620005DA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4173FF-3910-FD98-65FC-F03C3BCE3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7201E-B28D-C4B0-DDDB-065881FCA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9CC54-C851-4256-8A75-4CCAF808D128}" type="datetime1">
              <a:rPr lang="en-IN" smtClean="0"/>
              <a:t>11-04-2024</a:t>
            </a:fld>
            <a:endParaRPr lang="en-IN"/>
          </a:p>
        </p:txBody>
      </p:sp>
      <p:sp>
        <p:nvSpPr>
          <p:cNvPr id="5" name="Footer Placeholder 4">
            <a:extLst>
              <a:ext uri="{FF2B5EF4-FFF2-40B4-BE49-F238E27FC236}">
                <a16:creationId xmlns:a16="http://schemas.microsoft.com/office/drawing/2014/main" id="{2C73D406-19B2-324B-9D7E-DB0735CE2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Chinmay Pimpalkhare, 200100115, Mech Engg, IIT Bombay </a:t>
            </a:r>
            <a:endParaRPr lang="en-IN"/>
          </a:p>
        </p:txBody>
      </p:sp>
      <p:sp>
        <p:nvSpPr>
          <p:cNvPr id="6" name="Slide Number Placeholder 5">
            <a:extLst>
              <a:ext uri="{FF2B5EF4-FFF2-40B4-BE49-F238E27FC236}">
                <a16:creationId xmlns:a16="http://schemas.microsoft.com/office/drawing/2014/main" id="{16F070A5-0485-91B4-B338-1AFE38C86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1D27-5D1E-47E7-ACDA-33508EAB9C8B}" type="slidenum">
              <a:rPr lang="en-IN" smtClean="0"/>
              <a:t>‹#›</a:t>
            </a:fld>
            <a:endParaRPr lang="en-IN"/>
          </a:p>
        </p:txBody>
      </p:sp>
    </p:spTree>
    <p:extLst>
      <p:ext uri="{BB962C8B-B14F-4D97-AF65-F5344CB8AC3E}">
        <p14:creationId xmlns:p14="http://schemas.microsoft.com/office/powerpoint/2010/main" val="2074005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ziangwei/irtpvc/data" TargetMode="External"/><Relationship Id="rId2" Type="http://schemas.openxmlformats.org/officeDocument/2006/relationships/hyperlink" Target="https://data.mendeley.com/datasets/v4knrwgj9y/2" TargetMode="External"/><Relationship Id="rId1" Type="http://schemas.openxmlformats.org/officeDocument/2006/relationships/slideLayout" Target="../slideLayouts/slideLayout7.xml"/><Relationship Id="rId6" Type="http://schemas.openxmlformats.org/officeDocument/2006/relationships/hyperlink" Target="https://www.osti.gov/dataexplorer/biblio/dataset/1559947" TargetMode="External"/><Relationship Id="rId5" Type="http://schemas.openxmlformats.org/officeDocument/2006/relationships/hyperlink" Target="https://dataverse.harvard.edu/dataset.xhtml?persistentId=doi:10.7910/DVN/EGIEBY" TargetMode="External"/><Relationship Id="rId4" Type="http://schemas.openxmlformats.org/officeDocument/2006/relationships/hyperlink" Target="https://osf.io/zmdg4/"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DF6553-A271-4844-FDD3-081494F2B9B3}"/>
              </a:ext>
            </a:extLst>
          </p:cNvPr>
          <p:cNvSpPr/>
          <p:nvPr/>
        </p:nvSpPr>
        <p:spPr>
          <a:xfrm>
            <a:off x="509216" y="3701408"/>
            <a:ext cx="11087785" cy="2176486"/>
          </a:xfrm>
          <a:prstGeom prst="rect">
            <a:avLst/>
          </a:prstGeom>
          <a:solidFill>
            <a:schemeClr val="accent1">
              <a:lumMod val="20000"/>
              <a:lumOff val="80000"/>
            </a:schemeClr>
          </a:solid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029A5A1-F710-47EE-F3BC-A9C1CA0A6BEB}"/>
              </a:ext>
            </a:extLst>
          </p:cNvPr>
          <p:cNvSpPr/>
          <p:nvPr/>
        </p:nvSpPr>
        <p:spPr>
          <a:xfrm>
            <a:off x="509216" y="664844"/>
            <a:ext cx="11087785" cy="2365391"/>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0B0423B2-BDE8-4015-6B3C-F01CE58BF1D3}"/>
              </a:ext>
            </a:extLst>
          </p:cNvPr>
          <p:cNvSpPr>
            <a:spLocks noGrp="1"/>
          </p:cNvSpPr>
          <p:nvPr>
            <p:ph type="sldNum" sz="quarter" idx="12"/>
          </p:nvPr>
        </p:nvSpPr>
        <p:spPr/>
        <p:txBody>
          <a:bodyPr/>
          <a:lstStyle/>
          <a:p>
            <a:fld id="{87751D27-5D1E-47E7-ACDA-33508EAB9C8B}" type="slidenum">
              <a:rPr lang="en-IN" smtClean="0"/>
              <a:t>1</a:t>
            </a:fld>
            <a:endParaRPr lang="en-IN"/>
          </a:p>
        </p:txBody>
      </p:sp>
      <p:cxnSp>
        <p:nvCxnSpPr>
          <p:cNvPr id="4" name="Straight Connector 3">
            <a:extLst>
              <a:ext uri="{FF2B5EF4-FFF2-40B4-BE49-F238E27FC236}">
                <a16:creationId xmlns:a16="http://schemas.microsoft.com/office/drawing/2014/main" id="{00A3BCB8-F07D-8D0D-C1CC-DE9C1E4626DD}"/>
              </a:ext>
            </a:extLst>
          </p:cNvPr>
          <p:cNvCxnSpPr/>
          <p:nvPr/>
        </p:nvCxnSpPr>
        <p:spPr>
          <a:xfrm>
            <a:off x="555757" y="3345499"/>
            <a:ext cx="1092352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EE77FA3-87D3-1686-6928-27E877BFE610}"/>
              </a:ext>
            </a:extLst>
          </p:cNvPr>
          <p:cNvSpPr txBox="1"/>
          <p:nvPr/>
        </p:nvSpPr>
        <p:spPr>
          <a:xfrm>
            <a:off x="509216" y="3794485"/>
            <a:ext cx="10961849" cy="2308324"/>
          </a:xfrm>
          <a:prstGeom prst="rect">
            <a:avLst/>
          </a:prstGeom>
          <a:noFill/>
        </p:spPr>
        <p:txBody>
          <a:bodyPr wrap="square" rtlCol="0">
            <a:spAutoFit/>
          </a:bodyPr>
          <a:lstStyle/>
          <a:p>
            <a:r>
              <a:rPr lang="en-US" dirty="0"/>
              <a:t>Name of Presenter: Chinmay Makarand Pimpalkhare</a:t>
            </a:r>
          </a:p>
          <a:p>
            <a:r>
              <a:rPr lang="en-US" dirty="0"/>
              <a:t>Roll Number:             200100115</a:t>
            </a:r>
          </a:p>
          <a:p>
            <a:r>
              <a:rPr lang="en-US" dirty="0"/>
              <a:t>Department:              4</a:t>
            </a:r>
            <a:r>
              <a:rPr lang="en-US" baseline="30000" dirty="0"/>
              <a:t>th</a:t>
            </a:r>
            <a:r>
              <a:rPr lang="en-US" dirty="0"/>
              <a:t> Year UG, Mechanical Engineering</a:t>
            </a:r>
          </a:p>
          <a:p>
            <a:r>
              <a:rPr lang="en-US" dirty="0"/>
              <a:t>Institute:                      Indian Institute of Technology Bombay</a:t>
            </a:r>
          </a:p>
          <a:p>
            <a:endParaRPr lang="en-US" dirty="0"/>
          </a:p>
          <a:p>
            <a:endParaRPr lang="en-US" dirty="0"/>
          </a:p>
          <a:p>
            <a:r>
              <a:rPr lang="en-US" dirty="0"/>
              <a:t>Name of Guide      : Prof. Dnyanesh Pawaskar, Dept. of Mechanical Engineering, IIT Bombay</a:t>
            </a:r>
          </a:p>
          <a:p>
            <a:endParaRPr lang="en-IN" dirty="0"/>
          </a:p>
        </p:txBody>
      </p:sp>
      <p:sp>
        <p:nvSpPr>
          <p:cNvPr id="6" name="TextBox 5">
            <a:extLst>
              <a:ext uri="{FF2B5EF4-FFF2-40B4-BE49-F238E27FC236}">
                <a16:creationId xmlns:a16="http://schemas.microsoft.com/office/drawing/2014/main" id="{C914DD31-1F4A-6E75-35A0-0057B5586522}"/>
              </a:ext>
            </a:extLst>
          </p:cNvPr>
          <p:cNvSpPr txBox="1"/>
          <p:nvPr/>
        </p:nvSpPr>
        <p:spPr>
          <a:xfrm>
            <a:off x="555757" y="980106"/>
            <a:ext cx="10868766" cy="1292662"/>
          </a:xfrm>
          <a:prstGeom prst="rect">
            <a:avLst/>
          </a:prstGeom>
          <a:noFill/>
        </p:spPr>
        <p:txBody>
          <a:bodyPr wrap="square" rtlCol="0">
            <a:spAutoFit/>
          </a:bodyPr>
          <a:lstStyle/>
          <a:p>
            <a:r>
              <a:rPr lang="en-US" sz="2400" dirty="0"/>
              <a:t>BTP-I Final Presentation</a:t>
            </a:r>
          </a:p>
          <a:p>
            <a:endParaRPr lang="en-US" dirty="0"/>
          </a:p>
          <a:p>
            <a:endParaRPr lang="en-US" dirty="0"/>
          </a:p>
          <a:p>
            <a:r>
              <a:rPr lang="en-US" dirty="0"/>
              <a:t>“</a:t>
            </a:r>
            <a:r>
              <a:rPr lang="en-US" b="1" u="sng" dirty="0">
                <a:latin typeface="Adobe Heiti Std R" panose="020B0400000000000000" pitchFamily="34" charset="-128"/>
                <a:ea typeface="Adobe Heiti Std R" panose="020B0400000000000000" pitchFamily="34" charset="-128"/>
                <a:cs typeface="Times New Roman" panose="02020603050405020304" pitchFamily="18" charset="0"/>
              </a:rPr>
              <a:t>Autonomous Crack Detection using Deep Learning on Synthetic Thermogram Datasets</a:t>
            </a:r>
            <a:r>
              <a:rPr lang="en-IN" b="1" dirty="0">
                <a:latin typeface="Adobe Heiti Std R" panose="020B0400000000000000" pitchFamily="34" charset="-128"/>
                <a:ea typeface="Adobe Heiti Std R" panose="020B0400000000000000" pitchFamily="34" charset="-128"/>
                <a:cs typeface="Times New Roman" panose="02020603050405020304" pitchFamily="18" charset="0"/>
              </a:rPr>
              <a:t>” </a:t>
            </a:r>
          </a:p>
        </p:txBody>
      </p:sp>
    </p:spTree>
    <p:extLst>
      <p:ext uri="{BB962C8B-B14F-4D97-AF65-F5344CB8AC3E}">
        <p14:creationId xmlns:p14="http://schemas.microsoft.com/office/powerpoint/2010/main" val="338240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3" y="76655"/>
            <a:ext cx="4172292"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DATA GENERATION</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10</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82132" y="951385"/>
            <a:ext cx="12056939" cy="615553"/>
          </a:xfrm>
          <a:prstGeom prst="rect">
            <a:avLst/>
          </a:prstGeom>
          <a:noFill/>
        </p:spPr>
        <p:txBody>
          <a:bodyPr wrap="square" rtlCol="0">
            <a:spAutoFit/>
          </a:bodyPr>
          <a:lstStyle/>
          <a:p>
            <a:r>
              <a:rPr lang="en-US" b="1" dirty="0">
                <a:latin typeface="Adobe Heiti Std R" panose="020B0400000000000000" pitchFamily="34" charset="-128"/>
                <a:ea typeface="Adobe Heiti Std R" panose="020B0400000000000000" pitchFamily="34" charset="-128"/>
                <a:cs typeface="Times New Roman" panose="02020603050405020304" pitchFamily="18" charset="0"/>
              </a:rPr>
              <a:t>Design Decision</a:t>
            </a:r>
          </a:p>
          <a:p>
            <a:r>
              <a:rPr lang="en-US" sz="1600" b="1"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Decided to use Matlab due to flatter learning curve, ease of resource availability and elaborate features</a:t>
            </a:r>
            <a:endParaRPr lang="en-IN" sz="16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9" name="Rectangle 8">
            <a:extLst>
              <a:ext uri="{FF2B5EF4-FFF2-40B4-BE49-F238E27FC236}">
                <a16:creationId xmlns:a16="http://schemas.microsoft.com/office/drawing/2014/main" id="{A703C367-34C8-9C78-782C-3E667AA7FB88}"/>
              </a:ext>
            </a:extLst>
          </p:cNvPr>
          <p:cNvSpPr/>
          <p:nvPr/>
        </p:nvSpPr>
        <p:spPr>
          <a:xfrm>
            <a:off x="2989596" y="2389399"/>
            <a:ext cx="6132503" cy="3246942"/>
          </a:xfrm>
          <a:prstGeom prst="rect">
            <a:avLst/>
          </a:prstGeom>
          <a:solidFill>
            <a:schemeClr val="bg1">
              <a:lumMod val="95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7F30E1-4610-E9F9-46D5-3D67634AF60A}"/>
                  </a:ext>
                </a:extLst>
              </p:cNvPr>
              <p:cNvSpPr txBox="1"/>
              <p:nvPr/>
            </p:nvSpPr>
            <p:spPr>
              <a:xfrm>
                <a:off x="8169369" y="3931142"/>
                <a:ext cx="2491329"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b="0" dirty="0"/>
              </a:p>
              <a:p>
                <a:endParaRPr lang="en-US" b="0" dirty="0"/>
              </a:p>
              <a:p>
                <a:r>
                  <a:rPr lang="en-US" dirty="0"/>
                  <a:t>    </a:t>
                </a:r>
              </a:p>
              <a:p>
                <a:endParaRPr lang="en-IN" dirty="0"/>
              </a:p>
            </p:txBody>
          </p:sp>
        </mc:Choice>
        <mc:Fallback xmlns="">
          <p:sp>
            <p:nvSpPr>
              <p:cNvPr id="13" name="TextBox 12">
                <a:extLst>
                  <a:ext uri="{FF2B5EF4-FFF2-40B4-BE49-F238E27FC236}">
                    <a16:creationId xmlns:a16="http://schemas.microsoft.com/office/drawing/2014/main" id="{3B7F30E1-4610-E9F9-46D5-3D67634AF60A}"/>
                  </a:ext>
                </a:extLst>
              </p:cNvPr>
              <p:cNvSpPr txBox="1">
                <a:spLocks noRot="1" noChangeAspect="1" noMove="1" noResize="1" noEditPoints="1" noAdjustHandles="1" noChangeArrowheads="1" noChangeShapeType="1" noTextEdit="1"/>
              </p:cNvSpPr>
              <p:nvPr/>
            </p:nvSpPr>
            <p:spPr>
              <a:xfrm>
                <a:off x="8169369" y="3931142"/>
                <a:ext cx="2491329" cy="120032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571A4EA-58E4-3288-3EC5-15682E968450}"/>
                  </a:ext>
                </a:extLst>
              </p:cNvPr>
              <p:cNvSpPr txBox="1"/>
              <p:nvPr/>
            </p:nvSpPr>
            <p:spPr>
              <a:xfrm>
                <a:off x="5174299" y="5669637"/>
                <a:ext cx="216827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b="0" dirty="0"/>
              </a:p>
              <a:p>
                <a:endParaRPr lang="en-IN" dirty="0"/>
              </a:p>
            </p:txBody>
          </p:sp>
        </mc:Choice>
        <mc:Fallback xmlns="">
          <p:sp>
            <p:nvSpPr>
              <p:cNvPr id="16" name="TextBox 15">
                <a:extLst>
                  <a:ext uri="{FF2B5EF4-FFF2-40B4-BE49-F238E27FC236}">
                    <a16:creationId xmlns:a16="http://schemas.microsoft.com/office/drawing/2014/main" id="{8571A4EA-58E4-3288-3EC5-15682E968450}"/>
                  </a:ext>
                </a:extLst>
              </p:cNvPr>
              <p:cNvSpPr txBox="1">
                <a:spLocks noRot="1" noChangeAspect="1" noMove="1" noResize="1" noEditPoints="1" noAdjustHandles="1" noChangeArrowheads="1" noChangeShapeType="1" noTextEdit="1"/>
              </p:cNvSpPr>
              <p:nvPr/>
            </p:nvSpPr>
            <p:spPr>
              <a:xfrm>
                <a:off x="5174299" y="5669637"/>
                <a:ext cx="2168278" cy="64633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7561E9E-46FA-3C3B-9C27-1F3BD0CF109E}"/>
                  </a:ext>
                </a:extLst>
              </p:cNvPr>
              <p:cNvSpPr txBox="1"/>
              <p:nvPr/>
            </p:nvSpPr>
            <p:spPr>
              <a:xfrm>
                <a:off x="1619820" y="3884975"/>
                <a:ext cx="2168278"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oMath>
                  </m:oMathPara>
                </a14:m>
                <a:endParaRPr lang="en-US" b="0" dirty="0"/>
              </a:p>
              <a:p>
                <a:endParaRPr lang="en-US" b="0" dirty="0"/>
              </a:p>
              <a:p>
                <a:endParaRPr lang="en-IN" dirty="0"/>
              </a:p>
            </p:txBody>
          </p:sp>
        </mc:Choice>
        <mc:Fallback xmlns="">
          <p:sp>
            <p:nvSpPr>
              <p:cNvPr id="17" name="TextBox 16">
                <a:extLst>
                  <a:ext uri="{FF2B5EF4-FFF2-40B4-BE49-F238E27FC236}">
                    <a16:creationId xmlns:a16="http://schemas.microsoft.com/office/drawing/2014/main" id="{E7561E9E-46FA-3C3B-9C27-1F3BD0CF109E}"/>
                  </a:ext>
                </a:extLst>
              </p:cNvPr>
              <p:cNvSpPr txBox="1">
                <a:spLocks noRot="1" noChangeAspect="1" noMove="1" noResize="1" noEditPoints="1" noAdjustHandles="1" noChangeArrowheads="1" noChangeShapeType="1" noTextEdit="1"/>
              </p:cNvSpPr>
              <p:nvPr/>
            </p:nvSpPr>
            <p:spPr>
              <a:xfrm>
                <a:off x="1619820" y="3884975"/>
                <a:ext cx="2168278" cy="92333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17A88E-A924-7C8D-1DBA-1351F6702156}"/>
                  </a:ext>
                </a:extLst>
              </p:cNvPr>
              <p:cNvSpPr txBox="1"/>
              <p:nvPr/>
            </p:nvSpPr>
            <p:spPr>
              <a:xfrm>
                <a:off x="5090342" y="1984082"/>
                <a:ext cx="2168278"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4</m:t>
                          </m:r>
                        </m:sub>
                      </m:sSub>
                    </m:oMath>
                  </m:oMathPara>
                </a14:m>
                <a:endParaRPr lang="en-US" b="0" dirty="0"/>
              </a:p>
              <a:p>
                <a:endParaRPr lang="en-US" b="0" dirty="0"/>
              </a:p>
              <a:p>
                <a:endParaRPr lang="en-US" b="0" dirty="0"/>
              </a:p>
              <a:p>
                <a:endParaRPr lang="en-IN" dirty="0"/>
              </a:p>
            </p:txBody>
          </p:sp>
        </mc:Choice>
        <mc:Fallback xmlns="">
          <p:sp>
            <p:nvSpPr>
              <p:cNvPr id="18" name="TextBox 17">
                <a:extLst>
                  <a:ext uri="{FF2B5EF4-FFF2-40B4-BE49-F238E27FC236}">
                    <a16:creationId xmlns:a16="http://schemas.microsoft.com/office/drawing/2014/main" id="{0C17A88E-A924-7C8D-1DBA-1351F6702156}"/>
                  </a:ext>
                </a:extLst>
              </p:cNvPr>
              <p:cNvSpPr txBox="1">
                <a:spLocks noRot="1" noChangeAspect="1" noMove="1" noResize="1" noEditPoints="1" noAdjustHandles="1" noChangeArrowheads="1" noChangeShapeType="1" noTextEdit="1"/>
              </p:cNvSpPr>
              <p:nvPr/>
            </p:nvSpPr>
            <p:spPr>
              <a:xfrm>
                <a:off x="5090342" y="1984082"/>
                <a:ext cx="2168278" cy="1200329"/>
              </a:xfrm>
              <a:prstGeom prst="rect">
                <a:avLst/>
              </a:prstGeom>
              <a:blipFill>
                <a:blip r:embed="rId5"/>
                <a:stretch>
                  <a:fillRect/>
                </a:stretch>
              </a:blipFill>
            </p:spPr>
            <p:txBody>
              <a:bodyPr/>
              <a:lstStyle/>
              <a:p>
                <a:r>
                  <a:rPr lang="en-IN">
                    <a:noFill/>
                  </a:rPr>
                  <a:t> </a:t>
                </a:r>
              </a:p>
            </p:txBody>
          </p:sp>
        </mc:Fallback>
      </mc:AlternateContent>
      <p:sp>
        <p:nvSpPr>
          <p:cNvPr id="19" name="Rectangle 18">
            <a:extLst>
              <a:ext uri="{FF2B5EF4-FFF2-40B4-BE49-F238E27FC236}">
                <a16:creationId xmlns:a16="http://schemas.microsoft.com/office/drawing/2014/main" id="{7787BF1F-3175-5161-62E7-AAC75CD9FC78}"/>
              </a:ext>
            </a:extLst>
          </p:cNvPr>
          <p:cNvSpPr/>
          <p:nvPr/>
        </p:nvSpPr>
        <p:spPr>
          <a:xfrm>
            <a:off x="2989596" y="2389400"/>
            <a:ext cx="87606" cy="3246942"/>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4CC81878-B506-664B-2DFC-AE40647BCE59}"/>
              </a:ext>
            </a:extLst>
          </p:cNvPr>
          <p:cNvSpPr/>
          <p:nvPr/>
        </p:nvSpPr>
        <p:spPr>
          <a:xfrm>
            <a:off x="9027194" y="2389399"/>
            <a:ext cx="87606" cy="3246942"/>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DAF0187-3535-0979-2828-A90A7BF72610}"/>
              </a:ext>
            </a:extLst>
          </p:cNvPr>
          <p:cNvSpPr/>
          <p:nvPr/>
        </p:nvSpPr>
        <p:spPr>
          <a:xfrm>
            <a:off x="2996896" y="5555566"/>
            <a:ext cx="6125203" cy="80775"/>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C2F16CB7-A5F7-7B46-E4E4-5255200E1477}"/>
              </a:ext>
            </a:extLst>
          </p:cNvPr>
          <p:cNvSpPr/>
          <p:nvPr/>
        </p:nvSpPr>
        <p:spPr>
          <a:xfrm>
            <a:off x="2989596" y="2392981"/>
            <a:ext cx="6125203" cy="8077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8AF3D8BF-B51D-3CE1-AA64-68F4A3896B4E}"/>
              </a:ext>
            </a:extLst>
          </p:cNvPr>
          <p:cNvSpPr/>
          <p:nvPr/>
        </p:nvSpPr>
        <p:spPr>
          <a:xfrm>
            <a:off x="3788098" y="3436667"/>
            <a:ext cx="1774958" cy="4571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2F4D06A4-DAF0-0FFD-4854-74A2C1CF8A95}"/>
              </a:ext>
            </a:extLst>
          </p:cNvPr>
          <p:cNvSpPr txBox="1"/>
          <p:nvPr/>
        </p:nvSpPr>
        <p:spPr>
          <a:xfrm>
            <a:off x="1685535" y="6073182"/>
            <a:ext cx="8977891" cy="338554"/>
          </a:xfrm>
          <a:prstGeom prst="rect">
            <a:avLst/>
          </a:prstGeom>
          <a:noFill/>
        </p:spPr>
        <p:txBody>
          <a:bodyPr wrap="square" rtlCol="0">
            <a:spAutoFit/>
          </a:bodyPr>
          <a:lstStyle/>
          <a:p>
            <a:r>
              <a:rPr lang="en-US" sz="1600" b="1" u="sng" dirty="0">
                <a:latin typeface="Adobe Heiti Std R" panose="020B0400000000000000" pitchFamily="34" charset="-128"/>
                <a:ea typeface="Adobe Heiti Std R" panose="020B0400000000000000" pitchFamily="34" charset="-128"/>
                <a:cs typeface="Times New Roman" panose="02020603050405020304" pitchFamily="18" charset="0"/>
              </a:rPr>
              <a:t>Simulation Geometry</a:t>
            </a:r>
            <a:r>
              <a:rPr lang="en-US" sz="1600" b="1" dirty="0">
                <a:latin typeface="Adobe Heiti Std R" panose="020B0400000000000000" pitchFamily="34" charset="-128"/>
                <a:ea typeface="Adobe Heiti Std R" panose="020B0400000000000000" pitchFamily="34" charset="-128"/>
                <a:cs typeface="Times New Roman" panose="02020603050405020304" pitchFamily="18" charset="0"/>
              </a:rPr>
              <a:t>: Plate with crack (shown in black). Temperature BCs on all 4 edges</a:t>
            </a:r>
            <a:endParaRPr lang="en-IN" sz="16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1592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A281A4-0B9F-4F72-9330-697D3E5417CD}"/>
              </a:ext>
            </a:extLst>
          </p:cNvPr>
          <p:cNvSpPr/>
          <p:nvPr/>
        </p:nvSpPr>
        <p:spPr>
          <a:xfrm>
            <a:off x="153044" y="1095202"/>
            <a:ext cx="11701035" cy="5050989"/>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38E6D9E-68BA-FEE4-7152-DA9D57383E8A}"/>
              </a:ext>
            </a:extLst>
          </p:cNvPr>
          <p:cNvSpPr txBox="1"/>
          <p:nvPr/>
        </p:nvSpPr>
        <p:spPr>
          <a:xfrm>
            <a:off x="82133" y="76655"/>
            <a:ext cx="4172292"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DATA GENERATION</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11</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304800" y="1086988"/>
            <a:ext cx="12056939" cy="5324535"/>
          </a:xfrm>
          <a:prstGeom prst="rect">
            <a:avLst/>
          </a:prstGeom>
          <a:noFill/>
        </p:spPr>
        <p:txBody>
          <a:bodyPr wrap="square" rtlCol="0">
            <a:spAutoFit/>
          </a:bodyPr>
          <a:lstStyle/>
          <a:p>
            <a:r>
              <a:rPr lang="en-US" b="1" dirty="0">
                <a:latin typeface="Adobe Heiti Std R" panose="020B0400000000000000" pitchFamily="34" charset="-128"/>
                <a:ea typeface="Adobe Heiti Std R" panose="020B0400000000000000" pitchFamily="34" charset="-128"/>
                <a:cs typeface="Times New Roman" panose="02020603050405020304" pitchFamily="18" charset="0"/>
              </a:rPr>
              <a:t>Data Features</a:t>
            </a:r>
          </a:p>
          <a:p>
            <a:endParaRPr lang="en-US" b="1"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buAutoNum type="arabicPeriod"/>
            </a:pPr>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Plate dimensions and crack dimensions kept constant for now</a:t>
            </a:r>
          </a:p>
          <a:p>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	- Define f = (crack length)/(plate length) </a:t>
            </a:r>
          </a:p>
          <a:p>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	- At f = 0.1, crack is easily visible to human eye</a:t>
            </a:r>
          </a:p>
          <a:p>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	- At f = 0.001, crack is not very easily visible, a human can observe the thermal profile and make a good guess</a:t>
            </a:r>
          </a:p>
          <a:p>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	- At f = 0.0001, even a human eye cannot easily see the location of the crack </a:t>
            </a:r>
          </a:p>
          <a:p>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	- </a:t>
            </a:r>
            <a:r>
              <a:rPr lang="en-US" sz="1600" u="sng" dirty="0">
                <a:latin typeface="Adobe Heiti Std R" panose="020B0400000000000000" pitchFamily="34" charset="-128"/>
                <a:ea typeface="Adobe Heiti Std R" panose="020B0400000000000000" pitchFamily="34" charset="-128"/>
                <a:cs typeface="Times New Roman" panose="02020603050405020304" pitchFamily="18" charset="0"/>
              </a:rPr>
              <a:t>Thus f = 0.001, was finalized for further usage</a:t>
            </a:r>
          </a:p>
          <a:p>
            <a:endParaRPr lang="en-US" sz="1600" u="sng"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buAutoNum type="arabicPeriod" startAt="2"/>
            </a:pPr>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Crack location is varied along the x-axis</a:t>
            </a:r>
          </a:p>
          <a:p>
            <a:pPr marL="342900" indent="-342900">
              <a:buAutoNum type="arabicPeriod" startAt="2"/>
            </a:pPr>
            <a:endParaRPr lang="en-US" sz="1600" u="sng"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buAutoNum type="arabicPeriod" startAt="2"/>
            </a:pPr>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Cracks at an angle can be handled by data augmentation automatically</a:t>
            </a:r>
          </a:p>
          <a:p>
            <a:pPr marL="342900" indent="-342900">
              <a:buAutoNum type="arabicPeriod" startAt="2"/>
            </a:pPr>
            <a:endParaRPr lang="en-US" sz="16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buAutoNum type="arabicPeriod" startAt="2"/>
            </a:pPr>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Edge temperatures being initialized randomly to provide more variety in the data</a:t>
            </a:r>
          </a:p>
          <a:p>
            <a:pPr marL="342900" indent="-342900">
              <a:buAutoNum type="arabicPeriod" startAt="2"/>
            </a:pPr>
            <a:endParaRPr lang="en-US" sz="16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buAutoNum type="arabicPeriod" startAt="2"/>
            </a:pPr>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Steady state temperature profiles being considered finally </a:t>
            </a:r>
          </a:p>
          <a:p>
            <a:pPr marL="342900" indent="-342900">
              <a:buAutoNum type="arabicPeriod" startAt="2"/>
            </a:pPr>
            <a:endParaRPr lang="en-US" sz="16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buAutoNum type="arabicPeriod" startAt="2"/>
            </a:pPr>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Plate material modelled as Steel and corresponding parameters used</a:t>
            </a:r>
          </a:p>
          <a:p>
            <a:pPr marL="342900" indent="-342900">
              <a:buAutoNum type="arabicPeriod" startAt="2"/>
            </a:pPr>
            <a:endParaRPr lang="en-US" sz="16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buAutoNum type="arabicPeriod" startAt="2"/>
            </a:pPr>
            <a:r>
              <a:rPr lang="en-US" sz="1600" dirty="0">
                <a:latin typeface="Adobe Heiti Std R" panose="020B0400000000000000" pitchFamily="34" charset="-128"/>
                <a:ea typeface="Adobe Heiti Std R" panose="020B0400000000000000" pitchFamily="34" charset="-128"/>
                <a:cs typeface="Times New Roman" panose="02020603050405020304" pitchFamily="18" charset="0"/>
              </a:rPr>
              <a:t>Definition of Crack: NO presence of material </a:t>
            </a:r>
          </a:p>
          <a:p>
            <a:pPr marL="342900" indent="-342900">
              <a:buAutoNum type="arabicPeriod" startAt="2"/>
            </a:pPr>
            <a:endParaRPr lang="en-US" sz="16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17850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421610" y="53608"/>
            <a:ext cx="4172292"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DATA GENERATION</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12</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697330" y="945353"/>
            <a:ext cx="2752203" cy="1138773"/>
          </a:xfrm>
          <a:prstGeom prst="rect">
            <a:avLst/>
          </a:prstGeom>
          <a:noFill/>
        </p:spPr>
        <p:txBody>
          <a:bodyPr wrap="square" rtlCol="0">
            <a:spAutoFit/>
          </a:bodyPr>
          <a:lstStyle/>
          <a:p>
            <a:r>
              <a:rPr lang="en-US" sz="2400" b="1" dirty="0">
                <a:latin typeface="Adobe Heiti Std R" panose="020B0400000000000000" pitchFamily="34" charset="-128"/>
                <a:ea typeface="Adobe Heiti Std R" panose="020B0400000000000000" pitchFamily="34" charset="-128"/>
                <a:cs typeface="Times New Roman" panose="02020603050405020304" pitchFamily="18" charset="0"/>
              </a:rPr>
              <a:t>Data Examples</a:t>
            </a:r>
          </a:p>
          <a:p>
            <a:endParaRPr lang="en-US" sz="2400" b="1" dirty="0">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5" name="Picture 4">
            <a:extLst>
              <a:ext uri="{FF2B5EF4-FFF2-40B4-BE49-F238E27FC236}">
                <a16:creationId xmlns:a16="http://schemas.microsoft.com/office/drawing/2014/main" id="{2CB9F089-C3BB-F9CF-4335-A6F679BAB43F}"/>
              </a:ext>
            </a:extLst>
          </p:cNvPr>
          <p:cNvPicPr>
            <a:picLocks noChangeAspect="1"/>
          </p:cNvPicPr>
          <p:nvPr/>
        </p:nvPicPr>
        <p:blipFill rotWithShape="1">
          <a:blip r:embed="rId2">
            <a:extLst>
              <a:ext uri="{28A0092B-C50C-407E-A947-70E740481C1C}">
                <a14:useLocalDpi xmlns:a14="http://schemas.microsoft.com/office/drawing/2010/main" val="0"/>
              </a:ext>
            </a:extLst>
          </a:blip>
          <a:srcRect l="11063" t="6697" r="28089" b="11641"/>
          <a:stretch/>
        </p:blipFill>
        <p:spPr>
          <a:xfrm>
            <a:off x="1116992" y="2180085"/>
            <a:ext cx="1505749" cy="1516699"/>
          </a:xfrm>
          <a:prstGeom prst="rect">
            <a:avLst/>
          </a:prstGeom>
        </p:spPr>
      </p:pic>
      <p:pic>
        <p:nvPicPr>
          <p:cNvPr id="17" name="Picture 16">
            <a:extLst>
              <a:ext uri="{FF2B5EF4-FFF2-40B4-BE49-F238E27FC236}">
                <a16:creationId xmlns:a16="http://schemas.microsoft.com/office/drawing/2014/main" id="{3DB2104A-8557-8FDE-4288-F156D392A065}"/>
              </a:ext>
            </a:extLst>
          </p:cNvPr>
          <p:cNvPicPr>
            <a:picLocks noChangeAspect="1"/>
          </p:cNvPicPr>
          <p:nvPr/>
        </p:nvPicPr>
        <p:blipFill rotWithShape="1">
          <a:blip r:embed="rId3">
            <a:extLst>
              <a:ext uri="{28A0092B-C50C-407E-A947-70E740481C1C}">
                <a14:useLocalDpi xmlns:a14="http://schemas.microsoft.com/office/drawing/2010/main" val="0"/>
              </a:ext>
            </a:extLst>
          </a:blip>
          <a:srcRect l="10481" t="9616" r="28346" b="11739"/>
          <a:stretch/>
        </p:blipFill>
        <p:spPr>
          <a:xfrm>
            <a:off x="1116992" y="3809682"/>
            <a:ext cx="1505750" cy="1452910"/>
          </a:xfrm>
          <a:prstGeom prst="rect">
            <a:avLst/>
          </a:prstGeom>
        </p:spPr>
      </p:pic>
      <p:pic>
        <p:nvPicPr>
          <p:cNvPr id="19" name="Picture 18">
            <a:extLst>
              <a:ext uri="{FF2B5EF4-FFF2-40B4-BE49-F238E27FC236}">
                <a16:creationId xmlns:a16="http://schemas.microsoft.com/office/drawing/2014/main" id="{0E64E15A-3B93-D76C-6AD8-A75EFC3158C1}"/>
              </a:ext>
            </a:extLst>
          </p:cNvPr>
          <p:cNvPicPr>
            <a:picLocks noChangeAspect="1"/>
          </p:cNvPicPr>
          <p:nvPr/>
        </p:nvPicPr>
        <p:blipFill rotWithShape="1">
          <a:blip r:embed="rId4">
            <a:extLst>
              <a:ext uri="{28A0092B-C50C-407E-A947-70E740481C1C}">
                <a14:useLocalDpi xmlns:a14="http://schemas.microsoft.com/office/drawing/2010/main" val="0"/>
              </a:ext>
            </a:extLst>
          </a:blip>
          <a:srcRect l="10481" t="8340" r="27847" b="11786"/>
          <a:stretch/>
        </p:blipFill>
        <p:spPr>
          <a:xfrm>
            <a:off x="2770578" y="3809681"/>
            <a:ext cx="1483848" cy="1442374"/>
          </a:xfrm>
          <a:prstGeom prst="rect">
            <a:avLst/>
          </a:prstGeom>
        </p:spPr>
      </p:pic>
      <p:sp>
        <p:nvSpPr>
          <p:cNvPr id="20" name="Rectangle: Rounded Corners 19">
            <a:extLst>
              <a:ext uri="{FF2B5EF4-FFF2-40B4-BE49-F238E27FC236}">
                <a16:creationId xmlns:a16="http://schemas.microsoft.com/office/drawing/2014/main" id="{65E9693F-50F6-0768-A29F-F9D2FB7C5CC0}"/>
              </a:ext>
            </a:extLst>
          </p:cNvPr>
          <p:cNvSpPr/>
          <p:nvPr/>
        </p:nvSpPr>
        <p:spPr>
          <a:xfrm>
            <a:off x="848695" y="1965686"/>
            <a:ext cx="3745207" cy="3526189"/>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95067311-07CC-1161-49EA-348D34D65400}"/>
              </a:ext>
            </a:extLst>
          </p:cNvPr>
          <p:cNvSpPr txBox="1"/>
          <p:nvPr/>
        </p:nvSpPr>
        <p:spPr>
          <a:xfrm>
            <a:off x="963679" y="5604773"/>
            <a:ext cx="3865667" cy="923330"/>
          </a:xfrm>
          <a:prstGeom prst="rect">
            <a:avLst/>
          </a:prstGeom>
          <a:noFill/>
        </p:spPr>
        <p:txBody>
          <a:bodyPr wrap="square" rtlCol="0">
            <a:spAutoFit/>
          </a:bodyPr>
          <a:lstStyle/>
          <a:p>
            <a:pPr algn="ctr"/>
            <a:r>
              <a:rPr lang="en-US" u="sng" dirty="0"/>
              <a:t>Easier Examples</a:t>
            </a:r>
          </a:p>
          <a:p>
            <a:pPr algn="ctr"/>
            <a:r>
              <a:rPr lang="en-US" dirty="0"/>
              <a:t>Variations in the thermal profile</a:t>
            </a:r>
          </a:p>
          <a:p>
            <a:pPr algn="ctr"/>
            <a:r>
              <a:rPr lang="en-US" dirty="0"/>
              <a:t>because of crack are conspicuous</a:t>
            </a:r>
            <a:endParaRPr lang="en-IN" dirty="0"/>
          </a:p>
        </p:txBody>
      </p:sp>
      <p:pic>
        <p:nvPicPr>
          <p:cNvPr id="23" name="Picture 22">
            <a:extLst>
              <a:ext uri="{FF2B5EF4-FFF2-40B4-BE49-F238E27FC236}">
                <a16:creationId xmlns:a16="http://schemas.microsoft.com/office/drawing/2014/main" id="{F5CDEE52-702A-5302-23E9-446709A89D45}"/>
              </a:ext>
            </a:extLst>
          </p:cNvPr>
          <p:cNvPicPr>
            <a:picLocks noChangeAspect="1"/>
          </p:cNvPicPr>
          <p:nvPr/>
        </p:nvPicPr>
        <p:blipFill rotWithShape="1">
          <a:blip r:embed="rId5">
            <a:extLst>
              <a:ext uri="{28A0092B-C50C-407E-A947-70E740481C1C}">
                <a14:useLocalDpi xmlns:a14="http://schemas.microsoft.com/office/drawing/2010/main" val="0"/>
              </a:ext>
            </a:extLst>
          </a:blip>
          <a:srcRect l="10672" t="8085" r="28613" b="12550"/>
          <a:stretch/>
        </p:blipFill>
        <p:spPr>
          <a:xfrm>
            <a:off x="7331627" y="2197025"/>
            <a:ext cx="1444105" cy="1416772"/>
          </a:xfrm>
          <a:prstGeom prst="rect">
            <a:avLst/>
          </a:prstGeom>
        </p:spPr>
      </p:pic>
      <p:pic>
        <p:nvPicPr>
          <p:cNvPr id="25" name="Picture 24">
            <a:extLst>
              <a:ext uri="{FF2B5EF4-FFF2-40B4-BE49-F238E27FC236}">
                <a16:creationId xmlns:a16="http://schemas.microsoft.com/office/drawing/2014/main" id="{893ADE93-79BF-22BB-CB70-C232D391F21B}"/>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340" r="28091" b="12806"/>
          <a:stretch/>
        </p:blipFill>
        <p:spPr>
          <a:xfrm>
            <a:off x="8897605" y="2197024"/>
            <a:ext cx="1462623" cy="1416772"/>
          </a:xfrm>
          <a:prstGeom prst="rect">
            <a:avLst/>
          </a:prstGeom>
        </p:spPr>
      </p:pic>
      <p:pic>
        <p:nvPicPr>
          <p:cNvPr id="27" name="Picture 26">
            <a:extLst>
              <a:ext uri="{FF2B5EF4-FFF2-40B4-BE49-F238E27FC236}">
                <a16:creationId xmlns:a16="http://schemas.microsoft.com/office/drawing/2014/main" id="{5BECA4AD-212E-D3BB-EAFC-1CD3B69158B0}"/>
              </a:ext>
            </a:extLst>
          </p:cNvPr>
          <p:cNvPicPr>
            <a:picLocks noChangeAspect="1"/>
          </p:cNvPicPr>
          <p:nvPr/>
        </p:nvPicPr>
        <p:blipFill rotWithShape="1">
          <a:blip r:embed="rId7">
            <a:extLst>
              <a:ext uri="{28A0092B-C50C-407E-A947-70E740481C1C}">
                <a14:useLocalDpi xmlns:a14="http://schemas.microsoft.com/office/drawing/2010/main" val="0"/>
              </a:ext>
            </a:extLst>
          </a:blip>
          <a:srcRect l="10864" t="7319" r="27655" b="11274"/>
          <a:stretch/>
        </p:blipFill>
        <p:spPr>
          <a:xfrm>
            <a:off x="2755976" y="2197024"/>
            <a:ext cx="1483848" cy="1474601"/>
          </a:xfrm>
          <a:prstGeom prst="rect">
            <a:avLst/>
          </a:prstGeom>
        </p:spPr>
      </p:pic>
      <p:pic>
        <p:nvPicPr>
          <p:cNvPr id="29" name="Picture 28">
            <a:extLst>
              <a:ext uri="{FF2B5EF4-FFF2-40B4-BE49-F238E27FC236}">
                <a16:creationId xmlns:a16="http://schemas.microsoft.com/office/drawing/2014/main" id="{9B3F58EB-168E-6CC0-814B-C0AECC6843CA}"/>
              </a:ext>
            </a:extLst>
          </p:cNvPr>
          <p:cNvPicPr>
            <a:picLocks noChangeAspect="1"/>
          </p:cNvPicPr>
          <p:nvPr/>
        </p:nvPicPr>
        <p:blipFill rotWithShape="1">
          <a:blip r:embed="rId8">
            <a:extLst>
              <a:ext uri="{28A0092B-C50C-407E-A947-70E740481C1C}">
                <a14:useLocalDpi xmlns:a14="http://schemas.microsoft.com/office/drawing/2010/main" val="0"/>
              </a:ext>
            </a:extLst>
          </a:blip>
          <a:srcRect l="11439" t="8479" r="27846" b="10978"/>
          <a:stretch/>
        </p:blipFill>
        <p:spPr>
          <a:xfrm>
            <a:off x="7331627" y="3728781"/>
            <a:ext cx="1462845" cy="1456470"/>
          </a:xfrm>
          <a:prstGeom prst="rect">
            <a:avLst/>
          </a:prstGeom>
        </p:spPr>
      </p:pic>
      <p:pic>
        <p:nvPicPr>
          <p:cNvPr id="31" name="Picture 30">
            <a:extLst>
              <a:ext uri="{FF2B5EF4-FFF2-40B4-BE49-F238E27FC236}">
                <a16:creationId xmlns:a16="http://schemas.microsoft.com/office/drawing/2014/main" id="{06E69524-4A00-805E-2A55-5A3B5CD68456}"/>
              </a:ext>
            </a:extLst>
          </p:cNvPr>
          <p:cNvPicPr>
            <a:picLocks noChangeAspect="1"/>
          </p:cNvPicPr>
          <p:nvPr/>
        </p:nvPicPr>
        <p:blipFill rotWithShape="1">
          <a:blip r:embed="rId9">
            <a:extLst>
              <a:ext uri="{28A0092B-C50C-407E-A947-70E740481C1C}">
                <a14:useLocalDpi xmlns:a14="http://schemas.microsoft.com/office/drawing/2010/main" val="0"/>
              </a:ext>
            </a:extLst>
          </a:blip>
          <a:srcRect l="11109" t="7458" r="28176" b="12156"/>
          <a:stretch/>
        </p:blipFill>
        <p:spPr>
          <a:xfrm>
            <a:off x="8897606" y="3728780"/>
            <a:ext cx="1465718" cy="1456470"/>
          </a:xfrm>
          <a:prstGeom prst="rect">
            <a:avLst/>
          </a:prstGeom>
        </p:spPr>
      </p:pic>
      <p:sp>
        <p:nvSpPr>
          <p:cNvPr id="32" name="Rectangle: Rounded Corners 31">
            <a:extLst>
              <a:ext uri="{FF2B5EF4-FFF2-40B4-BE49-F238E27FC236}">
                <a16:creationId xmlns:a16="http://schemas.microsoft.com/office/drawing/2014/main" id="{A715BF59-54D6-2225-F043-321D586542D5}"/>
              </a:ext>
            </a:extLst>
          </p:cNvPr>
          <p:cNvSpPr/>
          <p:nvPr/>
        </p:nvSpPr>
        <p:spPr>
          <a:xfrm>
            <a:off x="6985760" y="1908530"/>
            <a:ext cx="3745207" cy="3526189"/>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1964BDC0-AD6C-27F8-CD28-64A42B0FE073}"/>
              </a:ext>
            </a:extLst>
          </p:cNvPr>
          <p:cNvSpPr txBox="1"/>
          <p:nvPr/>
        </p:nvSpPr>
        <p:spPr>
          <a:xfrm>
            <a:off x="7041428" y="5491875"/>
            <a:ext cx="3865667" cy="923330"/>
          </a:xfrm>
          <a:prstGeom prst="rect">
            <a:avLst/>
          </a:prstGeom>
          <a:noFill/>
        </p:spPr>
        <p:txBody>
          <a:bodyPr wrap="square" rtlCol="0">
            <a:spAutoFit/>
          </a:bodyPr>
          <a:lstStyle/>
          <a:p>
            <a:pPr algn="ctr"/>
            <a:r>
              <a:rPr lang="en-US" u="sng" dirty="0"/>
              <a:t>Harder Examples</a:t>
            </a:r>
          </a:p>
          <a:p>
            <a:pPr algn="ctr"/>
            <a:r>
              <a:rPr lang="en-US" dirty="0"/>
              <a:t>Much harder to spot the cracks, even for the human eye</a:t>
            </a:r>
            <a:endParaRPr lang="en-IN" dirty="0"/>
          </a:p>
        </p:txBody>
      </p:sp>
    </p:spTree>
    <p:extLst>
      <p:ext uri="{BB962C8B-B14F-4D97-AF65-F5344CB8AC3E}">
        <p14:creationId xmlns:p14="http://schemas.microsoft.com/office/powerpoint/2010/main" val="1157068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421610" y="53608"/>
            <a:ext cx="4172292"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DATA GENERATION</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13</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697330" y="945353"/>
            <a:ext cx="2752203" cy="1138773"/>
          </a:xfrm>
          <a:prstGeom prst="rect">
            <a:avLst/>
          </a:prstGeom>
          <a:noFill/>
        </p:spPr>
        <p:txBody>
          <a:bodyPr wrap="square" rtlCol="0">
            <a:spAutoFit/>
          </a:bodyPr>
          <a:lstStyle/>
          <a:p>
            <a:r>
              <a:rPr lang="en-US" sz="2400" b="1" dirty="0">
                <a:latin typeface="Adobe Heiti Std R" panose="020B0400000000000000" pitchFamily="34" charset="-128"/>
                <a:ea typeface="Adobe Heiti Std R" panose="020B0400000000000000" pitchFamily="34" charset="-128"/>
                <a:cs typeface="Times New Roman" panose="02020603050405020304" pitchFamily="18" charset="0"/>
              </a:rPr>
              <a:t>Data Examples</a:t>
            </a:r>
          </a:p>
          <a:p>
            <a:endParaRPr lang="en-US" sz="2400" b="1" dirty="0">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5" name="Picture 4">
            <a:extLst>
              <a:ext uri="{FF2B5EF4-FFF2-40B4-BE49-F238E27FC236}">
                <a16:creationId xmlns:a16="http://schemas.microsoft.com/office/drawing/2014/main" id="{2CB9F089-C3BB-F9CF-4335-A6F679BAB43F}"/>
              </a:ext>
            </a:extLst>
          </p:cNvPr>
          <p:cNvPicPr>
            <a:picLocks noChangeAspect="1"/>
          </p:cNvPicPr>
          <p:nvPr/>
        </p:nvPicPr>
        <p:blipFill rotWithShape="1">
          <a:blip r:embed="rId2">
            <a:extLst>
              <a:ext uri="{28A0092B-C50C-407E-A947-70E740481C1C}">
                <a14:useLocalDpi xmlns:a14="http://schemas.microsoft.com/office/drawing/2010/main" val="0"/>
              </a:ext>
            </a:extLst>
          </a:blip>
          <a:srcRect l="11063" t="6697" r="28089" b="11641"/>
          <a:stretch/>
        </p:blipFill>
        <p:spPr>
          <a:xfrm>
            <a:off x="1116992" y="2180085"/>
            <a:ext cx="1505749" cy="1516699"/>
          </a:xfrm>
          <a:prstGeom prst="rect">
            <a:avLst/>
          </a:prstGeom>
        </p:spPr>
      </p:pic>
      <p:pic>
        <p:nvPicPr>
          <p:cNvPr id="17" name="Picture 16">
            <a:extLst>
              <a:ext uri="{FF2B5EF4-FFF2-40B4-BE49-F238E27FC236}">
                <a16:creationId xmlns:a16="http://schemas.microsoft.com/office/drawing/2014/main" id="{3DB2104A-8557-8FDE-4288-F156D392A065}"/>
              </a:ext>
            </a:extLst>
          </p:cNvPr>
          <p:cNvPicPr>
            <a:picLocks noChangeAspect="1"/>
          </p:cNvPicPr>
          <p:nvPr/>
        </p:nvPicPr>
        <p:blipFill rotWithShape="1">
          <a:blip r:embed="rId3">
            <a:extLst>
              <a:ext uri="{28A0092B-C50C-407E-A947-70E740481C1C}">
                <a14:useLocalDpi xmlns:a14="http://schemas.microsoft.com/office/drawing/2010/main" val="0"/>
              </a:ext>
            </a:extLst>
          </a:blip>
          <a:srcRect l="10481" t="9616" r="28346" b="11739"/>
          <a:stretch/>
        </p:blipFill>
        <p:spPr>
          <a:xfrm>
            <a:off x="1116992" y="3809682"/>
            <a:ext cx="1505750" cy="1452910"/>
          </a:xfrm>
          <a:prstGeom prst="rect">
            <a:avLst/>
          </a:prstGeom>
        </p:spPr>
      </p:pic>
      <p:pic>
        <p:nvPicPr>
          <p:cNvPr id="19" name="Picture 18">
            <a:extLst>
              <a:ext uri="{FF2B5EF4-FFF2-40B4-BE49-F238E27FC236}">
                <a16:creationId xmlns:a16="http://schemas.microsoft.com/office/drawing/2014/main" id="{0E64E15A-3B93-D76C-6AD8-A75EFC3158C1}"/>
              </a:ext>
            </a:extLst>
          </p:cNvPr>
          <p:cNvPicPr>
            <a:picLocks noChangeAspect="1"/>
          </p:cNvPicPr>
          <p:nvPr/>
        </p:nvPicPr>
        <p:blipFill rotWithShape="1">
          <a:blip r:embed="rId4">
            <a:extLst>
              <a:ext uri="{28A0092B-C50C-407E-A947-70E740481C1C}">
                <a14:useLocalDpi xmlns:a14="http://schemas.microsoft.com/office/drawing/2010/main" val="0"/>
              </a:ext>
            </a:extLst>
          </a:blip>
          <a:srcRect l="10481" t="8340" r="27847" b="11786"/>
          <a:stretch/>
        </p:blipFill>
        <p:spPr>
          <a:xfrm>
            <a:off x="2770578" y="3809681"/>
            <a:ext cx="1483848" cy="1442374"/>
          </a:xfrm>
          <a:prstGeom prst="rect">
            <a:avLst/>
          </a:prstGeom>
        </p:spPr>
      </p:pic>
      <p:sp>
        <p:nvSpPr>
          <p:cNvPr id="20" name="Rectangle: Rounded Corners 19">
            <a:extLst>
              <a:ext uri="{FF2B5EF4-FFF2-40B4-BE49-F238E27FC236}">
                <a16:creationId xmlns:a16="http://schemas.microsoft.com/office/drawing/2014/main" id="{65E9693F-50F6-0768-A29F-F9D2FB7C5CC0}"/>
              </a:ext>
            </a:extLst>
          </p:cNvPr>
          <p:cNvSpPr/>
          <p:nvPr/>
        </p:nvSpPr>
        <p:spPr>
          <a:xfrm>
            <a:off x="848695" y="1965686"/>
            <a:ext cx="3745207" cy="3526189"/>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95067311-07CC-1161-49EA-348D34D65400}"/>
              </a:ext>
            </a:extLst>
          </p:cNvPr>
          <p:cNvSpPr txBox="1"/>
          <p:nvPr/>
        </p:nvSpPr>
        <p:spPr>
          <a:xfrm>
            <a:off x="963679" y="5604773"/>
            <a:ext cx="3865667" cy="923330"/>
          </a:xfrm>
          <a:prstGeom prst="rect">
            <a:avLst/>
          </a:prstGeom>
          <a:noFill/>
        </p:spPr>
        <p:txBody>
          <a:bodyPr wrap="square" rtlCol="0">
            <a:spAutoFit/>
          </a:bodyPr>
          <a:lstStyle/>
          <a:p>
            <a:pPr algn="ctr"/>
            <a:r>
              <a:rPr lang="en-US" u="sng" dirty="0"/>
              <a:t>Easier Examples</a:t>
            </a:r>
          </a:p>
          <a:p>
            <a:pPr algn="ctr"/>
            <a:r>
              <a:rPr lang="en-US" dirty="0"/>
              <a:t>Variations in the thermal profile</a:t>
            </a:r>
          </a:p>
          <a:p>
            <a:pPr algn="ctr"/>
            <a:r>
              <a:rPr lang="en-US" dirty="0"/>
              <a:t>because of crack are conspicuous</a:t>
            </a:r>
            <a:endParaRPr lang="en-IN" dirty="0"/>
          </a:p>
        </p:txBody>
      </p:sp>
      <p:pic>
        <p:nvPicPr>
          <p:cNvPr id="23" name="Picture 22">
            <a:extLst>
              <a:ext uri="{FF2B5EF4-FFF2-40B4-BE49-F238E27FC236}">
                <a16:creationId xmlns:a16="http://schemas.microsoft.com/office/drawing/2014/main" id="{F5CDEE52-702A-5302-23E9-446709A89D45}"/>
              </a:ext>
            </a:extLst>
          </p:cNvPr>
          <p:cNvPicPr>
            <a:picLocks noChangeAspect="1"/>
          </p:cNvPicPr>
          <p:nvPr/>
        </p:nvPicPr>
        <p:blipFill rotWithShape="1">
          <a:blip r:embed="rId5">
            <a:extLst>
              <a:ext uri="{28A0092B-C50C-407E-A947-70E740481C1C}">
                <a14:useLocalDpi xmlns:a14="http://schemas.microsoft.com/office/drawing/2010/main" val="0"/>
              </a:ext>
            </a:extLst>
          </a:blip>
          <a:srcRect l="10672" t="8085" r="28613" b="12550"/>
          <a:stretch/>
        </p:blipFill>
        <p:spPr>
          <a:xfrm>
            <a:off x="7331627" y="2197025"/>
            <a:ext cx="1444105" cy="1416772"/>
          </a:xfrm>
          <a:prstGeom prst="rect">
            <a:avLst/>
          </a:prstGeom>
        </p:spPr>
      </p:pic>
      <p:pic>
        <p:nvPicPr>
          <p:cNvPr id="25" name="Picture 24">
            <a:extLst>
              <a:ext uri="{FF2B5EF4-FFF2-40B4-BE49-F238E27FC236}">
                <a16:creationId xmlns:a16="http://schemas.microsoft.com/office/drawing/2014/main" id="{893ADE93-79BF-22BB-CB70-C232D391F21B}"/>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340" r="28091" b="12806"/>
          <a:stretch/>
        </p:blipFill>
        <p:spPr>
          <a:xfrm>
            <a:off x="8897605" y="2197024"/>
            <a:ext cx="1462623" cy="1416772"/>
          </a:xfrm>
          <a:prstGeom prst="rect">
            <a:avLst/>
          </a:prstGeom>
        </p:spPr>
      </p:pic>
      <p:pic>
        <p:nvPicPr>
          <p:cNvPr id="27" name="Picture 26">
            <a:extLst>
              <a:ext uri="{FF2B5EF4-FFF2-40B4-BE49-F238E27FC236}">
                <a16:creationId xmlns:a16="http://schemas.microsoft.com/office/drawing/2014/main" id="{5BECA4AD-212E-D3BB-EAFC-1CD3B69158B0}"/>
              </a:ext>
            </a:extLst>
          </p:cNvPr>
          <p:cNvPicPr>
            <a:picLocks noChangeAspect="1"/>
          </p:cNvPicPr>
          <p:nvPr/>
        </p:nvPicPr>
        <p:blipFill rotWithShape="1">
          <a:blip r:embed="rId7">
            <a:extLst>
              <a:ext uri="{28A0092B-C50C-407E-A947-70E740481C1C}">
                <a14:useLocalDpi xmlns:a14="http://schemas.microsoft.com/office/drawing/2010/main" val="0"/>
              </a:ext>
            </a:extLst>
          </a:blip>
          <a:srcRect l="10864" t="7319" r="27655" b="11274"/>
          <a:stretch/>
        </p:blipFill>
        <p:spPr>
          <a:xfrm>
            <a:off x="2755976" y="2197024"/>
            <a:ext cx="1483848" cy="1474601"/>
          </a:xfrm>
          <a:prstGeom prst="rect">
            <a:avLst/>
          </a:prstGeom>
        </p:spPr>
      </p:pic>
      <p:pic>
        <p:nvPicPr>
          <p:cNvPr id="29" name="Picture 28">
            <a:extLst>
              <a:ext uri="{FF2B5EF4-FFF2-40B4-BE49-F238E27FC236}">
                <a16:creationId xmlns:a16="http://schemas.microsoft.com/office/drawing/2014/main" id="{9B3F58EB-168E-6CC0-814B-C0AECC6843CA}"/>
              </a:ext>
            </a:extLst>
          </p:cNvPr>
          <p:cNvPicPr>
            <a:picLocks noChangeAspect="1"/>
          </p:cNvPicPr>
          <p:nvPr/>
        </p:nvPicPr>
        <p:blipFill rotWithShape="1">
          <a:blip r:embed="rId8">
            <a:extLst>
              <a:ext uri="{28A0092B-C50C-407E-A947-70E740481C1C}">
                <a14:useLocalDpi xmlns:a14="http://schemas.microsoft.com/office/drawing/2010/main" val="0"/>
              </a:ext>
            </a:extLst>
          </a:blip>
          <a:srcRect l="11439" t="8479" r="27846" b="10978"/>
          <a:stretch/>
        </p:blipFill>
        <p:spPr>
          <a:xfrm>
            <a:off x="7331627" y="3728781"/>
            <a:ext cx="1462845" cy="1456470"/>
          </a:xfrm>
          <a:prstGeom prst="rect">
            <a:avLst/>
          </a:prstGeom>
        </p:spPr>
      </p:pic>
      <p:pic>
        <p:nvPicPr>
          <p:cNvPr id="31" name="Picture 30">
            <a:extLst>
              <a:ext uri="{FF2B5EF4-FFF2-40B4-BE49-F238E27FC236}">
                <a16:creationId xmlns:a16="http://schemas.microsoft.com/office/drawing/2014/main" id="{06E69524-4A00-805E-2A55-5A3B5CD68456}"/>
              </a:ext>
            </a:extLst>
          </p:cNvPr>
          <p:cNvPicPr>
            <a:picLocks noChangeAspect="1"/>
          </p:cNvPicPr>
          <p:nvPr/>
        </p:nvPicPr>
        <p:blipFill rotWithShape="1">
          <a:blip r:embed="rId9">
            <a:extLst>
              <a:ext uri="{28A0092B-C50C-407E-A947-70E740481C1C}">
                <a14:useLocalDpi xmlns:a14="http://schemas.microsoft.com/office/drawing/2010/main" val="0"/>
              </a:ext>
            </a:extLst>
          </a:blip>
          <a:srcRect l="11109" t="7458" r="28176" b="12156"/>
          <a:stretch/>
        </p:blipFill>
        <p:spPr>
          <a:xfrm>
            <a:off x="8897606" y="3728780"/>
            <a:ext cx="1465718" cy="1456470"/>
          </a:xfrm>
          <a:prstGeom prst="rect">
            <a:avLst/>
          </a:prstGeom>
        </p:spPr>
      </p:pic>
      <p:sp>
        <p:nvSpPr>
          <p:cNvPr id="32" name="Rectangle: Rounded Corners 31">
            <a:extLst>
              <a:ext uri="{FF2B5EF4-FFF2-40B4-BE49-F238E27FC236}">
                <a16:creationId xmlns:a16="http://schemas.microsoft.com/office/drawing/2014/main" id="{A715BF59-54D6-2225-F043-321D586542D5}"/>
              </a:ext>
            </a:extLst>
          </p:cNvPr>
          <p:cNvSpPr/>
          <p:nvPr/>
        </p:nvSpPr>
        <p:spPr>
          <a:xfrm>
            <a:off x="6985760" y="1908530"/>
            <a:ext cx="3745207" cy="3526189"/>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1964BDC0-AD6C-27F8-CD28-64A42B0FE073}"/>
              </a:ext>
            </a:extLst>
          </p:cNvPr>
          <p:cNvSpPr txBox="1"/>
          <p:nvPr/>
        </p:nvSpPr>
        <p:spPr>
          <a:xfrm>
            <a:off x="7041428" y="5491875"/>
            <a:ext cx="3865667" cy="923330"/>
          </a:xfrm>
          <a:prstGeom prst="rect">
            <a:avLst/>
          </a:prstGeom>
          <a:noFill/>
        </p:spPr>
        <p:txBody>
          <a:bodyPr wrap="square" rtlCol="0">
            <a:spAutoFit/>
          </a:bodyPr>
          <a:lstStyle/>
          <a:p>
            <a:pPr algn="ctr"/>
            <a:r>
              <a:rPr lang="en-US" u="sng" dirty="0"/>
              <a:t>Harder Examples</a:t>
            </a:r>
          </a:p>
          <a:p>
            <a:pPr algn="ctr"/>
            <a:r>
              <a:rPr lang="en-US" dirty="0"/>
              <a:t>Much harder to spot the cracks, even for the human eye</a:t>
            </a:r>
            <a:endParaRPr lang="en-IN" dirty="0"/>
          </a:p>
        </p:txBody>
      </p:sp>
      <p:sp>
        <p:nvSpPr>
          <p:cNvPr id="4" name="Rectangle 3">
            <a:extLst>
              <a:ext uri="{FF2B5EF4-FFF2-40B4-BE49-F238E27FC236}">
                <a16:creationId xmlns:a16="http://schemas.microsoft.com/office/drawing/2014/main" id="{63666F34-33C4-4E68-B036-9472CC72D09D}"/>
              </a:ext>
            </a:extLst>
          </p:cNvPr>
          <p:cNvSpPr/>
          <p:nvPr/>
        </p:nvSpPr>
        <p:spPr>
          <a:xfrm>
            <a:off x="1440043" y="3000546"/>
            <a:ext cx="553020" cy="25187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FBA0648-5F44-5C33-78CF-0BDAF699842D}"/>
              </a:ext>
            </a:extLst>
          </p:cNvPr>
          <p:cNvSpPr/>
          <p:nvPr/>
        </p:nvSpPr>
        <p:spPr>
          <a:xfrm>
            <a:off x="3377439" y="2557233"/>
            <a:ext cx="553020" cy="25187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D8DB99C-00C6-AF59-5A8B-2A8A6ECBCDA7}"/>
              </a:ext>
            </a:extLst>
          </p:cNvPr>
          <p:cNvSpPr/>
          <p:nvPr/>
        </p:nvSpPr>
        <p:spPr>
          <a:xfrm>
            <a:off x="1942872" y="4051174"/>
            <a:ext cx="553020" cy="25187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DEA04955-8BC7-8D9D-6E5F-4CF9D78EBF37}"/>
              </a:ext>
            </a:extLst>
          </p:cNvPr>
          <p:cNvSpPr/>
          <p:nvPr/>
        </p:nvSpPr>
        <p:spPr>
          <a:xfrm>
            <a:off x="3377439" y="4636871"/>
            <a:ext cx="553020" cy="25187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F29B7D-7DBE-9021-FE6C-D77229A9093A}"/>
              </a:ext>
            </a:extLst>
          </p:cNvPr>
          <p:cNvSpPr/>
          <p:nvPr/>
        </p:nvSpPr>
        <p:spPr>
          <a:xfrm>
            <a:off x="8007139" y="3000546"/>
            <a:ext cx="553020" cy="25187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5816A8-0F6D-9FDF-5433-9DD03FF4BCBA}"/>
              </a:ext>
            </a:extLst>
          </p:cNvPr>
          <p:cNvSpPr/>
          <p:nvPr/>
        </p:nvSpPr>
        <p:spPr>
          <a:xfrm>
            <a:off x="8974261" y="3048214"/>
            <a:ext cx="553020" cy="25187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00CA1C7-224A-F6F6-EA7D-66E7C828BF84}"/>
              </a:ext>
            </a:extLst>
          </p:cNvPr>
          <p:cNvSpPr/>
          <p:nvPr/>
        </p:nvSpPr>
        <p:spPr>
          <a:xfrm>
            <a:off x="9628916" y="4331079"/>
            <a:ext cx="553020" cy="25187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E768FE7D-08E0-518B-E9E2-2274FDA5E9B0}"/>
              </a:ext>
            </a:extLst>
          </p:cNvPr>
          <p:cNvSpPr/>
          <p:nvPr/>
        </p:nvSpPr>
        <p:spPr>
          <a:xfrm>
            <a:off x="7785499" y="4385000"/>
            <a:ext cx="553020" cy="25187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368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421610" y="53608"/>
            <a:ext cx="4172292"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DATA GENERATION</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14</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175215" y="972731"/>
            <a:ext cx="11788642" cy="1538883"/>
          </a:xfrm>
          <a:prstGeom prst="rect">
            <a:avLst/>
          </a:prstGeom>
          <a:noFill/>
        </p:spPr>
        <p:txBody>
          <a:bodyPr wrap="square" rtlCol="0">
            <a:spAutoFit/>
          </a:bodyPr>
          <a:lstStyle/>
          <a:p>
            <a:r>
              <a:rPr lang="en-US" sz="2000" b="1" dirty="0">
                <a:latin typeface="Adobe Heiti Std R" panose="020B0400000000000000" pitchFamily="34" charset="-128"/>
                <a:ea typeface="Adobe Heiti Std R" panose="020B0400000000000000" pitchFamily="34" charset="-128"/>
                <a:cs typeface="Times New Roman" panose="02020603050405020304" pitchFamily="18" charset="0"/>
              </a:rPr>
              <a:t>Benchmarking</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 To ensure the validity of the solutions, we compared them with an analytical solution obtained from the paper: “Thermal Stresses In Plates with Circular Holes, </a:t>
            </a:r>
            <a:r>
              <a:rPr lang="en-US" sz="1400" dirty="0" err="1">
                <a:latin typeface="Adobe Heiti Std R" panose="020B0400000000000000" pitchFamily="34" charset="-128"/>
                <a:ea typeface="Adobe Heiti Std R" panose="020B0400000000000000" pitchFamily="34" charset="-128"/>
                <a:cs typeface="Times New Roman" panose="02020603050405020304" pitchFamily="18" charset="0"/>
              </a:rPr>
              <a:t>K.S.Rao</a:t>
            </a:r>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et al., Nuclear Engineering and Design, 1971``. </a:t>
            </a:r>
          </a:p>
          <a:p>
            <a:r>
              <a:rPr lang="en-US" sz="1400" b="1"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Since this paper solves considering a circular hole, we compared our simulation methodology for the same geometry.</a:t>
            </a:r>
          </a:p>
          <a:p>
            <a:r>
              <a:rPr lang="en-US" sz="1400" b="1"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Simulations on the crack geometry were continued once the benchmarking ensured validity of our method</a:t>
            </a:r>
            <a:endParaRPr lang="en-US" sz="2000" b="1" dirty="0">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7" name="Picture 6">
            <a:extLst>
              <a:ext uri="{FF2B5EF4-FFF2-40B4-BE49-F238E27FC236}">
                <a16:creationId xmlns:a16="http://schemas.microsoft.com/office/drawing/2014/main" id="{32DB732F-F8DA-97BB-F22E-A001DBA82A93}"/>
              </a:ext>
            </a:extLst>
          </p:cNvPr>
          <p:cNvPicPr>
            <a:picLocks noChangeAspect="1"/>
          </p:cNvPicPr>
          <p:nvPr/>
        </p:nvPicPr>
        <p:blipFill rotWithShape="1">
          <a:blip r:embed="rId2"/>
          <a:srcRect l="9155" t="3690" b="7791"/>
          <a:stretch/>
        </p:blipFill>
        <p:spPr>
          <a:xfrm>
            <a:off x="2124485" y="2511614"/>
            <a:ext cx="3126471" cy="2315899"/>
          </a:xfrm>
          <a:prstGeom prst="rect">
            <a:avLst/>
          </a:prstGeom>
          <a:ln>
            <a:noFill/>
          </a:ln>
        </p:spPr>
      </p:pic>
      <p:pic>
        <p:nvPicPr>
          <p:cNvPr id="10" name="Picture 9">
            <a:extLst>
              <a:ext uri="{FF2B5EF4-FFF2-40B4-BE49-F238E27FC236}">
                <a16:creationId xmlns:a16="http://schemas.microsoft.com/office/drawing/2014/main" id="{35AE3D01-7241-D476-BE24-3C69C1FA2747}"/>
              </a:ext>
            </a:extLst>
          </p:cNvPr>
          <p:cNvPicPr>
            <a:picLocks noChangeAspect="1"/>
          </p:cNvPicPr>
          <p:nvPr/>
        </p:nvPicPr>
        <p:blipFill>
          <a:blip r:embed="rId3"/>
          <a:stretch>
            <a:fillRect/>
          </a:stretch>
        </p:blipFill>
        <p:spPr>
          <a:xfrm>
            <a:off x="6588790" y="2511614"/>
            <a:ext cx="3066241" cy="2315899"/>
          </a:xfrm>
          <a:prstGeom prst="rect">
            <a:avLst/>
          </a:prstGeom>
        </p:spPr>
      </p:pic>
      <p:sp>
        <p:nvSpPr>
          <p:cNvPr id="11" name="TextBox 10">
            <a:extLst>
              <a:ext uri="{FF2B5EF4-FFF2-40B4-BE49-F238E27FC236}">
                <a16:creationId xmlns:a16="http://schemas.microsoft.com/office/drawing/2014/main" id="{48AD2806-2CD6-9EC2-D8B5-8A64C3A10B25}"/>
              </a:ext>
            </a:extLst>
          </p:cNvPr>
          <p:cNvSpPr txBox="1"/>
          <p:nvPr/>
        </p:nvSpPr>
        <p:spPr>
          <a:xfrm>
            <a:off x="2064244" y="4960757"/>
            <a:ext cx="3186712" cy="369332"/>
          </a:xfrm>
          <a:prstGeom prst="rect">
            <a:avLst/>
          </a:prstGeom>
          <a:noFill/>
        </p:spPr>
        <p:txBody>
          <a:bodyPr wrap="square" rtlCol="0">
            <a:spAutoFit/>
          </a:bodyPr>
          <a:lstStyle/>
          <a:p>
            <a:pPr algn="ctr"/>
            <a:r>
              <a:rPr lang="en-US" dirty="0"/>
              <a:t>Analytical Solution</a:t>
            </a:r>
            <a:endParaRPr lang="en-IN" dirty="0"/>
          </a:p>
        </p:txBody>
      </p:sp>
      <p:sp>
        <p:nvSpPr>
          <p:cNvPr id="12" name="TextBox 11">
            <a:extLst>
              <a:ext uri="{FF2B5EF4-FFF2-40B4-BE49-F238E27FC236}">
                <a16:creationId xmlns:a16="http://schemas.microsoft.com/office/drawing/2014/main" id="{133D30E3-BC40-AB17-B962-B20D70E83F93}"/>
              </a:ext>
            </a:extLst>
          </p:cNvPr>
          <p:cNvSpPr txBox="1"/>
          <p:nvPr/>
        </p:nvSpPr>
        <p:spPr>
          <a:xfrm>
            <a:off x="6468319" y="4912064"/>
            <a:ext cx="3186712" cy="369332"/>
          </a:xfrm>
          <a:prstGeom prst="rect">
            <a:avLst/>
          </a:prstGeom>
          <a:noFill/>
        </p:spPr>
        <p:txBody>
          <a:bodyPr wrap="square" rtlCol="0">
            <a:spAutoFit/>
          </a:bodyPr>
          <a:lstStyle/>
          <a:p>
            <a:pPr algn="ctr"/>
            <a:r>
              <a:rPr lang="en-US" dirty="0"/>
              <a:t>Numerical Solution</a:t>
            </a:r>
            <a:endParaRPr lang="en-IN" dirty="0"/>
          </a:p>
        </p:txBody>
      </p:sp>
      <p:sp>
        <p:nvSpPr>
          <p:cNvPr id="13" name="TextBox 12">
            <a:extLst>
              <a:ext uri="{FF2B5EF4-FFF2-40B4-BE49-F238E27FC236}">
                <a16:creationId xmlns:a16="http://schemas.microsoft.com/office/drawing/2014/main" id="{F2DD5E1E-C194-90C7-BEDD-F47B614B8867}"/>
              </a:ext>
            </a:extLst>
          </p:cNvPr>
          <p:cNvSpPr txBox="1"/>
          <p:nvPr/>
        </p:nvSpPr>
        <p:spPr>
          <a:xfrm>
            <a:off x="1714407" y="5526049"/>
            <a:ext cx="9159836" cy="769441"/>
          </a:xfrm>
          <a:prstGeom prst="rect">
            <a:avLst/>
          </a:prstGeom>
          <a:noFill/>
        </p:spPr>
        <p:txBody>
          <a:bodyPr wrap="square" rtlCol="0">
            <a:spAutoFit/>
          </a:bodyPr>
          <a:lstStyle/>
          <a:p>
            <a:pPr algn="ctr"/>
            <a:r>
              <a:rPr lang="en-US" sz="1600" u="sng" dirty="0"/>
              <a:t>Comparison for a Circular Hole Geometry</a:t>
            </a:r>
          </a:p>
          <a:p>
            <a:r>
              <a:rPr lang="en-US" sz="1400" dirty="0"/>
              <a:t>As we can see, the analytical and numerical solutions are matching and the magnitudes are also very similar. </a:t>
            </a:r>
          </a:p>
          <a:p>
            <a:r>
              <a:rPr lang="en-US" sz="1400" dirty="0"/>
              <a:t>Note that the green circle in the analytical solution is a mask since the values were not computed in the region.</a:t>
            </a:r>
            <a:endParaRPr lang="en-IN" sz="1400" dirty="0"/>
          </a:p>
        </p:txBody>
      </p:sp>
    </p:spTree>
    <p:extLst>
      <p:ext uri="{BB962C8B-B14F-4D97-AF65-F5344CB8AC3E}">
        <p14:creationId xmlns:p14="http://schemas.microsoft.com/office/powerpoint/2010/main" val="92348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421610" y="53608"/>
            <a:ext cx="4172292"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15</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153313" y="977028"/>
            <a:ext cx="11788642" cy="830997"/>
          </a:xfrm>
          <a:prstGeom prst="rect">
            <a:avLst/>
          </a:prstGeom>
          <a:noFill/>
        </p:spPr>
        <p:txBody>
          <a:bodyPr wrap="square" rtlCol="0">
            <a:spAutoFit/>
          </a:bodyPr>
          <a:lstStyle/>
          <a:p>
            <a:r>
              <a:rPr lang="en-US" sz="2000" b="1" dirty="0">
                <a:latin typeface="Adobe Heiti Std R" panose="020B0400000000000000" pitchFamily="34" charset="-128"/>
                <a:ea typeface="Adobe Heiti Std R" panose="020B0400000000000000" pitchFamily="34" charset="-128"/>
                <a:cs typeface="Times New Roman" panose="02020603050405020304" pitchFamily="18" charset="0"/>
              </a:rPr>
              <a:t>What is it that we want our neural network to detect? </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Majorly detect low level features first</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These are combined to detect higher level features</a:t>
            </a:r>
          </a:p>
        </p:txBody>
      </p:sp>
      <p:sp>
        <p:nvSpPr>
          <p:cNvPr id="13" name="TextBox 12">
            <a:extLst>
              <a:ext uri="{FF2B5EF4-FFF2-40B4-BE49-F238E27FC236}">
                <a16:creationId xmlns:a16="http://schemas.microsoft.com/office/drawing/2014/main" id="{F2DD5E1E-C194-90C7-BEDD-F47B614B8867}"/>
              </a:ext>
            </a:extLst>
          </p:cNvPr>
          <p:cNvSpPr txBox="1"/>
          <p:nvPr/>
        </p:nvSpPr>
        <p:spPr>
          <a:xfrm>
            <a:off x="1300714" y="5496251"/>
            <a:ext cx="9159836" cy="738664"/>
          </a:xfrm>
          <a:prstGeom prst="rect">
            <a:avLst/>
          </a:prstGeom>
          <a:noFill/>
        </p:spPr>
        <p:txBody>
          <a:bodyPr wrap="square" rtlCol="0">
            <a:spAutoFit/>
          </a:bodyPr>
          <a:lstStyle/>
          <a:p>
            <a:r>
              <a:rPr lang="en-US" sz="1400" dirty="0"/>
              <a:t>The neural network tries to detect these features at a smaller scale and their combines them through weighted operations to calculate the probability of a crack existing in a range of pixels and thus locating the crack.</a:t>
            </a:r>
          </a:p>
          <a:p>
            <a:endParaRPr lang="en-IN" sz="1400" dirty="0"/>
          </a:p>
        </p:txBody>
      </p:sp>
      <p:pic>
        <p:nvPicPr>
          <p:cNvPr id="4" name="Picture 3">
            <a:extLst>
              <a:ext uri="{FF2B5EF4-FFF2-40B4-BE49-F238E27FC236}">
                <a16:creationId xmlns:a16="http://schemas.microsoft.com/office/drawing/2014/main" id="{1360A0E0-8340-E70F-BE49-2B57553828FF}"/>
              </a:ext>
            </a:extLst>
          </p:cNvPr>
          <p:cNvPicPr>
            <a:picLocks noChangeAspect="1"/>
          </p:cNvPicPr>
          <p:nvPr/>
        </p:nvPicPr>
        <p:blipFill rotWithShape="1">
          <a:blip r:embed="rId3">
            <a:extLst>
              <a:ext uri="{28A0092B-C50C-407E-A947-70E740481C1C}">
                <a14:useLocalDpi xmlns:a14="http://schemas.microsoft.com/office/drawing/2010/main" val="0"/>
              </a:ext>
            </a:extLst>
          </a:blip>
          <a:srcRect l="10481" t="8340" r="27847" b="11786"/>
          <a:stretch/>
        </p:blipFill>
        <p:spPr>
          <a:xfrm>
            <a:off x="4194192" y="2197750"/>
            <a:ext cx="3023070" cy="2938574"/>
          </a:xfrm>
          <a:prstGeom prst="rect">
            <a:avLst/>
          </a:prstGeom>
          <a:ln>
            <a:solidFill>
              <a:schemeClr val="tx1"/>
            </a:solidFill>
          </a:ln>
        </p:spPr>
      </p:pic>
      <p:sp>
        <p:nvSpPr>
          <p:cNvPr id="5" name="Rectangle 4">
            <a:extLst>
              <a:ext uri="{FF2B5EF4-FFF2-40B4-BE49-F238E27FC236}">
                <a16:creationId xmlns:a16="http://schemas.microsoft.com/office/drawing/2014/main" id="{B9BD1979-96DB-9ED4-7F1A-EB55BC2FB643}"/>
              </a:ext>
            </a:extLst>
          </p:cNvPr>
          <p:cNvSpPr/>
          <p:nvPr/>
        </p:nvSpPr>
        <p:spPr>
          <a:xfrm>
            <a:off x="5114069" y="4320129"/>
            <a:ext cx="766563" cy="27377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6D7B8038-BBE2-3CB1-6164-C452E3C5D3AB}"/>
              </a:ext>
            </a:extLst>
          </p:cNvPr>
          <p:cNvCxnSpPr>
            <a:stCxn id="5" idx="1"/>
          </p:cNvCxnSpPr>
          <p:nvPr/>
        </p:nvCxnSpPr>
        <p:spPr>
          <a:xfrm flipH="1">
            <a:off x="3006022" y="4457016"/>
            <a:ext cx="2108047" cy="10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7EF5460-C10F-BBA8-8201-D7FE01FFCB95}"/>
              </a:ext>
            </a:extLst>
          </p:cNvPr>
          <p:cNvSpPr txBox="1"/>
          <p:nvPr/>
        </p:nvSpPr>
        <p:spPr>
          <a:xfrm>
            <a:off x="8035087" y="2281782"/>
            <a:ext cx="3883005" cy="738664"/>
          </a:xfrm>
          <a:prstGeom prst="rect">
            <a:avLst/>
          </a:prstGeom>
          <a:noFill/>
        </p:spPr>
        <p:txBody>
          <a:bodyPr wrap="square" rtlCol="0">
            <a:spAutoFit/>
          </a:bodyPr>
          <a:lstStyle/>
          <a:p>
            <a:r>
              <a:rPr lang="en-US" sz="1400" dirty="0"/>
              <a:t>Effect is much more pronounced if the crack is perpendicular to the direction of maximum opposite edge temperature difference</a:t>
            </a:r>
            <a:endParaRPr lang="en-IN" sz="1400" dirty="0"/>
          </a:p>
        </p:txBody>
      </p:sp>
      <p:sp>
        <p:nvSpPr>
          <p:cNvPr id="16" name="Rectangle 15">
            <a:extLst>
              <a:ext uri="{FF2B5EF4-FFF2-40B4-BE49-F238E27FC236}">
                <a16:creationId xmlns:a16="http://schemas.microsoft.com/office/drawing/2014/main" id="{E48BD67F-8170-F92A-ED11-85AEB05C07AB}"/>
              </a:ext>
            </a:extLst>
          </p:cNvPr>
          <p:cNvSpPr/>
          <p:nvPr/>
        </p:nvSpPr>
        <p:spPr>
          <a:xfrm>
            <a:off x="6194558" y="3920421"/>
            <a:ext cx="414309" cy="53659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BC81F401-1B8A-7B63-3417-D835AF6C7BC2}"/>
              </a:ext>
            </a:extLst>
          </p:cNvPr>
          <p:cNvCxnSpPr/>
          <p:nvPr/>
        </p:nvCxnSpPr>
        <p:spPr>
          <a:xfrm>
            <a:off x="6630769" y="4205145"/>
            <a:ext cx="13305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05E254-8FCA-EC1D-C8F4-F0617BBFA028}"/>
              </a:ext>
            </a:extLst>
          </p:cNvPr>
          <p:cNvSpPr txBox="1"/>
          <p:nvPr/>
        </p:nvSpPr>
        <p:spPr>
          <a:xfrm>
            <a:off x="82132" y="4096203"/>
            <a:ext cx="3076290" cy="738664"/>
          </a:xfrm>
          <a:prstGeom prst="rect">
            <a:avLst/>
          </a:prstGeom>
          <a:noFill/>
        </p:spPr>
        <p:txBody>
          <a:bodyPr wrap="square" rtlCol="0">
            <a:spAutoFit/>
          </a:bodyPr>
          <a:lstStyle/>
          <a:p>
            <a:r>
              <a:rPr lang="en-US" sz="1400" dirty="0"/>
              <a:t>Abrupt changes in the direction of thermal contour lines as they become perpendicular to the crack</a:t>
            </a:r>
            <a:endParaRPr lang="en-IN" sz="1400" dirty="0"/>
          </a:p>
        </p:txBody>
      </p:sp>
      <p:cxnSp>
        <p:nvCxnSpPr>
          <p:cNvPr id="21" name="Straight Arrow Connector 20">
            <a:extLst>
              <a:ext uri="{FF2B5EF4-FFF2-40B4-BE49-F238E27FC236}">
                <a16:creationId xmlns:a16="http://schemas.microsoft.com/office/drawing/2014/main" id="{E4FB5A4F-5F9F-508D-2B8E-5B2CBF8A62A9}"/>
              </a:ext>
            </a:extLst>
          </p:cNvPr>
          <p:cNvCxnSpPr>
            <a:cxnSpLocks/>
          </p:cNvCxnSpPr>
          <p:nvPr/>
        </p:nvCxnSpPr>
        <p:spPr>
          <a:xfrm>
            <a:off x="6001093" y="1905456"/>
            <a:ext cx="0" cy="341668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1F069D-3E8D-3CF9-82D2-BB070F73F16A}"/>
              </a:ext>
            </a:extLst>
          </p:cNvPr>
          <p:cNvCxnSpPr/>
          <p:nvPr/>
        </p:nvCxnSpPr>
        <p:spPr>
          <a:xfrm>
            <a:off x="6001093" y="2639166"/>
            <a:ext cx="196021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035AACE-1C9A-6E15-FA6E-291AAC2C7468}"/>
              </a:ext>
            </a:extLst>
          </p:cNvPr>
          <p:cNvSpPr txBox="1"/>
          <p:nvPr/>
        </p:nvSpPr>
        <p:spPr>
          <a:xfrm>
            <a:off x="8119179" y="3918819"/>
            <a:ext cx="2502280" cy="738664"/>
          </a:xfrm>
          <a:prstGeom prst="rect">
            <a:avLst/>
          </a:prstGeom>
          <a:noFill/>
        </p:spPr>
        <p:txBody>
          <a:bodyPr wrap="square" rtlCol="0">
            <a:spAutoFit/>
          </a:bodyPr>
          <a:lstStyle/>
          <a:p>
            <a:r>
              <a:rPr lang="en-US" sz="1400" dirty="0"/>
              <a:t>Temperatures, and hence, pixel values change very fast in the vicinity of the crack</a:t>
            </a:r>
            <a:endParaRPr lang="en-IN" sz="1400" dirty="0"/>
          </a:p>
        </p:txBody>
      </p:sp>
    </p:spTree>
    <p:extLst>
      <p:ext uri="{BB962C8B-B14F-4D97-AF65-F5344CB8AC3E}">
        <p14:creationId xmlns:p14="http://schemas.microsoft.com/office/powerpoint/2010/main" val="8312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3" y="53608"/>
            <a:ext cx="503193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IMAGE PROCESSING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16</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250045" y="920930"/>
            <a:ext cx="11941955" cy="338554"/>
          </a:xfrm>
          <a:prstGeom prst="rect">
            <a:avLst/>
          </a:prstGeom>
          <a:noFill/>
        </p:spPr>
        <p:txBody>
          <a:bodyPr wrap="square" rtlCol="0">
            <a:spAutoFit/>
          </a:bodyPr>
          <a:lstStyle/>
          <a:p>
            <a:r>
              <a:rPr lang="en-US" sz="1600" b="1" dirty="0">
                <a:latin typeface="Adobe Heiti Std R" panose="020B0400000000000000" pitchFamily="34" charset="-128"/>
                <a:ea typeface="Adobe Heiti Std R" panose="020B0400000000000000" pitchFamily="34" charset="-128"/>
                <a:cs typeface="Times New Roman" panose="02020603050405020304" pitchFamily="18" charset="0"/>
              </a:rPr>
              <a:t>Convolution</a:t>
            </a:r>
            <a:endParaRPr lang="en-US" sz="1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42" name="Picture 41">
            <a:extLst>
              <a:ext uri="{FF2B5EF4-FFF2-40B4-BE49-F238E27FC236}">
                <a16:creationId xmlns:a16="http://schemas.microsoft.com/office/drawing/2014/main" id="{9CDB9756-0A7A-1B68-5103-30EB6B279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319" y="1394509"/>
            <a:ext cx="5495405" cy="2104301"/>
          </a:xfrm>
          <a:prstGeom prst="rect">
            <a:avLst/>
          </a:prstGeom>
          <a:ln>
            <a:solidFill>
              <a:schemeClr val="tx1"/>
            </a:solidFill>
          </a:ln>
        </p:spPr>
      </p:pic>
      <p:sp>
        <p:nvSpPr>
          <p:cNvPr id="43" name="TextBox 42">
            <a:extLst>
              <a:ext uri="{FF2B5EF4-FFF2-40B4-BE49-F238E27FC236}">
                <a16:creationId xmlns:a16="http://schemas.microsoft.com/office/drawing/2014/main" id="{DE4FC8DD-5B7F-265C-E412-4655BCC5315A}"/>
              </a:ext>
            </a:extLst>
          </p:cNvPr>
          <p:cNvSpPr txBox="1"/>
          <p:nvPr/>
        </p:nvSpPr>
        <p:spPr>
          <a:xfrm>
            <a:off x="448552" y="3853944"/>
            <a:ext cx="11435202" cy="2554545"/>
          </a:xfrm>
          <a:prstGeom prst="rect">
            <a:avLst/>
          </a:prstGeom>
          <a:noFill/>
        </p:spPr>
        <p:txBody>
          <a:bodyPr wrap="square" rtlCol="0">
            <a:spAutoFit/>
          </a:bodyPr>
          <a:lstStyle/>
          <a:p>
            <a:r>
              <a:rPr lang="en-US" sz="1600" dirty="0"/>
              <a:t>This is how the process of convolution is used for detecting specific features in an image. In the above example, the kernel values are randomly initialized</a:t>
            </a:r>
          </a:p>
          <a:p>
            <a:endParaRPr lang="en-US" sz="1600" dirty="0"/>
          </a:p>
          <a:p>
            <a:r>
              <a:rPr lang="en-IN" sz="1600" dirty="0"/>
              <a:t>For us, </a:t>
            </a:r>
          </a:p>
          <a:p>
            <a:r>
              <a:rPr lang="en-IN" sz="1600" dirty="0"/>
              <a:t>- </a:t>
            </a:r>
            <a:r>
              <a:rPr lang="en-IN" sz="1600" u="sng" dirty="0"/>
              <a:t>Input</a:t>
            </a:r>
            <a:r>
              <a:rPr lang="en-IN" sz="1600" dirty="0"/>
              <a:t>: Temperature profile image in terms of RGB pixel values</a:t>
            </a:r>
          </a:p>
          <a:p>
            <a:r>
              <a:rPr lang="en-IN" sz="1600" dirty="0"/>
              <a:t>- </a:t>
            </a:r>
            <a:r>
              <a:rPr lang="en-IN" sz="1600" u="sng" dirty="0"/>
              <a:t>Kernel</a:t>
            </a:r>
            <a:r>
              <a:rPr lang="en-IN" sz="1600" dirty="0"/>
              <a:t>: Trained inside the Convolutional Neural Network to obtain the weights  </a:t>
            </a:r>
          </a:p>
          <a:p>
            <a:r>
              <a:rPr lang="en-IN" sz="1600" dirty="0"/>
              <a:t>- </a:t>
            </a:r>
            <a:r>
              <a:rPr lang="en-IN" sz="1600" u="sng" dirty="0"/>
              <a:t>Output</a:t>
            </a:r>
            <a:r>
              <a:rPr lang="en-IN" sz="1600" dirty="0"/>
              <a:t>: Feature map, or a simpler representation of the image (generally in grayscale due to channel superimposition)</a:t>
            </a:r>
          </a:p>
          <a:p>
            <a:endParaRPr lang="en-IN" sz="1600" dirty="0"/>
          </a:p>
          <a:p>
            <a:endParaRPr lang="en-IN" sz="1600" dirty="0"/>
          </a:p>
          <a:p>
            <a:r>
              <a:rPr lang="en-IN" sz="1600" dirty="0"/>
              <a:t>Image Reference: </a:t>
            </a:r>
            <a:r>
              <a:rPr lang="en-IN" sz="1600" dirty="0">
                <a:solidFill>
                  <a:srgbClr val="00B0F0"/>
                </a:solidFill>
              </a:rPr>
              <a:t>https://courses.cs.washington.edu/courses/cse446/22wi/sections/08/convolutional_networks.html</a:t>
            </a:r>
            <a:endParaRPr lang="en-US" sz="1600" dirty="0">
              <a:solidFill>
                <a:srgbClr val="00B0F0"/>
              </a:solidFill>
            </a:endParaRPr>
          </a:p>
        </p:txBody>
      </p:sp>
      <p:sp>
        <p:nvSpPr>
          <p:cNvPr id="44" name="Rectangle 43">
            <a:extLst>
              <a:ext uri="{FF2B5EF4-FFF2-40B4-BE49-F238E27FC236}">
                <a16:creationId xmlns:a16="http://schemas.microsoft.com/office/drawing/2014/main" id="{8E14EB1D-C3EC-90C4-3ED4-F85B12E9A706}"/>
              </a:ext>
            </a:extLst>
          </p:cNvPr>
          <p:cNvSpPr/>
          <p:nvPr/>
        </p:nvSpPr>
        <p:spPr>
          <a:xfrm>
            <a:off x="250044" y="4532731"/>
            <a:ext cx="11633709" cy="1121963"/>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43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3" y="53608"/>
            <a:ext cx="503193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IMAGE PROCESSING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17</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208067" y="957084"/>
            <a:ext cx="11941955" cy="338554"/>
          </a:xfrm>
          <a:prstGeom prst="rect">
            <a:avLst/>
          </a:prstGeom>
          <a:noFill/>
        </p:spPr>
        <p:txBody>
          <a:bodyPr wrap="square" rtlCol="0">
            <a:spAutoFit/>
          </a:bodyPr>
          <a:lstStyle/>
          <a:p>
            <a:r>
              <a:rPr lang="en-US" sz="1600" b="1" dirty="0">
                <a:latin typeface="Adobe Heiti Std R" panose="020B0400000000000000" pitchFamily="34" charset="-128"/>
                <a:ea typeface="Adobe Heiti Std R" panose="020B0400000000000000" pitchFamily="34" charset="-128"/>
                <a:cs typeface="Times New Roman" panose="02020603050405020304" pitchFamily="18" charset="0"/>
              </a:rPr>
              <a:t>Convolution to obtain Feature Maps: Crack </a:t>
            </a:r>
            <a:endParaRPr lang="en-US" sz="1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7" name="TextBox 6">
            <a:extLst>
              <a:ext uri="{FF2B5EF4-FFF2-40B4-BE49-F238E27FC236}">
                <a16:creationId xmlns:a16="http://schemas.microsoft.com/office/drawing/2014/main" id="{ECD6ADC9-3DE2-5279-D855-EFFFE1B33B80}"/>
              </a:ext>
            </a:extLst>
          </p:cNvPr>
          <p:cNvSpPr txBox="1"/>
          <p:nvPr/>
        </p:nvSpPr>
        <p:spPr>
          <a:xfrm>
            <a:off x="1352966" y="5116068"/>
            <a:ext cx="9025194" cy="769441"/>
          </a:xfrm>
          <a:prstGeom prst="rect">
            <a:avLst/>
          </a:prstGeom>
          <a:noFill/>
        </p:spPr>
        <p:txBody>
          <a:bodyPr wrap="square" rtlCol="0">
            <a:spAutoFit/>
          </a:bodyPr>
          <a:lstStyle/>
          <a:p>
            <a:pPr algn="ctr"/>
            <a:r>
              <a:rPr lang="en-US" sz="1600" u="sng" dirty="0">
                <a:latin typeface="Adobe Heiti Std R" panose="020B0400000000000000" pitchFamily="34" charset="-128"/>
                <a:ea typeface="Adobe Heiti Std R" panose="020B0400000000000000" pitchFamily="34" charset="-128"/>
                <a:cs typeface="Times New Roman" panose="02020603050405020304" pitchFamily="18" charset="0"/>
              </a:rPr>
              <a:t>Edge Detection Kernel</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As we can see, the output feature map is almost completely black, except for the region where the hole is</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This feature map is then later processed to obtain the location of the hole</a:t>
            </a:r>
          </a:p>
        </p:txBody>
      </p:sp>
      <p:sp>
        <p:nvSpPr>
          <p:cNvPr id="17" name="TextBox 16">
            <a:extLst>
              <a:ext uri="{FF2B5EF4-FFF2-40B4-BE49-F238E27FC236}">
                <a16:creationId xmlns:a16="http://schemas.microsoft.com/office/drawing/2014/main" id="{4B2C0362-E24B-821E-FC8A-70EFD548C522}"/>
              </a:ext>
            </a:extLst>
          </p:cNvPr>
          <p:cNvSpPr txBox="1"/>
          <p:nvPr/>
        </p:nvSpPr>
        <p:spPr>
          <a:xfrm>
            <a:off x="7781928" y="4412856"/>
            <a:ext cx="2693619" cy="338554"/>
          </a:xfrm>
          <a:prstGeom prst="rect">
            <a:avLst/>
          </a:prstGeom>
          <a:noFill/>
        </p:spPr>
        <p:txBody>
          <a:bodyPr wrap="square" rtlCol="0">
            <a:spAutoFit/>
          </a:bodyPr>
          <a:lstStyle/>
          <a:p>
            <a:pPr algn="ctr"/>
            <a:r>
              <a:rPr lang="en-US" sz="1600" dirty="0"/>
              <a:t>Output Feature Map</a:t>
            </a:r>
            <a:endParaRPr lang="en-IN" sz="1600" dirty="0"/>
          </a:p>
        </p:txBody>
      </p:sp>
      <p:sp>
        <p:nvSpPr>
          <p:cNvPr id="20" name="TextBox 19">
            <a:extLst>
              <a:ext uri="{FF2B5EF4-FFF2-40B4-BE49-F238E27FC236}">
                <a16:creationId xmlns:a16="http://schemas.microsoft.com/office/drawing/2014/main" id="{E18723A9-8BC9-12DE-B57B-AFC1C932EAD5}"/>
              </a:ext>
            </a:extLst>
          </p:cNvPr>
          <p:cNvSpPr txBox="1"/>
          <p:nvPr/>
        </p:nvSpPr>
        <p:spPr>
          <a:xfrm>
            <a:off x="960995" y="4452889"/>
            <a:ext cx="2693619" cy="338554"/>
          </a:xfrm>
          <a:prstGeom prst="rect">
            <a:avLst/>
          </a:prstGeom>
          <a:noFill/>
        </p:spPr>
        <p:txBody>
          <a:bodyPr wrap="square" rtlCol="0">
            <a:spAutoFit/>
          </a:bodyPr>
          <a:lstStyle/>
          <a:p>
            <a:pPr algn="ctr"/>
            <a:r>
              <a:rPr lang="en-US" sz="1600" dirty="0"/>
              <a:t>Input Image</a:t>
            </a:r>
            <a:endParaRPr lang="en-IN" sz="1600" dirty="0"/>
          </a:p>
        </p:txBody>
      </p:sp>
      <p:sp>
        <p:nvSpPr>
          <p:cNvPr id="4" name="Rectangle 3">
            <a:extLst>
              <a:ext uri="{FF2B5EF4-FFF2-40B4-BE49-F238E27FC236}">
                <a16:creationId xmlns:a16="http://schemas.microsoft.com/office/drawing/2014/main" id="{8A1C4D83-FEB0-4302-5CDD-53E57D8E1B32}"/>
              </a:ext>
            </a:extLst>
          </p:cNvPr>
          <p:cNvSpPr/>
          <p:nvPr/>
        </p:nvSpPr>
        <p:spPr>
          <a:xfrm>
            <a:off x="4802503" y="2206433"/>
            <a:ext cx="2186328" cy="2180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4ECC3EB-BF4C-E7DE-B368-F8CF1EF77B75}"/>
              </a:ext>
            </a:extLst>
          </p:cNvPr>
          <p:cNvSpPr/>
          <p:nvPr/>
        </p:nvSpPr>
        <p:spPr>
          <a:xfrm>
            <a:off x="4802503" y="2212981"/>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9" name="Rectangle 8">
            <a:extLst>
              <a:ext uri="{FF2B5EF4-FFF2-40B4-BE49-F238E27FC236}">
                <a16:creationId xmlns:a16="http://schemas.microsoft.com/office/drawing/2014/main" id="{3100D984-E052-1E7B-261E-55794E33525D}"/>
              </a:ext>
            </a:extLst>
          </p:cNvPr>
          <p:cNvSpPr/>
          <p:nvPr/>
        </p:nvSpPr>
        <p:spPr>
          <a:xfrm>
            <a:off x="4802503" y="2932475"/>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1" name="Rectangle 10">
            <a:extLst>
              <a:ext uri="{FF2B5EF4-FFF2-40B4-BE49-F238E27FC236}">
                <a16:creationId xmlns:a16="http://schemas.microsoft.com/office/drawing/2014/main" id="{23708DAA-0CAE-B60D-CC40-9B62C3C95410}"/>
              </a:ext>
            </a:extLst>
          </p:cNvPr>
          <p:cNvSpPr/>
          <p:nvPr/>
        </p:nvSpPr>
        <p:spPr>
          <a:xfrm>
            <a:off x="5528080" y="2222263"/>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3" name="Rectangle 12">
            <a:extLst>
              <a:ext uri="{FF2B5EF4-FFF2-40B4-BE49-F238E27FC236}">
                <a16:creationId xmlns:a16="http://schemas.microsoft.com/office/drawing/2014/main" id="{3D79054C-82F4-20FA-4DF3-0A3A9B644EFD}"/>
              </a:ext>
            </a:extLst>
          </p:cNvPr>
          <p:cNvSpPr/>
          <p:nvPr/>
        </p:nvSpPr>
        <p:spPr>
          <a:xfrm>
            <a:off x="5533412" y="2932475"/>
            <a:ext cx="728776" cy="72877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
        <p:nvSpPr>
          <p:cNvPr id="14" name="Rectangle 13">
            <a:extLst>
              <a:ext uri="{FF2B5EF4-FFF2-40B4-BE49-F238E27FC236}">
                <a16:creationId xmlns:a16="http://schemas.microsoft.com/office/drawing/2014/main" id="{BCBD8A62-E3AA-38AA-EE5F-BB92BE7FB42A}"/>
              </a:ext>
            </a:extLst>
          </p:cNvPr>
          <p:cNvSpPr/>
          <p:nvPr/>
        </p:nvSpPr>
        <p:spPr>
          <a:xfrm>
            <a:off x="6260055" y="2209707"/>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5" name="Rectangle 14">
            <a:extLst>
              <a:ext uri="{FF2B5EF4-FFF2-40B4-BE49-F238E27FC236}">
                <a16:creationId xmlns:a16="http://schemas.microsoft.com/office/drawing/2014/main" id="{2AB02BFE-1062-7FE8-50AF-09AD9EB65078}"/>
              </a:ext>
            </a:extLst>
          </p:cNvPr>
          <p:cNvSpPr/>
          <p:nvPr/>
        </p:nvSpPr>
        <p:spPr>
          <a:xfrm>
            <a:off x="6265387" y="2941892"/>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6" name="Rectangle 15">
            <a:extLst>
              <a:ext uri="{FF2B5EF4-FFF2-40B4-BE49-F238E27FC236}">
                <a16:creationId xmlns:a16="http://schemas.microsoft.com/office/drawing/2014/main" id="{C3DA05F2-6921-F135-8949-BE6BD79A217E}"/>
              </a:ext>
            </a:extLst>
          </p:cNvPr>
          <p:cNvSpPr/>
          <p:nvPr/>
        </p:nvSpPr>
        <p:spPr>
          <a:xfrm>
            <a:off x="4802503" y="3651969"/>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8" name="Rectangle 17">
            <a:extLst>
              <a:ext uri="{FF2B5EF4-FFF2-40B4-BE49-F238E27FC236}">
                <a16:creationId xmlns:a16="http://schemas.microsoft.com/office/drawing/2014/main" id="{16AC6F5D-4634-8C84-F4C5-9A972F575529}"/>
              </a:ext>
            </a:extLst>
          </p:cNvPr>
          <p:cNvSpPr/>
          <p:nvPr/>
        </p:nvSpPr>
        <p:spPr>
          <a:xfrm>
            <a:off x="5534479" y="3661520"/>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9" name="Rectangle 18">
            <a:extLst>
              <a:ext uri="{FF2B5EF4-FFF2-40B4-BE49-F238E27FC236}">
                <a16:creationId xmlns:a16="http://schemas.microsoft.com/office/drawing/2014/main" id="{89A288AC-0F04-D346-1376-C41EC7D46D14}"/>
              </a:ext>
            </a:extLst>
          </p:cNvPr>
          <p:cNvSpPr/>
          <p:nvPr/>
        </p:nvSpPr>
        <p:spPr>
          <a:xfrm>
            <a:off x="6256856" y="3661520"/>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23" name="TextBox 22">
            <a:extLst>
              <a:ext uri="{FF2B5EF4-FFF2-40B4-BE49-F238E27FC236}">
                <a16:creationId xmlns:a16="http://schemas.microsoft.com/office/drawing/2014/main" id="{B5B2552B-BAC8-9A72-04FD-9DD5387D61F3}"/>
              </a:ext>
            </a:extLst>
          </p:cNvPr>
          <p:cNvSpPr txBox="1"/>
          <p:nvPr/>
        </p:nvSpPr>
        <p:spPr>
          <a:xfrm>
            <a:off x="4552057" y="4398664"/>
            <a:ext cx="2693619" cy="338554"/>
          </a:xfrm>
          <a:prstGeom prst="rect">
            <a:avLst/>
          </a:prstGeom>
          <a:noFill/>
        </p:spPr>
        <p:txBody>
          <a:bodyPr wrap="square" rtlCol="0">
            <a:spAutoFit/>
          </a:bodyPr>
          <a:lstStyle/>
          <a:p>
            <a:pPr algn="ctr"/>
            <a:r>
              <a:rPr lang="en-US" sz="1600" dirty="0"/>
              <a:t>Kernel</a:t>
            </a:r>
            <a:endParaRPr lang="en-IN" sz="1600" dirty="0"/>
          </a:p>
        </p:txBody>
      </p:sp>
      <p:pic>
        <p:nvPicPr>
          <p:cNvPr id="12" name="Picture 11">
            <a:extLst>
              <a:ext uri="{FF2B5EF4-FFF2-40B4-BE49-F238E27FC236}">
                <a16:creationId xmlns:a16="http://schemas.microsoft.com/office/drawing/2014/main" id="{350A6595-8522-3194-9795-088599D5A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41" y="2222263"/>
            <a:ext cx="2186328" cy="2244555"/>
          </a:xfrm>
          <a:prstGeom prst="rect">
            <a:avLst/>
          </a:prstGeom>
        </p:spPr>
      </p:pic>
      <p:pic>
        <p:nvPicPr>
          <p:cNvPr id="24" name="Picture 23">
            <a:extLst>
              <a:ext uri="{FF2B5EF4-FFF2-40B4-BE49-F238E27FC236}">
                <a16:creationId xmlns:a16="http://schemas.microsoft.com/office/drawing/2014/main" id="{C1236962-AAA3-5F43-5213-D3DAAEFB0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575" y="2166400"/>
            <a:ext cx="2186327" cy="2260385"/>
          </a:xfrm>
          <a:prstGeom prst="rect">
            <a:avLst/>
          </a:prstGeom>
        </p:spPr>
      </p:pic>
    </p:spTree>
    <p:extLst>
      <p:ext uri="{BB962C8B-B14F-4D97-AF65-F5344CB8AC3E}">
        <p14:creationId xmlns:p14="http://schemas.microsoft.com/office/powerpoint/2010/main" val="192602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18</a:t>
            </a:fld>
            <a:endParaRPr lang="en-IN"/>
          </a:p>
        </p:txBody>
      </p:sp>
      <p:pic>
        <p:nvPicPr>
          <p:cNvPr id="5" name="Picture 4">
            <a:extLst>
              <a:ext uri="{FF2B5EF4-FFF2-40B4-BE49-F238E27FC236}">
                <a16:creationId xmlns:a16="http://schemas.microsoft.com/office/drawing/2014/main" id="{0FAB9D81-A4AC-1A0E-95A0-4F969E72F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577" y="1100992"/>
            <a:ext cx="5643563" cy="3571875"/>
          </a:xfrm>
          <a:prstGeom prst="rect">
            <a:avLst/>
          </a:prstGeom>
          <a:ln>
            <a:solidFill>
              <a:schemeClr val="tx1"/>
            </a:solidFill>
          </a:ln>
        </p:spPr>
      </p:pic>
      <p:sp>
        <p:nvSpPr>
          <p:cNvPr id="7" name="TextBox 6">
            <a:extLst>
              <a:ext uri="{FF2B5EF4-FFF2-40B4-BE49-F238E27FC236}">
                <a16:creationId xmlns:a16="http://schemas.microsoft.com/office/drawing/2014/main" id="{610C3717-1EA6-26DC-1A32-85FE0BE53089}"/>
              </a:ext>
            </a:extLst>
          </p:cNvPr>
          <p:cNvSpPr txBox="1"/>
          <p:nvPr/>
        </p:nvSpPr>
        <p:spPr>
          <a:xfrm>
            <a:off x="328527" y="4751476"/>
            <a:ext cx="10863291" cy="1538883"/>
          </a:xfrm>
          <a:prstGeom prst="rect">
            <a:avLst/>
          </a:prstGeom>
          <a:noFill/>
        </p:spPr>
        <p:txBody>
          <a:bodyPr wrap="square" rtlCol="0">
            <a:spAutoFit/>
          </a:bodyPr>
          <a:lstStyle/>
          <a:p>
            <a:pPr algn="ctr"/>
            <a:r>
              <a:rPr lang="en-US" u="sng" dirty="0"/>
              <a:t>YOLO Algorithm, Image from Original YOLO Paper </a:t>
            </a:r>
          </a:p>
          <a:p>
            <a:pPr algn="ctr"/>
            <a:r>
              <a:rPr lang="en-US" sz="1400" dirty="0"/>
              <a:t>Reference: </a:t>
            </a:r>
            <a:r>
              <a:rPr lang="en-US" sz="1400" dirty="0">
                <a:solidFill>
                  <a:srgbClr val="00B0F0"/>
                </a:solidFill>
              </a:rPr>
              <a:t>Redmon, </a:t>
            </a:r>
            <a:r>
              <a:rPr lang="en-US" sz="1400" dirty="0" err="1">
                <a:solidFill>
                  <a:srgbClr val="00B0F0"/>
                </a:solidFill>
              </a:rPr>
              <a:t>Divvala</a:t>
            </a:r>
            <a:r>
              <a:rPr lang="en-US" sz="1400" dirty="0">
                <a:solidFill>
                  <a:srgbClr val="00B0F0"/>
                </a:solidFill>
              </a:rPr>
              <a:t> et al. ``You Only Look Once: Unified, Real-time Object Detection</a:t>
            </a:r>
          </a:p>
          <a:p>
            <a:endParaRPr lang="en-US" sz="1400" dirty="0">
              <a:solidFill>
                <a:srgbClr val="00B0F0"/>
              </a:solidFill>
            </a:endParaRPr>
          </a:p>
          <a:p>
            <a:r>
              <a:rPr lang="en-US" sz="1600" dirty="0"/>
              <a:t>- Divides image into a grid and predicts bounding boxes and class probabilities for each grid cell</a:t>
            </a:r>
          </a:p>
          <a:p>
            <a:r>
              <a:rPr lang="en-US" sz="1600" dirty="0"/>
              <a:t>- Uses a CNN to simultaneously predict multiple objects</a:t>
            </a:r>
          </a:p>
          <a:p>
            <a:r>
              <a:rPr lang="en-US" sz="1600" dirty="0"/>
              <a:t>- Outputs bounding box coordinates and class probabilities directly, to improve speed and accuracy</a:t>
            </a:r>
          </a:p>
        </p:txBody>
      </p:sp>
    </p:spTree>
    <p:extLst>
      <p:ext uri="{BB962C8B-B14F-4D97-AF65-F5344CB8AC3E}">
        <p14:creationId xmlns:p14="http://schemas.microsoft.com/office/powerpoint/2010/main" val="54769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AA79750-444C-5803-AEA2-094F845AD6CD}"/>
              </a:ext>
            </a:extLst>
          </p:cNvPr>
          <p:cNvSpPr/>
          <p:nvPr/>
        </p:nvSpPr>
        <p:spPr>
          <a:xfrm>
            <a:off x="94908" y="1927358"/>
            <a:ext cx="12000359" cy="170684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19</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43804" y="854499"/>
            <a:ext cx="5048199" cy="369332"/>
          </a:xfrm>
          <a:prstGeom prst="rect">
            <a:avLst/>
          </a:prstGeom>
          <a:noFill/>
        </p:spPr>
        <p:txBody>
          <a:bodyPr wrap="square" rtlCol="0">
            <a:spAutoFit/>
          </a:bodyPr>
          <a:lstStyle/>
          <a:p>
            <a:r>
              <a:rPr lang="en-US" dirty="0"/>
              <a:t>Our Current Model Pipeline</a:t>
            </a:r>
            <a:endParaRPr lang="en-IN" dirty="0"/>
          </a:p>
        </p:txBody>
      </p:sp>
      <p:sp>
        <p:nvSpPr>
          <p:cNvPr id="5" name="Rectangle: Rounded Corners 4">
            <a:extLst>
              <a:ext uri="{FF2B5EF4-FFF2-40B4-BE49-F238E27FC236}">
                <a16:creationId xmlns:a16="http://schemas.microsoft.com/office/drawing/2014/main" id="{B2E24A05-3C0C-E5F1-22FC-038B3ED6C978}"/>
              </a:ext>
            </a:extLst>
          </p:cNvPr>
          <p:cNvSpPr/>
          <p:nvPr/>
        </p:nvSpPr>
        <p:spPr>
          <a:xfrm>
            <a:off x="339478" y="2151851"/>
            <a:ext cx="1646286" cy="1040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Generation</a:t>
            </a:r>
            <a:endParaRPr lang="en-IN" dirty="0"/>
          </a:p>
        </p:txBody>
      </p:sp>
      <p:sp>
        <p:nvSpPr>
          <p:cNvPr id="7" name="Rectangle: Rounded Corners 6">
            <a:extLst>
              <a:ext uri="{FF2B5EF4-FFF2-40B4-BE49-F238E27FC236}">
                <a16:creationId xmlns:a16="http://schemas.microsoft.com/office/drawing/2014/main" id="{9E51BC61-B747-E669-8FE7-F3B864E81135}"/>
              </a:ext>
            </a:extLst>
          </p:cNvPr>
          <p:cNvSpPr/>
          <p:nvPr/>
        </p:nvSpPr>
        <p:spPr>
          <a:xfrm>
            <a:off x="2289649" y="2146376"/>
            <a:ext cx="1521263" cy="1040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Annotation</a:t>
            </a:r>
            <a:endParaRPr lang="en-IN" dirty="0"/>
          </a:p>
        </p:txBody>
      </p:sp>
      <p:sp>
        <p:nvSpPr>
          <p:cNvPr id="10" name="Rectangle: Rounded Corners 9">
            <a:extLst>
              <a:ext uri="{FF2B5EF4-FFF2-40B4-BE49-F238E27FC236}">
                <a16:creationId xmlns:a16="http://schemas.microsoft.com/office/drawing/2014/main" id="{18902884-ED23-37C6-390E-C2CBA8590D71}"/>
              </a:ext>
            </a:extLst>
          </p:cNvPr>
          <p:cNvSpPr/>
          <p:nvPr/>
        </p:nvSpPr>
        <p:spPr>
          <a:xfrm>
            <a:off x="4093811" y="2151851"/>
            <a:ext cx="1847050" cy="1040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Augmentation</a:t>
            </a:r>
            <a:endParaRPr lang="en-IN" dirty="0"/>
          </a:p>
        </p:txBody>
      </p:sp>
      <p:sp>
        <p:nvSpPr>
          <p:cNvPr id="11" name="Rectangle: Rounded Corners 10">
            <a:extLst>
              <a:ext uri="{FF2B5EF4-FFF2-40B4-BE49-F238E27FC236}">
                <a16:creationId xmlns:a16="http://schemas.microsoft.com/office/drawing/2014/main" id="{28D7FAE9-7550-A37F-8B46-529BDCEC75B5}"/>
              </a:ext>
            </a:extLst>
          </p:cNvPr>
          <p:cNvSpPr/>
          <p:nvPr/>
        </p:nvSpPr>
        <p:spPr>
          <a:xfrm>
            <a:off x="6159878" y="2146376"/>
            <a:ext cx="1758531" cy="1040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Weight Initialization</a:t>
            </a:r>
            <a:endParaRPr lang="en-IN" dirty="0"/>
          </a:p>
        </p:txBody>
      </p:sp>
      <p:sp>
        <p:nvSpPr>
          <p:cNvPr id="12" name="Rectangle: Rounded Corners 11">
            <a:extLst>
              <a:ext uri="{FF2B5EF4-FFF2-40B4-BE49-F238E27FC236}">
                <a16:creationId xmlns:a16="http://schemas.microsoft.com/office/drawing/2014/main" id="{EC2C85A4-614B-31F4-F8C4-E58ED56550BB}"/>
              </a:ext>
            </a:extLst>
          </p:cNvPr>
          <p:cNvSpPr/>
          <p:nvPr/>
        </p:nvSpPr>
        <p:spPr>
          <a:xfrm>
            <a:off x="8131037" y="2146376"/>
            <a:ext cx="1764921" cy="1040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Training</a:t>
            </a:r>
            <a:endParaRPr lang="en-IN" dirty="0"/>
          </a:p>
        </p:txBody>
      </p:sp>
      <p:sp>
        <p:nvSpPr>
          <p:cNvPr id="13" name="Rectangle: Rounded Corners 12">
            <a:extLst>
              <a:ext uri="{FF2B5EF4-FFF2-40B4-BE49-F238E27FC236}">
                <a16:creationId xmlns:a16="http://schemas.microsoft.com/office/drawing/2014/main" id="{D585E55E-34C5-9C0D-2CDD-0BF147B7E3BA}"/>
              </a:ext>
            </a:extLst>
          </p:cNvPr>
          <p:cNvSpPr/>
          <p:nvPr/>
        </p:nvSpPr>
        <p:spPr>
          <a:xfrm>
            <a:off x="10156956" y="2146376"/>
            <a:ext cx="1716551" cy="1040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Inference</a:t>
            </a:r>
            <a:endParaRPr lang="en-IN" dirty="0"/>
          </a:p>
        </p:txBody>
      </p:sp>
      <p:cxnSp>
        <p:nvCxnSpPr>
          <p:cNvPr id="15" name="Straight Arrow Connector 14">
            <a:extLst>
              <a:ext uri="{FF2B5EF4-FFF2-40B4-BE49-F238E27FC236}">
                <a16:creationId xmlns:a16="http://schemas.microsoft.com/office/drawing/2014/main" id="{2796A348-509A-884C-8FC5-944E5FC0F1A2}"/>
              </a:ext>
            </a:extLst>
          </p:cNvPr>
          <p:cNvCxnSpPr>
            <a:cxnSpLocks/>
            <a:stCxn id="5" idx="3"/>
            <a:endCxn id="7" idx="1"/>
          </p:cNvCxnSpPr>
          <p:nvPr/>
        </p:nvCxnSpPr>
        <p:spPr>
          <a:xfrm flipV="1">
            <a:off x="1985764" y="2666544"/>
            <a:ext cx="303885" cy="54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D35EED-94D1-E94F-82DC-6E8C06052AB8}"/>
              </a:ext>
            </a:extLst>
          </p:cNvPr>
          <p:cNvCxnSpPr>
            <a:cxnSpLocks/>
          </p:cNvCxnSpPr>
          <p:nvPr/>
        </p:nvCxnSpPr>
        <p:spPr>
          <a:xfrm flipV="1">
            <a:off x="3810912" y="2714910"/>
            <a:ext cx="303885" cy="54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C4E2B0B-74C3-6C76-C571-2DAA6BB0F712}"/>
              </a:ext>
            </a:extLst>
          </p:cNvPr>
          <p:cNvCxnSpPr>
            <a:cxnSpLocks/>
          </p:cNvCxnSpPr>
          <p:nvPr/>
        </p:nvCxnSpPr>
        <p:spPr>
          <a:xfrm flipV="1">
            <a:off x="5877435" y="2687533"/>
            <a:ext cx="303885" cy="54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8AD5C9D-ADDA-E716-B10F-AD701154D538}"/>
              </a:ext>
            </a:extLst>
          </p:cNvPr>
          <p:cNvCxnSpPr>
            <a:cxnSpLocks/>
          </p:cNvCxnSpPr>
          <p:nvPr/>
        </p:nvCxnSpPr>
        <p:spPr>
          <a:xfrm flipV="1">
            <a:off x="7827153" y="2666544"/>
            <a:ext cx="303885" cy="54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402269-69FC-D451-99FA-317A0E14362F}"/>
              </a:ext>
            </a:extLst>
          </p:cNvPr>
          <p:cNvCxnSpPr>
            <a:cxnSpLocks/>
          </p:cNvCxnSpPr>
          <p:nvPr/>
        </p:nvCxnSpPr>
        <p:spPr>
          <a:xfrm flipV="1">
            <a:off x="9853071" y="2682059"/>
            <a:ext cx="303885" cy="54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F08B95-0246-5334-4771-7176FFD2C60E}"/>
              </a:ext>
            </a:extLst>
          </p:cNvPr>
          <p:cNvSpPr txBox="1"/>
          <p:nvPr/>
        </p:nvSpPr>
        <p:spPr>
          <a:xfrm>
            <a:off x="635152" y="3264867"/>
            <a:ext cx="1073188" cy="369332"/>
          </a:xfrm>
          <a:prstGeom prst="rect">
            <a:avLst/>
          </a:prstGeom>
          <a:noFill/>
        </p:spPr>
        <p:txBody>
          <a:bodyPr wrap="square" rtlCol="0">
            <a:spAutoFit/>
          </a:bodyPr>
          <a:lstStyle/>
          <a:p>
            <a:r>
              <a:rPr lang="en-US" dirty="0"/>
              <a:t>MATLAB</a:t>
            </a:r>
            <a:endParaRPr lang="en-IN" dirty="0"/>
          </a:p>
        </p:txBody>
      </p:sp>
      <p:sp>
        <p:nvSpPr>
          <p:cNvPr id="25" name="TextBox 24">
            <a:extLst>
              <a:ext uri="{FF2B5EF4-FFF2-40B4-BE49-F238E27FC236}">
                <a16:creationId xmlns:a16="http://schemas.microsoft.com/office/drawing/2014/main" id="{789B3792-60C1-4B3C-5EB7-054BC5477DD9}"/>
              </a:ext>
            </a:extLst>
          </p:cNvPr>
          <p:cNvSpPr txBox="1"/>
          <p:nvPr/>
        </p:nvSpPr>
        <p:spPr>
          <a:xfrm>
            <a:off x="2513686" y="3255285"/>
            <a:ext cx="1073188" cy="369332"/>
          </a:xfrm>
          <a:prstGeom prst="rect">
            <a:avLst/>
          </a:prstGeom>
          <a:noFill/>
        </p:spPr>
        <p:txBody>
          <a:bodyPr wrap="square" rtlCol="0">
            <a:spAutoFit/>
          </a:bodyPr>
          <a:lstStyle/>
          <a:p>
            <a:r>
              <a:rPr lang="en-US" dirty="0"/>
              <a:t>CVAT.io</a:t>
            </a:r>
            <a:endParaRPr lang="en-IN" dirty="0"/>
          </a:p>
        </p:txBody>
      </p:sp>
      <p:sp>
        <p:nvSpPr>
          <p:cNvPr id="26" name="TextBox 25">
            <a:extLst>
              <a:ext uri="{FF2B5EF4-FFF2-40B4-BE49-F238E27FC236}">
                <a16:creationId xmlns:a16="http://schemas.microsoft.com/office/drawing/2014/main" id="{324B3E4F-6D34-01B2-7A75-03B0E89EE418}"/>
              </a:ext>
            </a:extLst>
          </p:cNvPr>
          <p:cNvSpPr txBox="1"/>
          <p:nvPr/>
        </p:nvSpPr>
        <p:spPr>
          <a:xfrm>
            <a:off x="8235532" y="3186712"/>
            <a:ext cx="1585602" cy="369332"/>
          </a:xfrm>
          <a:prstGeom prst="rect">
            <a:avLst/>
          </a:prstGeom>
          <a:noFill/>
        </p:spPr>
        <p:txBody>
          <a:bodyPr wrap="square" rtlCol="0">
            <a:spAutoFit/>
          </a:bodyPr>
          <a:lstStyle/>
          <a:p>
            <a:r>
              <a:rPr lang="en-US" dirty="0"/>
              <a:t>Our Dataset</a:t>
            </a:r>
            <a:endParaRPr lang="en-IN" dirty="0"/>
          </a:p>
        </p:txBody>
      </p:sp>
      <p:sp>
        <p:nvSpPr>
          <p:cNvPr id="27" name="TextBox 26">
            <a:extLst>
              <a:ext uri="{FF2B5EF4-FFF2-40B4-BE49-F238E27FC236}">
                <a16:creationId xmlns:a16="http://schemas.microsoft.com/office/drawing/2014/main" id="{35E4C187-0099-7445-F22F-CC9E214617B2}"/>
              </a:ext>
            </a:extLst>
          </p:cNvPr>
          <p:cNvSpPr txBox="1"/>
          <p:nvPr/>
        </p:nvSpPr>
        <p:spPr>
          <a:xfrm>
            <a:off x="6464683" y="3186712"/>
            <a:ext cx="1247032" cy="369332"/>
          </a:xfrm>
          <a:prstGeom prst="rect">
            <a:avLst/>
          </a:prstGeom>
          <a:noFill/>
        </p:spPr>
        <p:txBody>
          <a:bodyPr wrap="square" rtlCol="0">
            <a:spAutoFit/>
          </a:bodyPr>
          <a:lstStyle/>
          <a:p>
            <a:r>
              <a:rPr lang="en-US" dirty="0"/>
              <a:t>YOLOv5</a:t>
            </a:r>
            <a:endParaRPr lang="en-IN" dirty="0"/>
          </a:p>
        </p:txBody>
      </p:sp>
      <p:sp>
        <p:nvSpPr>
          <p:cNvPr id="28" name="TextBox 27">
            <a:extLst>
              <a:ext uri="{FF2B5EF4-FFF2-40B4-BE49-F238E27FC236}">
                <a16:creationId xmlns:a16="http://schemas.microsoft.com/office/drawing/2014/main" id="{7499BF7E-06DA-0593-6DC6-203FB516C07E}"/>
              </a:ext>
            </a:extLst>
          </p:cNvPr>
          <p:cNvSpPr txBox="1"/>
          <p:nvPr/>
        </p:nvSpPr>
        <p:spPr>
          <a:xfrm>
            <a:off x="4519527" y="3186712"/>
            <a:ext cx="1287643" cy="369332"/>
          </a:xfrm>
          <a:prstGeom prst="rect">
            <a:avLst/>
          </a:prstGeom>
          <a:noFill/>
        </p:spPr>
        <p:txBody>
          <a:bodyPr wrap="square" rtlCol="0">
            <a:spAutoFit/>
          </a:bodyPr>
          <a:lstStyle/>
          <a:p>
            <a:r>
              <a:rPr lang="en-US" dirty="0" err="1"/>
              <a:t>PyTorch</a:t>
            </a:r>
            <a:r>
              <a:rPr lang="en-US" dirty="0"/>
              <a:t>*</a:t>
            </a:r>
            <a:endParaRPr lang="en-IN" dirty="0"/>
          </a:p>
        </p:txBody>
      </p:sp>
      <p:sp>
        <p:nvSpPr>
          <p:cNvPr id="29" name="TextBox 28">
            <a:extLst>
              <a:ext uri="{FF2B5EF4-FFF2-40B4-BE49-F238E27FC236}">
                <a16:creationId xmlns:a16="http://schemas.microsoft.com/office/drawing/2014/main" id="{5B91D54E-18E4-ECA7-10BA-12C4BDB728E4}"/>
              </a:ext>
            </a:extLst>
          </p:cNvPr>
          <p:cNvSpPr txBox="1"/>
          <p:nvPr/>
        </p:nvSpPr>
        <p:spPr>
          <a:xfrm>
            <a:off x="10267375" y="3186712"/>
            <a:ext cx="1641945" cy="369332"/>
          </a:xfrm>
          <a:prstGeom prst="rect">
            <a:avLst/>
          </a:prstGeom>
          <a:noFill/>
        </p:spPr>
        <p:txBody>
          <a:bodyPr wrap="square" rtlCol="0">
            <a:spAutoFit/>
          </a:bodyPr>
          <a:lstStyle/>
          <a:p>
            <a:r>
              <a:rPr lang="en-US" dirty="0"/>
              <a:t>Test images**</a:t>
            </a:r>
            <a:endParaRPr lang="en-IN" dirty="0"/>
          </a:p>
        </p:txBody>
      </p:sp>
      <p:sp>
        <p:nvSpPr>
          <p:cNvPr id="30" name="TextBox 29">
            <a:extLst>
              <a:ext uri="{FF2B5EF4-FFF2-40B4-BE49-F238E27FC236}">
                <a16:creationId xmlns:a16="http://schemas.microsoft.com/office/drawing/2014/main" id="{DF551F5C-5BB1-6D58-DFF6-5A2811E42C02}"/>
              </a:ext>
            </a:extLst>
          </p:cNvPr>
          <p:cNvSpPr txBox="1"/>
          <p:nvPr/>
        </p:nvSpPr>
        <p:spPr>
          <a:xfrm>
            <a:off x="82132" y="4761448"/>
            <a:ext cx="12148197" cy="1815882"/>
          </a:xfrm>
          <a:prstGeom prst="rect">
            <a:avLst/>
          </a:prstGeom>
          <a:noFill/>
        </p:spPr>
        <p:txBody>
          <a:bodyPr wrap="square" rtlCol="0">
            <a:spAutoFit/>
          </a:bodyPr>
          <a:lstStyle/>
          <a:p>
            <a:r>
              <a:rPr lang="en-US" sz="1600" dirty="0"/>
              <a:t>* I have not yet implemented Data Augmentation methods, but in further iterations will employ them as they will significantly improve model robustness</a:t>
            </a:r>
          </a:p>
          <a:p>
            <a:endParaRPr lang="en-US" sz="1600" dirty="0"/>
          </a:p>
          <a:p>
            <a:r>
              <a:rPr lang="en-US" sz="1600" dirty="0"/>
              <a:t>** Test images used right now are also from our dataset. When the model is fully perfected, it should be able to learn from the synthetic dataset and perform well on experimental images also. This is a difficult task called Domain Adaptation in Machine Learning</a:t>
            </a:r>
          </a:p>
          <a:p>
            <a:endParaRPr lang="en-IN" sz="1600" dirty="0"/>
          </a:p>
        </p:txBody>
      </p:sp>
      <p:sp>
        <p:nvSpPr>
          <p:cNvPr id="31" name="Rectangle 30">
            <a:extLst>
              <a:ext uri="{FF2B5EF4-FFF2-40B4-BE49-F238E27FC236}">
                <a16:creationId xmlns:a16="http://schemas.microsoft.com/office/drawing/2014/main" id="{9274C6E4-F92A-8547-5112-FEAF5D6D90E0}"/>
              </a:ext>
            </a:extLst>
          </p:cNvPr>
          <p:cNvSpPr/>
          <p:nvPr/>
        </p:nvSpPr>
        <p:spPr>
          <a:xfrm>
            <a:off x="82132" y="4641681"/>
            <a:ext cx="11947430" cy="1706842"/>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680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0A40A5-F330-27BB-1D88-A70C09715E5E}"/>
              </a:ext>
            </a:extLst>
          </p:cNvPr>
          <p:cNvSpPr/>
          <p:nvPr/>
        </p:nvSpPr>
        <p:spPr>
          <a:xfrm>
            <a:off x="585873" y="2601303"/>
            <a:ext cx="11197293" cy="120032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28E2F78-5EB4-9568-68E7-2FB8127939CF}"/>
              </a:ext>
            </a:extLst>
          </p:cNvPr>
          <p:cNvSpPr/>
          <p:nvPr/>
        </p:nvSpPr>
        <p:spPr>
          <a:xfrm>
            <a:off x="585873" y="1412666"/>
            <a:ext cx="11197293" cy="87059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38E6D9E-68BA-FEE4-7152-DA9D57383E8A}"/>
              </a:ext>
            </a:extLst>
          </p:cNvPr>
          <p:cNvSpPr txBox="1"/>
          <p:nvPr/>
        </p:nvSpPr>
        <p:spPr>
          <a:xfrm>
            <a:off x="82132" y="76655"/>
            <a:ext cx="629676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PROBLEM STATEMENT</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DC1237E-8640-9409-68F9-4F6435453EBB}"/>
              </a:ext>
            </a:extLst>
          </p:cNvPr>
          <p:cNvSpPr txBox="1"/>
          <p:nvPr/>
        </p:nvSpPr>
        <p:spPr>
          <a:xfrm>
            <a:off x="127760" y="874654"/>
            <a:ext cx="11936479" cy="369332"/>
          </a:xfrm>
          <a:prstGeom prst="rect">
            <a:avLst/>
          </a:prstGeom>
          <a:noFill/>
        </p:spPr>
        <p:txBody>
          <a:bodyPr wrap="square" rtlCol="0">
            <a:spAutoFit/>
          </a:bodyPr>
          <a:lstStyle/>
          <a:p>
            <a:r>
              <a:rPr lang="en-IN" b="1" dirty="0">
                <a:latin typeface="Adobe Heiti Std R" panose="020B0400000000000000" pitchFamily="34" charset="-128"/>
                <a:ea typeface="Adobe Heiti Std R" panose="020B0400000000000000" pitchFamily="34" charset="-128"/>
                <a:cs typeface="Times New Roman" panose="02020603050405020304" pitchFamily="18" charset="0"/>
              </a:rPr>
              <a:t>Detection of Cracks </a:t>
            </a:r>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2</a:t>
            </a:fld>
            <a:endParaRPr lang="en-IN"/>
          </a:p>
        </p:txBody>
      </p:sp>
      <p:sp>
        <p:nvSpPr>
          <p:cNvPr id="5" name="TextBox 4">
            <a:extLst>
              <a:ext uri="{FF2B5EF4-FFF2-40B4-BE49-F238E27FC236}">
                <a16:creationId xmlns:a16="http://schemas.microsoft.com/office/drawing/2014/main" id="{D4CAC453-20F5-3A3F-3135-7EDDCBA7F731}"/>
              </a:ext>
            </a:extLst>
          </p:cNvPr>
          <p:cNvSpPr txBox="1"/>
          <p:nvPr/>
        </p:nvSpPr>
        <p:spPr>
          <a:xfrm>
            <a:off x="624202" y="2594099"/>
            <a:ext cx="11306803" cy="1200329"/>
          </a:xfrm>
          <a:prstGeom prst="rect">
            <a:avLst/>
          </a:prstGeom>
          <a:noFill/>
        </p:spPr>
        <p:txBody>
          <a:bodyPr wrap="square" rtlCol="0">
            <a:spAutoFit/>
          </a:bodyPr>
          <a:lstStyle/>
          <a:p>
            <a:r>
              <a:rPr lang="en-IN" u="sng" dirty="0"/>
              <a:t>Corrosion</a:t>
            </a:r>
          </a:p>
          <a:p>
            <a:pPr marL="342900" indent="-342900">
              <a:buAutoNum type="arabicPeriod"/>
            </a:pPr>
            <a:r>
              <a:rPr lang="en-IN" dirty="0"/>
              <a:t>Cracks make a material more susceptible to corrosion</a:t>
            </a:r>
          </a:p>
          <a:p>
            <a:pPr marL="342900" indent="-342900">
              <a:buAutoNum type="arabicPeriod"/>
            </a:pPr>
            <a:r>
              <a:rPr lang="en-US" dirty="0"/>
              <a:t>The global cost of failure due to corrosion is estimated to be US$2.5 trillion, which is equivalent to 2.5% of the global GDP.  Reference: </a:t>
            </a:r>
            <a:r>
              <a:rPr lang="en-US" dirty="0">
                <a:solidFill>
                  <a:srgbClr val="00B0F0"/>
                </a:solidFill>
              </a:rPr>
              <a:t>http://impact.nace.org/economic-impact.aspx</a:t>
            </a:r>
            <a:endParaRPr lang="en-IN" dirty="0">
              <a:solidFill>
                <a:srgbClr val="00B0F0"/>
              </a:solidFill>
            </a:endParaRPr>
          </a:p>
        </p:txBody>
      </p:sp>
      <p:sp>
        <p:nvSpPr>
          <p:cNvPr id="7" name="TextBox 6">
            <a:extLst>
              <a:ext uri="{FF2B5EF4-FFF2-40B4-BE49-F238E27FC236}">
                <a16:creationId xmlns:a16="http://schemas.microsoft.com/office/drawing/2014/main" id="{2879C859-2624-741A-62B8-9590B835094A}"/>
              </a:ext>
            </a:extLst>
          </p:cNvPr>
          <p:cNvSpPr txBox="1"/>
          <p:nvPr/>
        </p:nvSpPr>
        <p:spPr>
          <a:xfrm>
            <a:off x="624202" y="1524591"/>
            <a:ext cx="11306803" cy="646331"/>
          </a:xfrm>
          <a:prstGeom prst="rect">
            <a:avLst/>
          </a:prstGeom>
          <a:noFill/>
        </p:spPr>
        <p:txBody>
          <a:bodyPr wrap="square" rtlCol="0">
            <a:spAutoFit/>
          </a:bodyPr>
          <a:lstStyle/>
          <a:p>
            <a:r>
              <a:rPr lang="en-IN" u="sng" dirty="0"/>
              <a:t>Failure due to Crack Propagation</a:t>
            </a:r>
          </a:p>
          <a:p>
            <a:r>
              <a:rPr lang="en-IN" dirty="0"/>
              <a:t>1. Local cracks can propagate and cause failure in different parts of the material</a:t>
            </a:r>
          </a:p>
        </p:txBody>
      </p:sp>
      <p:sp>
        <p:nvSpPr>
          <p:cNvPr id="12" name="TextBox 11">
            <a:extLst>
              <a:ext uri="{FF2B5EF4-FFF2-40B4-BE49-F238E27FC236}">
                <a16:creationId xmlns:a16="http://schemas.microsoft.com/office/drawing/2014/main" id="{5DA17EC3-F507-6E79-F68E-2E7B01C1594B}"/>
              </a:ext>
            </a:extLst>
          </p:cNvPr>
          <p:cNvSpPr txBox="1"/>
          <p:nvPr/>
        </p:nvSpPr>
        <p:spPr>
          <a:xfrm>
            <a:off x="624202" y="4385835"/>
            <a:ext cx="11158964" cy="1477328"/>
          </a:xfrm>
          <a:prstGeom prst="rect">
            <a:avLst/>
          </a:prstGeom>
          <a:noFill/>
        </p:spPr>
        <p:txBody>
          <a:bodyPr wrap="square" rtlCol="0">
            <a:spAutoFit/>
          </a:bodyPr>
          <a:lstStyle/>
          <a:p>
            <a:r>
              <a:rPr lang="en-IN" dirty="0">
                <a:solidFill>
                  <a:srgbClr val="0070C0"/>
                </a:solidFill>
              </a:rPr>
              <a:t>Example Case: Toyota Recalled 44,000 of its cars for potential engine cracks in 2020</a:t>
            </a:r>
          </a:p>
          <a:p>
            <a:r>
              <a:rPr lang="en-IN" dirty="0"/>
              <a:t>- Manufacturing error leading to cracks in engine</a:t>
            </a:r>
          </a:p>
          <a:p>
            <a:r>
              <a:rPr lang="en-IN" dirty="0"/>
              <a:t>- Better detection could have facilitated prevention of such a situation</a:t>
            </a:r>
          </a:p>
          <a:p>
            <a:r>
              <a:rPr lang="en-IN" dirty="0"/>
              <a:t>Reference: </a:t>
            </a:r>
            <a:r>
              <a:rPr lang="en-IN" dirty="0">
                <a:solidFill>
                  <a:srgbClr val="00B0F0"/>
                </a:solidFill>
              </a:rPr>
              <a:t>https://www.yourlemonlawrights.com/news/2020/05/04/44000-toyota-vehicles-recalled-for-potential-engine-cracks</a:t>
            </a:r>
          </a:p>
        </p:txBody>
      </p:sp>
      <p:sp>
        <p:nvSpPr>
          <p:cNvPr id="13" name="Rectangle 12">
            <a:extLst>
              <a:ext uri="{FF2B5EF4-FFF2-40B4-BE49-F238E27FC236}">
                <a16:creationId xmlns:a16="http://schemas.microsoft.com/office/drawing/2014/main" id="{3D3D72BE-FE95-1850-0271-A3733672BFE1}"/>
              </a:ext>
            </a:extLst>
          </p:cNvPr>
          <p:cNvSpPr/>
          <p:nvPr/>
        </p:nvSpPr>
        <p:spPr>
          <a:xfrm>
            <a:off x="585873" y="4217605"/>
            <a:ext cx="11197293" cy="181086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487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20</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246396" y="995623"/>
            <a:ext cx="5048199" cy="400110"/>
          </a:xfrm>
          <a:prstGeom prst="rect">
            <a:avLst/>
          </a:prstGeom>
          <a:noFill/>
        </p:spPr>
        <p:txBody>
          <a:bodyPr wrap="square" rtlCol="0">
            <a:spAutoFit/>
          </a:bodyPr>
          <a:lstStyle/>
          <a:p>
            <a:r>
              <a:rPr lang="en-US" sz="2000" b="1" dirty="0"/>
              <a:t> Implementation Details</a:t>
            </a:r>
            <a:endParaRPr lang="en-IN" sz="2000" b="1" dirty="0"/>
          </a:p>
        </p:txBody>
      </p:sp>
      <p:graphicFrame>
        <p:nvGraphicFramePr>
          <p:cNvPr id="8" name="Table 7">
            <a:extLst>
              <a:ext uri="{FF2B5EF4-FFF2-40B4-BE49-F238E27FC236}">
                <a16:creationId xmlns:a16="http://schemas.microsoft.com/office/drawing/2014/main" id="{1E73BE94-8235-FB4B-AEB6-AB52D36B1187}"/>
              </a:ext>
            </a:extLst>
          </p:cNvPr>
          <p:cNvGraphicFramePr>
            <a:graphicFrameLocks noGrp="1"/>
          </p:cNvGraphicFramePr>
          <p:nvPr>
            <p:extLst>
              <p:ext uri="{D42A27DB-BD31-4B8C-83A1-F6EECF244321}">
                <p14:modId xmlns:p14="http://schemas.microsoft.com/office/powerpoint/2010/main" val="3277076854"/>
              </p:ext>
            </p:extLst>
          </p:nvPr>
        </p:nvGraphicFramePr>
        <p:xfrm>
          <a:off x="1670619" y="1612164"/>
          <a:ext cx="8541094" cy="3703320"/>
        </p:xfrm>
        <a:graphic>
          <a:graphicData uri="http://schemas.openxmlformats.org/drawingml/2006/table">
            <a:tbl>
              <a:tblPr firstRow="1" bandRow="1">
                <a:tableStyleId>{5C22544A-7EE6-4342-B048-85BDC9FD1C3A}</a:tableStyleId>
              </a:tblPr>
              <a:tblGrid>
                <a:gridCol w="4270547">
                  <a:extLst>
                    <a:ext uri="{9D8B030D-6E8A-4147-A177-3AD203B41FA5}">
                      <a16:colId xmlns:a16="http://schemas.microsoft.com/office/drawing/2014/main" val="1701908102"/>
                    </a:ext>
                  </a:extLst>
                </a:gridCol>
                <a:gridCol w="4270547">
                  <a:extLst>
                    <a:ext uri="{9D8B030D-6E8A-4147-A177-3AD203B41FA5}">
                      <a16:colId xmlns:a16="http://schemas.microsoft.com/office/drawing/2014/main" val="468844371"/>
                    </a:ext>
                  </a:extLst>
                </a:gridCol>
              </a:tblGrid>
              <a:tr h="370840">
                <a:tc>
                  <a:txBody>
                    <a:bodyPr/>
                    <a:lstStyle/>
                    <a:p>
                      <a:r>
                        <a:rPr lang="en-US" dirty="0"/>
                        <a:t>Entity</a:t>
                      </a:r>
                      <a:endParaRPr lang="en-IN" dirty="0"/>
                    </a:p>
                  </a:txBody>
                  <a:tcPr/>
                </a:tc>
                <a:tc>
                  <a:txBody>
                    <a:bodyPr/>
                    <a:lstStyle/>
                    <a:p>
                      <a:r>
                        <a:rPr lang="en-US" dirty="0"/>
                        <a:t>Details</a:t>
                      </a:r>
                      <a:endParaRPr lang="en-IN" dirty="0"/>
                    </a:p>
                  </a:txBody>
                  <a:tcPr/>
                </a:tc>
                <a:extLst>
                  <a:ext uri="{0D108BD9-81ED-4DB2-BD59-A6C34878D82A}">
                    <a16:rowId xmlns:a16="http://schemas.microsoft.com/office/drawing/2014/main" val="3607606836"/>
                  </a:ext>
                </a:extLst>
              </a:tr>
              <a:tr h="370840">
                <a:tc>
                  <a:txBody>
                    <a:bodyPr/>
                    <a:lstStyle/>
                    <a:p>
                      <a:r>
                        <a:rPr lang="en-US" dirty="0"/>
                        <a:t>Size of training dataset</a:t>
                      </a:r>
                      <a:endParaRPr lang="en-IN" dirty="0"/>
                    </a:p>
                  </a:txBody>
                  <a:tcPr/>
                </a:tc>
                <a:tc>
                  <a:txBody>
                    <a:bodyPr/>
                    <a:lstStyle/>
                    <a:p>
                      <a:r>
                        <a:rPr lang="en-US" dirty="0"/>
                        <a:t>80 images (280 x 280 </a:t>
                      </a:r>
                      <a:r>
                        <a:rPr lang="en-US" dirty="0" err="1"/>
                        <a:t>px</a:t>
                      </a:r>
                      <a:r>
                        <a:rPr lang="en-US" dirty="0"/>
                        <a:t>)*</a:t>
                      </a:r>
                      <a:endParaRPr lang="en-IN" dirty="0"/>
                    </a:p>
                  </a:txBody>
                  <a:tcPr/>
                </a:tc>
                <a:extLst>
                  <a:ext uri="{0D108BD9-81ED-4DB2-BD59-A6C34878D82A}">
                    <a16:rowId xmlns:a16="http://schemas.microsoft.com/office/drawing/2014/main" val="691845221"/>
                  </a:ext>
                </a:extLst>
              </a:tr>
              <a:tr h="370840">
                <a:tc>
                  <a:txBody>
                    <a:bodyPr/>
                    <a:lstStyle/>
                    <a:p>
                      <a:r>
                        <a:rPr lang="en-US" dirty="0"/>
                        <a:t>Size of testing dataset</a:t>
                      </a:r>
                      <a:endParaRPr lang="en-IN" dirty="0"/>
                    </a:p>
                  </a:txBody>
                  <a:tcPr/>
                </a:tc>
                <a:tc>
                  <a:txBody>
                    <a:bodyPr/>
                    <a:lstStyle/>
                    <a:p>
                      <a:r>
                        <a:rPr lang="en-US" dirty="0"/>
                        <a:t>20 images (280 x 280 </a:t>
                      </a:r>
                      <a:r>
                        <a:rPr lang="en-US" dirty="0" err="1"/>
                        <a:t>px</a:t>
                      </a:r>
                      <a:r>
                        <a:rPr lang="en-US" dirty="0"/>
                        <a:t>)* </a:t>
                      </a:r>
                      <a:endParaRPr lang="en-IN" dirty="0"/>
                    </a:p>
                  </a:txBody>
                  <a:tcPr/>
                </a:tc>
                <a:extLst>
                  <a:ext uri="{0D108BD9-81ED-4DB2-BD59-A6C34878D82A}">
                    <a16:rowId xmlns:a16="http://schemas.microsoft.com/office/drawing/2014/main" val="2514282385"/>
                  </a:ext>
                </a:extLst>
              </a:tr>
              <a:tr h="370840">
                <a:tc>
                  <a:txBody>
                    <a:bodyPr/>
                    <a:lstStyle/>
                    <a:p>
                      <a:r>
                        <a:rPr lang="en-US" dirty="0"/>
                        <a:t>Optimizer</a:t>
                      </a:r>
                      <a:endParaRPr lang="en-IN" dirty="0"/>
                    </a:p>
                  </a:txBody>
                  <a:tcPr/>
                </a:tc>
                <a:tc>
                  <a:txBody>
                    <a:bodyPr/>
                    <a:lstStyle/>
                    <a:p>
                      <a:r>
                        <a:rPr lang="en-US" dirty="0"/>
                        <a:t>Stochastic Gradient Descent (SGD) </a:t>
                      </a:r>
                      <a:endParaRPr lang="en-IN" dirty="0"/>
                    </a:p>
                  </a:txBody>
                  <a:tcPr/>
                </a:tc>
                <a:extLst>
                  <a:ext uri="{0D108BD9-81ED-4DB2-BD59-A6C34878D82A}">
                    <a16:rowId xmlns:a16="http://schemas.microsoft.com/office/drawing/2014/main" val="3602295137"/>
                  </a:ext>
                </a:extLst>
              </a:tr>
              <a:tr h="370840">
                <a:tc>
                  <a:txBody>
                    <a:bodyPr/>
                    <a:lstStyle/>
                    <a:p>
                      <a:r>
                        <a:rPr lang="en-US" dirty="0"/>
                        <a:t>Metrics</a:t>
                      </a:r>
                      <a:endParaRPr lang="en-IN" dirty="0"/>
                    </a:p>
                  </a:txBody>
                  <a:tcPr/>
                </a:tc>
                <a:tc>
                  <a:txBody>
                    <a:bodyPr/>
                    <a:lstStyle/>
                    <a:p>
                      <a:r>
                        <a:rPr lang="en-US" dirty="0"/>
                        <a:t>Precision, Recall, mAP50, mAP50-95</a:t>
                      </a:r>
                      <a:endParaRPr lang="en-IN" dirty="0"/>
                    </a:p>
                  </a:txBody>
                  <a:tcPr/>
                </a:tc>
                <a:extLst>
                  <a:ext uri="{0D108BD9-81ED-4DB2-BD59-A6C34878D82A}">
                    <a16:rowId xmlns:a16="http://schemas.microsoft.com/office/drawing/2014/main" val="1027809434"/>
                  </a:ext>
                </a:extLst>
              </a:tr>
              <a:tr h="370840">
                <a:tc>
                  <a:txBody>
                    <a:bodyPr/>
                    <a:lstStyle/>
                    <a:p>
                      <a:r>
                        <a:rPr lang="en-US" dirty="0"/>
                        <a:t>Number of Epochs</a:t>
                      </a:r>
                      <a:endParaRPr lang="en-IN" dirty="0"/>
                    </a:p>
                  </a:txBody>
                  <a:tcPr/>
                </a:tc>
                <a:tc>
                  <a:txBody>
                    <a:bodyPr/>
                    <a:lstStyle/>
                    <a:p>
                      <a:r>
                        <a:rPr lang="en-US" dirty="0"/>
                        <a:t>250</a:t>
                      </a:r>
                      <a:endParaRPr lang="en-IN" dirty="0"/>
                    </a:p>
                  </a:txBody>
                  <a:tcPr/>
                </a:tc>
                <a:extLst>
                  <a:ext uri="{0D108BD9-81ED-4DB2-BD59-A6C34878D82A}">
                    <a16:rowId xmlns:a16="http://schemas.microsoft.com/office/drawing/2014/main" val="2182744823"/>
                  </a:ext>
                </a:extLst>
              </a:tr>
              <a:tr h="370840">
                <a:tc>
                  <a:txBody>
                    <a:bodyPr/>
                    <a:lstStyle/>
                    <a:p>
                      <a:r>
                        <a:rPr lang="en-US" dirty="0"/>
                        <a:t>Training Image Resize</a:t>
                      </a:r>
                      <a:endParaRPr lang="en-IN" dirty="0"/>
                    </a:p>
                  </a:txBody>
                  <a:tcPr/>
                </a:tc>
                <a:tc>
                  <a:txBody>
                    <a:bodyPr/>
                    <a:lstStyle/>
                    <a:p>
                      <a:r>
                        <a:rPr lang="en-US" dirty="0"/>
                        <a:t>512 </a:t>
                      </a:r>
                      <a:r>
                        <a:rPr lang="en-US" dirty="0" err="1"/>
                        <a:t>px</a:t>
                      </a:r>
                      <a:r>
                        <a:rPr lang="en-US" dirty="0"/>
                        <a:t> </a:t>
                      </a:r>
                      <a:endParaRPr lang="en-IN" dirty="0"/>
                    </a:p>
                  </a:txBody>
                  <a:tcPr/>
                </a:tc>
                <a:extLst>
                  <a:ext uri="{0D108BD9-81ED-4DB2-BD59-A6C34878D82A}">
                    <a16:rowId xmlns:a16="http://schemas.microsoft.com/office/drawing/2014/main" val="208504711"/>
                  </a:ext>
                </a:extLst>
              </a:tr>
              <a:tr h="370840">
                <a:tc>
                  <a:txBody>
                    <a:bodyPr/>
                    <a:lstStyle/>
                    <a:p>
                      <a:r>
                        <a:rPr lang="en-US" dirty="0"/>
                        <a:t>Batch size</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449555098"/>
                  </a:ext>
                </a:extLst>
              </a:tr>
              <a:tr h="370840">
                <a:tc>
                  <a:txBody>
                    <a:bodyPr/>
                    <a:lstStyle/>
                    <a:p>
                      <a:r>
                        <a:rPr lang="en-US" dirty="0"/>
                        <a:t>Training Time per Epoch</a:t>
                      </a:r>
                      <a:endParaRPr lang="en-IN" dirty="0"/>
                    </a:p>
                  </a:txBody>
                  <a:tcPr/>
                </a:tc>
                <a:tc>
                  <a:txBody>
                    <a:bodyPr/>
                    <a:lstStyle/>
                    <a:p>
                      <a:r>
                        <a:rPr lang="en-US" dirty="0"/>
                        <a:t>2.22 seconds (for dataset with size 80)</a:t>
                      </a:r>
                      <a:endParaRPr lang="en-IN" dirty="0"/>
                    </a:p>
                  </a:txBody>
                  <a:tcPr/>
                </a:tc>
                <a:extLst>
                  <a:ext uri="{0D108BD9-81ED-4DB2-BD59-A6C34878D82A}">
                    <a16:rowId xmlns:a16="http://schemas.microsoft.com/office/drawing/2014/main" val="2201975815"/>
                  </a:ext>
                </a:extLst>
              </a:tr>
              <a:tr h="273854">
                <a:tc>
                  <a:txBody>
                    <a:bodyPr/>
                    <a:lstStyle/>
                    <a:p>
                      <a:r>
                        <a:rPr lang="en-US" dirty="0"/>
                        <a:t>Inference Time </a:t>
                      </a:r>
                      <a:endParaRPr lang="en-IN" dirty="0"/>
                    </a:p>
                  </a:txBody>
                  <a:tcPr/>
                </a:tc>
                <a:tc>
                  <a:txBody>
                    <a:bodyPr/>
                    <a:lstStyle/>
                    <a:p>
                      <a:r>
                        <a:rPr lang="en-US" dirty="0"/>
                        <a:t>0.154 seconds (for 20 images)</a:t>
                      </a:r>
                      <a:endParaRPr lang="en-IN" dirty="0"/>
                    </a:p>
                  </a:txBody>
                  <a:tcPr/>
                </a:tc>
                <a:extLst>
                  <a:ext uri="{0D108BD9-81ED-4DB2-BD59-A6C34878D82A}">
                    <a16:rowId xmlns:a16="http://schemas.microsoft.com/office/drawing/2014/main" val="1309572637"/>
                  </a:ext>
                </a:extLst>
              </a:tr>
            </a:tbl>
          </a:graphicData>
        </a:graphic>
      </p:graphicFrame>
      <p:sp>
        <p:nvSpPr>
          <p:cNvPr id="9" name="TextBox 8">
            <a:extLst>
              <a:ext uri="{FF2B5EF4-FFF2-40B4-BE49-F238E27FC236}">
                <a16:creationId xmlns:a16="http://schemas.microsoft.com/office/drawing/2014/main" id="{79D33DFE-CEEB-BC41-C1D2-6054D9D63861}"/>
              </a:ext>
            </a:extLst>
          </p:cNvPr>
          <p:cNvSpPr txBox="1"/>
          <p:nvPr/>
        </p:nvSpPr>
        <p:spPr>
          <a:xfrm>
            <a:off x="491421" y="5627044"/>
            <a:ext cx="11209157" cy="584775"/>
          </a:xfrm>
          <a:prstGeom prst="rect">
            <a:avLst/>
          </a:prstGeom>
          <a:noFill/>
        </p:spPr>
        <p:txBody>
          <a:bodyPr wrap="square" rtlCol="0">
            <a:spAutoFit/>
          </a:bodyPr>
          <a:lstStyle/>
          <a:p>
            <a:r>
              <a:rPr lang="en-US" sz="1600" dirty="0"/>
              <a:t>*The reason why we have used such a small number of data points is that the model was able to perform well even with a small dataset. In further experiments, we shall use augmentation to increase the dataset size. </a:t>
            </a:r>
            <a:endParaRPr lang="en-IN" sz="1600" dirty="0"/>
          </a:p>
        </p:txBody>
      </p:sp>
    </p:spTree>
    <p:extLst>
      <p:ext uri="{BB962C8B-B14F-4D97-AF65-F5344CB8AC3E}">
        <p14:creationId xmlns:p14="http://schemas.microsoft.com/office/powerpoint/2010/main" val="38515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8" y="69498"/>
            <a:ext cx="2316114"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RESULTS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3" y="52129"/>
            <a:ext cx="2502280"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21</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251871" y="916635"/>
            <a:ext cx="5048199" cy="400110"/>
          </a:xfrm>
          <a:prstGeom prst="rect">
            <a:avLst/>
          </a:prstGeom>
          <a:noFill/>
        </p:spPr>
        <p:txBody>
          <a:bodyPr wrap="square" rtlCol="0">
            <a:spAutoFit/>
          </a:bodyPr>
          <a:lstStyle/>
          <a:p>
            <a:r>
              <a:rPr lang="en-US" sz="2000" b="1" dirty="0"/>
              <a:t> Metrics v/s Epochs</a:t>
            </a:r>
            <a:endParaRPr lang="en-IN" sz="2000" b="1" dirty="0"/>
          </a:p>
        </p:txBody>
      </p:sp>
      <p:pic>
        <p:nvPicPr>
          <p:cNvPr id="7" name="Picture 6">
            <a:extLst>
              <a:ext uri="{FF2B5EF4-FFF2-40B4-BE49-F238E27FC236}">
                <a16:creationId xmlns:a16="http://schemas.microsoft.com/office/drawing/2014/main" id="{8EDA83D9-97B3-CAEE-04CC-DEDD71AE5713}"/>
              </a:ext>
            </a:extLst>
          </p:cNvPr>
          <p:cNvPicPr>
            <a:picLocks noChangeAspect="1"/>
          </p:cNvPicPr>
          <p:nvPr/>
        </p:nvPicPr>
        <p:blipFill rotWithShape="1">
          <a:blip r:embed="rId2">
            <a:extLst>
              <a:ext uri="{28A0092B-C50C-407E-A947-70E740481C1C}">
                <a14:useLocalDpi xmlns:a14="http://schemas.microsoft.com/office/drawing/2010/main" val="0"/>
              </a:ext>
            </a:extLst>
          </a:blip>
          <a:srcRect r="60405"/>
          <a:stretch/>
        </p:blipFill>
        <p:spPr>
          <a:xfrm>
            <a:off x="1796357" y="1485869"/>
            <a:ext cx="3835898" cy="4843953"/>
          </a:xfrm>
          <a:prstGeom prst="rect">
            <a:avLst/>
          </a:prstGeom>
          <a:ln>
            <a:solidFill>
              <a:schemeClr val="tx1"/>
            </a:solidFill>
          </a:ln>
        </p:spPr>
      </p:pic>
      <p:pic>
        <p:nvPicPr>
          <p:cNvPr id="5" name="Picture 4">
            <a:extLst>
              <a:ext uri="{FF2B5EF4-FFF2-40B4-BE49-F238E27FC236}">
                <a16:creationId xmlns:a16="http://schemas.microsoft.com/office/drawing/2014/main" id="{97448FAE-AEB6-4378-1326-14867EF6181D}"/>
              </a:ext>
            </a:extLst>
          </p:cNvPr>
          <p:cNvPicPr>
            <a:picLocks noChangeAspect="1"/>
          </p:cNvPicPr>
          <p:nvPr/>
        </p:nvPicPr>
        <p:blipFill rotWithShape="1">
          <a:blip r:embed="rId2">
            <a:extLst>
              <a:ext uri="{28A0092B-C50C-407E-A947-70E740481C1C}">
                <a14:useLocalDpi xmlns:a14="http://schemas.microsoft.com/office/drawing/2010/main" val="0"/>
              </a:ext>
            </a:extLst>
          </a:blip>
          <a:srcRect l="59693"/>
          <a:stretch/>
        </p:blipFill>
        <p:spPr>
          <a:xfrm>
            <a:off x="6013152" y="1481762"/>
            <a:ext cx="3904918" cy="4843953"/>
          </a:xfrm>
          <a:prstGeom prst="rect">
            <a:avLst/>
          </a:prstGeom>
          <a:ln>
            <a:solidFill>
              <a:schemeClr val="tx1"/>
            </a:solidFill>
          </a:ln>
        </p:spPr>
      </p:pic>
    </p:spTree>
    <p:extLst>
      <p:ext uri="{BB962C8B-B14F-4D97-AF65-F5344CB8AC3E}">
        <p14:creationId xmlns:p14="http://schemas.microsoft.com/office/powerpoint/2010/main" val="318283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8" y="69498"/>
            <a:ext cx="2316114"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RESULTS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3" y="52129"/>
            <a:ext cx="2502280"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22</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240919" y="894261"/>
            <a:ext cx="8256977" cy="677108"/>
          </a:xfrm>
          <a:prstGeom prst="rect">
            <a:avLst/>
          </a:prstGeom>
          <a:noFill/>
        </p:spPr>
        <p:txBody>
          <a:bodyPr wrap="square" rtlCol="0">
            <a:spAutoFit/>
          </a:bodyPr>
          <a:lstStyle/>
          <a:p>
            <a:r>
              <a:rPr lang="en-US" b="1" dirty="0"/>
              <a:t>Precision, Recall and Confidence Curves</a:t>
            </a:r>
          </a:p>
          <a:p>
            <a:r>
              <a:rPr lang="en-US" sz="2000" b="1" dirty="0"/>
              <a:t>- </a:t>
            </a:r>
            <a:r>
              <a:rPr lang="en-US" sz="1600" b="1" dirty="0"/>
              <a:t>Confidence is the classification threshold over </a:t>
            </a:r>
            <a:r>
              <a:rPr lang="en-US" sz="1600" b="1" dirty="0" err="1"/>
              <a:t>IoU</a:t>
            </a:r>
            <a:endParaRPr lang="en-IN" sz="2000" b="1" dirty="0"/>
          </a:p>
        </p:txBody>
      </p:sp>
      <p:pic>
        <p:nvPicPr>
          <p:cNvPr id="8" name="Picture 7">
            <a:extLst>
              <a:ext uri="{FF2B5EF4-FFF2-40B4-BE49-F238E27FC236}">
                <a16:creationId xmlns:a16="http://schemas.microsoft.com/office/drawing/2014/main" id="{BC421D93-2F85-BA5C-8CA8-4279EB1FD6F4}"/>
              </a:ext>
            </a:extLst>
          </p:cNvPr>
          <p:cNvPicPr>
            <a:picLocks noChangeAspect="1"/>
          </p:cNvPicPr>
          <p:nvPr/>
        </p:nvPicPr>
        <p:blipFill rotWithShape="1">
          <a:blip r:embed="rId2">
            <a:extLst>
              <a:ext uri="{28A0092B-C50C-407E-A947-70E740481C1C}">
                <a14:useLocalDpi xmlns:a14="http://schemas.microsoft.com/office/drawing/2010/main" val="0"/>
              </a:ext>
            </a:extLst>
          </a:blip>
          <a:srcRect r="30477"/>
          <a:stretch/>
        </p:blipFill>
        <p:spPr>
          <a:xfrm>
            <a:off x="175216" y="2015163"/>
            <a:ext cx="2792015" cy="2677297"/>
          </a:xfrm>
          <a:prstGeom prst="rect">
            <a:avLst/>
          </a:prstGeom>
          <a:ln>
            <a:solidFill>
              <a:schemeClr val="tx1"/>
            </a:solidFill>
          </a:ln>
        </p:spPr>
      </p:pic>
      <p:pic>
        <p:nvPicPr>
          <p:cNvPr id="10" name="Picture 9">
            <a:extLst>
              <a:ext uri="{FF2B5EF4-FFF2-40B4-BE49-F238E27FC236}">
                <a16:creationId xmlns:a16="http://schemas.microsoft.com/office/drawing/2014/main" id="{1D2A8ACF-3BA6-E850-9B16-9732B03E56D7}"/>
              </a:ext>
            </a:extLst>
          </p:cNvPr>
          <p:cNvPicPr>
            <a:picLocks noChangeAspect="1"/>
          </p:cNvPicPr>
          <p:nvPr/>
        </p:nvPicPr>
        <p:blipFill rotWithShape="1">
          <a:blip r:embed="rId3">
            <a:extLst>
              <a:ext uri="{28A0092B-C50C-407E-A947-70E740481C1C}">
                <a14:useLocalDpi xmlns:a14="http://schemas.microsoft.com/office/drawing/2010/main" val="0"/>
              </a:ext>
            </a:extLst>
          </a:blip>
          <a:srcRect l="-338" t="577" r="30587"/>
          <a:stretch/>
        </p:blipFill>
        <p:spPr>
          <a:xfrm>
            <a:off x="3117332" y="2015163"/>
            <a:ext cx="2792015" cy="2677297"/>
          </a:xfrm>
          <a:prstGeom prst="rect">
            <a:avLst/>
          </a:prstGeom>
          <a:ln>
            <a:solidFill>
              <a:schemeClr val="tx1"/>
            </a:solidFill>
          </a:ln>
        </p:spPr>
      </p:pic>
      <p:pic>
        <p:nvPicPr>
          <p:cNvPr id="12" name="Picture 11">
            <a:extLst>
              <a:ext uri="{FF2B5EF4-FFF2-40B4-BE49-F238E27FC236}">
                <a16:creationId xmlns:a16="http://schemas.microsoft.com/office/drawing/2014/main" id="{FD8B0FC2-E3EC-C93F-8F2A-51DD0A491362}"/>
              </a:ext>
            </a:extLst>
          </p:cNvPr>
          <p:cNvPicPr>
            <a:picLocks noChangeAspect="1"/>
          </p:cNvPicPr>
          <p:nvPr/>
        </p:nvPicPr>
        <p:blipFill rotWithShape="1">
          <a:blip r:embed="rId4">
            <a:extLst>
              <a:ext uri="{28A0092B-C50C-407E-A947-70E740481C1C}">
                <a14:useLocalDpi xmlns:a14="http://schemas.microsoft.com/office/drawing/2010/main" val="0"/>
              </a:ext>
            </a:extLst>
          </a:blip>
          <a:srcRect r="32789"/>
          <a:stretch/>
        </p:blipFill>
        <p:spPr>
          <a:xfrm>
            <a:off x="6059448" y="2015163"/>
            <a:ext cx="2699151" cy="2677297"/>
          </a:xfrm>
          <a:prstGeom prst="rect">
            <a:avLst/>
          </a:prstGeom>
          <a:ln>
            <a:solidFill>
              <a:schemeClr val="tx1"/>
            </a:solidFill>
          </a:ln>
        </p:spPr>
      </p:pic>
      <p:pic>
        <p:nvPicPr>
          <p:cNvPr id="14" name="Picture 13">
            <a:extLst>
              <a:ext uri="{FF2B5EF4-FFF2-40B4-BE49-F238E27FC236}">
                <a16:creationId xmlns:a16="http://schemas.microsoft.com/office/drawing/2014/main" id="{3467494A-41CF-563E-E110-1DB2C6275FB9}"/>
              </a:ext>
            </a:extLst>
          </p:cNvPr>
          <p:cNvPicPr>
            <a:picLocks noChangeAspect="1"/>
          </p:cNvPicPr>
          <p:nvPr/>
        </p:nvPicPr>
        <p:blipFill rotWithShape="1">
          <a:blip r:embed="rId5">
            <a:extLst>
              <a:ext uri="{28A0092B-C50C-407E-A947-70E740481C1C}">
                <a14:useLocalDpi xmlns:a14="http://schemas.microsoft.com/office/drawing/2010/main" val="0"/>
              </a:ext>
            </a:extLst>
          </a:blip>
          <a:srcRect r="29862" b="1918"/>
          <a:stretch/>
        </p:blipFill>
        <p:spPr>
          <a:xfrm>
            <a:off x="8908700" y="2015163"/>
            <a:ext cx="2871828" cy="2677297"/>
          </a:xfrm>
          <a:prstGeom prst="rect">
            <a:avLst/>
          </a:prstGeom>
          <a:ln>
            <a:solidFill>
              <a:schemeClr val="tx1"/>
            </a:solidFill>
          </a:ln>
        </p:spPr>
      </p:pic>
      <p:sp>
        <p:nvSpPr>
          <p:cNvPr id="15" name="TextBox 14">
            <a:extLst>
              <a:ext uri="{FF2B5EF4-FFF2-40B4-BE49-F238E27FC236}">
                <a16:creationId xmlns:a16="http://schemas.microsoft.com/office/drawing/2014/main" id="{60C15656-4E56-DC7F-F140-7B1032CC3F63}"/>
              </a:ext>
            </a:extLst>
          </p:cNvPr>
          <p:cNvSpPr txBox="1"/>
          <p:nvPr/>
        </p:nvSpPr>
        <p:spPr>
          <a:xfrm>
            <a:off x="175216" y="4797700"/>
            <a:ext cx="2792015" cy="338554"/>
          </a:xfrm>
          <a:prstGeom prst="rect">
            <a:avLst/>
          </a:prstGeom>
          <a:noFill/>
        </p:spPr>
        <p:txBody>
          <a:bodyPr wrap="square" rtlCol="0">
            <a:spAutoFit/>
          </a:bodyPr>
          <a:lstStyle/>
          <a:p>
            <a:pPr algn="ctr"/>
            <a:r>
              <a:rPr lang="en-US" sz="1600" dirty="0"/>
              <a:t>Precision vs Confidence</a:t>
            </a:r>
            <a:endParaRPr lang="en-IN" sz="1600" dirty="0"/>
          </a:p>
        </p:txBody>
      </p:sp>
      <p:sp>
        <p:nvSpPr>
          <p:cNvPr id="16" name="TextBox 15">
            <a:extLst>
              <a:ext uri="{FF2B5EF4-FFF2-40B4-BE49-F238E27FC236}">
                <a16:creationId xmlns:a16="http://schemas.microsoft.com/office/drawing/2014/main" id="{ACC2C94D-0577-F589-7A23-0C3AA4ABCA9B}"/>
              </a:ext>
            </a:extLst>
          </p:cNvPr>
          <p:cNvSpPr txBox="1"/>
          <p:nvPr/>
        </p:nvSpPr>
        <p:spPr>
          <a:xfrm>
            <a:off x="3117332" y="4797700"/>
            <a:ext cx="2792015" cy="338554"/>
          </a:xfrm>
          <a:prstGeom prst="rect">
            <a:avLst/>
          </a:prstGeom>
          <a:noFill/>
        </p:spPr>
        <p:txBody>
          <a:bodyPr wrap="square" rtlCol="0">
            <a:spAutoFit/>
          </a:bodyPr>
          <a:lstStyle/>
          <a:p>
            <a:pPr algn="ctr"/>
            <a:r>
              <a:rPr lang="en-US" sz="1600" dirty="0"/>
              <a:t>Recall vs Confidence</a:t>
            </a:r>
            <a:endParaRPr lang="en-IN" sz="1600" dirty="0"/>
          </a:p>
        </p:txBody>
      </p:sp>
      <p:sp>
        <p:nvSpPr>
          <p:cNvPr id="17" name="TextBox 16">
            <a:extLst>
              <a:ext uri="{FF2B5EF4-FFF2-40B4-BE49-F238E27FC236}">
                <a16:creationId xmlns:a16="http://schemas.microsoft.com/office/drawing/2014/main" id="{9840F52F-05CC-B410-6FA1-EAB91C395674}"/>
              </a:ext>
            </a:extLst>
          </p:cNvPr>
          <p:cNvSpPr txBox="1"/>
          <p:nvPr/>
        </p:nvSpPr>
        <p:spPr>
          <a:xfrm>
            <a:off x="6013015" y="4776543"/>
            <a:ext cx="2792015" cy="338554"/>
          </a:xfrm>
          <a:prstGeom prst="rect">
            <a:avLst/>
          </a:prstGeom>
          <a:noFill/>
        </p:spPr>
        <p:txBody>
          <a:bodyPr wrap="square" rtlCol="0">
            <a:spAutoFit/>
          </a:bodyPr>
          <a:lstStyle/>
          <a:p>
            <a:pPr algn="ctr"/>
            <a:r>
              <a:rPr lang="en-US" sz="1600" dirty="0"/>
              <a:t>Precision vs Recall</a:t>
            </a:r>
            <a:endParaRPr lang="en-IN" sz="1600" dirty="0"/>
          </a:p>
        </p:txBody>
      </p:sp>
      <p:sp>
        <p:nvSpPr>
          <p:cNvPr id="19" name="TextBox 18">
            <a:extLst>
              <a:ext uri="{FF2B5EF4-FFF2-40B4-BE49-F238E27FC236}">
                <a16:creationId xmlns:a16="http://schemas.microsoft.com/office/drawing/2014/main" id="{0DC74C9D-D8C6-9FC7-73F9-4D96396D6096}"/>
              </a:ext>
            </a:extLst>
          </p:cNvPr>
          <p:cNvSpPr txBox="1"/>
          <p:nvPr/>
        </p:nvSpPr>
        <p:spPr>
          <a:xfrm>
            <a:off x="8864894" y="4760578"/>
            <a:ext cx="2792015" cy="338554"/>
          </a:xfrm>
          <a:prstGeom prst="rect">
            <a:avLst/>
          </a:prstGeom>
          <a:noFill/>
        </p:spPr>
        <p:txBody>
          <a:bodyPr wrap="square" rtlCol="0">
            <a:spAutoFit/>
          </a:bodyPr>
          <a:lstStyle/>
          <a:p>
            <a:pPr algn="ctr"/>
            <a:r>
              <a:rPr lang="en-US" sz="1600" dirty="0"/>
              <a:t>F1-Score </a:t>
            </a:r>
            <a:r>
              <a:rPr lang="en-US" sz="1600"/>
              <a:t>vs Confidence</a:t>
            </a:r>
            <a:endParaRPr lang="en-IN" sz="16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36D680-9006-7BBF-2FC1-46AFE8C79358}"/>
                  </a:ext>
                </a:extLst>
              </p:cNvPr>
              <p:cNvSpPr txBox="1"/>
              <p:nvPr/>
            </p:nvSpPr>
            <p:spPr>
              <a:xfrm>
                <a:off x="2967231" y="5520862"/>
                <a:ext cx="6636244"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1 </m:t>
                      </m:r>
                      <m:r>
                        <a:rPr lang="en-IN" b="0" i="1" smtClean="0">
                          <a:latin typeface="Cambria Math" panose="02040503050406030204" pitchFamily="18" charset="0"/>
                        </a:rPr>
                        <m:t>𝑆𝑐𝑜𝑟𝑒</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i="1">
                              <a:latin typeface="Cambria Math" panose="02040503050406030204" pitchFamily="18" charset="0"/>
                            </a:rPr>
                            <m:t>2∗</m:t>
                          </m:r>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𝑅𝑒𝑐𝑎𝑙𝑙</m:t>
                          </m:r>
                        </m:num>
                        <m:den>
                          <m:r>
                            <a:rPr lang="en-IN" b="0" i="1" smtClean="0">
                              <a:latin typeface="Cambria Math" panose="02040503050406030204" pitchFamily="18" charset="0"/>
                            </a:rPr>
                            <m:t>𝑃𝑟𝑒𝑐𝑖𝑠𝑖𝑜𝑛</m:t>
                          </m:r>
                          <m:r>
                            <a:rPr lang="en-IN" b="0" i="1" smtClean="0">
                              <a:latin typeface="Cambria Math" panose="02040503050406030204" pitchFamily="18" charset="0"/>
                            </a:rPr>
                            <m:t>+</m:t>
                          </m:r>
                          <m:r>
                            <a:rPr lang="en-IN" b="0" i="1" smtClean="0">
                              <a:latin typeface="Cambria Math" panose="02040503050406030204" pitchFamily="18" charset="0"/>
                            </a:rPr>
                            <m:t>𝑅𝑒𝑐𝑎𝑙𝑙</m:t>
                          </m:r>
                        </m:den>
                      </m:f>
                    </m:oMath>
                  </m:oMathPara>
                </a14:m>
                <a:endParaRPr lang="en-IN" b="0" dirty="0"/>
              </a:p>
            </p:txBody>
          </p:sp>
        </mc:Choice>
        <mc:Fallback xmlns="">
          <p:sp>
            <p:nvSpPr>
              <p:cNvPr id="5" name="TextBox 4">
                <a:extLst>
                  <a:ext uri="{FF2B5EF4-FFF2-40B4-BE49-F238E27FC236}">
                    <a16:creationId xmlns:a16="http://schemas.microsoft.com/office/drawing/2014/main" id="{D036D680-9006-7BBF-2FC1-46AFE8C79358}"/>
                  </a:ext>
                </a:extLst>
              </p:cNvPr>
              <p:cNvSpPr txBox="1">
                <a:spLocks noRot="1" noChangeAspect="1" noMove="1" noResize="1" noEditPoints="1" noAdjustHandles="1" noChangeArrowheads="1" noChangeShapeType="1" noTextEdit="1"/>
              </p:cNvSpPr>
              <p:nvPr/>
            </p:nvSpPr>
            <p:spPr>
              <a:xfrm>
                <a:off x="2967231" y="5520862"/>
                <a:ext cx="6636244" cy="634789"/>
              </a:xfrm>
              <a:prstGeom prst="rect">
                <a:avLst/>
              </a:prstGeom>
              <a:blipFill>
                <a:blip r:embed="rId6"/>
                <a:stretch>
                  <a:fillRect/>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EB4B030F-347E-816F-D080-8475CC33459F}"/>
              </a:ext>
            </a:extLst>
          </p:cNvPr>
          <p:cNvSpPr/>
          <p:nvPr/>
        </p:nvSpPr>
        <p:spPr>
          <a:xfrm>
            <a:off x="3903995" y="5305710"/>
            <a:ext cx="5365940" cy="1059519"/>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6732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8" y="69498"/>
            <a:ext cx="2316114"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RESULTS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3" y="52129"/>
            <a:ext cx="2502280"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23</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202591" y="976392"/>
            <a:ext cx="8256977" cy="369332"/>
          </a:xfrm>
          <a:prstGeom prst="rect">
            <a:avLst/>
          </a:prstGeom>
          <a:noFill/>
        </p:spPr>
        <p:txBody>
          <a:bodyPr wrap="square" rtlCol="0">
            <a:spAutoFit/>
          </a:bodyPr>
          <a:lstStyle/>
          <a:p>
            <a:r>
              <a:rPr lang="en-US" b="1" dirty="0"/>
              <a:t>Metrics (at best epoch) </a:t>
            </a:r>
          </a:p>
        </p:txBody>
      </p:sp>
      <p:graphicFrame>
        <p:nvGraphicFramePr>
          <p:cNvPr id="5" name="Table 4">
            <a:extLst>
              <a:ext uri="{FF2B5EF4-FFF2-40B4-BE49-F238E27FC236}">
                <a16:creationId xmlns:a16="http://schemas.microsoft.com/office/drawing/2014/main" id="{049D77F6-01B5-2F3D-F71E-B0A7F67D0B99}"/>
              </a:ext>
            </a:extLst>
          </p:cNvPr>
          <p:cNvGraphicFramePr>
            <a:graphicFrameLocks noGrp="1"/>
          </p:cNvGraphicFramePr>
          <p:nvPr>
            <p:extLst>
              <p:ext uri="{D42A27DB-BD31-4B8C-83A1-F6EECF244321}">
                <p14:modId xmlns:p14="http://schemas.microsoft.com/office/powerpoint/2010/main" val="3985543846"/>
              </p:ext>
            </p:extLst>
          </p:nvPr>
        </p:nvGraphicFramePr>
        <p:xfrm>
          <a:off x="366856" y="1574605"/>
          <a:ext cx="10885194" cy="3205480"/>
        </p:xfrm>
        <a:graphic>
          <a:graphicData uri="http://schemas.openxmlformats.org/drawingml/2006/table">
            <a:tbl>
              <a:tblPr firstRow="1" bandRow="1">
                <a:tableStyleId>{5C22544A-7EE6-4342-B048-85BDC9FD1C3A}</a:tableStyleId>
              </a:tblPr>
              <a:tblGrid>
                <a:gridCol w="3628398">
                  <a:extLst>
                    <a:ext uri="{9D8B030D-6E8A-4147-A177-3AD203B41FA5}">
                      <a16:colId xmlns:a16="http://schemas.microsoft.com/office/drawing/2014/main" val="4259131796"/>
                    </a:ext>
                  </a:extLst>
                </a:gridCol>
                <a:gridCol w="3628398">
                  <a:extLst>
                    <a:ext uri="{9D8B030D-6E8A-4147-A177-3AD203B41FA5}">
                      <a16:colId xmlns:a16="http://schemas.microsoft.com/office/drawing/2014/main" val="2900452403"/>
                    </a:ext>
                  </a:extLst>
                </a:gridCol>
                <a:gridCol w="3628398">
                  <a:extLst>
                    <a:ext uri="{9D8B030D-6E8A-4147-A177-3AD203B41FA5}">
                      <a16:colId xmlns:a16="http://schemas.microsoft.com/office/drawing/2014/main" val="2306129394"/>
                    </a:ext>
                  </a:extLst>
                </a:gridCol>
              </a:tblGrid>
              <a:tr h="370840">
                <a:tc>
                  <a:txBody>
                    <a:bodyPr/>
                    <a:lstStyle/>
                    <a:p>
                      <a:r>
                        <a:rPr lang="en-US" dirty="0"/>
                        <a:t>Metric</a:t>
                      </a:r>
                      <a:endParaRPr lang="en-IN" dirty="0"/>
                    </a:p>
                  </a:txBody>
                  <a:tcPr/>
                </a:tc>
                <a:tc>
                  <a:txBody>
                    <a:bodyPr/>
                    <a:lstStyle/>
                    <a:p>
                      <a:r>
                        <a:rPr lang="en-US" dirty="0"/>
                        <a:t>Value</a:t>
                      </a:r>
                      <a:endParaRPr lang="en-IN" dirty="0"/>
                    </a:p>
                  </a:txBody>
                  <a:tcPr/>
                </a:tc>
                <a:tc>
                  <a:txBody>
                    <a:bodyPr/>
                    <a:lstStyle/>
                    <a:p>
                      <a:r>
                        <a:rPr lang="en-US" dirty="0"/>
                        <a:t>Interpretation</a:t>
                      </a:r>
                      <a:endParaRPr lang="en-IN" dirty="0"/>
                    </a:p>
                  </a:txBody>
                  <a:tcPr/>
                </a:tc>
                <a:extLst>
                  <a:ext uri="{0D108BD9-81ED-4DB2-BD59-A6C34878D82A}">
                    <a16:rowId xmlns:a16="http://schemas.microsoft.com/office/drawing/2014/main" val="1414301285"/>
                  </a:ext>
                </a:extLst>
              </a:tr>
              <a:tr h="370840">
                <a:tc>
                  <a:txBody>
                    <a:bodyPr/>
                    <a:lstStyle/>
                    <a:p>
                      <a:r>
                        <a:rPr lang="en-US" dirty="0"/>
                        <a:t>Precision</a:t>
                      </a:r>
                      <a:endParaRPr lang="en-IN" dirty="0"/>
                    </a:p>
                  </a:txBody>
                  <a:tcPr/>
                </a:tc>
                <a:tc>
                  <a:txBody>
                    <a:bodyPr/>
                    <a:lstStyle/>
                    <a:p>
                      <a:r>
                        <a:rPr lang="en-US" dirty="0">
                          <a:solidFill>
                            <a:srgbClr val="00B050"/>
                          </a:solidFill>
                        </a:rPr>
                        <a:t>0.996</a:t>
                      </a:r>
                      <a:endParaRPr lang="en-IN" dirty="0">
                        <a:solidFill>
                          <a:srgbClr val="00B050"/>
                        </a:solidFill>
                      </a:endParaRPr>
                    </a:p>
                  </a:txBody>
                  <a:tcPr/>
                </a:tc>
                <a:tc>
                  <a:txBody>
                    <a:bodyPr/>
                    <a:lstStyle/>
                    <a:p>
                      <a:r>
                        <a:rPr lang="en-US" dirty="0"/>
                        <a:t>Value of precision at the maxima of the F1-confidence curve</a:t>
                      </a:r>
                      <a:endParaRPr lang="en-IN" dirty="0"/>
                    </a:p>
                  </a:txBody>
                  <a:tcPr/>
                </a:tc>
                <a:extLst>
                  <a:ext uri="{0D108BD9-81ED-4DB2-BD59-A6C34878D82A}">
                    <a16:rowId xmlns:a16="http://schemas.microsoft.com/office/drawing/2014/main" val="3797076122"/>
                  </a:ext>
                </a:extLst>
              </a:tr>
              <a:tr h="370840">
                <a:tc>
                  <a:txBody>
                    <a:bodyPr/>
                    <a:lstStyle/>
                    <a:p>
                      <a:r>
                        <a:rPr lang="en-US" dirty="0"/>
                        <a:t>Recall </a:t>
                      </a:r>
                      <a:endParaRPr lang="en-IN" dirty="0"/>
                    </a:p>
                  </a:txBody>
                  <a:tcPr/>
                </a:tc>
                <a:tc>
                  <a:txBody>
                    <a:bodyPr/>
                    <a:lstStyle/>
                    <a:p>
                      <a:r>
                        <a:rPr lang="en-US" dirty="0">
                          <a:solidFill>
                            <a:srgbClr val="00B050"/>
                          </a:solidFill>
                        </a:rPr>
                        <a:t>0.95</a:t>
                      </a:r>
                      <a:endParaRPr lang="en-IN"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 of recall at the maxima of the F1-confidence curve</a:t>
                      </a:r>
                      <a:endParaRPr lang="en-IN" dirty="0"/>
                    </a:p>
                  </a:txBody>
                  <a:tcPr/>
                </a:tc>
                <a:extLst>
                  <a:ext uri="{0D108BD9-81ED-4DB2-BD59-A6C34878D82A}">
                    <a16:rowId xmlns:a16="http://schemas.microsoft.com/office/drawing/2014/main" val="1515156751"/>
                  </a:ext>
                </a:extLst>
              </a:tr>
              <a:tr h="370840">
                <a:tc>
                  <a:txBody>
                    <a:bodyPr/>
                    <a:lstStyle/>
                    <a:p>
                      <a:r>
                        <a:rPr lang="en-US" dirty="0"/>
                        <a:t>mAP50</a:t>
                      </a:r>
                      <a:endParaRPr lang="en-IN" dirty="0"/>
                    </a:p>
                  </a:txBody>
                  <a:tcPr/>
                </a:tc>
                <a:tc>
                  <a:txBody>
                    <a:bodyPr/>
                    <a:lstStyle/>
                    <a:p>
                      <a:r>
                        <a:rPr lang="en-US" dirty="0">
                          <a:solidFill>
                            <a:srgbClr val="00B050"/>
                          </a:solidFill>
                        </a:rPr>
                        <a:t>0.947</a:t>
                      </a:r>
                      <a:endParaRPr lang="en-IN" dirty="0">
                        <a:solidFill>
                          <a:srgbClr val="00B050"/>
                        </a:solidFill>
                      </a:endParaRPr>
                    </a:p>
                  </a:txBody>
                  <a:tcPr/>
                </a:tc>
                <a:tc>
                  <a:txBody>
                    <a:bodyPr/>
                    <a:lstStyle/>
                    <a:p>
                      <a:r>
                        <a:rPr lang="en-US" dirty="0"/>
                        <a:t>Mean Average Precision when confidence threshold is set to 0.5</a:t>
                      </a:r>
                      <a:endParaRPr lang="en-IN" dirty="0"/>
                    </a:p>
                  </a:txBody>
                  <a:tcPr/>
                </a:tc>
                <a:extLst>
                  <a:ext uri="{0D108BD9-81ED-4DB2-BD59-A6C34878D82A}">
                    <a16:rowId xmlns:a16="http://schemas.microsoft.com/office/drawing/2014/main" val="1702437151"/>
                  </a:ext>
                </a:extLst>
              </a:tr>
              <a:tr h="370840">
                <a:tc>
                  <a:txBody>
                    <a:bodyPr/>
                    <a:lstStyle/>
                    <a:p>
                      <a:r>
                        <a:rPr lang="en-US" dirty="0"/>
                        <a:t>mAP50-95</a:t>
                      </a:r>
                      <a:endParaRPr lang="en-IN" dirty="0"/>
                    </a:p>
                  </a:txBody>
                  <a:tcPr/>
                </a:tc>
                <a:tc>
                  <a:txBody>
                    <a:bodyPr/>
                    <a:lstStyle/>
                    <a:p>
                      <a:r>
                        <a:rPr lang="en-US" dirty="0">
                          <a:solidFill>
                            <a:srgbClr val="00B0F0"/>
                          </a:solidFill>
                        </a:rPr>
                        <a:t>0.507*</a:t>
                      </a:r>
                      <a:endParaRPr lang="en-IN" dirty="0">
                        <a:solidFill>
                          <a:srgbClr val="00B0F0"/>
                        </a:solidFill>
                      </a:endParaRPr>
                    </a:p>
                  </a:txBody>
                  <a:tcPr/>
                </a:tc>
                <a:tc>
                  <a:txBody>
                    <a:bodyPr/>
                    <a:lstStyle/>
                    <a:p>
                      <a:r>
                        <a:rPr lang="en-US" dirty="0" err="1"/>
                        <a:t>mAP</a:t>
                      </a:r>
                      <a:r>
                        <a:rPr lang="en-US" dirty="0"/>
                        <a:t> averaged across confidence thresholds from 0.5 to 0.95 with step size of 0.05</a:t>
                      </a:r>
                      <a:endParaRPr lang="en-IN" dirty="0"/>
                    </a:p>
                  </a:txBody>
                  <a:tcPr/>
                </a:tc>
                <a:extLst>
                  <a:ext uri="{0D108BD9-81ED-4DB2-BD59-A6C34878D82A}">
                    <a16:rowId xmlns:a16="http://schemas.microsoft.com/office/drawing/2014/main" val="427123824"/>
                  </a:ext>
                </a:extLst>
              </a:tr>
            </a:tbl>
          </a:graphicData>
        </a:graphic>
      </p:graphicFrame>
      <p:sp>
        <p:nvSpPr>
          <p:cNvPr id="7" name="TextBox 6">
            <a:extLst>
              <a:ext uri="{FF2B5EF4-FFF2-40B4-BE49-F238E27FC236}">
                <a16:creationId xmlns:a16="http://schemas.microsoft.com/office/drawing/2014/main" id="{0F9A8D68-8214-F05B-F7C0-F3929AB4FFF3}"/>
              </a:ext>
            </a:extLst>
          </p:cNvPr>
          <p:cNvSpPr txBox="1"/>
          <p:nvPr/>
        </p:nvSpPr>
        <p:spPr>
          <a:xfrm>
            <a:off x="366856" y="5524728"/>
            <a:ext cx="10846864" cy="338554"/>
          </a:xfrm>
          <a:prstGeom prst="rect">
            <a:avLst/>
          </a:prstGeom>
          <a:noFill/>
        </p:spPr>
        <p:txBody>
          <a:bodyPr wrap="square" rtlCol="0">
            <a:spAutoFit/>
          </a:bodyPr>
          <a:lstStyle/>
          <a:p>
            <a:r>
              <a:rPr lang="en-US" sz="1600" dirty="0"/>
              <a:t>We are getting very good values of precision, recall and mAP50 while mAP50-95 value is not very optimal</a:t>
            </a:r>
            <a:endParaRPr lang="en-IN" sz="1600" dirty="0"/>
          </a:p>
        </p:txBody>
      </p:sp>
    </p:spTree>
    <p:extLst>
      <p:ext uri="{BB962C8B-B14F-4D97-AF65-F5344CB8AC3E}">
        <p14:creationId xmlns:p14="http://schemas.microsoft.com/office/powerpoint/2010/main" val="861478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8" y="69498"/>
            <a:ext cx="2316114"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RESULTS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3" y="52129"/>
            <a:ext cx="2502280"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24</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202591" y="976392"/>
            <a:ext cx="8256977" cy="369332"/>
          </a:xfrm>
          <a:prstGeom prst="rect">
            <a:avLst/>
          </a:prstGeom>
          <a:noFill/>
        </p:spPr>
        <p:txBody>
          <a:bodyPr wrap="square" rtlCol="0">
            <a:spAutoFit/>
          </a:bodyPr>
          <a:lstStyle/>
          <a:p>
            <a:r>
              <a:rPr lang="en-US" b="1" dirty="0"/>
              <a:t>Example Model Predictions/Inference</a:t>
            </a:r>
          </a:p>
        </p:txBody>
      </p:sp>
      <p:pic>
        <p:nvPicPr>
          <p:cNvPr id="9" name="Picture 8">
            <a:extLst>
              <a:ext uri="{FF2B5EF4-FFF2-40B4-BE49-F238E27FC236}">
                <a16:creationId xmlns:a16="http://schemas.microsoft.com/office/drawing/2014/main" id="{57B4F49C-D600-94C5-625E-2CD75E4F1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817" y="1606287"/>
            <a:ext cx="1738036" cy="1696654"/>
          </a:xfrm>
          <a:prstGeom prst="rect">
            <a:avLst/>
          </a:prstGeom>
        </p:spPr>
      </p:pic>
      <p:pic>
        <p:nvPicPr>
          <p:cNvPr id="11" name="Picture 10">
            <a:extLst>
              <a:ext uri="{FF2B5EF4-FFF2-40B4-BE49-F238E27FC236}">
                <a16:creationId xmlns:a16="http://schemas.microsoft.com/office/drawing/2014/main" id="{335ABFA9-599B-6DD8-AA61-EE9D97B63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043" y="1606288"/>
            <a:ext cx="1738035" cy="1696654"/>
          </a:xfrm>
          <a:prstGeom prst="rect">
            <a:avLst/>
          </a:prstGeom>
        </p:spPr>
      </p:pic>
      <p:pic>
        <p:nvPicPr>
          <p:cNvPr id="13" name="Picture 12">
            <a:extLst>
              <a:ext uri="{FF2B5EF4-FFF2-40B4-BE49-F238E27FC236}">
                <a16:creationId xmlns:a16="http://schemas.microsoft.com/office/drawing/2014/main" id="{396FF268-112C-1B30-BD82-43888D096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638" y="1606286"/>
            <a:ext cx="1738037" cy="1696655"/>
          </a:xfrm>
          <a:prstGeom prst="rect">
            <a:avLst/>
          </a:prstGeom>
        </p:spPr>
      </p:pic>
      <p:pic>
        <p:nvPicPr>
          <p:cNvPr id="15" name="Picture 14">
            <a:extLst>
              <a:ext uri="{FF2B5EF4-FFF2-40B4-BE49-F238E27FC236}">
                <a16:creationId xmlns:a16="http://schemas.microsoft.com/office/drawing/2014/main" id="{BD066D6D-F8AF-8CD8-7B67-4F43485DE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863" y="1615869"/>
            <a:ext cx="1738037" cy="1696655"/>
          </a:xfrm>
          <a:prstGeom prst="rect">
            <a:avLst/>
          </a:prstGeom>
        </p:spPr>
      </p:pic>
      <p:pic>
        <p:nvPicPr>
          <p:cNvPr id="17" name="Picture 16">
            <a:extLst>
              <a:ext uri="{FF2B5EF4-FFF2-40B4-BE49-F238E27FC236}">
                <a16:creationId xmlns:a16="http://schemas.microsoft.com/office/drawing/2014/main" id="{13847907-A145-2FCD-5C7F-8C5B01CA5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816" y="3429000"/>
            <a:ext cx="1738037" cy="1696655"/>
          </a:xfrm>
          <a:prstGeom prst="rect">
            <a:avLst/>
          </a:prstGeom>
        </p:spPr>
      </p:pic>
      <p:pic>
        <p:nvPicPr>
          <p:cNvPr id="23" name="Picture 22">
            <a:extLst>
              <a:ext uri="{FF2B5EF4-FFF2-40B4-BE49-F238E27FC236}">
                <a16:creationId xmlns:a16="http://schemas.microsoft.com/office/drawing/2014/main" id="{5082216B-DFD8-C524-9758-854ACF98FD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2044" y="3428999"/>
            <a:ext cx="1728220" cy="1687072"/>
          </a:xfrm>
          <a:prstGeom prst="rect">
            <a:avLst/>
          </a:prstGeom>
        </p:spPr>
      </p:pic>
      <p:pic>
        <p:nvPicPr>
          <p:cNvPr id="25" name="Picture 24">
            <a:extLst>
              <a:ext uri="{FF2B5EF4-FFF2-40B4-BE49-F238E27FC236}">
                <a16:creationId xmlns:a16="http://schemas.microsoft.com/office/drawing/2014/main" id="{0AF8FB66-2549-CA7B-31FF-2472A74D0D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7638" y="3424208"/>
            <a:ext cx="1738035" cy="1696653"/>
          </a:xfrm>
          <a:prstGeom prst="rect">
            <a:avLst/>
          </a:prstGeom>
        </p:spPr>
      </p:pic>
      <p:pic>
        <p:nvPicPr>
          <p:cNvPr id="27" name="Picture 26">
            <a:extLst>
              <a:ext uri="{FF2B5EF4-FFF2-40B4-BE49-F238E27FC236}">
                <a16:creationId xmlns:a16="http://schemas.microsoft.com/office/drawing/2014/main" id="{AF6A5BEE-C3AB-9157-0F63-E2DFD826AF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0438" y="3473699"/>
            <a:ext cx="1718402" cy="1677488"/>
          </a:xfrm>
          <a:prstGeom prst="rect">
            <a:avLst/>
          </a:prstGeom>
          <a:ln>
            <a:solidFill>
              <a:schemeClr val="tx1"/>
            </a:solidFill>
          </a:ln>
        </p:spPr>
      </p:pic>
      <p:cxnSp>
        <p:nvCxnSpPr>
          <p:cNvPr id="29" name="Straight Connector 28">
            <a:extLst>
              <a:ext uri="{FF2B5EF4-FFF2-40B4-BE49-F238E27FC236}">
                <a16:creationId xmlns:a16="http://schemas.microsoft.com/office/drawing/2014/main" id="{ADE5287E-BEDD-2776-10FA-8D4E71F2E5FD}"/>
              </a:ext>
            </a:extLst>
          </p:cNvPr>
          <p:cNvCxnSpPr>
            <a:cxnSpLocks/>
          </p:cNvCxnSpPr>
          <p:nvPr/>
        </p:nvCxnSpPr>
        <p:spPr>
          <a:xfrm>
            <a:off x="6532863" y="3343289"/>
            <a:ext cx="0" cy="19383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626E94-B778-B838-B495-C1B603341C79}"/>
              </a:ext>
            </a:extLst>
          </p:cNvPr>
          <p:cNvCxnSpPr>
            <a:cxnSpLocks/>
          </p:cNvCxnSpPr>
          <p:nvPr/>
        </p:nvCxnSpPr>
        <p:spPr>
          <a:xfrm>
            <a:off x="6532863" y="3383705"/>
            <a:ext cx="18500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39D6C-42FA-C74A-78C2-E1556E47CDFE}"/>
              </a:ext>
            </a:extLst>
          </p:cNvPr>
          <p:cNvCxnSpPr>
            <a:cxnSpLocks/>
          </p:cNvCxnSpPr>
          <p:nvPr/>
        </p:nvCxnSpPr>
        <p:spPr>
          <a:xfrm flipV="1">
            <a:off x="8382924" y="1467440"/>
            <a:ext cx="0" cy="1916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37FC7CB-F9AE-16A1-C333-08E300F0A024}"/>
              </a:ext>
            </a:extLst>
          </p:cNvPr>
          <p:cNvCxnSpPr>
            <a:cxnSpLocks/>
          </p:cNvCxnSpPr>
          <p:nvPr/>
        </p:nvCxnSpPr>
        <p:spPr>
          <a:xfrm flipV="1">
            <a:off x="908023" y="1435622"/>
            <a:ext cx="0" cy="3815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56C638E-3174-9A77-5FF8-A87FA5C9209E}"/>
              </a:ext>
            </a:extLst>
          </p:cNvPr>
          <p:cNvCxnSpPr>
            <a:cxnSpLocks/>
          </p:cNvCxnSpPr>
          <p:nvPr/>
        </p:nvCxnSpPr>
        <p:spPr>
          <a:xfrm>
            <a:off x="904792" y="1467440"/>
            <a:ext cx="74781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075CDB2-3FC8-71BA-782A-1B917B38EE26}"/>
              </a:ext>
            </a:extLst>
          </p:cNvPr>
          <p:cNvCxnSpPr>
            <a:cxnSpLocks/>
          </p:cNvCxnSpPr>
          <p:nvPr/>
        </p:nvCxnSpPr>
        <p:spPr>
          <a:xfrm>
            <a:off x="904792" y="5266489"/>
            <a:ext cx="56280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752F2A0-659E-87A2-D86C-4C8E119497F5}"/>
              </a:ext>
            </a:extLst>
          </p:cNvPr>
          <p:cNvSpPr txBox="1"/>
          <p:nvPr/>
        </p:nvSpPr>
        <p:spPr>
          <a:xfrm>
            <a:off x="2480390" y="5281598"/>
            <a:ext cx="5667731" cy="369332"/>
          </a:xfrm>
          <a:prstGeom prst="rect">
            <a:avLst/>
          </a:prstGeom>
          <a:noFill/>
        </p:spPr>
        <p:txBody>
          <a:bodyPr wrap="square" rtlCol="0">
            <a:spAutoFit/>
          </a:bodyPr>
          <a:lstStyle/>
          <a:p>
            <a:r>
              <a:rPr lang="en-US" b="1" dirty="0">
                <a:solidFill>
                  <a:srgbClr val="00B050"/>
                </a:solidFill>
              </a:rPr>
              <a:t>Correct Predictions</a:t>
            </a:r>
            <a:endParaRPr lang="en-IN" b="1" dirty="0">
              <a:solidFill>
                <a:srgbClr val="00B050"/>
              </a:solidFill>
            </a:endParaRPr>
          </a:p>
        </p:txBody>
      </p:sp>
      <p:sp>
        <p:nvSpPr>
          <p:cNvPr id="45" name="TextBox 44">
            <a:extLst>
              <a:ext uri="{FF2B5EF4-FFF2-40B4-BE49-F238E27FC236}">
                <a16:creationId xmlns:a16="http://schemas.microsoft.com/office/drawing/2014/main" id="{5EE6236A-0C46-F270-EC7E-1AF164AD788F}"/>
              </a:ext>
            </a:extLst>
          </p:cNvPr>
          <p:cNvSpPr txBox="1"/>
          <p:nvPr/>
        </p:nvSpPr>
        <p:spPr>
          <a:xfrm>
            <a:off x="9048169" y="5151187"/>
            <a:ext cx="5667731" cy="369332"/>
          </a:xfrm>
          <a:prstGeom prst="rect">
            <a:avLst/>
          </a:prstGeom>
          <a:noFill/>
        </p:spPr>
        <p:txBody>
          <a:bodyPr wrap="square" rtlCol="0">
            <a:spAutoFit/>
          </a:bodyPr>
          <a:lstStyle/>
          <a:p>
            <a:r>
              <a:rPr lang="en-US" b="1" dirty="0">
                <a:solidFill>
                  <a:srgbClr val="FF0000"/>
                </a:solidFill>
              </a:rPr>
              <a:t>Failed to Predict</a:t>
            </a:r>
            <a:endParaRPr lang="en-IN" b="1" dirty="0">
              <a:solidFill>
                <a:srgbClr val="FF0000"/>
              </a:solidFill>
            </a:endParaRPr>
          </a:p>
        </p:txBody>
      </p:sp>
      <p:sp>
        <p:nvSpPr>
          <p:cNvPr id="46" name="TextBox 45">
            <a:extLst>
              <a:ext uri="{FF2B5EF4-FFF2-40B4-BE49-F238E27FC236}">
                <a16:creationId xmlns:a16="http://schemas.microsoft.com/office/drawing/2014/main" id="{E9E052C3-50EF-73AF-CBDC-C8244F497BED}"/>
              </a:ext>
            </a:extLst>
          </p:cNvPr>
          <p:cNvSpPr txBox="1"/>
          <p:nvPr/>
        </p:nvSpPr>
        <p:spPr>
          <a:xfrm>
            <a:off x="474162" y="6007752"/>
            <a:ext cx="10164986" cy="646331"/>
          </a:xfrm>
          <a:prstGeom prst="rect">
            <a:avLst/>
          </a:prstGeom>
          <a:noFill/>
        </p:spPr>
        <p:txBody>
          <a:bodyPr wrap="square" rtlCol="0">
            <a:spAutoFit/>
          </a:bodyPr>
          <a:lstStyle/>
          <a:p>
            <a:r>
              <a:rPr lang="en-US" dirty="0"/>
              <a:t>We can thus see that the model is able locate the crack correctly in most cases, but it fails during </a:t>
            </a:r>
          </a:p>
          <a:p>
            <a:r>
              <a:rPr lang="en-US" dirty="0"/>
              <a:t>hard cases, when even a human eye is unable to locate the crack</a:t>
            </a:r>
            <a:endParaRPr lang="en-IN" dirty="0"/>
          </a:p>
        </p:txBody>
      </p:sp>
    </p:spTree>
    <p:extLst>
      <p:ext uri="{BB962C8B-B14F-4D97-AF65-F5344CB8AC3E}">
        <p14:creationId xmlns:p14="http://schemas.microsoft.com/office/powerpoint/2010/main" val="105843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1" y="83429"/>
            <a:ext cx="7395754"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POSSIBLE IMPROVEMENTS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3" y="52129"/>
            <a:ext cx="5803976"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25</a:t>
            </a:fld>
            <a:endParaRPr lang="en-IN"/>
          </a:p>
        </p:txBody>
      </p:sp>
      <p:sp>
        <p:nvSpPr>
          <p:cNvPr id="5" name="Rectangle: Rounded Corners 4">
            <a:extLst>
              <a:ext uri="{FF2B5EF4-FFF2-40B4-BE49-F238E27FC236}">
                <a16:creationId xmlns:a16="http://schemas.microsoft.com/office/drawing/2014/main" id="{D69E792E-C52E-83E6-0B3A-681772FCCC2C}"/>
              </a:ext>
            </a:extLst>
          </p:cNvPr>
          <p:cNvSpPr/>
          <p:nvPr/>
        </p:nvSpPr>
        <p:spPr>
          <a:xfrm>
            <a:off x="135970" y="2199611"/>
            <a:ext cx="11920052" cy="1578449"/>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2. Increasing the Data Diversity</a:t>
            </a:r>
            <a:endParaRPr lang="en-IN" u="sng" dirty="0">
              <a:solidFill>
                <a:schemeClr val="tx1"/>
              </a:solidFill>
            </a:endParaRPr>
          </a:p>
          <a:p>
            <a:r>
              <a:rPr lang="en-IN" dirty="0">
                <a:solidFill>
                  <a:schemeClr val="tx1"/>
                </a:solidFill>
              </a:rPr>
              <a:t>- Try out more boundary conditions</a:t>
            </a:r>
          </a:p>
          <a:p>
            <a:r>
              <a:rPr lang="en-IN" dirty="0">
                <a:solidFill>
                  <a:schemeClr val="tx1"/>
                </a:solidFill>
              </a:rPr>
              <a:t>- Multiple cracks in image</a:t>
            </a:r>
          </a:p>
          <a:p>
            <a:r>
              <a:rPr lang="en-IN" dirty="0">
                <a:solidFill>
                  <a:schemeClr val="tx1"/>
                </a:solidFill>
              </a:rPr>
              <a:t>- Noisy/low resolution images </a:t>
            </a:r>
            <a:endParaRPr lang="en-US" dirty="0">
              <a:solidFill>
                <a:schemeClr val="tx1"/>
              </a:solidFill>
            </a:endParaRPr>
          </a:p>
        </p:txBody>
      </p:sp>
      <p:sp>
        <p:nvSpPr>
          <p:cNvPr id="7" name="Rectangle: Rounded Corners 6">
            <a:extLst>
              <a:ext uri="{FF2B5EF4-FFF2-40B4-BE49-F238E27FC236}">
                <a16:creationId xmlns:a16="http://schemas.microsoft.com/office/drawing/2014/main" id="{43C41E54-AB9B-2649-1E3D-C3E4EF9D3B90}"/>
              </a:ext>
            </a:extLst>
          </p:cNvPr>
          <p:cNvSpPr/>
          <p:nvPr/>
        </p:nvSpPr>
        <p:spPr>
          <a:xfrm>
            <a:off x="135970" y="926354"/>
            <a:ext cx="11920051" cy="1112165"/>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u="sng" dirty="0">
                <a:solidFill>
                  <a:schemeClr val="tx1"/>
                </a:solidFill>
              </a:rPr>
              <a:t>Domain Adaptation</a:t>
            </a:r>
          </a:p>
          <a:p>
            <a:r>
              <a:rPr lang="en-US" dirty="0">
                <a:solidFill>
                  <a:schemeClr val="tx1"/>
                </a:solidFill>
              </a:rPr>
              <a:t>Model predictions are good on synthetic data, but how well does it do in real life scenarios? </a:t>
            </a:r>
            <a:endParaRPr lang="en-IN" dirty="0">
              <a:solidFill>
                <a:schemeClr val="tx1"/>
              </a:solidFill>
            </a:endParaRPr>
          </a:p>
        </p:txBody>
      </p:sp>
      <p:sp>
        <p:nvSpPr>
          <p:cNvPr id="8" name="Rectangle: Rounded Corners 7">
            <a:extLst>
              <a:ext uri="{FF2B5EF4-FFF2-40B4-BE49-F238E27FC236}">
                <a16:creationId xmlns:a16="http://schemas.microsoft.com/office/drawing/2014/main" id="{FF3B780E-9AB7-8104-6F07-8CAA45E89535}"/>
              </a:ext>
            </a:extLst>
          </p:cNvPr>
          <p:cNvSpPr/>
          <p:nvPr/>
        </p:nvSpPr>
        <p:spPr>
          <a:xfrm>
            <a:off x="135971" y="3952215"/>
            <a:ext cx="11920051" cy="83869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3. Optimizing the model hyperparameters</a:t>
            </a:r>
            <a:endParaRPr lang="en-IN" u="sng" dirty="0">
              <a:solidFill>
                <a:schemeClr val="tx1"/>
              </a:solidFill>
            </a:endParaRPr>
          </a:p>
          <a:p>
            <a:r>
              <a:rPr lang="en-IN" dirty="0">
                <a:solidFill>
                  <a:schemeClr val="tx1"/>
                </a:solidFill>
              </a:rPr>
              <a:t>What is the best optimizer? The best learning rate? The best batch-size? </a:t>
            </a:r>
            <a:endParaRPr lang="en-US" dirty="0">
              <a:solidFill>
                <a:schemeClr val="tx1"/>
              </a:solidFill>
            </a:endParaRPr>
          </a:p>
        </p:txBody>
      </p:sp>
      <p:sp>
        <p:nvSpPr>
          <p:cNvPr id="12" name="Rectangle: Rounded Corners 11">
            <a:extLst>
              <a:ext uri="{FF2B5EF4-FFF2-40B4-BE49-F238E27FC236}">
                <a16:creationId xmlns:a16="http://schemas.microsoft.com/office/drawing/2014/main" id="{ADBD729C-DEA4-914C-3138-52BEC6620E77}"/>
              </a:ext>
            </a:extLst>
          </p:cNvPr>
          <p:cNvSpPr/>
          <p:nvPr/>
        </p:nvSpPr>
        <p:spPr>
          <a:xfrm>
            <a:off x="135970" y="5019823"/>
            <a:ext cx="11920051" cy="838698"/>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4. Trying out different model architectures</a:t>
            </a:r>
            <a:endParaRPr lang="en-IN" u="sng" dirty="0">
              <a:solidFill>
                <a:schemeClr val="tx1"/>
              </a:solidFill>
            </a:endParaRPr>
          </a:p>
          <a:p>
            <a:r>
              <a:rPr lang="en-IN" dirty="0">
                <a:solidFill>
                  <a:schemeClr val="tx1"/>
                </a:solidFill>
              </a:rPr>
              <a:t>- Experimentation with different other kinds of object detection models, such as Faster R-CNN</a:t>
            </a:r>
            <a:endParaRPr lang="en-US" dirty="0">
              <a:solidFill>
                <a:schemeClr val="tx1"/>
              </a:solidFill>
            </a:endParaRPr>
          </a:p>
        </p:txBody>
      </p:sp>
    </p:spTree>
    <p:extLst>
      <p:ext uri="{BB962C8B-B14F-4D97-AF65-F5344CB8AC3E}">
        <p14:creationId xmlns:p14="http://schemas.microsoft.com/office/powerpoint/2010/main" val="40763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CA6F3C-63F7-47C5-094D-B43AD5A71A9B}"/>
              </a:ext>
            </a:extLst>
          </p:cNvPr>
          <p:cNvSpPr/>
          <p:nvPr/>
        </p:nvSpPr>
        <p:spPr>
          <a:xfrm>
            <a:off x="2896513" y="2614640"/>
            <a:ext cx="5803976" cy="814360"/>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26</a:t>
            </a:fld>
            <a:endParaRPr lang="en-IN"/>
          </a:p>
        </p:txBody>
      </p:sp>
      <p:sp>
        <p:nvSpPr>
          <p:cNvPr id="4" name="TextBox 3">
            <a:extLst>
              <a:ext uri="{FF2B5EF4-FFF2-40B4-BE49-F238E27FC236}">
                <a16:creationId xmlns:a16="http://schemas.microsoft.com/office/drawing/2014/main" id="{DE8BEF02-475C-7673-81E1-B2B1A85E8D1A}"/>
              </a:ext>
            </a:extLst>
          </p:cNvPr>
          <p:cNvSpPr txBox="1"/>
          <p:nvPr/>
        </p:nvSpPr>
        <p:spPr>
          <a:xfrm>
            <a:off x="3009968" y="2707722"/>
            <a:ext cx="5577067" cy="646331"/>
          </a:xfrm>
          <a:prstGeom prst="rect">
            <a:avLst/>
          </a:prstGeom>
          <a:noFill/>
        </p:spPr>
        <p:txBody>
          <a:bodyPr wrap="square" rtlCol="0">
            <a:spAutoFit/>
          </a:bodyPr>
          <a:lstStyle/>
          <a:p>
            <a:pPr algn="ctr"/>
            <a:r>
              <a:rPr lang="en-IN" sz="3600" dirty="0"/>
              <a:t>THANK YOU!!!</a:t>
            </a:r>
          </a:p>
        </p:txBody>
      </p:sp>
    </p:spTree>
    <p:extLst>
      <p:ext uri="{BB962C8B-B14F-4D97-AF65-F5344CB8AC3E}">
        <p14:creationId xmlns:p14="http://schemas.microsoft.com/office/powerpoint/2010/main" val="1483217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E6C01-64F1-14F3-0348-A23C8D8CFA3F}"/>
              </a:ext>
            </a:extLst>
          </p:cNvPr>
          <p:cNvSpPr>
            <a:spLocks noGrp="1"/>
          </p:cNvSpPr>
          <p:nvPr>
            <p:ph type="sldNum" sz="quarter" idx="12"/>
          </p:nvPr>
        </p:nvSpPr>
        <p:spPr/>
        <p:txBody>
          <a:bodyPr/>
          <a:lstStyle/>
          <a:p>
            <a:fld id="{87751D27-5D1E-47E7-ACDA-33508EAB9C8B}" type="slidenum">
              <a:rPr lang="en-IN" smtClean="0"/>
              <a:t>27</a:t>
            </a:fld>
            <a:endParaRPr lang="en-IN"/>
          </a:p>
        </p:txBody>
      </p:sp>
      <p:sp>
        <p:nvSpPr>
          <p:cNvPr id="3" name="Rectangle 2">
            <a:extLst>
              <a:ext uri="{FF2B5EF4-FFF2-40B4-BE49-F238E27FC236}">
                <a16:creationId xmlns:a16="http://schemas.microsoft.com/office/drawing/2014/main" id="{465F0B71-2243-C6B1-6C54-2FC50C9B452F}"/>
              </a:ext>
            </a:extLst>
          </p:cNvPr>
          <p:cNvSpPr/>
          <p:nvPr/>
        </p:nvSpPr>
        <p:spPr>
          <a:xfrm>
            <a:off x="3668551" y="2726717"/>
            <a:ext cx="4632229" cy="1404565"/>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5534B4F-DCF8-A628-3DBF-F3365200C1DC}"/>
              </a:ext>
            </a:extLst>
          </p:cNvPr>
          <p:cNvSpPr txBox="1"/>
          <p:nvPr/>
        </p:nvSpPr>
        <p:spPr>
          <a:xfrm>
            <a:off x="4378077" y="3044278"/>
            <a:ext cx="4232523" cy="769441"/>
          </a:xfrm>
          <a:prstGeom prst="rect">
            <a:avLst/>
          </a:prstGeom>
          <a:noFill/>
        </p:spPr>
        <p:txBody>
          <a:bodyPr wrap="square" rtlCol="0">
            <a:spAutoFit/>
          </a:bodyPr>
          <a:lstStyle/>
          <a:p>
            <a:r>
              <a:rPr lang="en-IN" sz="4400" dirty="0"/>
              <a:t>APPENDIX</a:t>
            </a:r>
          </a:p>
        </p:txBody>
      </p:sp>
    </p:spTree>
    <p:extLst>
      <p:ext uri="{BB962C8B-B14F-4D97-AF65-F5344CB8AC3E}">
        <p14:creationId xmlns:p14="http://schemas.microsoft.com/office/powerpoint/2010/main" val="339071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2" y="76654"/>
            <a:ext cx="478006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EXISTING LITERATURE</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725480"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90DF4DD-E1AC-8F8B-514E-E83DDAF55A78}"/>
              </a:ext>
            </a:extLst>
          </p:cNvPr>
          <p:cNvSpPr/>
          <p:nvPr/>
        </p:nvSpPr>
        <p:spPr>
          <a:xfrm>
            <a:off x="82132" y="981718"/>
            <a:ext cx="12057511" cy="1071475"/>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1) Yang, Wang et al. “Infrared Thermal Imaging-Based Crack Detection Using Deep Learning (2019)” </a:t>
            </a:r>
          </a:p>
          <a:p>
            <a:r>
              <a:rPr lang="en-US" dirty="0">
                <a:solidFill>
                  <a:schemeClr val="tx1"/>
                </a:solidFill>
              </a:rPr>
              <a:t>- Use experimental data, employ a varying heat flux and use thermal imagery</a:t>
            </a:r>
          </a:p>
          <a:p>
            <a:r>
              <a:rPr lang="en-US" dirty="0">
                <a:solidFill>
                  <a:schemeClr val="tx1"/>
                </a:solidFill>
              </a:rPr>
              <a:t>- Use a Faster Region Proposal based Convolutional Neural Network for Object Detection</a:t>
            </a:r>
            <a:endParaRPr lang="en-IN" dirty="0">
              <a:solidFill>
                <a:schemeClr val="tx1"/>
              </a:solidFill>
            </a:endParaRPr>
          </a:p>
        </p:txBody>
      </p:sp>
      <p:sp>
        <p:nvSpPr>
          <p:cNvPr id="32" name="Rectangle 31">
            <a:extLst>
              <a:ext uri="{FF2B5EF4-FFF2-40B4-BE49-F238E27FC236}">
                <a16:creationId xmlns:a16="http://schemas.microsoft.com/office/drawing/2014/main" id="{0EEEE4F4-4CFA-9D3B-5EF6-CFB6442612C3}"/>
              </a:ext>
            </a:extLst>
          </p:cNvPr>
          <p:cNvSpPr/>
          <p:nvPr/>
        </p:nvSpPr>
        <p:spPr>
          <a:xfrm>
            <a:off x="82133" y="2199983"/>
            <a:ext cx="12057510" cy="1071475"/>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2) Jaeger, Schmid et al. ``Infrared Thermal Imaging-Based Turbine Blade Crack Classification Using Deep Learning (2022) </a:t>
            </a:r>
            <a:r>
              <a:rPr lang="en-US" dirty="0">
                <a:solidFill>
                  <a:schemeClr val="tx1"/>
                </a:solidFill>
              </a:rPr>
              <a:t>”</a:t>
            </a:r>
          </a:p>
          <a:p>
            <a:r>
              <a:rPr lang="en-US" dirty="0">
                <a:solidFill>
                  <a:schemeClr val="tx1"/>
                </a:solidFill>
              </a:rPr>
              <a:t>- Use experimental data, focus on turbine blade data</a:t>
            </a:r>
          </a:p>
          <a:p>
            <a:r>
              <a:rPr lang="en-US" dirty="0">
                <a:solidFill>
                  <a:schemeClr val="tx1"/>
                </a:solidFill>
              </a:rPr>
              <a:t>- Try out various deep learning models and analyze their performance</a:t>
            </a:r>
          </a:p>
        </p:txBody>
      </p:sp>
      <p:sp>
        <p:nvSpPr>
          <p:cNvPr id="33" name="Rectangle 32">
            <a:extLst>
              <a:ext uri="{FF2B5EF4-FFF2-40B4-BE49-F238E27FC236}">
                <a16:creationId xmlns:a16="http://schemas.microsoft.com/office/drawing/2014/main" id="{F1270E20-A333-C2D9-C2C3-A4D6C2515733}"/>
              </a:ext>
            </a:extLst>
          </p:cNvPr>
          <p:cNvSpPr/>
          <p:nvPr/>
        </p:nvSpPr>
        <p:spPr>
          <a:xfrm>
            <a:off x="82132" y="3485566"/>
            <a:ext cx="12057510" cy="107147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3) Mohan, </a:t>
            </a:r>
            <a:r>
              <a:rPr lang="en-US" u="sng" dirty="0" err="1">
                <a:solidFill>
                  <a:schemeClr val="tx1"/>
                </a:solidFill>
              </a:rPr>
              <a:t>Poobal</a:t>
            </a:r>
            <a:r>
              <a:rPr lang="en-US" u="sng" dirty="0">
                <a:solidFill>
                  <a:schemeClr val="tx1"/>
                </a:solidFill>
              </a:rPr>
              <a:t> ``Crack detection using image processing: A critical review and analysis (2018)</a:t>
            </a:r>
            <a:r>
              <a:rPr lang="en-US" dirty="0">
                <a:solidFill>
                  <a:schemeClr val="tx1"/>
                </a:solidFill>
              </a:rPr>
              <a:t>”</a:t>
            </a:r>
          </a:p>
          <a:p>
            <a:r>
              <a:rPr lang="en-US" dirty="0">
                <a:solidFill>
                  <a:schemeClr val="tx1"/>
                </a:solidFill>
              </a:rPr>
              <a:t>- Survey existing methods, mainly vanilla image processing, do not talk much about deep learning</a:t>
            </a:r>
          </a:p>
        </p:txBody>
      </p:sp>
      <p:sp>
        <p:nvSpPr>
          <p:cNvPr id="34" name="Rectangle 33">
            <a:extLst>
              <a:ext uri="{FF2B5EF4-FFF2-40B4-BE49-F238E27FC236}">
                <a16:creationId xmlns:a16="http://schemas.microsoft.com/office/drawing/2014/main" id="{81FB121D-37E1-D081-01F1-F83801450EC2}"/>
              </a:ext>
            </a:extLst>
          </p:cNvPr>
          <p:cNvSpPr/>
          <p:nvPr/>
        </p:nvSpPr>
        <p:spPr>
          <a:xfrm>
            <a:off x="82132" y="4703831"/>
            <a:ext cx="12057510" cy="136038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4) Tian, Wang et al. ``A New GAN-based approach to Data Augmentation and Image Segmentation for Crack Detection in Thermal Imaging Datasets (2021)</a:t>
            </a:r>
            <a:r>
              <a:rPr lang="en-US" dirty="0">
                <a:solidFill>
                  <a:schemeClr val="tx1"/>
                </a:solidFill>
              </a:rPr>
              <a:t>”</a:t>
            </a:r>
          </a:p>
          <a:p>
            <a:r>
              <a:rPr lang="en-US" dirty="0">
                <a:solidFill>
                  <a:schemeClr val="tx1"/>
                </a:solidFill>
              </a:rPr>
              <a:t>- Implement Generative Adversarial Nets (GANs) along with Principal Component Analysis (PCA) for feature extraction and also explore their feasibility for image augmentation on experimental data</a:t>
            </a:r>
          </a:p>
        </p:txBody>
      </p:sp>
      <p:sp>
        <p:nvSpPr>
          <p:cNvPr id="4" name="Slide Number Placeholder 3">
            <a:extLst>
              <a:ext uri="{FF2B5EF4-FFF2-40B4-BE49-F238E27FC236}">
                <a16:creationId xmlns:a16="http://schemas.microsoft.com/office/drawing/2014/main" id="{44E19F4D-5D93-27DF-C7F3-577FFD803B1A}"/>
              </a:ext>
            </a:extLst>
          </p:cNvPr>
          <p:cNvSpPr>
            <a:spLocks noGrp="1"/>
          </p:cNvSpPr>
          <p:nvPr>
            <p:ph type="sldNum" sz="quarter" idx="12"/>
          </p:nvPr>
        </p:nvSpPr>
        <p:spPr/>
        <p:txBody>
          <a:bodyPr/>
          <a:lstStyle/>
          <a:p>
            <a:fld id="{87751D27-5D1E-47E7-ACDA-33508EAB9C8B}" type="slidenum">
              <a:rPr lang="en-IN" smtClean="0"/>
              <a:t>28</a:t>
            </a:fld>
            <a:endParaRPr lang="en-IN"/>
          </a:p>
        </p:txBody>
      </p:sp>
    </p:spTree>
    <p:extLst>
      <p:ext uri="{BB962C8B-B14F-4D97-AF65-F5344CB8AC3E}">
        <p14:creationId xmlns:p14="http://schemas.microsoft.com/office/powerpoint/2010/main" val="574018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2" y="76654"/>
            <a:ext cx="478006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EXISTING LITERATURE</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725480"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90DF4DD-E1AC-8F8B-514E-E83DDAF55A78}"/>
              </a:ext>
            </a:extLst>
          </p:cNvPr>
          <p:cNvSpPr/>
          <p:nvPr/>
        </p:nvSpPr>
        <p:spPr>
          <a:xfrm>
            <a:off x="82132" y="981718"/>
            <a:ext cx="12057511" cy="119373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5) Alexander, </a:t>
            </a:r>
            <a:r>
              <a:rPr lang="en-US" u="sng" dirty="0" err="1">
                <a:solidFill>
                  <a:schemeClr val="tx1"/>
                </a:solidFill>
              </a:rPr>
              <a:t>Hoskere</a:t>
            </a:r>
            <a:r>
              <a:rPr lang="en-US" u="sng" dirty="0">
                <a:solidFill>
                  <a:schemeClr val="tx1"/>
                </a:solidFill>
              </a:rPr>
              <a:t> et al. “Fusion of RGB and Thermal Images for automated deep learning crack detection in civil architecture (2022)”</a:t>
            </a:r>
          </a:p>
          <a:p>
            <a:r>
              <a:rPr lang="en-US" u="sng" dirty="0">
                <a:solidFill>
                  <a:schemeClr val="tx1"/>
                </a:solidFill>
              </a:rPr>
              <a:t>-</a:t>
            </a:r>
            <a:r>
              <a:rPr lang="en-US" dirty="0">
                <a:solidFill>
                  <a:schemeClr val="tx1"/>
                </a:solidFill>
              </a:rPr>
              <a:t> Use </a:t>
            </a:r>
            <a:r>
              <a:rPr lang="en-US" dirty="0" err="1">
                <a:solidFill>
                  <a:schemeClr val="tx1"/>
                </a:solidFill>
              </a:rPr>
              <a:t>RFTNet</a:t>
            </a:r>
            <a:r>
              <a:rPr lang="en-US" dirty="0">
                <a:solidFill>
                  <a:schemeClr val="tx1"/>
                </a:solidFill>
              </a:rPr>
              <a:t> (A Semantic Segmentation Network) specific to fusion of RGB and thermal images</a:t>
            </a:r>
            <a:endParaRPr lang="en-US" u="sng" dirty="0">
              <a:solidFill>
                <a:schemeClr val="tx1"/>
              </a:solidFill>
            </a:endParaRPr>
          </a:p>
        </p:txBody>
      </p:sp>
      <p:sp>
        <p:nvSpPr>
          <p:cNvPr id="32" name="Rectangle 31">
            <a:extLst>
              <a:ext uri="{FF2B5EF4-FFF2-40B4-BE49-F238E27FC236}">
                <a16:creationId xmlns:a16="http://schemas.microsoft.com/office/drawing/2014/main" id="{0EEEE4F4-4CFA-9D3B-5EF6-CFB6442612C3}"/>
              </a:ext>
            </a:extLst>
          </p:cNvPr>
          <p:cNvSpPr/>
          <p:nvPr/>
        </p:nvSpPr>
        <p:spPr>
          <a:xfrm>
            <a:off x="82132" y="2243991"/>
            <a:ext cx="12057510" cy="155298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6) Chandra, </a:t>
            </a:r>
            <a:r>
              <a:rPr lang="en-US" u="sng" dirty="0" err="1">
                <a:solidFill>
                  <a:schemeClr val="tx1"/>
                </a:solidFill>
              </a:rPr>
              <a:t>AlMansoor</a:t>
            </a:r>
            <a:r>
              <a:rPr lang="en-US" u="sng" dirty="0">
                <a:solidFill>
                  <a:schemeClr val="tx1"/>
                </a:solidFill>
              </a:rPr>
              <a:t> et al. ``Deep learning based Infrared Thermal Image Analysis of Complex Pavement Defect Conditions considering Seasonal Effect (2022)</a:t>
            </a:r>
            <a:r>
              <a:rPr lang="en-US" dirty="0">
                <a:solidFill>
                  <a:schemeClr val="tx1"/>
                </a:solidFill>
              </a:rPr>
              <a:t>”</a:t>
            </a:r>
          </a:p>
          <a:p>
            <a:r>
              <a:rPr lang="en-US" dirty="0">
                <a:solidFill>
                  <a:schemeClr val="tx1"/>
                </a:solidFill>
              </a:rPr>
              <a:t>- Use external pavement data, but use thermogram images and try to take seasonal effects into account</a:t>
            </a:r>
          </a:p>
          <a:p>
            <a:r>
              <a:rPr lang="en-US" dirty="0">
                <a:solidFill>
                  <a:schemeClr val="tx1"/>
                </a:solidFill>
              </a:rPr>
              <a:t>- Use a vanilla Convolutional Neural Network</a:t>
            </a:r>
          </a:p>
        </p:txBody>
      </p:sp>
      <p:sp>
        <p:nvSpPr>
          <p:cNvPr id="4" name="Rectangle 3">
            <a:extLst>
              <a:ext uri="{FF2B5EF4-FFF2-40B4-BE49-F238E27FC236}">
                <a16:creationId xmlns:a16="http://schemas.microsoft.com/office/drawing/2014/main" id="{FBD4B465-0821-DF29-88AC-83F0B687A341}"/>
              </a:ext>
            </a:extLst>
          </p:cNvPr>
          <p:cNvSpPr/>
          <p:nvPr/>
        </p:nvSpPr>
        <p:spPr>
          <a:xfrm>
            <a:off x="82133" y="3906052"/>
            <a:ext cx="12057510" cy="1016377"/>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7) Kovacs et al. “Deep Learning approaches for Thermographic Imaging (2020)” </a:t>
            </a:r>
            <a:endParaRPr lang="en-US" dirty="0">
              <a:solidFill>
                <a:schemeClr val="tx1"/>
              </a:solidFill>
            </a:endParaRPr>
          </a:p>
          <a:p>
            <a:r>
              <a:rPr lang="en-US" dirty="0">
                <a:solidFill>
                  <a:schemeClr val="tx1"/>
                </a:solidFill>
              </a:rPr>
              <a:t>- Use synthetic data on virtual waves (a concept in thermography) for Non-Destructive Testing</a:t>
            </a:r>
          </a:p>
        </p:txBody>
      </p:sp>
      <p:sp>
        <p:nvSpPr>
          <p:cNvPr id="5" name="Rectangle 4">
            <a:extLst>
              <a:ext uri="{FF2B5EF4-FFF2-40B4-BE49-F238E27FC236}">
                <a16:creationId xmlns:a16="http://schemas.microsoft.com/office/drawing/2014/main" id="{5AD6E668-FB3F-37F1-82E7-5BFA915C9E28}"/>
              </a:ext>
            </a:extLst>
          </p:cNvPr>
          <p:cNvSpPr/>
          <p:nvPr/>
        </p:nvSpPr>
        <p:spPr>
          <a:xfrm>
            <a:off x="82132" y="4990963"/>
            <a:ext cx="12057510" cy="155298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8) Fang et al. ``Automatic Defects Segmentation and Identification by Deep Learning Algorithm with Pulsed Thermography: Synthetic and Experimental Data (2021)</a:t>
            </a:r>
            <a:r>
              <a:rPr lang="en-US" dirty="0">
                <a:solidFill>
                  <a:schemeClr val="tx1"/>
                </a:solidFill>
              </a:rPr>
              <a:t>”</a:t>
            </a:r>
          </a:p>
          <a:p>
            <a:r>
              <a:rPr lang="en-US" dirty="0">
                <a:solidFill>
                  <a:schemeClr val="tx1"/>
                </a:solidFill>
              </a:rPr>
              <a:t>- Use synthetic data along with experimental data for simulations using CFRP materials </a:t>
            </a:r>
          </a:p>
        </p:txBody>
      </p:sp>
      <p:sp>
        <p:nvSpPr>
          <p:cNvPr id="6" name="Slide Number Placeholder 5">
            <a:extLst>
              <a:ext uri="{FF2B5EF4-FFF2-40B4-BE49-F238E27FC236}">
                <a16:creationId xmlns:a16="http://schemas.microsoft.com/office/drawing/2014/main" id="{6C700F23-941F-DC8B-129D-698413458856}"/>
              </a:ext>
            </a:extLst>
          </p:cNvPr>
          <p:cNvSpPr>
            <a:spLocks noGrp="1"/>
          </p:cNvSpPr>
          <p:nvPr>
            <p:ph type="sldNum" sz="quarter" idx="12"/>
          </p:nvPr>
        </p:nvSpPr>
        <p:spPr/>
        <p:txBody>
          <a:bodyPr/>
          <a:lstStyle/>
          <a:p>
            <a:fld id="{87751D27-5D1E-47E7-ACDA-33508EAB9C8B}" type="slidenum">
              <a:rPr lang="en-IN" smtClean="0"/>
              <a:t>29</a:t>
            </a:fld>
            <a:endParaRPr lang="en-IN"/>
          </a:p>
        </p:txBody>
      </p:sp>
    </p:spTree>
    <p:extLst>
      <p:ext uri="{BB962C8B-B14F-4D97-AF65-F5344CB8AC3E}">
        <p14:creationId xmlns:p14="http://schemas.microsoft.com/office/powerpoint/2010/main" val="295863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2" y="76655"/>
            <a:ext cx="629676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CURRENT METHODS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342031"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DC1237E-8640-9409-68F9-4F6435453EBB}"/>
              </a:ext>
            </a:extLst>
          </p:cNvPr>
          <p:cNvSpPr txBox="1"/>
          <p:nvPr/>
        </p:nvSpPr>
        <p:spPr>
          <a:xfrm>
            <a:off x="410659" y="2842914"/>
            <a:ext cx="11525820" cy="1200329"/>
          </a:xfrm>
          <a:prstGeom prst="rect">
            <a:avLst/>
          </a:prstGeom>
          <a:noFill/>
        </p:spPr>
        <p:txBody>
          <a:bodyPr wrap="square" rtlCol="0">
            <a:spAutoFit/>
          </a:bodyPr>
          <a:lstStyle/>
          <a:p>
            <a:r>
              <a:rPr lang="en-IN" b="1" dirty="0">
                <a:latin typeface="Adobe Heiti Std R" panose="020B0400000000000000" pitchFamily="34" charset="-128"/>
                <a:ea typeface="Adobe Heiti Std R" panose="020B0400000000000000" pitchFamily="34" charset="-128"/>
                <a:cs typeface="Times New Roman" panose="02020603050405020304" pitchFamily="18" charset="0"/>
              </a:rPr>
              <a:t>Issues with Current Methods of Crack Detection</a:t>
            </a:r>
          </a:p>
          <a:p>
            <a:r>
              <a:rPr lang="en-IN" dirty="0">
                <a:latin typeface="Adobe Heiti Std R" panose="020B0400000000000000" pitchFamily="34" charset="-128"/>
                <a:ea typeface="Adobe Heiti Std R" panose="020B0400000000000000" pitchFamily="34" charset="-128"/>
                <a:cs typeface="Times New Roman" panose="02020603050405020304" pitchFamily="18" charset="0"/>
              </a:rPr>
              <a:t>- Manual inspection is very time-consuming and also prone to human error</a:t>
            </a:r>
          </a:p>
          <a:p>
            <a:r>
              <a:rPr lang="en-IN" dirty="0">
                <a:latin typeface="Adobe Heiti Std R" panose="020B0400000000000000" pitchFamily="34" charset="-128"/>
                <a:ea typeface="Adobe Heiti Std R" panose="020B0400000000000000" pitchFamily="34" charset="-128"/>
                <a:cs typeface="Times New Roman" panose="02020603050405020304" pitchFamily="18" charset="0"/>
              </a:rPr>
              <a:t>- It also requires skilled and experienced specialists</a:t>
            </a:r>
          </a:p>
          <a:p>
            <a:r>
              <a:rPr lang="en-IN" dirty="0">
                <a:solidFill>
                  <a:srgbClr val="00B050"/>
                </a:solidFill>
                <a:latin typeface="Adobe Heiti Std R" panose="020B0400000000000000" pitchFamily="34" charset="-128"/>
                <a:ea typeface="Adobe Heiti Std R" panose="020B0400000000000000" pitchFamily="34" charset="-128"/>
                <a:cs typeface="Times New Roman" panose="02020603050405020304" pitchFamily="18" charset="0"/>
              </a:rPr>
              <a:t>Solution: Develop an algorithm which can replace the need for expert operators</a:t>
            </a:r>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a:t>
            </a:fld>
            <a:endParaRPr lang="en-IN"/>
          </a:p>
        </p:txBody>
      </p:sp>
      <p:sp>
        <p:nvSpPr>
          <p:cNvPr id="14" name="Rectangle: Rounded Corners 13">
            <a:extLst>
              <a:ext uri="{FF2B5EF4-FFF2-40B4-BE49-F238E27FC236}">
                <a16:creationId xmlns:a16="http://schemas.microsoft.com/office/drawing/2014/main" id="{09DBAE5A-01C8-9F71-DE7C-624F254D3E3A}"/>
              </a:ext>
            </a:extLst>
          </p:cNvPr>
          <p:cNvSpPr/>
          <p:nvPr/>
        </p:nvSpPr>
        <p:spPr>
          <a:xfrm>
            <a:off x="965388" y="1026026"/>
            <a:ext cx="4435098" cy="14893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Perform some kind of Non-Destructive Testing (</a:t>
            </a:r>
            <a:r>
              <a:rPr lang="en-IN" dirty="0" err="1">
                <a:solidFill>
                  <a:schemeClr val="tx1"/>
                </a:solidFill>
              </a:rPr>
              <a:t>eg.</a:t>
            </a:r>
            <a:r>
              <a:rPr lang="en-IN" dirty="0">
                <a:solidFill>
                  <a:schemeClr val="tx1"/>
                </a:solidFill>
              </a:rPr>
              <a:t> Thermography)</a:t>
            </a:r>
          </a:p>
        </p:txBody>
      </p:sp>
      <p:sp>
        <p:nvSpPr>
          <p:cNvPr id="15" name="Rectangle: Rounded Corners 14">
            <a:extLst>
              <a:ext uri="{FF2B5EF4-FFF2-40B4-BE49-F238E27FC236}">
                <a16:creationId xmlns:a16="http://schemas.microsoft.com/office/drawing/2014/main" id="{D40CBC9C-1CA5-10B9-DCEE-C227B64C8DDE}"/>
              </a:ext>
            </a:extLst>
          </p:cNvPr>
          <p:cNvSpPr/>
          <p:nvPr/>
        </p:nvSpPr>
        <p:spPr>
          <a:xfrm>
            <a:off x="6391600" y="1073877"/>
            <a:ext cx="4973638" cy="14893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Human Expert looks at thermography report for detecting cracks </a:t>
            </a:r>
          </a:p>
        </p:txBody>
      </p:sp>
      <p:sp>
        <p:nvSpPr>
          <p:cNvPr id="17" name="Arrow: Right 16">
            <a:extLst>
              <a:ext uri="{FF2B5EF4-FFF2-40B4-BE49-F238E27FC236}">
                <a16:creationId xmlns:a16="http://schemas.microsoft.com/office/drawing/2014/main" id="{E8784D49-F57C-56BA-F760-09C10A75E1EC}"/>
              </a:ext>
            </a:extLst>
          </p:cNvPr>
          <p:cNvSpPr/>
          <p:nvPr/>
        </p:nvSpPr>
        <p:spPr>
          <a:xfrm>
            <a:off x="5400486" y="1782949"/>
            <a:ext cx="991114" cy="711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833E56C-CD2B-20E9-1938-02BF1F634C77}"/>
              </a:ext>
            </a:extLst>
          </p:cNvPr>
          <p:cNvSpPr/>
          <p:nvPr/>
        </p:nvSpPr>
        <p:spPr>
          <a:xfrm>
            <a:off x="344953" y="2759626"/>
            <a:ext cx="11020285" cy="13852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5B34815-B4AC-6165-6411-D0291C171933}"/>
              </a:ext>
            </a:extLst>
          </p:cNvPr>
          <p:cNvSpPr/>
          <p:nvPr/>
        </p:nvSpPr>
        <p:spPr>
          <a:xfrm>
            <a:off x="344953" y="4297419"/>
            <a:ext cx="11020285" cy="13852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A72310C8-B8A3-850B-210A-6A725985B1BC}"/>
              </a:ext>
            </a:extLst>
          </p:cNvPr>
          <p:cNvSpPr txBox="1"/>
          <p:nvPr/>
        </p:nvSpPr>
        <p:spPr>
          <a:xfrm>
            <a:off x="410659" y="4395476"/>
            <a:ext cx="11071358" cy="1477328"/>
          </a:xfrm>
          <a:prstGeom prst="rect">
            <a:avLst/>
          </a:prstGeom>
          <a:noFill/>
        </p:spPr>
        <p:txBody>
          <a:bodyPr wrap="square" rtlCol="0">
            <a:spAutoFit/>
          </a:bodyPr>
          <a:lstStyle/>
          <a:p>
            <a:r>
              <a:rPr lang="en-IN" b="1" dirty="0">
                <a:latin typeface="Adobe Heiti Std R" panose="020B0400000000000000" pitchFamily="34" charset="-128"/>
                <a:ea typeface="Adobe Heiti Std R" panose="020B0400000000000000" pitchFamily="34" charset="-128"/>
                <a:cs typeface="Times New Roman" panose="02020603050405020304" pitchFamily="18" charset="0"/>
              </a:rPr>
              <a:t>Challenges for Algorithm/Model Development</a:t>
            </a:r>
          </a:p>
          <a:p>
            <a:r>
              <a:rPr lang="en-IN" dirty="0">
                <a:latin typeface="Adobe Heiti Std R" panose="020B0400000000000000" pitchFamily="34" charset="-128"/>
                <a:ea typeface="Adobe Heiti Std R" panose="020B0400000000000000" pitchFamily="34" charset="-128"/>
                <a:cs typeface="Times New Roman" panose="02020603050405020304" pitchFamily="18" charset="0"/>
              </a:rPr>
              <a:t>- These models need huge amounts of data for training </a:t>
            </a:r>
          </a:p>
          <a:p>
            <a:r>
              <a:rPr lang="en-IN" dirty="0">
                <a:latin typeface="Adobe Heiti Std R" panose="020B0400000000000000" pitchFamily="34" charset="-128"/>
                <a:ea typeface="Adobe Heiti Std R" panose="020B0400000000000000" pitchFamily="34" charset="-128"/>
                <a:cs typeface="Times New Roman" panose="02020603050405020304" pitchFamily="18" charset="0"/>
              </a:rPr>
              <a:t>- Experimental data is extremely costly to obtain in terms of time, energy and money</a:t>
            </a:r>
          </a:p>
          <a:p>
            <a:r>
              <a:rPr lang="en-IN" dirty="0">
                <a:solidFill>
                  <a:srgbClr val="0070C0"/>
                </a:solidFill>
                <a:latin typeface="Adobe Heiti Std R" panose="020B0400000000000000" pitchFamily="34" charset="-128"/>
                <a:ea typeface="Adobe Heiti Std R" panose="020B0400000000000000" pitchFamily="34" charset="-128"/>
                <a:cs typeface="Times New Roman" panose="02020603050405020304" pitchFamily="18" charset="0"/>
              </a:rPr>
              <a:t>Idea: Develop a model which can be trained on synthetic data and aim to make it work on real-life data</a:t>
            </a:r>
          </a:p>
          <a:p>
            <a:endParaRPr lang="en-IN" dirty="0"/>
          </a:p>
        </p:txBody>
      </p:sp>
    </p:spTree>
    <p:extLst>
      <p:ext uri="{BB962C8B-B14F-4D97-AF65-F5344CB8AC3E}">
        <p14:creationId xmlns:p14="http://schemas.microsoft.com/office/powerpoint/2010/main" val="1592764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180689" y="76654"/>
            <a:ext cx="9943417"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REFERENCES TO DATASETS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621463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30</a:t>
            </a:fld>
            <a:endParaRPr lang="en-IN"/>
          </a:p>
        </p:txBody>
      </p:sp>
      <p:sp>
        <p:nvSpPr>
          <p:cNvPr id="5" name="TextBox 4">
            <a:extLst>
              <a:ext uri="{FF2B5EF4-FFF2-40B4-BE49-F238E27FC236}">
                <a16:creationId xmlns:a16="http://schemas.microsoft.com/office/drawing/2014/main" id="{A479583F-E8AE-6C9F-E1DB-C29345C74650}"/>
              </a:ext>
            </a:extLst>
          </p:cNvPr>
          <p:cNvSpPr txBox="1"/>
          <p:nvPr/>
        </p:nvSpPr>
        <p:spPr>
          <a:xfrm>
            <a:off x="673479" y="2069720"/>
            <a:ext cx="11569624" cy="2031325"/>
          </a:xfrm>
          <a:prstGeom prst="rect">
            <a:avLst/>
          </a:prstGeom>
          <a:noFill/>
        </p:spPr>
        <p:txBody>
          <a:bodyPr wrap="square" rtlCol="0">
            <a:spAutoFit/>
          </a:bodyPr>
          <a:lstStyle/>
          <a:p>
            <a:r>
              <a:rPr lang="en-US" dirty="0"/>
              <a:t>References to datasets</a:t>
            </a:r>
            <a:br>
              <a:rPr lang="en-US" dirty="0"/>
            </a:br>
            <a:r>
              <a:rPr lang="en-US" dirty="0"/>
              <a:t>1. </a:t>
            </a:r>
            <a:r>
              <a:rPr lang="en-US" dirty="0">
                <a:hlinkClick r:id="rId2"/>
              </a:rPr>
              <a:t>https://data.mendeley.com/datasets/v4knrwgj9y/2</a:t>
            </a:r>
            <a:endParaRPr lang="en-US" dirty="0"/>
          </a:p>
          <a:p>
            <a:r>
              <a:rPr lang="en-US" dirty="0"/>
              <a:t>2. </a:t>
            </a:r>
            <a:r>
              <a:rPr lang="en-US" dirty="0">
                <a:hlinkClick r:id="rId3"/>
              </a:rPr>
              <a:t>https://www.kaggle.com/datasets/ziangwei/irtpvc/data</a:t>
            </a:r>
            <a:endParaRPr lang="en-US" dirty="0"/>
          </a:p>
          <a:p>
            <a:r>
              <a:rPr lang="en-US" dirty="0"/>
              <a:t>3. </a:t>
            </a:r>
            <a:r>
              <a:rPr lang="en-US" dirty="0">
                <a:hlinkClick r:id="rId4"/>
              </a:rPr>
              <a:t>https://osf.io/zmdg4/</a:t>
            </a:r>
            <a:endParaRPr lang="en-US" dirty="0"/>
          </a:p>
          <a:p>
            <a:r>
              <a:rPr lang="en-US" dirty="0"/>
              <a:t>4. </a:t>
            </a:r>
            <a:r>
              <a:rPr lang="en-US" dirty="0">
                <a:hlinkClick r:id="rId5"/>
              </a:rPr>
              <a:t>https://dataverse.harvard.edu/dataset.xhtml?persistentId=doi:10.7910/DVN/EGIEBY</a:t>
            </a:r>
            <a:r>
              <a:rPr lang="en-US" dirty="0"/>
              <a:t> (Crack2Seg) </a:t>
            </a:r>
          </a:p>
          <a:p>
            <a:r>
              <a:rPr lang="en-US" dirty="0"/>
              <a:t>5. </a:t>
            </a:r>
            <a:r>
              <a:rPr lang="en-US" dirty="0">
                <a:hlinkClick r:id="rId6"/>
              </a:rPr>
              <a:t>https://www.osti.gov/dataexplorer/biblio/dataset/1559947</a:t>
            </a:r>
            <a:r>
              <a:rPr lang="en-US" dirty="0"/>
              <a:t> (Spot Welding) </a:t>
            </a:r>
          </a:p>
          <a:p>
            <a:endParaRPr lang="en-IN" dirty="0"/>
          </a:p>
        </p:txBody>
      </p:sp>
      <p:sp>
        <p:nvSpPr>
          <p:cNvPr id="7" name="Rectangle 6">
            <a:extLst>
              <a:ext uri="{FF2B5EF4-FFF2-40B4-BE49-F238E27FC236}">
                <a16:creationId xmlns:a16="http://schemas.microsoft.com/office/drawing/2014/main" id="{6FFC262C-3FB6-005D-B787-50FEF344687A}"/>
              </a:ext>
            </a:extLst>
          </p:cNvPr>
          <p:cNvSpPr/>
          <p:nvPr/>
        </p:nvSpPr>
        <p:spPr>
          <a:xfrm>
            <a:off x="454462" y="1817849"/>
            <a:ext cx="11317754" cy="2305164"/>
          </a:xfrm>
          <a:prstGeom prst="rect">
            <a:avLst/>
          </a:prstGeom>
          <a:noFill/>
          <a:ln w="28575">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CD63F24-5536-F4ED-E190-CDE2085B2DB0}"/>
              </a:ext>
            </a:extLst>
          </p:cNvPr>
          <p:cNvSpPr txBox="1"/>
          <p:nvPr/>
        </p:nvSpPr>
        <p:spPr>
          <a:xfrm>
            <a:off x="417047" y="1089614"/>
            <a:ext cx="11392584" cy="646331"/>
          </a:xfrm>
          <a:prstGeom prst="rect">
            <a:avLst/>
          </a:prstGeom>
          <a:noFill/>
        </p:spPr>
        <p:txBody>
          <a:bodyPr wrap="square" rtlCol="0">
            <a:spAutoFit/>
          </a:bodyPr>
          <a:lstStyle/>
          <a:p>
            <a:r>
              <a:rPr lang="en-US" dirty="0"/>
              <a:t>This is a list of references to datasets which I found. A lot of them are not directly applicable to our problem, so we shall need to look at how to use them </a:t>
            </a:r>
            <a:endParaRPr lang="en-IN" dirty="0"/>
          </a:p>
        </p:txBody>
      </p:sp>
    </p:spTree>
    <p:extLst>
      <p:ext uri="{BB962C8B-B14F-4D97-AF65-F5344CB8AC3E}">
        <p14:creationId xmlns:p14="http://schemas.microsoft.com/office/powerpoint/2010/main" val="1864434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3" y="53608"/>
            <a:ext cx="503193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IMAGE PROCESSING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31</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0" y="977028"/>
            <a:ext cx="11941955" cy="553998"/>
          </a:xfrm>
          <a:prstGeom prst="rect">
            <a:avLst/>
          </a:prstGeom>
          <a:noFill/>
        </p:spPr>
        <p:txBody>
          <a:bodyPr wrap="square" rtlCol="0">
            <a:spAutoFit/>
          </a:bodyPr>
          <a:lstStyle/>
          <a:p>
            <a:r>
              <a:rPr lang="en-US" sz="1600" b="1" dirty="0">
                <a:latin typeface="Adobe Heiti Std R" panose="020B0400000000000000" pitchFamily="34" charset="-128"/>
                <a:ea typeface="Adobe Heiti Std R" panose="020B0400000000000000" pitchFamily="34" charset="-128"/>
                <a:cs typeface="Times New Roman" panose="02020603050405020304" pitchFamily="18" charset="0"/>
              </a:rPr>
              <a:t>We also tried out a few techniques using simple image processing and observed the results</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Convolutional Filters worked much better than Statistical Image Processing Methods</a:t>
            </a:r>
          </a:p>
        </p:txBody>
      </p:sp>
      <p:sp>
        <p:nvSpPr>
          <p:cNvPr id="7" name="TextBox 6">
            <a:extLst>
              <a:ext uri="{FF2B5EF4-FFF2-40B4-BE49-F238E27FC236}">
                <a16:creationId xmlns:a16="http://schemas.microsoft.com/office/drawing/2014/main" id="{ECD6ADC9-3DE2-5279-D855-EFFFE1B33B80}"/>
              </a:ext>
            </a:extLst>
          </p:cNvPr>
          <p:cNvSpPr txBox="1"/>
          <p:nvPr/>
        </p:nvSpPr>
        <p:spPr>
          <a:xfrm>
            <a:off x="1352966" y="5116068"/>
            <a:ext cx="9025194" cy="984885"/>
          </a:xfrm>
          <a:prstGeom prst="rect">
            <a:avLst/>
          </a:prstGeom>
          <a:noFill/>
        </p:spPr>
        <p:txBody>
          <a:bodyPr wrap="square" rtlCol="0">
            <a:spAutoFit/>
          </a:bodyPr>
          <a:lstStyle/>
          <a:p>
            <a:pPr algn="ctr"/>
            <a:r>
              <a:rPr lang="en-US" sz="1600" u="sng" dirty="0">
                <a:latin typeface="Adobe Heiti Std R" panose="020B0400000000000000" pitchFamily="34" charset="-128"/>
                <a:ea typeface="Adobe Heiti Std R" panose="020B0400000000000000" pitchFamily="34" charset="-128"/>
                <a:cs typeface="Times New Roman" panose="02020603050405020304" pitchFamily="18" charset="0"/>
              </a:rPr>
              <a:t>Hough Transform</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Hough Transform is a technique used in Image Processing to detect circles and edges. </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However, it requires a lot of parameter tuning and there are no good function repositories to automate this</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Without appropriate parameters, the method is prone to errors as shown in the above figure</a:t>
            </a:r>
          </a:p>
        </p:txBody>
      </p:sp>
      <p:pic>
        <p:nvPicPr>
          <p:cNvPr id="10" name="Picture 9">
            <a:extLst>
              <a:ext uri="{FF2B5EF4-FFF2-40B4-BE49-F238E27FC236}">
                <a16:creationId xmlns:a16="http://schemas.microsoft.com/office/drawing/2014/main" id="{3BFF06DE-5FDD-CCD2-9A8E-ABE8281C28D6}"/>
              </a:ext>
            </a:extLst>
          </p:cNvPr>
          <p:cNvPicPr>
            <a:picLocks noChangeAspect="1"/>
          </p:cNvPicPr>
          <p:nvPr/>
        </p:nvPicPr>
        <p:blipFill rotWithShape="1">
          <a:blip r:embed="rId2">
            <a:extLst>
              <a:ext uri="{28A0092B-C50C-407E-A947-70E740481C1C}">
                <a14:useLocalDpi xmlns:a14="http://schemas.microsoft.com/office/drawing/2010/main" val="0"/>
              </a:ext>
            </a:extLst>
          </a:blip>
          <a:srcRect l="11225" t="8274" r="20619" b="11454"/>
          <a:stretch/>
        </p:blipFill>
        <p:spPr>
          <a:xfrm>
            <a:off x="2571744" y="1843875"/>
            <a:ext cx="2599569" cy="2295353"/>
          </a:xfrm>
          <a:prstGeom prst="rect">
            <a:avLst/>
          </a:prstGeom>
        </p:spPr>
      </p:pic>
      <p:pic>
        <p:nvPicPr>
          <p:cNvPr id="12" name="Picture 11">
            <a:extLst>
              <a:ext uri="{FF2B5EF4-FFF2-40B4-BE49-F238E27FC236}">
                <a16:creationId xmlns:a16="http://schemas.microsoft.com/office/drawing/2014/main" id="{AF0614C7-966F-4D0C-5EAA-3F82A376B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676" y="1843874"/>
            <a:ext cx="2631964" cy="2295353"/>
          </a:xfrm>
          <a:prstGeom prst="rect">
            <a:avLst/>
          </a:prstGeom>
        </p:spPr>
      </p:pic>
      <p:sp>
        <p:nvSpPr>
          <p:cNvPr id="17" name="TextBox 16">
            <a:extLst>
              <a:ext uri="{FF2B5EF4-FFF2-40B4-BE49-F238E27FC236}">
                <a16:creationId xmlns:a16="http://schemas.microsoft.com/office/drawing/2014/main" id="{4B2C0362-E24B-821E-FC8A-70EFD548C522}"/>
              </a:ext>
            </a:extLst>
          </p:cNvPr>
          <p:cNvSpPr txBox="1"/>
          <p:nvPr/>
        </p:nvSpPr>
        <p:spPr>
          <a:xfrm>
            <a:off x="6596676" y="4139227"/>
            <a:ext cx="2693619" cy="338554"/>
          </a:xfrm>
          <a:prstGeom prst="rect">
            <a:avLst/>
          </a:prstGeom>
          <a:noFill/>
        </p:spPr>
        <p:txBody>
          <a:bodyPr wrap="square" rtlCol="0">
            <a:spAutoFit/>
          </a:bodyPr>
          <a:lstStyle/>
          <a:p>
            <a:pPr algn="ctr"/>
            <a:r>
              <a:rPr lang="en-US" sz="1600" dirty="0"/>
              <a:t>Detected Circles</a:t>
            </a:r>
            <a:endParaRPr lang="en-IN" sz="1600" dirty="0"/>
          </a:p>
        </p:txBody>
      </p:sp>
      <p:sp>
        <p:nvSpPr>
          <p:cNvPr id="20" name="TextBox 19">
            <a:extLst>
              <a:ext uri="{FF2B5EF4-FFF2-40B4-BE49-F238E27FC236}">
                <a16:creationId xmlns:a16="http://schemas.microsoft.com/office/drawing/2014/main" id="{E18723A9-8BC9-12DE-B57B-AFC1C932EAD5}"/>
              </a:ext>
            </a:extLst>
          </p:cNvPr>
          <p:cNvSpPr txBox="1"/>
          <p:nvPr/>
        </p:nvSpPr>
        <p:spPr>
          <a:xfrm>
            <a:off x="2571744" y="4176377"/>
            <a:ext cx="2693619" cy="338554"/>
          </a:xfrm>
          <a:prstGeom prst="rect">
            <a:avLst/>
          </a:prstGeom>
          <a:noFill/>
        </p:spPr>
        <p:txBody>
          <a:bodyPr wrap="square" rtlCol="0">
            <a:spAutoFit/>
          </a:bodyPr>
          <a:lstStyle/>
          <a:p>
            <a:pPr algn="ctr"/>
            <a:r>
              <a:rPr lang="en-US" sz="1600" dirty="0"/>
              <a:t>Input Image</a:t>
            </a:r>
            <a:endParaRPr lang="en-IN" sz="1600" dirty="0"/>
          </a:p>
        </p:txBody>
      </p:sp>
      <p:sp>
        <p:nvSpPr>
          <p:cNvPr id="24" name="TextBox 23">
            <a:extLst>
              <a:ext uri="{FF2B5EF4-FFF2-40B4-BE49-F238E27FC236}">
                <a16:creationId xmlns:a16="http://schemas.microsoft.com/office/drawing/2014/main" id="{3003BC95-525B-022C-7881-B4A3EA8758B5}"/>
              </a:ext>
            </a:extLst>
          </p:cNvPr>
          <p:cNvSpPr txBox="1"/>
          <p:nvPr/>
        </p:nvSpPr>
        <p:spPr>
          <a:xfrm>
            <a:off x="8917378" y="1495272"/>
            <a:ext cx="2693619" cy="338554"/>
          </a:xfrm>
          <a:prstGeom prst="rect">
            <a:avLst/>
          </a:prstGeom>
          <a:noFill/>
        </p:spPr>
        <p:txBody>
          <a:bodyPr wrap="square" rtlCol="0">
            <a:spAutoFit/>
          </a:bodyPr>
          <a:lstStyle/>
          <a:p>
            <a:pPr algn="ctr"/>
            <a:r>
              <a:rPr lang="en-US" sz="1600" dirty="0">
                <a:solidFill>
                  <a:srgbClr val="FF0000"/>
                </a:solidFill>
              </a:rPr>
              <a:t>Incorrect</a:t>
            </a:r>
            <a:endParaRPr lang="en-IN" sz="1600" dirty="0">
              <a:solidFill>
                <a:srgbClr val="FF0000"/>
              </a:solidFill>
            </a:endParaRPr>
          </a:p>
        </p:txBody>
      </p:sp>
      <p:sp>
        <p:nvSpPr>
          <p:cNvPr id="27" name="TextBox 26">
            <a:extLst>
              <a:ext uri="{FF2B5EF4-FFF2-40B4-BE49-F238E27FC236}">
                <a16:creationId xmlns:a16="http://schemas.microsoft.com/office/drawing/2014/main" id="{FB7B2422-2E5A-AADD-4DFD-444FC78AC354}"/>
              </a:ext>
            </a:extLst>
          </p:cNvPr>
          <p:cNvSpPr txBox="1"/>
          <p:nvPr/>
        </p:nvSpPr>
        <p:spPr>
          <a:xfrm>
            <a:off x="8917380" y="3780576"/>
            <a:ext cx="2693619" cy="338554"/>
          </a:xfrm>
          <a:prstGeom prst="rect">
            <a:avLst/>
          </a:prstGeom>
          <a:noFill/>
        </p:spPr>
        <p:txBody>
          <a:bodyPr wrap="square" rtlCol="0">
            <a:spAutoFit/>
          </a:bodyPr>
          <a:lstStyle/>
          <a:p>
            <a:pPr algn="ctr"/>
            <a:r>
              <a:rPr lang="en-US" sz="1600" dirty="0">
                <a:solidFill>
                  <a:srgbClr val="FF0000"/>
                </a:solidFill>
              </a:rPr>
              <a:t>Incorrect</a:t>
            </a:r>
            <a:endParaRPr lang="en-IN" sz="1600" dirty="0">
              <a:solidFill>
                <a:srgbClr val="FF0000"/>
              </a:solidFill>
            </a:endParaRPr>
          </a:p>
        </p:txBody>
      </p:sp>
      <p:sp>
        <p:nvSpPr>
          <p:cNvPr id="28" name="TextBox 27">
            <a:extLst>
              <a:ext uri="{FF2B5EF4-FFF2-40B4-BE49-F238E27FC236}">
                <a16:creationId xmlns:a16="http://schemas.microsoft.com/office/drawing/2014/main" id="{A4F5C6D0-97B0-6851-FD10-1954C3B44E9D}"/>
              </a:ext>
            </a:extLst>
          </p:cNvPr>
          <p:cNvSpPr txBox="1"/>
          <p:nvPr/>
        </p:nvSpPr>
        <p:spPr>
          <a:xfrm>
            <a:off x="8917379" y="2218188"/>
            <a:ext cx="2693619" cy="338554"/>
          </a:xfrm>
          <a:prstGeom prst="rect">
            <a:avLst/>
          </a:prstGeom>
          <a:noFill/>
        </p:spPr>
        <p:txBody>
          <a:bodyPr wrap="square" rtlCol="0">
            <a:spAutoFit/>
          </a:bodyPr>
          <a:lstStyle/>
          <a:p>
            <a:pPr algn="ctr"/>
            <a:r>
              <a:rPr lang="en-US" sz="1600" dirty="0">
                <a:solidFill>
                  <a:srgbClr val="00B050"/>
                </a:solidFill>
              </a:rPr>
              <a:t>Correct</a:t>
            </a:r>
            <a:endParaRPr lang="en-IN" sz="1600" dirty="0">
              <a:solidFill>
                <a:srgbClr val="00B050"/>
              </a:solidFill>
            </a:endParaRPr>
          </a:p>
        </p:txBody>
      </p:sp>
      <p:cxnSp>
        <p:nvCxnSpPr>
          <p:cNvPr id="32" name="Straight Arrow Connector 31">
            <a:extLst>
              <a:ext uri="{FF2B5EF4-FFF2-40B4-BE49-F238E27FC236}">
                <a16:creationId xmlns:a16="http://schemas.microsoft.com/office/drawing/2014/main" id="{611113D8-89F8-A696-96A5-5322C6F89F26}"/>
              </a:ext>
            </a:extLst>
          </p:cNvPr>
          <p:cNvCxnSpPr/>
          <p:nvPr/>
        </p:nvCxnSpPr>
        <p:spPr>
          <a:xfrm>
            <a:off x="8263259" y="1598798"/>
            <a:ext cx="14361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DA240D-21AA-1FEC-1BF0-1977AC3F11FA}"/>
              </a:ext>
            </a:extLst>
          </p:cNvPr>
          <p:cNvCxnSpPr/>
          <p:nvPr/>
        </p:nvCxnSpPr>
        <p:spPr>
          <a:xfrm flipH="1">
            <a:off x="7859352" y="1598798"/>
            <a:ext cx="398297" cy="476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B18AAB2-2228-EBF2-168C-C88DCB6242D7}"/>
              </a:ext>
            </a:extLst>
          </p:cNvPr>
          <p:cNvCxnSpPr>
            <a:cxnSpLocks/>
          </p:cNvCxnSpPr>
          <p:nvPr/>
        </p:nvCxnSpPr>
        <p:spPr>
          <a:xfrm>
            <a:off x="9160829" y="3949853"/>
            <a:ext cx="6563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C016139-F966-62E5-5736-A1276EA827DD}"/>
              </a:ext>
            </a:extLst>
          </p:cNvPr>
          <p:cNvCxnSpPr>
            <a:cxnSpLocks/>
          </p:cNvCxnSpPr>
          <p:nvPr/>
        </p:nvCxnSpPr>
        <p:spPr>
          <a:xfrm>
            <a:off x="9160829" y="2335124"/>
            <a:ext cx="6563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740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3" y="53608"/>
            <a:ext cx="503193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IMAGE PROCESSING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32</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191641" y="972491"/>
            <a:ext cx="11941955" cy="338554"/>
          </a:xfrm>
          <a:prstGeom prst="rect">
            <a:avLst/>
          </a:prstGeom>
          <a:noFill/>
        </p:spPr>
        <p:txBody>
          <a:bodyPr wrap="square" rtlCol="0">
            <a:spAutoFit/>
          </a:bodyPr>
          <a:lstStyle/>
          <a:p>
            <a:r>
              <a:rPr lang="en-US" sz="1600" b="1" dirty="0">
                <a:latin typeface="Adobe Heiti Std R" panose="020B0400000000000000" pitchFamily="34" charset="-128"/>
                <a:ea typeface="Adobe Heiti Std R" panose="020B0400000000000000" pitchFamily="34" charset="-128"/>
                <a:cs typeface="Times New Roman" panose="02020603050405020304" pitchFamily="18" charset="0"/>
              </a:rPr>
              <a:t>Convolution to obtain Feature Maps: Circular Hole</a:t>
            </a:r>
            <a:endParaRPr lang="en-US" sz="1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7" name="TextBox 6">
            <a:extLst>
              <a:ext uri="{FF2B5EF4-FFF2-40B4-BE49-F238E27FC236}">
                <a16:creationId xmlns:a16="http://schemas.microsoft.com/office/drawing/2014/main" id="{ECD6ADC9-3DE2-5279-D855-EFFFE1B33B80}"/>
              </a:ext>
            </a:extLst>
          </p:cNvPr>
          <p:cNvSpPr txBox="1"/>
          <p:nvPr/>
        </p:nvSpPr>
        <p:spPr>
          <a:xfrm>
            <a:off x="1352966" y="5116068"/>
            <a:ext cx="9025194" cy="769441"/>
          </a:xfrm>
          <a:prstGeom prst="rect">
            <a:avLst/>
          </a:prstGeom>
          <a:noFill/>
        </p:spPr>
        <p:txBody>
          <a:bodyPr wrap="square" rtlCol="0">
            <a:spAutoFit/>
          </a:bodyPr>
          <a:lstStyle/>
          <a:p>
            <a:pPr algn="ctr"/>
            <a:r>
              <a:rPr lang="en-US" sz="1600" u="sng" dirty="0">
                <a:latin typeface="Adobe Heiti Std R" panose="020B0400000000000000" pitchFamily="34" charset="-128"/>
                <a:ea typeface="Adobe Heiti Std R" panose="020B0400000000000000" pitchFamily="34" charset="-128"/>
                <a:cs typeface="Times New Roman" panose="02020603050405020304" pitchFamily="18" charset="0"/>
              </a:rPr>
              <a:t>Edge Detection Kernel</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As we can see, the output feature map is almost completely black, except for the region where the hole is</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This feature map is then later processed to obtain the location of the hole</a:t>
            </a:r>
          </a:p>
        </p:txBody>
      </p:sp>
      <p:sp>
        <p:nvSpPr>
          <p:cNvPr id="17" name="TextBox 16">
            <a:extLst>
              <a:ext uri="{FF2B5EF4-FFF2-40B4-BE49-F238E27FC236}">
                <a16:creationId xmlns:a16="http://schemas.microsoft.com/office/drawing/2014/main" id="{4B2C0362-E24B-821E-FC8A-70EFD548C522}"/>
              </a:ext>
            </a:extLst>
          </p:cNvPr>
          <p:cNvSpPr txBox="1"/>
          <p:nvPr/>
        </p:nvSpPr>
        <p:spPr>
          <a:xfrm>
            <a:off x="7785760" y="4329259"/>
            <a:ext cx="2693619" cy="338554"/>
          </a:xfrm>
          <a:prstGeom prst="rect">
            <a:avLst/>
          </a:prstGeom>
          <a:noFill/>
        </p:spPr>
        <p:txBody>
          <a:bodyPr wrap="square" rtlCol="0">
            <a:spAutoFit/>
          </a:bodyPr>
          <a:lstStyle/>
          <a:p>
            <a:pPr algn="ctr"/>
            <a:r>
              <a:rPr lang="en-US" sz="1600" dirty="0"/>
              <a:t>Output Feature Map</a:t>
            </a:r>
            <a:endParaRPr lang="en-IN" sz="1600" dirty="0"/>
          </a:p>
        </p:txBody>
      </p:sp>
      <p:sp>
        <p:nvSpPr>
          <p:cNvPr id="20" name="TextBox 19">
            <a:extLst>
              <a:ext uri="{FF2B5EF4-FFF2-40B4-BE49-F238E27FC236}">
                <a16:creationId xmlns:a16="http://schemas.microsoft.com/office/drawing/2014/main" id="{E18723A9-8BC9-12DE-B57B-AFC1C932EAD5}"/>
              </a:ext>
            </a:extLst>
          </p:cNvPr>
          <p:cNvSpPr txBox="1"/>
          <p:nvPr/>
        </p:nvSpPr>
        <p:spPr>
          <a:xfrm>
            <a:off x="866359" y="4386753"/>
            <a:ext cx="2693619" cy="338554"/>
          </a:xfrm>
          <a:prstGeom prst="rect">
            <a:avLst/>
          </a:prstGeom>
          <a:noFill/>
        </p:spPr>
        <p:txBody>
          <a:bodyPr wrap="square" rtlCol="0">
            <a:spAutoFit/>
          </a:bodyPr>
          <a:lstStyle/>
          <a:p>
            <a:pPr algn="ctr"/>
            <a:r>
              <a:rPr lang="en-US" sz="1600" dirty="0"/>
              <a:t>Input Image</a:t>
            </a:r>
            <a:endParaRPr lang="en-IN" sz="1600" dirty="0"/>
          </a:p>
        </p:txBody>
      </p:sp>
      <p:sp>
        <p:nvSpPr>
          <p:cNvPr id="4" name="Rectangle 3">
            <a:extLst>
              <a:ext uri="{FF2B5EF4-FFF2-40B4-BE49-F238E27FC236}">
                <a16:creationId xmlns:a16="http://schemas.microsoft.com/office/drawing/2014/main" id="{8A1C4D83-FEB0-4302-5CDD-53E57D8E1B32}"/>
              </a:ext>
            </a:extLst>
          </p:cNvPr>
          <p:cNvSpPr/>
          <p:nvPr/>
        </p:nvSpPr>
        <p:spPr>
          <a:xfrm>
            <a:off x="4802503" y="2206433"/>
            <a:ext cx="2186328" cy="2180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4ECC3EB-BF4C-E7DE-B368-F8CF1EF77B75}"/>
              </a:ext>
            </a:extLst>
          </p:cNvPr>
          <p:cNvSpPr/>
          <p:nvPr/>
        </p:nvSpPr>
        <p:spPr>
          <a:xfrm>
            <a:off x="4802503" y="2212981"/>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9" name="Rectangle 8">
            <a:extLst>
              <a:ext uri="{FF2B5EF4-FFF2-40B4-BE49-F238E27FC236}">
                <a16:creationId xmlns:a16="http://schemas.microsoft.com/office/drawing/2014/main" id="{3100D984-E052-1E7B-261E-55794E33525D}"/>
              </a:ext>
            </a:extLst>
          </p:cNvPr>
          <p:cNvSpPr/>
          <p:nvPr/>
        </p:nvSpPr>
        <p:spPr>
          <a:xfrm>
            <a:off x="4802503" y="2932475"/>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1" name="Rectangle 10">
            <a:extLst>
              <a:ext uri="{FF2B5EF4-FFF2-40B4-BE49-F238E27FC236}">
                <a16:creationId xmlns:a16="http://schemas.microsoft.com/office/drawing/2014/main" id="{23708DAA-0CAE-B60D-CC40-9B62C3C95410}"/>
              </a:ext>
            </a:extLst>
          </p:cNvPr>
          <p:cNvSpPr/>
          <p:nvPr/>
        </p:nvSpPr>
        <p:spPr>
          <a:xfrm>
            <a:off x="5528080" y="2222263"/>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3" name="Rectangle 12">
            <a:extLst>
              <a:ext uri="{FF2B5EF4-FFF2-40B4-BE49-F238E27FC236}">
                <a16:creationId xmlns:a16="http://schemas.microsoft.com/office/drawing/2014/main" id="{3D79054C-82F4-20FA-4DF3-0A3A9B644EFD}"/>
              </a:ext>
            </a:extLst>
          </p:cNvPr>
          <p:cNvSpPr/>
          <p:nvPr/>
        </p:nvSpPr>
        <p:spPr>
          <a:xfrm>
            <a:off x="5533412" y="2932475"/>
            <a:ext cx="728776" cy="72877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
        <p:nvSpPr>
          <p:cNvPr id="14" name="Rectangle 13">
            <a:extLst>
              <a:ext uri="{FF2B5EF4-FFF2-40B4-BE49-F238E27FC236}">
                <a16:creationId xmlns:a16="http://schemas.microsoft.com/office/drawing/2014/main" id="{BCBD8A62-E3AA-38AA-EE5F-BB92BE7FB42A}"/>
              </a:ext>
            </a:extLst>
          </p:cNvPr>
          <p:cNvSpPr/>
          <p:nvPr/>
        </p:nvSpPr>
        <p:spPr>
          <a:xfrm>
            <a:off x="6260055" y="2209707"/>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5" name="Rectangle 14">
            <a:extLst>
              <a:ext uri="{FF2B5EF4-FFF2-40B4-BE49-F238E27FC236}">
                <a16:creationId xmlns:a16="http://schemas.microsoft.com/office/drawing/2014/main" id="{2AB02BFE-1062-7FE8-50AF-09AD9EB65078}"/>
              </a:ext>
            </a:extLst>
          </p:cNvPr>
          <p:cNvSpPr/>
          <p:nvPr/>
        </p:nvSpPr>
        <p:spPr>
          <a:xfrm>
            <a:off x="6265387" y="2941892"/>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6" name="Rectangle 15">
            <a:extLst>
              <a:ext uri="{FF2B5EF4-FFF2-40B4-BE49-F238E27FC236}">
                <a16:creationId xmlns:a16="http://schemas.microsoft.com/office/drawing/2014/main" id="{C3DA05F2-6921-F135-8949-BE6BD79A217E}"/>
              </a:ext>
            </a:extLst>
          </p:cNvPr>
          <p:cNvSpPr/>
          <p:nvPr/>
        </p:nvSpPr>
        <p:spPr>
          <a:xfrm>
            <a:off x="4802503" y="3651969"/>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8" name="Rectangle 17">
            <a:extLst>
              <a:ext uri="{FF2B5EF4-FFF2-40B4-BE49-F238E27FC236}">
                <a16:creationId xmlns:a16="http://schemas.microsoft.com/office/drawing/2014/main" id="{16AC6F5D-4634-8C84-F4C5-9A972F575529}"/>
              </a:ext>
            </a:extLst>
          </p:cNvPr>
          <p:cNvSpPr/>
          <p:nvPr/>
        </p:nvSpPr>
        <p:spPr>
          <a:xfrm>
            <a:off x="5534479" y="3661520"/>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9" name="Rectangle 18">
            <a:extLst>
              <a:ext uri="{FF2B5EF4-FFF2-40B4-BE49-F238E27FC236}">
                <a16:creationId xmlns:a16="http://schemas.microsoft.com/office/drawing/2014/main" id="{89A288AC-0F04-D346-1376-C41EC7D46D14}"/>
              </a:ext>
            </a:extLst>
          </p:cNvPr>
          <p:cNvSpPr/>
          <p:nvPr/>
        </p:nvSpPr>
        <p:spPr>
          <a:xfrm>
            <a:off x="6256856" y="3661520"/>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pic>
        <p:nvPicPr>
          <p:cNvPr id="22" name="Picture 21">
            <a:extLst>
              <a:ext uri="{FF2B5EF4-FFF2-40B4-BE49-F238E27FC236}">
                <a16:creationId xmlns:a16="http://schemas.microsoft.com/office/drawing/2014/main" id="{2601DF30-C12B-D6EB-1D7A-377AB49C0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04" y="2242979"/>
            <a:ext cx="2186328" cy="2161136"/>
          </a:xfrm>
          <a:prstGeom prst="rect">
            <a:avLst/>
          </a:prstGeom>
        </p:spPr>
      </p:pic>
      <p:sp>
        <p:nvSpPr>
          <p:cNvPr id="23" name="TextBox 22">
            <a:extLst>
              <a:ext uri="{FF2B5EF4-FFF2-40B4-BE49-F238E27FC236}">
                <a16:creationId xmlns:a16="http://schemas.microsoft.com/office/drawing/2014/main" id="{B5B2552B-BAC8-9A72-04FD-9DD5387D61F3}"/>
              </a:ext>
            </a:extLst>
          </p:cNvPr>
          <p:cNvSpPr txBox="1"/>
          <p:nvPr/>
        </p:nvSpPr>
        <p:spPr>
          <a:xfrm>
            <a:off x="4552057" y="4398664"/>
            <a:ext cx="2693619" cy="338554"/>
          </a:xfrm>
          <a:prstGeom prst="rect">
            <a:avLst/>
          </a:prstGeom>
          <a:noFill/>
        </p:spPr>
        <p:txBody>
          <a:bodyPr wrap="square" rtlCol="0">
            <a:spAutoFit/>
          </a:bodyPr>
          <a:lstStyle/>
          <a:p>
            <a:pPr algn="ctr"/>
            <a:r>
              <a:rPr lang="en-US" sz="1600" dirty="0"/>
              <a:t>Kernel</a:t>
            </a:r>
            <a:endParaRPr lang="en-IN" sz="1600" dirty="0"/>
          </a:p>
        </p:txBody>
      </p:sp>
      <p:pic>
        <p:nvPicPr>
          <p:cNvPr id="26" name="Picture 25">
            <a:extLst>
              <a:ext uri="{FF2B5EF4-FFF2-40B4-BE49-F238E27FC236}">
                <a16:creationId xmlns:a16="http://schemas.microsoft.com/office/drawing/2014/main" id="{6D3BCBB4-77ED-A353-7A26-53ABE86CA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365" y="2237227"/>
            <a:ext cx="2137593" cy="2092032"/>
          </a:xfrm>
          <a:prstGeom prst="rect">
            <a:avLst/>
          </a:prstGeom>
        </p:spPr>
      </p:pic>
    </p:spTree>
    <p:extLst>
      <p:ext uri="{BB962C8B-B14F-4D97-AF65-F5344CB8AC3E}">
        <p14:creationId xmlns:p14="http://schemas.microsoft.com/office/powerpoint/2010/main" val="3381599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3" y="53608"/>
            <a:ext cx="503193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IMAGE PROCESSING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938855"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33</a:t>
            </a:fld>
            <a:endParaRPr lang="en-IN"/>
          </a:p>
        </p:txBody>
      </p:sp>
      <p:sp>
        <p:nvSpPr>
          <p:cNvPr id="8" name="TextBox 7">
            <a:extLst>
              <a:ext uri="{FF2B5EF4-FFF2-40B4-BE49-F238E27FC236}">
                <a16:creationId xmlns:a16="http://schemas.microsoft.com/office/drawing/2014/main" id="{39DB9A14-333E-6ACB-CAF1-8AF8BF8F7E08}"/>
              </a:ext>
            </a:extLst>
          </p:cNvPr>
          <p:cNvSpPr txBox="1"/>
          <p:nvPr/>
        </p:nvSpPr>
        <p:spPr>
          <a:xfrm>
            <a:off x="208067" y="957084"/>
            <a:ext cx="11941955" cy="338554"/>
          </a:xfrm>
          <a:prstGeom prst="rect">
            <a:avLst/>
          </a:prstGeom>
          <a:noFill/>
        </p:spPr>
        <p:txBody>
          <a:bodyPr wrap="square" rtlCol="0">
            <a:spAutoFit/>
          </a:bodyPr>
          <a:lstStyle/>
          <a:p>
            <a:r>
              <a:rPr lang="en-US" sz="1600" b="1" dirty="0">
                <a:latin typeface="Adobe Heiti Std R" panose="020B0400000000000000" pitchFamily="34" charset="-128"/>
                <a:ea typeface="Adobe Heiti Std R" panose="020B0400000000000000" pitchFamily="34" charset="-128"/>
                <a:cs typeface="Times New Roman" panose="02020603050405020304" pitchFamily="18" charset="0"/>
              </a:rPr>
              <a:t>Convolution to obtain Feature Maps: Grayscale </a:t>
            </a:r>
            <a:endParaRPr lang="en-US" sz="1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7" name="TextBox 6">
            <a:extLst>
              <a:ext uri="{FF2B5EF4-FFF2-40B4-BE49-F238E27FC236}">
                <a16:creationId xmlns:a16="http://schemas.microsoft.com/office/drawing/2014/main" id="{ECD6ADC9-3DE2-5279-D855-EFFFE1B33B80}"/>
              </a:ext>
            </a:extLst>
          </p:cNvPr>
          <p:cNvSpPr txBox="1"/>
          <p:nvPr/>
        </p:nvSpPr>
        <p:spPr>
          <a:xfrm>
            <a:off x="854170" y="5130137"/>
            <a:ext cx="10494020" cy="984885"/>
          </a:xfrm>
          <a:prstGeom prst="rect">
            <a:avLst/>
          </a:prstGeom>
          <a:noFill/>
        </p:spPr>
        <p:txBody>
          <a:bodyPr wrap="square" rtlCol="0">
            <a:spAutoFit/>
          </a:bodyPr>
          <a:lstStyle/>
          <a:p>
            <a:pPr algn="ctr"/>
            <a:r>
              <a:rPr lang="en-US" sz="1600" u="sng" dirty="0">
                <a:latin typeface="Adobe Heiti Std R" panose="020B0400000000000000" pitchFamily="34" charset="-128"/>
                <a:ea typeface="Adobe Heiti Std R" panose="020B0400000000000000" pitchFamily="34" charset="-128"/>
                <a:cs typeface="Times New Roman" panose="02020603050405020304" pitchFamily="18" charset="0"/>
              </a:rPr>
              <a:t>Edge Detection Kernel</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It is important to check the effects when images are grayscale because grayscale neglects the channel-wise characteristics</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For grayscale images, the effect is much less pronounced, although it is still prevalent</a:t>
            </a:r>
          </a:p>
          <a:p>
            <a:r>
              <a:rPr lang="en-US" sz="1400" dirty="0">
                <a:latin typeface="Adobe Heiti Std R" panose="020B0400000000000000" pitchFamily="34" charset="-128"/>
                <a:ea typeface="Adobe Heiti Std R" panose="020B0400000000000000" pitchFamily="34" charset="-128"/>
                <a:cs typeface="Times New Roman" panose="02020603050405020304" pitchFamily="18" charset="0"/>
              </a:rPr>
              <a:t>- Using a neural network that combines such effects together in a structured manner is thus necessary</a:t>
            </a:r>
          </a:p>
        </p:txBody>
      </p:sp>
      <p:sp>
        <p:nvSpPr>
          <p:cNvPr id="17" name="TextBox 16">
            <a:extLst>
              <a:ext uri="{FF2B5EF4-FFF2-40B4-BE49-F238E27FC236}">
                <a16:creationId xmlns:a16="http://schemas.microsoft.com/office/drawing/2014/main" id="{4B2C0362-E24B-821E-FC8A-70EFD548C522}"/>
              </a:ext>
            </a:extLst>
          </p:cNvPr>
          <p:cNvSpPr txBox="1"/>
          <p:nvPr/>
        </p:nvSpPr>
        <p:spPr>
          <a:xfrm>
            <a:off x="8130104" y="4380745"/>
            <a:ext cx="2693619" cy="338554"/>
          </a:xfrm>
          <a:prstGeom prst="rect">
            <a:avLst/>
          </a:prstGeom>
          <a:noFill/>
        </p:spPr>
        <p:txBody>
          <a:bodyPr wrap="square" rtlCol="0">
            <a:spAutoFit/>
          </a:bodyPr>
          <a:lstStyle/>
          <a:p>
            <a:pPr algn="ctr"/>
            <a:r>
              <a:rPr lang="en-US" sz="1600" dirty="0"/>
              <a:t>Output Feature Map</a:t>
            </a:r>
            <a:endParaRPr lang="en-IN" sz="1600" dirty="0"/>
          </a:p>
        </p:txBody>
      </p:sp>
      <p:sp>
        <p:nvSpPr>
          <p:cNvPr id="20" name="TextBox 19">
            <a:extLst>
              <a:ext uri="{FF2B5EF4-FFF2-40B4-BE49-F238E27FC236}">
                <a16:creationId xmlns:a16="http://schemas.microsoft.com/office/drawing/2014/main" id="{E18723A9-8BC9-12DE-B57B-AFC1C932EAD5}"/>
              </a:ext>
            </a:extLst>
          </p:cNvPr>
          <p:cNvSpPr txBox="1"/>
          <p:nvPr/>
        </p:nvSpPr>
        <p:spPr>
          <a:xfrm>
            <a:off x="960995" y="4452889"/>
            <a:ext cx="2693619" cy="338554"/>
          </a:xfrm>
          <a:prstGeom prst="rect">
            <a:avLst/>
          </a:prstGeom>
          <a:noFill/>
        </p:spPr>
        <p:txBody>
          <a:bodyPr wrap="square" rtlCol="0">
            <a:spAutoFit/>
          </a:bodyPr>
          <a:lstStyle/>
          <a:p>
            <a:pPr algn="ctr"/>
            <a:r>
              <a:rPr lang="en-US" sz="1600" dirty="0"/>
              <a:t>Input Image</a:t>
            </a:r>
            <a:endParaRPr lang="en-IN" sz="1600" dirty="0"/>
          </a:p>
        </p:txBody>
      </p:sp>
      <p:sp>
        <p:nvSpPr>
          <p:cNvPr id="4" name="Rectangle 3">
            <a:extLst>
              <a:ext uri="{FF2B5EF4-FFF2-40B4-BE49-F238E27FC236}">
                <a16:creationId xmlns:a16="http://schemas.microsoft.com/office/drawing/2014/main" id="{8A1C4D83-FEB0-4302-5CDD-53E57D8E1B32}"/>
              </a:ext>
            </a:extLst>
          </p:cNvPr>
          <p:cNvSpPr/>
          <p:nvPr/>
        </p:nvSpPr>
        <p:spPr>
          <a:xfrm>
            <a:off x="4802503" y="2206433"/>
            <a:ext cx="2186328" cy="2180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4ECC3EB-BF4C-E7DE-B368-F8CF1EF77B75}"/>
              </a:ext>
            </a:extLst>
          </p:cNvPr>
          <p:cNvSpPr/>
          <p:nvPr/>
        </p:nvSpPr>
        <p:spPr>
          <a:xfrm>
            <a:off x="4802503" y="2212981"/>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9" name="Rectangle 8">
            <a:extLst>
              <a:ext uri="{FF2B5EF4-FFF2-40B4-BE49-F238E27FC236}">
                <a16:creationId xmlns:a16="http://schemas.microsoft.com/office/drawing/2014/main" id="{3100D984-E052-1E7B-261E-55794E33525D}"/>
              </a:ext>
            </a:extLst>
          </p:cNvPr>
          <p:cNvSpPr/>
          <p:nvPr/>
        </p:nvSpPr>
        <p:spPr>
          <a:xfrm>
            <a:off x="4802503" y="2932475"/>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1" name="Rectangle 10">
            <a:extLst>
              <a:ext uri="{FF2B5EF4-FFF2-40B4-BE49-F238E27FC236}">
                <a16:creationId xmlns:a16="http://schemas.microsoft.com/office/drawing/2014/main" id="{23708DAA-0CAE-B60D-CC40-9B62C3C95410}"/>
              </a:ext>
            </a:extLst>
          </p:cNvPr>
          <p:cNvSpPr/>
          <p:nvPr/>
        </p:nvSpPr>
        <p:spPr>
          <a:xfrm>
            <a:off x="5528080" y="2222263"/>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3" name="Rectangle 12">
            <a:extLst>
              <a:ext uri="{FF2B5EF4-FFF2-40B4-BE49-F238E27FC236}">
                <a16:creationId xmlns:a16="http://schemas.microsoft.com/office/drawing/2014/main" id="{3D79054C-82F4-20FA-4DF3-0A3A9B644EFD}"/>
              </a:ext>
            </a:extLst>
          </p:cNvPr>
          <p:cNvSpPr/>
          <p:nvPr/>
        </p:nvSpPr>
        <p:spPr>
          <a:xfrm>
            <a:off x="5533412" y="2932475"/>
            <a:ext cx="728776" cy="72877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
        <p:nvSpPr>
          <p:cNvPr id="14" name="Rectangle 13">
            <a:extLst>
              <a:ext uri="{FF2B5EF4-FFF2-40B4-BE49-F238E27FC236}">
                <a16:creationId xmlns:a16="http://schemas.microsoft.com/office/drawing/2014/main" id="{BCBD8A62-E3AA-38AA-EE5F-BB92BE7FB42A}"/>
              </a:ext>
            </a:extLst>
          </p:cNvPr>
          <p:cNvSpPr/>
          <p:nvPr/>
        </p:nvSpPr>
        <p:spPr>
          <a:xfrm>
            <a:off x="6260055" y="2209707"/>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5" name="Rectangle 14">
            <a:extLst>
              <a:ext uri="{FF2B5EF4-FFF2-40B4-BE49-F238E27FC236}">
                <a16:creationId xmlns:a16="http://schemas.microsoft.com/office/drawing/2014/main" id="{2AB02BFE-1062-7FE8-50AF-09AD9EB65078}"/>
              </a:ext>
            </a:extLst>
          </p:cNvPr>
          <p:cNvSpPr/>
          <p:nvPr/>
        </p:nvSpPr>
        <p:spPr>
          <a:xfrm>
            <a:off x="6265387" y="2941892"/>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6" name="Rectangle 15">
            <a:extLst>
              <a:ext uri="{FF2B5EF4-FFF2-40B4-BE49-F238E27FC236}">
                <a16:creationId xmlns:a16="http://schemas.microsoft.com/office/drawing/2014/main" id="{C3DA05F2-6921-F135-8949-BE6BD79A217E}"/>
              </a:ext>
            </a:extLst>
          </p:cNvPr>
          <p:cNvSpPr/>
          <p:nvPr/>
        </p:nvSpPr>
        <p:spPr>
          <a:xfrm>
            <a:off x="4802503" y="3651969"/>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8" name="Rectangle 17">
            <a:extLst>
              <a:ext uri="{FF2B5EF4-FFF2-40B4-BE49-F238E27FC236}">
                <a16:creationId xmlns:a16="http://schemas.microsoft.com/office/drawing/2014/main" id="{16AC6F5D-4634-8C84-F4C5-9A972F575529}"/>
              </a:ext>
            </a:extLst>
          </p:cNvPr>
          <p:cNvSpPr/>
          <p:nvPr/>
        </p:nvSpPr>
        <p:spPr>
          <a:xfrm>
            <a:off x="5534479" y="3661520"/>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19" name="Rectangle 18">
            <a:extLst>
              <a:ext uri="{FF2B5EF4-FFF2-40B4-BE49-F238E27FC236}">
                <a16:creationId xmlns:a16="http://schemas.microsoft.com/office/drawing/2014/main" id="{89A288AC-0F04-D346-1376-C41EC7D46D14}"/>
              </a:ext>
            </a:extLst>
          </p:cNvPr>
          <p:cNvSpPr/>
          <p:nvPr/>
        </p:nvSpPr>
        <p:spPr>
          <a:xfrm>
            <a:off x="6256856" y="3661520"/>
            <a:ext cx="728776" cy="7287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endParaRPr lang="en-IN" dirty="0">
              <a:solidFill>
                <a:sysClr val="windowText" lastClr="000000"/>
              </a:solidFill>
            </a:endParaRPr>
          </a:p>
        </p:txBody>
      </p:sp>
      <p:sp>
        <p:nvSpPr>
          <p:cNvPr id="23" name="TextBox 22">
            <a:extLst>
              <a:ext uri="{FF2B5EF4-FFF2-40B4-BE49-F238E27FC236}">
                <a16:creationId xmlns:a16="http://schemas.microsoft.com/office/drawing/2014/main" id="{B5B2552B-BAC8-9A72-04FD-9DD5387D61F3}"/>
              </a:ext>
            </a:extLst>
          </p:cNvPr>
          <p:cNvSpPr txBox="1"/>
          <p:nvPr/>
        </p:nvSpPr>
        <p:spPr>
          <a:xfrm>
            <a:off x="4552057" y="4398664"/>
            <a:ext cx="2693619" cy="338554"/>
          </a:xfrm>
          <a:prstGeom prst="rect">
            <a:avLst/>
          </a:prstGeom>
          <a:noFill/>
        </p:spPr>
        <p:txBody>
          <a:bodyPr wrap="square" rtlCol="0">
            <a:spAutoFit/>
          </a:bodyPr>
          <a:lstStyle/>
          <a:p>
            <a:pPr algn="ctr"/>
            <a:r>
              <a:rPr lang="en-US" sz="1600" dirty="0"/>
              <a:t>Kernel</a:t>
            </a:r>
            <a:endParaRPr lang="en-IN" sz="1600" dirty="0"/>
          </a:p>
        </p:txBody>
      </p:sp>
      <p:pic>
        <p:nvPicPr>
          <p:cNvPr id="21" name="Picture 20">
            <a:extLst>
              <a:ext uri="{FF2B5EF4-FFF2-40B4-BE49-F238E27FC236}">
                <a16:creationId xmlns:a16="http://schemas.microsoft.com/office/drawing/2014/main" id="{23E07E4C-14EA-0B29-F263-6C8881741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06" y="2212981"/>
            <a:ext cx="2302062" cy="2179743"/>
          </a:xfrm>
          <a:prstGeom prst="rect">
            <a:avLst/>
          </a:prstGeom>
        </p:spPr>
      </p:pic>
      <p:pic>
        <p:nvPicPr>
          <p:cNvPr id="25" name="Picture 24">
            <a:extLst>
              <a:ext uri="{FF2B5EF4-FFF2-40B4-BE49-F238E27FC236}">
                <a16:creationId xmlns:a16="http://schemas.microsoft.com/office/drawing/2014/main" id="{BF4ED31A-B752-2B48-9844-4C0B86ABC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6181" y="2131043"/>
            <a:ext cx="2621466" cy="2252817"/>
          </a:xfrm>
          <a:prstGeom prst="rect">
            <a:avLst/>
          </a:prstGeom>
        </p:spPr>
      </p:pic>
    </p:spTree>
    <p:extLst>
      <p:ext uri="{BB962C8B-B14F-4D97-AF65-F5344CB8AC3E}">
        <p14:creationId xmlns:p14="http://schemas.microsoft.com/office/powerpoint/2010/main" val="179321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34</a:t>
            </a:fld>
            <a:endParaRPr lang="en-IN"/>
          </a:p>
        </p:txBody>
      </p:sp>
      <p:sp>
        <p:nvSpPr>
          <p:cNvPr id="10" name="TextBox 9">
            <a:extLst>
              <a:ext uri="{FF2B5EF4-FFF2-40B4-BE49-F238E27FC236}">
                <a16:creationId xmlns:a16="http://schemas.microsoft.com/office/drawing/2014/main" id="{BA0ADEFD-10FE-8932-64E8-B3361868FEEC}"/>
              </a:ext>
            </a:extLst>
          </p:cNvPr>
          <p:cNvSpPr txBox="1"/>
          <p:nvPr/>
        </p:nvSpPr>
        <p:spPr>
          <a:xfrm>
            <a:off x="164263" y="1033077"/>
            <a:ext cx="11673658" cy="1354217"/>
          </a:xfrm>
          <a:prstGeom prst="rect">
            <a:avLst/>
          </a:prstGeom>
          <a:noFill/>
        </p:spPr>
        <p:txBody>
          <a:bodyPr wrap="square" rtlCol="0">
            <a:spAutoFit/>
          </a:bodyPr>
          <a:lstStyle/>
          <a:p>
            <a:r>
              <a:rPr lang="en-US" u="sng" dirty="0"/>
              <a:t>YOLOv5 Model for Object Detection</a:t>
            </a:r>
          </a:p>
          <a:p>
            <a:r>
              <a:rPr lang="en-US" sz="1600" dirty="0"/>
              <a:t>- Has proven to be good for detecting small objects </a:t>
            </a:r>
          </a:p>
          <a:p>
            <a:r>
              <a:rPr lang="en-US" sz="1600" dirty="0"/>
              <a:t>- Fast inference speed, easy to train, good support with Pytorch (about 2.5x faster than Faster RCNN, which lot of papers use)</a:t>
            </a:r>
          </a:p>
          <a:p>
            <a:r>
              <a:rPr lang="en-US" sz="1600" dirty="0"/>
              <a:t>- Can detect crowded objects and also gives little to low overlapping boxes</a:t>
            </a:r>
          </a:p>
          <a:p>
            <a:r>
              <a:rPr lang="en-US" sz="1600" dirty="0"/>
              <a:t>Reference: </a:t>
            </a:r>
            <a:r>
              <a:rPr lang="en-US" sz="1600" dirty="0">
                <a:solidFill>
                  <a:srgbClr val="00B0F0"/>
                </a:solidFill>
              </a:rPr>
              <a:t>https://towardsdatascience.com/yolov5-compared-to-faster-rcnn-who-wins-a771cd6c9fb4</a:t>
            </a:r>
            <a:endParaRPr lang="en-IN" sz="1600" dirty="0">
              <a:solidFill>
                <a:srgbClr val="00B0F0"/>
              </a:solidFill>
            </a:endParaRPr>
          </a:p>
        </p:txBody>
      </p:sp>
      <p:sp>
        <p:nvSpPr>
          <p:cNvPr id="12" name="Rectangle 11">
            <a:extLst>
              <a:ext uri="{FF2B5EF4-FFF2-40B4-BE49-F238E27FC236}">
                <a16:creationId xmlns:a16="http://schemas.microsoft.com/office/drawing/2014/main" id="{5F1119A6-8E54-341A-7161-E6DA80C4017A}"/>
              </a:ext>
            </a:extLst>
          </p:cNvPr>
          <p:cNvSpPr/>
          <p:nvPr/>
        </p:nvSpPr>
        <p:spPr>
          <a:xfrm>
            <a:off x="164263" y="1040379"/>
            <a:ext cx="11799593" cy="1354217"/>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E44A1978-D328-C39D-81AE-C619A033B5E9}"/>
              </a:ext>
            </a:extLst>
          </p:cNvPr>
          <p:cNvSpPr/>
          <p:nvPr/>
        </p:nvSpPr>
        <p:spPr>
          <a:xfrm>
            <a:off x="520167" y="3110054"/>
            <a:ext cx="2726774" cy="1620733"/>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Backbone</a:t>
            </a:r>
          </a:p>
          <a:p>
            <a:pPr algn="ctr"/>
            <a:endParaRPr lang="en-US" dirty="0">
              <a:solidFill>
                <a:sysClr val="windowText" lastClr="000000"/>
              </a:solidFill>
            </a:endParaRPr>
          </a:p>
          <a:p>
            <a:pPr algn="ctr"/>
            <a:r>
              <a:rPr lang="en-US" sz="1400" dirty="0">
                <a:solidFill>
                  <a:sysClr val="windowText" lastClr="000000"/>
                </a:solidFill>
              </a:rPr>
              <a:t>A Convolutional Neural Network that Aggregates features at different granularities</a:t>
            </a:r>
            <a:endParaRPr lang="en-IN" sz="1400" dirty="0">
              <a:solidFill>
                <a:sysClr val="windowText" lastClr="000000"/>
              </a:solidFill>
            </a:endParaRPr>
          </a:p>
        </p:txBody>
      </p:sp>
      <p:sp>
        <p:nvSpPr>
          <p:cNvPr id="27" name="Rectangle: Rounded Corners 26">
            <a:extLst>
              <a:ext uri="{FF2B5EF4-FFF2-40B4-BE49-F238E27FC236}">
                <a16:creationId xmlns:a16="http://schemas.microsoft.com/office/drawing/2014/main" id="{63B836BD-7E15-A333-24FC-BB0092774333}"/>
              </a:ext>
            </a:extLst>
          </p:cNvPr>
          <p:cNvSpPr/>
          <p:nvPr/>
        </p:nvSpPr>
        <p:spPr>
          <a:xfrm>
            <a:off x="4481199" y="3124656"/>
            <a:ext cx="2726774" cy="1620733"/>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Neck</a:t>
            </a:r>
          </a:p>
          <a:p>
            <a:pPr algn="ctr"/>
            <a:endParaRPr lang="en-US" dirty="0">
              <a:solidFill>
                <a:sysClr val="windowText" lastClr="000000"/>
              </a:solidFill>
            </a:endParaRPr>
          </a:p>
          <a:p>
            <a:pPr algn="ctr"/>
            <a:r>
              <a:rPr lang="en-US" sz="1400" dirty="0">
                <a:solidFill>
                  <a:sysClr val="windowText" lastClr="000000"/>
                </a:solidFill>
              </a:rPr>
              <a:t>A series of layers to mix and combine image features to pass them forward to prediction</a:t>
            </a:r>
            <a:endParaRPr lang="en-IN" sz="1400" dirty="0">
              <a:solidFill>
                <a:sysClr val="windowText" lastClr="000000"/>
              </a:solidFill>
            </a:endParaRPr>
          </a:p>
        </p:txBody>
      </p:sp>
      <p:sp>
        <p:nvSpPr>
          <p:cNvPr id="28" name="Rectangle: Rounded Corners 27">
            <a:extLst>
              <a:ext uri="{FF2B5EF4-FFF2-40B4-BE49-F238E27FC236}">
                <a16:creationId xmlns:a16="http://schemas.microsoft.com/office/drawing/2014/main" id="{3788AAD6-CECB-B58D-58E7-0B5C1A4F0B3F}"/>
              </a:ext>
            </a:extLst>
          </p:cNvPr>
          <p:cNvSpPr/>
          <p:nvPr/>
        </p:nvSpPr>
        <p:spPr>
          <a:xfrm>
            <a:off x="8442231" y="3124656"/>
            <a:ext cx="2726774" cy="1620733"/>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Head</a:t>
            </a:r>
          </a:p>
          <a:p>
            <a:pPr algn="ctr"/>
            <a:endParaRPr lang="en-US" dirty="0">
              <a:solidFill>
                <a:sysClr val="windowText" lastClr="000000"/>
              </a:solidFill>
            </a:endParaRPr>
          </a:p>
          <a:p>
            <a:pPr algn="ctr"/>
            <a:r>
              <a:rPr lang="en-US" sz="1400" dirty="0">
                <a:solidFill>
                  <a:sysClr val="windowText" lastClr="000000"/>
                </a:solidFill>
              </a:rPr>
              <a:t>Consumes features from the neck and takes box and class prediction steps</a:t>
            </a:r>
            <a:endParaRPr lang="en-IN" sz="1400" dirty="0">
              <a:solidFill>
                <a:sysClr val="windowText" lastClr="000000"/>
              </a:solidFill>
            </a:endParaRPr>
          </a:p>
        </p:txBody>
      </p:sp>
      <p:sp>
        <p:nvSpPr>
          <p:cNvPr id="30" name="Arrow: Right 29">
            <a:extLst>
              <a:ext uri="{FF2B5EF4-FFF2-40B4-BE49-F238E27FC236}">
                <a16:creationId xmlns:a16="http://schemas.microsoft.com/office/drawing/2014/main" id="{55EDB59E-56E3-A927-6512-9C3CC80D69F3}"/>
              </a:ext>
            </a:extLst>
          </p:cNvPr>
          <p:cNvSpPr/>
          <p:nvPr/>
        </p:nvSpPr>
        <p:spPr>
          <a:xfrm>
            <a:off x="3246941" y="3832814"/>
            <a:ext cx="1264829" cy="17521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4EF33516-965B-D55A-C5D5-48D05D111C5D}"/>
              </a:ext>
            </a:extLst>
          </p:cNvPr>
          <p:cNvSpPr/>
          <p:nvPr/>
        </p:nvSpPr>
        <p:spPr>
          <a:xfrm>
            <a:off x="7207973" y="3847414"/>
            <a:ext cx="1264829" cy="17521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1A7EAA88-986F-EF19-0E8D-8CFB09143712}"/>
              </a:ext>
            </a:extLst>
          </p:cNvPr>
          <p:cNvSpPr txBox="1"/>
          <p:nvPr/>
        </p:nvSpPr>
        <p:spPr>
          <a:xfrm>
            <a:off x="2244933" y="5115779"/>
            <a:ext cx="7638251" cy="861774"/>
          </a:xfrm>
          <a:prstGeom prst="rect">
            <a:avLst/>
          </a:prstGeom>
          <a:noFill/>
        </p:spPr>
        <p:txBody>
          <a:bodyPr wrap="square" rtlCol="0">
            <a:spAutoFit/>
          </a:bodyPr>
          <a:lstStyle/>
          <a:p>
            <a:pPr algn="ctr"/>
            <a:r>
              <a:rPr lang="en-US" u="sng" dirty="0"/>
              <a:t>YOLOv5 Model Architecture</a:t>
            </a:r>
          </a:p>
          <a:p>
            <a:pPr algn="ctr"/>
            <a:r>
              <a:rPr lang="en-US" dirty="0"/>
              <a:t>- </a:t>
            </a:r>
            <a:r>
              <a:rPr lang="en-US" sz="1400" dirty="0"/>
              <a:t>YOLO stands for ``You Only Look Once”</a:t>
            </a:r>
          </a:p>
          <a:p>
            <a:pPr algn="ctr"/>
            <a:r>
              <a:rPr lang="en-US" sz="1400" dirty="0"/>
              <a:t>- YOLOv5 is a version of the YOLO model</a:t>
            </a:r>
            <a:endParaRPr lang="en-IN" dirty="0"/>
          </a:p>
        </p:txBody>
      </p:sp>
    </p:spTree>
    <p:extLst>
      <p:ext uri="{BB962C8B-B14F-4D97-AF65-F5344CB8AC3E}">
        <p14:creationId xmlns:p14="http://schemas.microsoft.com/office/powerpoint/2010/main" val="1459142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35</a:t>
            </a:fld>
            <a:endParaRPr lang="en-IN"/>
          </a:p>
        </p:txBody>
      </p:sp>
      <p:sp>
        <p:nvSpPr>
          <p:cNvPr id="7" name="TextBox 6">
            <a:extLst>
              <a:ext uri="{FF2B5EF4-FFF2-40B4-BE49-F238E27FC236}">
                <a16:creationId xmlns:a16="http://schemas.microsoft.com/office/drawing/2014/main" id="{610C3717-1EA6-26DC-1A32-85FE0BE53089}"/>
              </a:ext>
            </a:extLst>
          </p:cNvPr>
          <p:cNvSpPr txBox="1"/>
          <p:nvPr/>
        </p:nvSpPr>
        <p:spPr>
          <a:xfrm>
            <a:off x="484899" y="5381153"/>
            <a:ext cx="10863291" cy="1261884"/>
          </a:xfrm>
          <a:prstGeom prst="rect">
            <a:avLst/>
          </a:prstGeom>
          <a:noFill/>
        </p:spPr>
        <p:txBody>
          <a:bodyPr wrap="square" rtlCol="0">
            <a:spAutoFit/>
          </a:bodyPr>
          <a:lstStyle/>
          <a:p>
            <a:pPr algn="ctr"/>
            <a:r>
              <a:rPr lang="en-US" u="sng" dirty="0"/>
              <a:t>YOLO Architecture, Image from Original YOLO Paper </a:t>
            </a:r>
          </a:p>
          <a:p>
            <a:pPr algn="ctr"/>
            <a:r>
              <a:rPr lang="en-US" sz="1400" dirty="0"/>
              <a:t>Reference: </a:t>
            </a:r>
            <a:r>
              <a:rPr lang="en-US" sz="1400" dirty="0">
                <a:solidFill>
                  <a:srgbClr val="00B0F0"/>
                </a:solidFill>
              </a:rPr>
              <a:t>Redmon, </a:t>
            </a:r>
            <a:r>
              <a:rPr lang="en-US" sz="1400" dirty="0" err="1">
                <a:solidFill>
                  <a:srgbClr val="00B0F0"/>
                </a:solidFill>
              </a:rPr>
              <a:t>Divvala</a:t>
            </a:r>
            <a:r>
              <a:rPr lang="en-US" sz="1400" dirty="0">
                <a:solidFill>
                  <a:srgbClr val="00B0F0"/>
                </a:solidFill>
              </a:rPr>
              <a:t> et al. ``You Only Look Once: Unified, Real-time Object Detection</a:t>
            </a:r>
          </a:p>
          <a:p>
            <a:pPr algn="ctr"/>
            <a:endParaRPr lang="en-US" sz="1400" dirty="0">
              <a:solidFill>
                <a:srgbClr val="00B0F0"/>
              </a:solidFill>
            </a:endParaRPr>
          </a:p>
          <a:p>
            <a:r>
              <a:rPr lang="en-US" sz="1400" dirty="0">
                <a:solidFill>
                  <a:srgbClr val="00B0F0"/>
                </a:solidFill>
              </a:rPr>
              <a:t>- </a:t>
            </a:r>
            <a:r>
              <a:rPr lang="en-US" sz="1400" dirty="0"/>
              <a:t>The YOLOv5 Architecture is built on this original YOLO architecture</a:t>
            </a:r>
            <a:endParaRPr lang="en-US" sz="1400" dirty="0">
              <a:solidFill>
                <a:srgbClr val="00B0F0"/>
              </a:solidFill>
            </a:endParaRPr>
          </a:p>
          <a:p>
            <a:endParaRPr lang="en-US" sz="1600" dirty="0"/>
          </a:p>
        </p:txBody>
      </p:sp>
      <p:pic>
        <p:nvPicPr>
          <p:cNvPr id="8" name="Picture 7">
            <a:extLst>
              <a:ext uri="{FF2B5EF4-FFF2-40B4-BE49-F238E27FC236}">
                <a16:creationId xmlns:a16="http://schemas.microsoft.com/office/drawing/2014/main" id="{32504A50-A059-BD38-939F-1E2A387B7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28" y="1150366"/>
            <a:ext cx="8583279" cy="4093673"/>
          </a:xfrm>
          <a:prstGeom prst="rect">
            <a:avLst/>
          </a:prstGeom>
          <a:ln>
            <a:solidFill>
              <a:schemeClr val="tx1"/>
            </a:solidFill>
          </a:ln>
        </p:spPr>
      </p:pic>
    </p:spTree>
    <p:extLst>
      <p:ext uri="{BB962C8B-B14F-4D97-AF65-F5344CB8AC3E}">
        <p14:creationId xmlns:p14="http://schemas.microsoft.com/office/powerpoint/2010/main" val="3182892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36</a:t>
            </a:fld>
            <a:endParaRPr lang="en-IN"/>
          </a:p>
        </p:txBody>
      </p:sp>
      <p:pic>
        <p:nvPicPr>
          <p:cNvPr id="8" name="Picture 7">
            <a:extLst>
              <a:ext uri="{FF2B5EF4-FFF2-40B4-BE49-F238E27FC236}">
                <a16:creationId xmlns:a16="http://schemas.microsoft.com/office/drawing/2014/main" id="{96956B32-84BA-555E-8935-4F640D7AF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810" y="993409"/>
            <a:ext cx="7117339" cy="5171947"/>
          </a:xfrm>
          <a:prstGeom prst="rect">
            <a:avLst/>
          </a:prstGeom>
          <a:ln>
            <a:solidFill>
              <a:schemeClr val="tx1"/>
            </a:solidFill>
          </a:ln>
        </p:spPr>
      </p:pic>
      <p:sp>
        <p:nvSpPr>
          <p:cNvPr id="9" name="TextBox 8">
            <a:extLst>
              <a:ext uri="{FF2B5EF4-FFF2-40B4-BE49-F238E27FC236}">
                <a16:creationId xmlns:a16="http://schemas.microsoft.com/office/drawing/2014/main" id="{1DAE64CB-513F-8942-FB5E-79CA0AFDDB3A}"/>
              </a:ext>
            </a:extLst>
          </p:cNvPr>
          <p:cNvSpPr txBox="1"/>
          <p:nvPr/>
        </p:nvSpPr>
        <p:spPr>
          <a:xfrm>
            <a:off x="8361011" y="2898990"/>
            <a:ext cx="3214088" cy="1015663"/>
          </a:xfrm>
          <a:prstGeom prst="rect">
            <a:avLst/>
          </a:prstGeom>
          <a:noFill/>
        </p:spPr>
        <p:txBody>
          <a:bodyPr wrap="square" rtlCol="0">
            <a:spAutoFit/>
          </a:bodyPr>
          <a:lstStyle/>
          <a:p>
            <a:r>
              <a:rPr lang="en-US" u="sng" dirty="0"/>
              <a:t>YOLOv5 Architecture</a:t>
            </a:r>
          </a:p>
          <a:p>
            <a:r>
              <a:rPr lang="en-US" sz="1400" dirty="0">
                <a:solidFill>
                  <a:srgbClr val="00B0F0"/>
                </a:solidFill>
              </a:rPr>
              <a:t>Reference: </a:t>
            </a:r>
            <a:r>
              <a:rPr lang="en-US" sz="1400" dirty="0" err="1">
                <a:solidFill>
                  <a:srgbClr val="00B0F0"/>
                </a:solidFill>
              </a:rPr>
              <a:t>Ultralytics</a:t>
            </a:r>
            <a:r>
              <a:rPr lang="en-US" sz="1400" dirty="0">
                <a:solidFill>
                  <a:srgbClr val="00B0F0"/>
                </a:solidFill>
              </a:rPr>
              <a:t> Docs</a:t>
            </a:r>
          </a:p>
          <a:p>
            <a:endParaRPr lang="en-US" sz="1400" dirty="0">
              <a:solidFill>
                <a:srgbClr val="00B0F0"/>
              </a:solidFill>
            </a:endParaRPr>
          </a:p>
          <a:p>
            <a:endParaRPr lang="en-IN" sz="1400" dirty="0">
              <a:solidFill>
                <a:srgbClr val="00B0F0"/>
              </a:solidFill>
            </a:endParaRPr>
          </a:p>
        </p:txBody>
      </p:sp>
    </p:spTree>
    <p:extLst>
      <p:ext uri="{BB962C8B-B14F-4D97-AF65-F5344CB8AC3E}">
        <p14:creationId xmlns:p14="http://schemas.microsoft.com/office/powerpoint/2010/main" val="7281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257345" y="101180"/>
            <a:ext cx="7178315"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CHALLENGES FACED</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3" y="52129"/>
            <a:ext cx="4982658"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37</a:t>
            </a:fld>
            <a:endParaRPr lang="en-IN"/>
          </a:p>
        </p:txBody>
      </p:sp>
      <p:sp>
        <p:nvSpPr>
          <p:cNvPr id="5" name="Rectangle: Rounded Corners 4">
            <a:extLst>
              <a:ext uri="{FF2B5EF4-FFF2-40B4-BE49-F238E27FC236}">
                <a16:creationId xmlns:a16="http://schemas.microsoft.com/office/drawing/2014/main" id="{D69E792E-C52E-83E6-0B3A-681772FCCC2C}"/>
              </a:ext>
            </a:extLst>
          </p:cNvPr>
          <p:cNvSpPr/>
          <p:nvPr/>
        </p:nvSpPr>
        <p:spPr>
          <a:xfrm>
            <a:off x="135970" y="3770567"/>
            <a:ext cx="11920052" cy="8705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3. Data Generation </a:t>
            </a:r>
          </a:p>
          <a:p>
            <a:r>
              <a:rPr lang="en-IN" dirty="0">
                <a:solidFill>
                  <a:schemeClr val="tx1"/>
                </a:solidFill>
              </a:rPr>
              <a:t>- Had not worked with thermal simulations in </a:t>
            </a:r>
            <a:r>
              <a:rPr lang="en-IN" dirty="0" err="1">
                <a:solidFill>
                  <a:schemeClr val="tx1"/>
                </a:solidFill>
              </a:rPr>
              <a:t>Matlab</a:t>
            </a:r>
            <a:r>
              <a:rPr lang="en-IN" dirty="0">
                <a:solidFill>
                  <a:schemeClr val="tx1"/>
                </a:solidFill>
              </a:rPr>
              <a:t> before, so that was a learning point</a:t>
            </a:r>
          </a:p>
        </p:txBody>
      </p:sp>
      <p:sp>
        <p:nvSpPr>
          <p:cNvPr id="7" name="Rectangle: Rounded Corners 6">
            <a:extLst>
              <a:ext uri="{FF2B5EF4-FFF2-40B4-BE49-F238E27FC236}">
                <a16:creationId xmlns:a16="http://schemas.microsoft.com/office/drawing/2014/main" id="{43C41E54-AB9B-2649-1E3D-C3E4EF9D3B90}"/>
              </a:ext>
            </a:extLst>
          </p:cNvPr>
          <p:cNvSpPr/>
          <p:nvPr/>
        </p:nvSpPr>
        <p:spPr>
          <a:xfrm>
            <a:off x="142362" y="994382"/>
            <a:ext cx="11920051" cy="98879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1. Lack of existing thermogram and NDT datasets </a:t>
            </a:r>
            <a:endParaRPr lang="en-IN" u="sng" dirty="0">
              <a:solidFill>
                <a:schemeClr val="tx1"/>
              </a:solidFill>
            </a:endParaRPr>
          </a:p>
          <a:p>
            <a:r>
              <a:rPr lang="en-IN" dirty="0">
                <a:solidFill>
                  <a:schemeClr val="tx1"/>
                </a:solidFill>
              </a:rPr>
              <a:t>- These datasets aren`t publicly available due to NDA issues, hence finding experimental data is challenging</a:t>
            </a:r>
            <a:endParaRPr lang="en-US" dirty="0">
              <a:solidFill>
                <a:schemeClr val="tx1"/>
              </a:solidFill>
            </a:endParaRPr>
          </a:p>
        </p:txBody>
      </p:sp>
      <p:sp>
        <p:nvSpPr>
          <p:cNvPr id="8" name="Rectangle: Rounded Corners 7">
            <a:extLst>
              <a:ext uri="{FF2B5EF4-FFF2-40B4-BE49-F238E27FC236}">
                <a16:creationId xmlns:a16="http://schemas.microsoft.com/office/drawing/2014/main" id="{FF3B780E-9AB7-8104-6F07-8CAA45E89535}"/>
              </a:ext>
            </a:extLst>
          </p:cNvPr>
          <p:cNvSpPr/>
          <p:nvPr/>
        </p:nvSpPr>
        <p:spPr>
          <a:xfrm>
            <a:off x="135972" y="2194703"/>
            <a:ext cx="11920051" cy="1364339"/>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2. Coding from Scratch</a:t>
            </a:r>
            <a:endParaRPr lang="en-IN" u="sng" dirty="0">
              <a:solidFill>
                <a:schemeClr val="tx1"/>
              </a:solidFill>
            </a:endParaRPr>
          </a:p>
          <a:p>
            <a:r>
              <a:rPr lang="en-IN" dirty="0">
                <a:solidFill>
                  <a:schemeClr val="tx1"/>
                </a:solidFill>
              </a:rPr>
              <a:t>- Generally, GitHub starter code is available, but this time had to everything on my own which was a nice but arduous experience</a:t>
            </a:r>
          </a:p>
          <a:p>
            <a:r>
              <a:rPr lang="en-IN" dirty="0">
                <a:solidFill>
                  <a:schemeClr val="tx1"/>
                </a:solidFill>
              </a:rPr>
              <a:t>- ChatGPT proved to be of great help while chalking out the codes and designs</a:t>
            </a:r>
          </a:p>
        </p:txBody>
      </p:sp>
      <p:sp>
        <p:nvSpPr>
          <p:cNvPr id="12" name="Rectangle: Rounded Corners 11">
            <a:extLst>
              <a:ext uri="{FF2B5EF4-FFF2-40B4-BE49-F238E27FC236}">
                <a16:creationId xmlns:a16="http://schemas.microsoft.com/office/drawing/2014/main" id="{ADBD729C-DEA4-914C-3138-52BEC6620E77}"/>
              </a:ext>
            </a:extLst>
          </p:cNvPr>
          <p:cNvSpPr/>
          <p:nvPr/>
        </p:nvSpPr>
        <p:spPr>
          <a:xfrm>
            <a:off x="135971" y="4816139"/>
            <a:ext cx="11920051" cy="838698"/>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4. Organization</a:t>
            </a:r>
            <a:endParaRPr lang="en-IN" u="sng" dirty="0">
              <a:solidFill>
                <a:schemeClr val="tx1"/>
              </a:solidFill>
            </a:endParaRPr>
          </a:p>
          <a:p>
            <a:r>
              <a:rPr lang="en-IN" dirty="0">
                <a:solidFill>
                  <a:schemeClr val="tx1"/>
                </a:solidFill>
              </a:rPr>
              <a:t>- Had to make sure documentation was done well, as multiple </a:t>
            </a:r>
            <a:r>
              <a:rPr lang="en-IN" dirty="0" err="1">
                <a:solidFill>
                  <a:schemeClr val="tx1"/>
                </a:solidFill>
              </a:rPr>
              <a:t>softwares</a:t>
            </a:r>
            <a:r>
              <a:rPr lang="en-IN" dirty="0">
                <a:solidFill>
                  <a:schemeClr val="tx1"/>
                </a:solidFill>
              </a:rPr>
              <a:t> and tools are being used in the pipeline</a:t>
            </a:r>
            <a:endParaRPr lang="en-US" dirty="0">
              <a:solidFill>
                <a:schemeClr val="tx1"/>
              </a:solidFill>
            </a:endParaRPr>
          </a:p>
        </p:txBody>
      </p:sp>
    </p:spTree>
    <p:extLst>
      <p:ext uri="{BB962C8B-B14F-4D97-AF65-F5344CB8AC3E}">
        <p14:creationId xmlns:p14="http://schemas.microsoft.com/office/powerpoint/2010/main" val="744697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38</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0" y="909556"/>
            <a:ext cx="5048199" cy="369332"/>
          </a:xfrm>
          <a:prstGeom prst="rect">
            <a:avLst/>
          </a:prstGeom>
          <a:noFill/>
        </p:spPr>
        <p:txBody>
          <a:bodyPr wrap="square" rtlCol="0">
            <a:spAutoFit/>
          </a:bodyPr>
          <a:lstStyle/>
          <a:p>
            <a:r>
              <a:rPr lang="en-US" dirty="0"/>
              <a:t>Metrics: Confusion Matrix, Precision and Recall</a:t>
            </a:r>
            <a:endParaRPr lang="en-IN" dirty="0"/>
          </a:p>
        </p:txBody>
      </p:sp>
      <p:pic>
        <p:nvPicPr>
          <p:cNvPr id="9" name="Picture 8">
            <a:extLst>
              <a:ext uri="{FF2B5EF4-FFF2-40B4-BE49-F238E27FC236}">
                <a16:creationId xmlns:a16="http://schemas.microsoft.com/office/drawing/2014/main" id="{4D2507F4-3B62-43DB-AA6F-B0DF847B0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626" y="1440933"/>
            <a:ext cx="5238750" cy="2595563"/>
          </a:xfrm>
          <a:prstGeom prst="rect">
            <a:avLst/>
          </a:prstGeom>
        </p:spPr>
      </p:pic>
      <p:sp>
        <p:nvSpPr>
          <p:cNvPr id="14" name="TextBox 13">
            <a:extLst>
              <a:ext uri="{FF2B5EF4-FFF2-40B4-BE49-F238E27FC236}">
                <a16:creationId xmlns:a16="http://schemas.microsoft.com/office/drawing/2014/main" id="{334CC997-A56A-244A-7606-FA5A5756D71D}"/>
              </a:ext>
            </a:extLst>
          </p:cNvPr>
          <p:cNvSpPr txBox="1"/>
          <p:nvPr/>
        </p:nvSpPr>
        <p:spPr>
          <a:xfrm>
            <a:off x="3145480" y="4036496"/>
            <a:ext cx="5327612" cy="369332"/>
          </a:xfrm>
          <a:prstGeom prst="rect">
            <a:avLst/>
          </a:prstGeom>
          <a:noFill/>
        </p:spPr>
        <p:txBody>
          <a:bodyPr wrap="square" rtlCol="0">
            <a:spAutoFit/>
          </a:bodyPr>
          <a:lstStyle/>
          <a:p>
            <a:r>
              <a:rPr lang="en-US" u="sng" dirty="0"/>
              <a:t>Confusion Matrix</a:t>
            </a:r>
            <a:r>
              <a:rPr lang="en-US" dirty="0"/>
              <a:t>, Image Reference: Wikipedia</a:t>
            </a:r>
            <a:endParaRPr lang="en-IN" dirty="0"/>
          </a:p>
        </p:txBody>
      </p:sp>
      <p:sp>
        <p:nvSpPr>
          <p:cNvPr id="16" name="TextBox 15">
            <a:extLst>
              <a:ext uri="{FF2B5EF4-FFF2-40B4-BE49-F238E27FC236}">
                <a16:creationId xmlns:a16="http://schemas.microsoft.com/office/drawing/2014/main" id="{D3A36757-E401-FB46-0098-C669D348E764}"/>
              </a:ext>
            </a:extLst>
          </p:cNvPr>
          <p:cNvSpPr txBox="1"/>
          <p:nvPr/>
        </p:nvSpPr>
        <p:spPr>
          <a:xfrm>
            <a:off x="848990" y="4683064"/>
            <a:ext cx="10494020" cy="1477328"/>
          </a:xfrm>
          <a:prstGeom prst="rect">
            <a:avLst/>
          </a:prstGeom>
          <a:noFill/>
        </p:spPr>
        <p:txBody>
          <a:bodyPr wrap="square" rtlCol="0">
            <a:spAutoFit/>
          </a:bodyPr>
          <a:lstStyle/>
          <a:p>
            <a:r>
              <a:rPr lang="en-US" dirty="0"/>
              <a:t>Precision = Number of true positives /(Number of positively labelled samples) = (TP)/(TP + FP)</a:t>
            </a:r>
          </a:p>
          <a:p>
            <a:r>
              <a:rPr lang="en-US" dirty="0"/>
              <a:t>Recall        = Number of true positives /(Number of actually positive samples)    = (TP)/(TP + FN)</a:t>
            </a:r>
          </a:p>
          <a:p>
            <a:endParaRPr lang="en-US" dirty="0"/>
          </a:p>
          <a:p>
            <a:r>
              <a:rPr lang="en-US" dirty="0"/>
              <a:t>A good algorithm should have high values for both precision and recall</a:t>
            </a:r>
          </a:p>
          <a:p>
            <a:endParaRPr lang="en-US" dirty="0"/>
          </a:p>
        </p:txBody>
      </p:sp>
      <p:sp>
        <p:nvSpPr>
          <p:cNvPr id="17" name="Rectangle 16">
            <a:extLst>
              <a:ext uri="{FF2B5EF4-FFF2-40B4-BE49-F238E27FC236}">
                <a16:creationId xmlns:a16="http://schemas.microsoft.com/office/drawing/2014/main" id="{D0638BA9-B3DB-F397-3038-73399D697BE8}"/>
              </a:ext>
            </a:extLst>
          </p:cNvPr>
          <p:cNvSpPr/>
          <p:nvPr/>
        </p:nvSpPr>
        <p:spPr>
          <a:xfrm>
            <a:off x="588608" y="4563048"/>
            <a:ext cx="10950899" cy="82010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231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39</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0" y="909556"/>
            <a:ext cx="5048199" cy="369332"/>
          </a:xfrm>
          <a:prstGeom prst="rect">
            <a:avLst/>
          </a:prstGeom>
          <a:noFill/>
        </p:spPr>
        <p:txBody>
          <a:bodyPr wrap="square" rtlCol="0">
            <a:spAutoFit/>
          </a:bodyPr>
          <a:lstStyle/>
          <a:p>
            <a:r>
              <a:rPr lang="en-US" dirty="0"/>
              <a:t>Metrics: Intersection over Union (</a:t>
            </a:r>
            <a:r>
              <a:rPr lang="en-US" dirty="0" err="1"/>
              <a:t>IoU</a:t>
            </a:r>
            <a:r>
              <a:rPr lang="en-US" dirty="0"/>
              <a:t>)</a:t>
            </a:r>
            <a:endParaRPr lang="en-IN" dirty="0"/>
          </a:p>
        </p:txBody>
      </p:sp>
      <p:sp>
        <p:nvSpPr>
          <p:cNvPr id="14" name="TextBox 13">
            <a:extLst>
              <a:ext uri="{FF2B5EF4-FFF2-40B4-BE49-F238E27FC236}">
                <a16:creationId xmlns:a16="http://schemas.microsoft.com/office/drawing/2014/main" id="{334CC997-A56A-244A-7606-FA5A5756D71D}"/>
              </a:ext>
            </a:extLst>
          </p:cNvPr>
          <p:cNvSpPr txBox="1"/>
          <p:nvPr/>
        </p:nvSpPr>
        <p:spPr>
          <a:xfrm>
            <a:off x="4005126" y="3603399"/>
            <a:ext cx="5327612" cy="369332"/>
          </a:xfrm>
          <a:prstGeom prst="rect">
            <a:avLst/>
          </a:prstGeom>
          <a:noFill/>
        </p:spPr>
        <p:txBody>
          <a:bodyPr wrap="square" rtlCol="0">
            <a:spAutoFit/>
          </a:bodyPr>
          <a:lstStyle/>
          <a:p>
            <a:r>
              <a:rPr lang="en-US" u="sng" dirty="0"/>
              <a:t>Intersection over Union</a:t>
            </a:r>
            <a:endParaRPr lang="en-IN" dirty="0"/>
          </a:p>
        </p:txBody>
      </p:sp>
      <p:sp>
        <p:nvSpPr>
          <p:cNvPr id="16" name="TextBox 15">
            <a:extLst>
              <a:ext uri="{FF2B5EF4-FFF2-40B4-BE49-F238E27FC236}">
                <a16:creationId xmlns:a16="http://schemas.microsoft.com/office/drawing/2014/main" id="{D3A36757-E401-FB46-0098-C669D348E764}"/>
              </a:ext>
            </a:extLst>
          </p:cNvPr>
          <p:cNvSpPr txBox="1"/>
          <p:nvPr/>
        </p:nvSpPr>
        <p:spPr>
          <a:xfrm>
            <a:off x="591349" y="4785543"/>
            <a:ext cx="11058582" cy="1477328"/>
          </a:xfrm>
          <a:prstGeom prst="rect">
            <a:avLst/>
          </a:prstGeom>
          <a:noFill/>
        </p:spPr>
        <p:txBody>
          <a:bodyPr wrap="square" rtlCol="0">
            <a:spAutoFit/>
          </a:bodyPr>
          <a:lstStyle/>
          <a:p>
            <a:r>
              <a:rPr lang="en-US" dirty="0" err="1"/>
              <a:t>IoU</a:t>
            </a:r>
            <a:r>
              <a:rPr lang="en-US" dirty="0"/>
              <a:t> = (Area of intersection of the two bounding boxes)/(Area of union of the two bounding boxes)</a:t>
            </a:r>
          </a:p>
          <a:p>
            <a:r>
              <a:rPr lang="en-US" dirty="0"/>
              <a:t>            </a:t>
            </a:r>
          </a:p>
          <a:p>
            <a:r>
              <a:rPr lang="en-US" dirty="0"/>
              <a:t>We set </a:t>
            </a:r>
            <a:r>
              <a:rPr lang="en-US" dirty="0" err="1"/>
              <a:t>IoU</a:t>
            </a:r>
            <a:r>
              <a:rPr lang="en-US" dirty="0"/>
              <a:t> thresholds and an object is considered detected if the </a:t>
            </a:r>
            <a:r>
              <a:rPr lang="en-US" dirty="0" err="1"/>
              <a:t>IoU</a:t>
            </a:r>
            <a:r>
              <a:rPr lang="en-US" dirty="0"/>
              <a:t> for that box is above the threshold</a:t>
            </a:r>
          </a:p>
          <a:p>
            <a:endParaRPr lang="en-US" dirty="0"/>
          </a:p>
          <a:p>
            <a:endParaRPr lang="en-US" dirty="0"/>
          </a:p>
        </p:txBody>
      </p:sp>
      <p:sp>
        <p:nvSpPr>
          <p:cNvPr id="17" name="Rectangle 16">
            <a:extLst>
              <a:ext uri="{FF2B5EF4-FFF2-40B4-BE49-F238E27FC236}">
                <a16:creationId xmlns:a16="http://schemas.microsoft.com/office/drawing/2014/main" id="{D0638BA9-B3DB-F397-3038-73399D697BE8}"/>
              </a:ext>
            </a:extLst>
          </p:cNvPr>
          <p:cNvSpPr/>
          <p:nvPr/>
        </p:nvSpPr>
        <p:spPr>
          <a:xfrm>
            <a:off x="542069" y="4699150"/>
            <a:ext cx="11058582" cy="104668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BA6AF56-9B46-BC52-D610-E851E3E80147}"/>
              </a:ext>
            </a:extLst>
          </p:cNvPr>
          <p:cNvSpPr/>
          <p:nvPr/>
        </p:nvSpPr>
        <p:spPr>
          <a:xfrm>
            <a:off x="3630141" y="1472615"/>
            <a:ext cx="2973169" cy="1533126"/>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B39C5B2-154D-0875-BDDC-214583680D7B}"/>
              </a:ext>
            </a:extLst>
          </p:cNvPr>
          <p:cNvSpPr/>
          <p:nvPr/>
        </p:nvSpPr>
        <p:spPr>
          <a:xfrm>
            <a:off x="4390317" y="1863777"/>
            <a:ext cx="2676750" cy="1533126"/>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FE5EB0C7-FBFB-97B8-42F8-B179C0A31472}"/>
              </a:ext>
            </a:extLst>
          </p:cNvPr>
          <p:cNvCxnSpPr>
            <a:cxnSpLocks/>
            <a:stCxn id="5" idx="1"/>
          </p:cNvCxnSpPr>
          <p:nvPr/>
        </p:nvCxnSpPr>
        <p:spPr>
          <a:xfrm flipH="1">
            <a:off x="3137434" y="2239178"/>
            <a:ext cx="492707" cy="2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BFE5A52-FE5A-F663-A308-EE96F52DA03A}"/>
              </a:ext>
            </a:extLst>
          </p:cNvPr>
          <p:cNvCxnSpPr>
            <a:stCxn id="7" idx="3"/>
          </p:cNvCxnSpPr>
          <p:nvPr/>
        </p:nvCxnSpPr>
        <p:spPr>
          <a:xfrm>
            <a:off x="7067067" y="2630340"/>
            <a:ext cx="5766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B8CDFD-16CF-9E8C-A109-B36723747BC5}"/>
              </a:ext>
            </a:extLst>
          </p:cNvPr>
          <p:cNvSpPr txBox="1"/>
          <p:nvPr/>
        </p:nvSpPr>
        <p:spPr>
          <a:xfrm>
            <a:off x="1390764" y="1918481"/>
            <a:ext cx="2084327" cy="646331"/>
          </a:xfrm>
          <a:prstGeom prst="rect">
            <a:avLst/>
          </a:prstGeom>
          <a:noFill/>
        </p:spPr>
        <p:txBody>
          <a:bodyPr wrap="square" rtlCol="0">
            <a:spAutoFit/>
          </a:bodyPr>
          <a:lstStyle/>
          <a:p>
            <a:r>
              <a:rPr lang="en-US" dirty="0"/>
              <a:t>Ground truth bounding box</a:t>
            </a:r>
            <a:endParaRPr lang="en-IN" dirty="0"/>
          </a:p>
        </p:txBody>
      </p:sp>
      <p:sp>
        <p:nvSpPr>
          <p:cNvPr id="15" name="TextBox 14">
            <a:extLst>
              <a:ext uri="{FF2B5EF4-FFF2-40B4-BE49-F238E27FC236}">
                <a16:creationId xmlns:a16="http://schemas.microsoft.com/office/drawing/2014/main" id="{72A6A579-2385-4269-528A-19FF6E21B0D2}"/>
              </a:ext>
            </a:extLst>
          </p:cNvPr>
          <p:cNvSpPr txBox="1"/>
          <p:nvPr/>
        </p:nvSpPr>
        <p:spPr>
          <a:xfrm>
            <a:off x="7652858" y="2322996"/>
            <a:ext cx="2084327" cy="646331"/>
          </a:xfrm>
          <a:prstGeom prst="rect">
            <a:avLst/>
          </a:prstGeom>
          <a:noFill/>
        </p:spPr>
        <p:txBody>
          <a:bodyPr wrap="square" rtlCol="0">
            <a:spAutoFit/>
          </a:bodyPr>
          <a:lstStyle/>
          <a:p>
            <a:r>
              <a:rPr lang="en-US" dirty="0"/>
              <a:t>Predicted bounding box</a:t>
            </a:r>
            <a:endParaRPr lang="en-IN" dirty="0"/>
          </a:p>
        </p:txBody>
      </p:sp>
    </p:spTree>
    <p:extLst>
      <p:ext uri="{BB962C8B-B14F-4D97-AF65-F5344CB8AC3E}">
        <p14:creationId xmlns:p14="http://schemas.microsoft.com/office/powerpoint/2010/main" val="5175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63858" y="101180"/>
            <a:ext cx="629676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SOLUTION OVERVIEW</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730787"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DC1237E-8640-9409-68F9-4F6435453EBB}"/>
              </a:ext>
            </a:extLst>
          </p:cNvPr>
          <p:cNvSpPr txBox="1"/>
          <p:nvPr/>
        </p:nvSpPr>
        <p:spPr>
          <a:xfrm>
            <a:off x="82132" y="951385"/>
            <a:ext cx="11936479" cy="369332"/>
          </a:xfrm>
          <a:prstGeom prst="rect">
            <a:avLst/>
          </a:prstGeom>
          <a:noFill/>
        </p:spPr>
        <p:txBody>
          <a:bodyPr wrap="square" rtlCol="0">
            <a:spAutoFit/>
          </a:bodyPr>
          <a:lstStyle/>
          <a:p>
            <a:r>
              <a:rPr lang="en-US" b="1" dirty="0">
                <a:latin typeface="Adobe Heiti Std R" panose="020B0400000000000000" pitchFamily="34" charset="-128"/>
                <a:ea typeface="Adobe Heiti Std R" panose="020B0400000000000000" pitchFamily="34" charset="-128"/>
                <a:cs typeface="Times New Roman" panose="02020603050405020304" pitchFamily="18" charset="0"/>
              </a:rPr>
              <a:t>Autonomous Crack Detection using Deep Learning on Synthetic Thermal Profile Datasets</a:t>
            </a:r>
            <a:endParaRPr lang="en-IN"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4</a:t>
            </a:fld>
            <a:endParaRPr lang="en-IN"/>
          </a:p>
        </p:txBody>
      </p:sp>
      <p:sp>
        <p:nvSpPr>
          <p:cNvPr id="10" name="Rectangle 9">
            <a:extLst>
              <a:ext uri="{FF2B5EF4-FFF2-40B4-BE49-F238E27FC236}">
                <a16:creationId xmlns:a16="http://schemas.microsoft.com/office/drawing/2014/main" id="{357DD8B7-F84C-9CBC-E5F5-A2F87F80E5CB}"/>
              </a:ext>
            </a:extLst>
          </p:cNvPr>
          <p:cNvSpPr/>
          <p:nvPr/>
        </p:nvSpPr>
        <p:spPr>
          <a:xfrm>
            <a:off x="471224" y="1638874"/>
            <a:ext cx="2339293" cy="154189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002060"/>
                </a:solidFill>
                <a:latin typeface="Adobe Heiti Std R" panose="020B0400000000000000" pitchFamily="34" charset="-128"/>
                <a:ea typeface="Adobe Heiti Std R" panose="020B0400000000000000" pitchFamily="34" charset="-128"/>
              </a:rPr>
              <a:t>Data Generation</a:t>
            </a:r>
          </a:p>
          <a:p>
            <a:pPr algn="ctr"/>
            <a:endParaRPr lang="en-US" sz="1400" dirty="0">
              <a:solidFill>
                <a:srgbClr val="002060"/>
              </a:solidFill>
              <a:latin typeface="Adobe Heiti Std R" panose="020B0400000000000000" pitchFamily="34" charset="-128"/>
              <a:ea typeface="Adobe Heiti Std R" panose="020B0400000000000000" pitchFamily="34" charset="-128"/>
            </a:endParaRPr>
          </a:p>
          <a:p>
            <a:pPr algn="ctr"/>
            <a:r>
              <a:rPr lang="en-US" sz="1400" dirty="0">
                <a:solidFill>
                  <a:srgbClr val="002060"/>
                </a:solidFill>
                <a:latin typeface="Adobe Heiti Std R" panose="020B0400000000000000" pitchFamily="34" charset="-128"/>
                <a:ea typeface="Adobe Heiti Std R" panose="020B0400000000000000" pitchFamily="34" charset="-128"/>
              </a:rPr>
              <a:t>MATLAB Thermal simulations being used to generate synthetic data</a:t>
            </a:r>
            <a:endParaRPr lang="en-IN" sz="1400" dirty="0">
              <a:solidFill>
                <a:srgbClr val="002060"/>
              </a:solidFill>
              <a:latin typeface="Adobe Heiti Std R" panose="020B0400000000000000" pitchFamily="34" charset="-128"/>
              <a:ea typeface="Adobe Heiti Std R" panose="020B0400000000000000" pitchFamily="34" charset="-128"/>
            </a:endParaRPr>
          </a:p>
        </p:txBody>
      </p:sp>
      <p:sp>
        <p:nvSpPr>
          <p:cNvPr id="11" name="Rectangle 10">
            <a:extLst>
              <a:ext uri="{FF2B5EF4-FFF2-40B4-BE49-F238E27FC236}">
                <a16:creationId xmlns:a16="http://schemas.microsoft.com/office/drawing/2014/main" id="{28AC1B22-62B5-B6E1-B48A-3275EAE40F40}"/>
              </a:ext>
            </a:extLst>
          </p:cNvPr>
          <p:cNvSpPr/>
          <p:nvPr/>
        </p:nvSpPr>
        <p:spPr>
          <a:xfrm>
            <a:off x="3484629" y="1638873"/>
            <a:ext cx="2501044" cy="1541893"/>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002060"/>
                </a:solidFill>
                <a:latin typeface="Adobe Heiti Std R" panose="020B0400000000000000" pitchFamily="34" charset="-128"/>
                <a:ea typeface="Adobe Heiti Std R" panose="020B0400000000000000" pitchFamily="34" charset="-128"/>
              </a:rPr>
              <a:t>Deep Learning</a:t>
            </a:r>
          </a:p>
          <a:p>
            <a:pPr algn="ctr"/>
            <a:endParaRPr lang="en-US" sz="1400" dirty="0">
              <a:solidFill>
                <a:srgbClr val="002060"/>
              </a:solidFill>
              <a:latin typeface="Adobe Heiti Std R" panose="020B0400000000000000" pitchFamily="34" charset="-128"/>
              <a:ea typeface="Adobe Heiti Std R" panose="020B0400000000000000" pitchFamily="34" charset="-128"/>
            </a:endParaRPr>
          </a:p>
          <a:p>
            <a:pPr algn="ctr"/>
            <a:r>
              <a:rPr lang="en-US" sz="1400" dirty="0">
                <a:solidFill>
                  <a:srgbClr val="002060"/>
                </a:solidFill>
                <a:latin typeface="Adobe Heiti Std R" panose="020B0400000000000000" pitchFamily="34" charset="-128"/>
                <a:ea typeface="Adobe Heiti Std R" panose="020B0400000000000000" pitchFamily="34" charset="-128"/>
              </a:rPr>
              <a:t>Training an object detection framework to locate cracks given the temperature profile images</a:t>
            </a:r>
            <a:endParaRPr lang="en-IN" sz="1400" dirty="0">
              <a:solidFill>
                <a:srgbClr val="002060"/>
              </a:solidFill>
              <a:latin typeface="Adobe Heiti Std R" panose="020B0400000000000000" pitchFamily="34" charset="-128"/>
              <a:ea typeface="Adobe Heiti Std R" panose="020B0400000000000000" pitchFamily="34" charset="-128"/>
            </a:endParaRPr>
          </a:p>
        </p:txBody>
      </p:sp>
      <p:sp>
        <p:nvSpPr>
          <p:cNvPr id="12" name="Rectangle 11">
            <a:extLst>
              <a:ext uri="{FF2B5EF4-FFF2-40B4-BE49-F238E27FC236}">
                <a16:creationId xmlns:a16="http://schemas.microsoft.com/office/drawing/2014/main" id="{2ED7557C-036E-CEDD-065D-50A383F6A56B}"/>
              </a:ext>
            </a:extLst>
          </p:cNvPr>
          <p:cNvSpPr/>
          <p:nvPr/>
        </p:nvSpPr>
        <p:spPr>
          <a:xfrm>
            <a:off x="1977926" y="3498922"/>
            <a:ext cx="2339293" cy="1541893"/>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rgbClr val="002060"/>
                </a:solidFill>
                <a:latin typeface="Adobe Heiti Std R" panose="020B0400000000000000" pitchFamily="34" charset="-128"/>
                <a:ea typeface="Adobe Heiti Std R" panose="020B0400000000000000" pitchFamily="34" charset="-128"/>
              </a:rPr>
              <a:t>Image Augmentation</a:t>
            </a:r>
          </a:p>
          <a:p>
            <a:pPr algn="ctr"/>
            <a:endParaRPr lang="en-US" sz="1400" dirty="0">
              <a:solidFill>
                <a:srgbClr val="002060"/>
              </a:solidFill>
              <a:latin typeface="Adobe Heiti Std R" panose="020B0400000000000000" pitchFamily="34" charset="-128"/>
              <a:ea typeface="Adobe Heiti Std R" panose="020B0400000000000000" pitchFamily="34" charset="-128"/>
            </a:endParaRPr>
          </a:p>
          <a:p>
            <a:pPr algn="ctr"/>
            <a:r>
              <a:rPr lang="en-US" sz="1400" dirty="0">
                <a:solidFill>
                  <a:srgbClr val="002060"/>
                </a:solidFill>
                <a:latin typeface="Adobe Heiti Std R" panose="020B0400000000000000" pitchFamily="34" charset="-128"/>
                <a:ea typeface="Adobe Heiti Std R" panose="020B0400000000000000" pitchFamily="34" charset="-128"/>
              </a:rPr>
              <a:t>Introducing variations in the dataset on the basis of the model`s performance</a:t>
            </a:r>
            <a:endParaRPr lang="en-IN" sz="1400" dirty="0">
              <a:solidFill>
                <a:srgbClr val="002060"/>
              </a:solidFill>
              <a:latin typeface="Adobe Heiti Std R" panose="020B0400000000000000" pitchFamily="34" charset="-128"/>
              <a:ea typeface="Adobe Heiti Std R" panose="020B0400000000000000" pitchFamily="34" charset="-128"/>
            </a:endParaRPr>
          </a:p>
        </p:txBody>
      </p:sp>
      <p:cxnSp>
        <p:nvCxnSpPr>
          <p:cNvPr id="14" name="Straight Arrow Connector 13">
            <a:extLst>
              <a:ext uri="{FF2B5EF4-FFF2-40B4-BE49-F238E27FC236}">
                <a16:creationId xmlns:a16="http://schemas.microsoft.com/office/drawing/2014/main" id="{87F7FE06-A042-AA52-F717-289FE8EDB453}"/>
              </a:ext>
            </a:extLst>
          </p:cNvPr>
          <p:cNvCxnSpPr>
            <a:cxnSpLocks/>
            <a:stCxn id="10" idx="3"/>
            <a:endCxn id="11" idx="1"/>
          </p:cNvCxnSpPr>
          <p:nvPr/>
        </p:nvCxnSpPr>
        <p:spPr>
          <a:xfrm flipV="1">
            <a:off x="2810517" y="2409820"/>
            <a:ext cx="674112"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32966EF-0B7C-1A07-CE13-F1118919D35C}"/>
              </a:ext>
            </a:extLst>
          </p:cNvPr>
          <p:cNvCxnSpPr>
            <a:stCxn id="11" idx="2"/>
            <a:endCxn id="12" idx="3"/>
          </p:cNvCxnSpPr>
          <p:nvPr/>
        </p:nvCxnSpPr>
        <p:spPr>
          <a:xfrm rot="5400000">
            <a:off x="3981634" y="3516351"/>
            <a:ext cx="1089103" cy="41793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35FBD639-0339-EE1F-7104-AF4F6D23FA11}"/>
              </a:ext>
            </a:extLst>
          </p:cNvPr>
          <p:cNvCxnSpPr>
            <a:cxnSpLocks/>
            <a:stCxn id="12" idx="1"/>
            <a:endCxn id="10" idx="2"/>
          </p:cNvCxnSpPr>
          <p:nvPr/>
        </p:nvCxnSpPr>
        <p:spPr>
          <a:xfrm rot="10800000">
            <a:off x="1640872" y="3180767"/>
            <a:ext cx="337055" cy="108910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DBC2CD7-04F6-9846-CE87-E016ABD670F4}"/>
              </a:ext>
            </a:extLst>
          </p:cNvPr>
          <p:cNvSpPr txBox="1"/>
          <p:nvPr/>
        </p:nvSpPr>
        <p:spPr>
          <a:xfrm>
            <a:off x="2551559" y="5301739"/>
            <a:ext cx="3809065" cy="461665"/>
          </a:xfrm>
          <a:prstGeom prst="rect">
            <a:avLst/>
          </a:prstGeom>
          <a:noFill/>
        </p:spPr>
        <p:txBody>
          <a:bodyPr wrap="square" rtlCol="0">
            <a:spAutoFit/>
          </a:bodyPr>
          <a:lstStyle/>
          <a:p>
            <a:r>
              <a:rPr lang="en-US" sz="2400" b="1" dirty="0">
                <a:latin typeface="Adobe Heiti Std R" panose="020B0400000000000000" pitchFamily="34" charset="-128"/>
                <a:ea typeface="Adobe Heiti Std R" panose="020B0400000000000000" pitchFamily="34" charset="-128"/>
              </a:rPr>
              <a:t>WHAT? </a:t>
            </a:r>
            <a:endParaRPr lang="en-IN" sz="2400" b="1" dirty="0">
              <a:latin typeface="Adobe Heiti Std R" panose="020B0400000000000000" pitchFamily="34" charset="-128"/>
              <a:ea typeface="Adobe Heiti Std R" panose="020B0400000000000000" pitchFamily="34" charset="-128"/>
            </a:endParaRPr>
          </a:p>
        </p:txBody>
      </p:sp>
      <p:sp>
        <p:nvSpPr>
          <p:cNvPr id="27" name="Rectangle 26">
            <a:extLst>
              <a:ext uri="{FF2B5EF4-FFF2-40B4-BE49-F238E27FC236}">
                <a16:creationId xmlns:a16="http://schemas.microsoft.com/office/drawing/2014/main" id="{FEB2B0B4-2A66-8E0D-A75D-038CD1255DCC}"/>
              </a:ext>
            </a:extLst>
          </p:cNvPr>
          <p:cNvSpPr/>
          <p:nvPr/>
        </p:nvSpPr>
        <p:spPr>
          <a:xfrm>
            <a:off x="2339293" y="5219126"/>
            <a:ext cx="1699307" cy="5640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E665939B-D014-50A4-14B1-31ECA852C748}"/>
              </a:ext>
            </a:extLst>
          </p:cNvPr>
          <p:cNvSpPr/>
          <p:nvPr/>
        </p:nvSpPr>
        <p:spPr>
          <a:xfrm>
            <a:off x="8219316" y="5220823"/>
            <a:ext cx="1699307" cy="5640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D811F657-B5B7-8497-C6C2-859EEC86CEC3}"/>
              </a:ext>
            </a:extLst>
          </p:cNvPr>
          <p:cNvSpPr txBox="1"/>
          <p:nvPr/>
        </p:nvSpPr>
        <p:spPr>
          <a:xfrm>
            <a:off x="8476459" y="5321479"/>
            <a:ext cx="3809065" cy="461665"/>
          </a:xfrm>
          <a:prstGeom prst="rect">
            <a:avLst/>
          </a:prstGeom>
          <a:noFill/>
        </p:spPr>
        <p:txBody>
          <a:bodyPr wrap="square" rtlCol="0">
            <a:spAutoFit/>
          </a:bodyPr>
          <a:lstStyle/>
          <a:p>
            <a:r>
              <a:rPr lang="en-US" sz="2400" b="1" dirty="0">
                <a:latin typeface="Adobe Heiti Std R" panose="020B0400000000000000" pitchFamily="34" charset="-128"/>
                <a:ea typeface="Adobe Heiti Std R" panose="020B0400000000000000" pitchFamily="34" charset="-128"/>
              </a:rPr>
              <a:t>WHY? </a:t>
            </a:r>
            <a:endParaRPr lang="en-IN" sz="2400" b="1" dirty="0">
              <a:latin typeface="Adobe Heiti Std R" panose="020B0400000000000000" pitchFamily="34" charset="-128"/>
              <a:ea typeface="Adobe Heiti Std R" panose="020B0400000000000000" pitchFamily="34" charset="-128"/>
            </a:endParaRPr>
          </a:p>
        </p:txBody>
      </p:sp>
      <p:sp>
        <p:nvSpPr>
          <p:cNvPr id="31" name="Rectangle 30">
            <a:extLst>
              <a:ext uri="{FF2B5EF4-FFF2-40B4-BE49-F238E27FC236}">
                <a16:creationId xmlns:a16="http://schemas.microsoft.com/office/drawing/2014/main" id="{1954E4F0-54AA-8190-B9FF-E0E6E97AF209}"/>
              </a:ext>
            </a:extLst>
          </p:cNvPr>
          <p:cNvSpPr/>
          <p:nvPr/>
        </p:nvSpPr>
        <p:spPr>
          <a:xfrm>
            <a:off x="6714950" y="1638873"/>
            <a:ext cx="4914198" cy="154189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C63C5458-B363-4EC3-97D3-077754775241}"/>
              </a:ext>
            </a:extLst>
          </p:cNvPr>
          <p:cNvSpPr txBox="1"/>
          <p:nvPr/>
        </p:nvSpPr>
        <p:spPr>
          <a:xfrm>
            <a:off x="6773385" y="1701542"/>
            <a:ext cx="4687470" cy="1384995"/>
          </a:xfrm>
          <a:prstGeom prst="rect">
            <a:avLst/>
          </a:prstGeom>
          <a:noFill/>
        </p:spPr>
        <p:txBody>
          <a:bodyPr wrap="square" rtlCol="0">
            <a:spAutoFit/>
          </a:bodyPr>
          <a:lstStyle/>
          <a:p>
            <a:r>
              <a:rPr lang="en-US" u="sng" dirty="0">
                <a:latin typeface="Adobe Heiti Std R" panose="020B0400000000000000" pitchFamily="34" charset="-128"/>
                <a:ea typeface="Adobe Heiti Std R" panose="020B0400000000000000" pitchFamily="34" charset="-128"/>
              </a:rPr>
              <a:t>Why Deep Learning</a:t>
            </a:r>
            <a:r>
              <a:rPr lang="en-US" dirty="0">
                <a:latin typeface="Adobe Heiti Std R" panose="020B0400000000000000" pitchFamily="34" charset="-128"/>
                <a:ea typeface="Adobe Heiti Std R" panose="020B0400000000000000" pitchFamily="34" charset="-128"/>
              </a:rPr>
              <a:t>? </a:t>
            </a:r>
          </a:p>
          <a:p>
            <a:endParaRPr lang="en-US" dirty="0">
              <a:latin typeface="Adobe Heiti Std R" panose="020B0400000000000000" pitchFamily="34" charset="-128"/>
              <a:ea typeface="Adobe Heiti Std R" panose="020B0400000000000000" pitchFamily="34" charset="-128"/>
            </a:endParaRPr>
          </a:p>
          <a:p>
            <a:r>
              <a:rPr lang="en-US" sz="1600" dirty="0">
                <a:latin typeface="Adobe Heiti Std R" panose="020B0400000000000000" pitchFamily="34" charset="-128"/>
                <a:ea typeface="Adobe Heiti Std R" panose="020B0400000000000000" pitchFamily="34" charset="-128"/>
              </a:rPr>
              <a:t>- Autonomous and accurate method</a:t>
            </a:r>
          </a:p>
          <a:p>
            <a:r>
              <a:rPr lang="en-US" sz="1600" dirty="0">
                <a:latin typeface="Adobe Heiti Std R" panose="020B0400000000000000" pitchFamily="34" charset="-128"/>
                <a:ea typeface="Adobe Heiti Std R" panose="020B0400000000000000" pitchFamily="34" charset="-128"/>
              </a:rPr>
              <a:t>- Reduces human intervention</a:t>
            </a:r>
          </a:p>
          <a:p>
            <a:r>
              <a:rPr lang="en-US" sz="1600" dirty="0">
                <a:latin typeface="Adobe Heiti Std R" panose="020B0400000000000000" pitchFamily="34" charset="-128"/>
                <a:ea typeface="Adobe Heiti Std R" panose="020B0400000000000000" pitchFamily="34" charset="-128"/>
              </a:rPr>
              <a:t>- Ability to generalize well</a:t>
            </a:r>
            <a:endParaRPr lang="en-IN" sz="1600" dirty="0">
              <a:latin typeface="Adobe Heiti Std R" panose="020B0400000000000000" pitchFamily="34" charset="-128"/>
              <a:ea typeface="Adobe Heiti Std R" panose="020B0400000000000000" pitchFamily="34" charset="-128"/>
            </a:endParaRPr>
          </a:p>
        </p:txBody>
      </p:sp>
      <p:sp>
        <p:nvSpPr>
          <p:cNvPr id="33" name="Rectangle 32">
            <a:extLst>
              <a:ext uri="{FF2B5EF4-FFF2-40B4-BE49-F238E27FC236}">
                <a16:creationId xmlns:a16="http://schemas.microsoft.com/office/drawing/2014/main" id="{D60592A7-F83C-0129-CD78-C2A81A335201}"/>
              </a:ext>
            </a:extLst>
          </p:cNvPr>
          <p:cNvSpPr/>
          <p:nvPr/>
        </p:nvSpPr>
        <p:spPr>
          <a:xfrm>
            <a:off x="6704899" y="3346126"/>
            <a:ext cx="4914198" cy="154189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06104C91-0747-CB41-8B8A-5BA486670AFC}"/>
              </a:ext>
            </a:extLst>
          </p:cNvPr>
          <p:cNvSpPr txBox="1"/>
          <p:nvPr/>
        </p:nvSpPr>
        <p:spPr>
          <a:xfrm>
            <a:off x="6827146" y="3476584"/>
            <a:ext cx="4633709" cy="1384995"/>
          </a:xfrm>
          <a:prstGeom prst="rect">
            <a:avLst/>
          </a:prstGeom>
          <a:noFill/>
        </p:spPr>
        <p:txBody>
          <a:bodyPr wrap="square" rtlCol="0">
            <a:spAutoFit/>
          </a:bodyPr>
          <a:lstStyle/>
          <a:p>
            <a:r>
              <a:rPr lang="en-US" u="sng" dirty="0">
                <a:latin typeface="Adobe Heiti Std R" panose="020B0400000000000000" pitchFamily="34" charset="-128"/>
                <a:ea typeface="Adobe Heiti Std R" panose="020B0400000000000000" pitchFamily="34" charset="-128"/>
              </a:rPr>
              <a:t>Why Synthetic Data</a:t>
            </a:r>
            <a:r>
              <a:rPr lang="en-US" dirty="0">
                <a:latin typeface="Adobe Heiti Std R" panose="020B0400000000000000" pitchFamily="34" charset="-128"/>
                <a:ea typeface="Adobe Heiti Std R" panose="020B0400000000000000" pitchFamily="34" charset="-128"/>
              </a:rPr>
              <a:t>? </a:t>
            </a:r>
          </a:p>
          <a:p>
            <a:endParaRPr lang="en-US" dirty="0">
              <a:latin typeface="Adobe Heiti Std R" panose="020B0400000000000000" pitchFamily="34" charset="-128"/>
              <a:ea typeface="Adobe Heiti Std R" panose="020B0400000000000000" pitchFamily="34" charset="-128"/>
            </a:endParaRPr>
          </a:p>
          <a:p>
            <a:r>
              <a:rPr lang="en-US" sz="1600" dirty="0">
                <a:latin typeface="Adobe Heiti Std R" panose="020B0400000000000000" pitchFamily="34" charset="-128"/>
                <a:ea typeface="Adobe Heiti Std R" panose="020B0400000000000000" pitchFamily="34" charset="-128"/>
              </a:rPr>
              <a:t>- Collecting Experimental data is difficult</a:t>
            </a:r>
          </a:p>
          <a:p>
            <a:r>
              <a:rPr lang="en-US" sz="1600" dirty="0">
                <a:latin typeface="Adobe Heiti Std R" panose="020B0400000000000000" pitchFamily="34" charset="-128"/>
                <a:ea typeface="Adobe Heiti Std R" panose="020B0400000000000000" pitchFamily="34" charset="-128"/>
              </a:rPr>
              <a:t>- Synthetic data easy to generate  </a:t>
            </a:r>
          </a:p>
          <a:p>
            <a:r>
              <a:rPr lang="en-US" sz="1600" dirty="0">
                <a:latin typeface="Adobe Heiti Std R" panose="020B0400000000000000" pitchFamily="34" charset="-128"/>
                <a:ea typeface="Adobe Heiti Std R" panose="020B0400000000000000" pitchFamily="34" charset="-128"/>
              </a:rPr>
              <a:t>- Offers more chances of experimentation</a:t>
            </a:r>
          </a:p>
        </p:txBody>
      </p:sp>
      <p:cxnSp>
        <p:nvCxnSpPr>
          <p:cNvPr id="39" name="Straight Connector 38">
            <a:extLst>
              <a:ext uri="{FF2B5EF4-FFF2-40B4-BE49-F238E27FC236}">
                <a16:creationId xmlns:a16="http://schemas.microsoft.com/office/drawing/2014/main" id="{BC642B6D-67B7-A8FD-C1B3-6703E164E5CA}"/>
              </a:ext>
            </a:extLst>
          </p:cNvPr>
          <p:cNvCxnSpPr>
            <a:cxnSpLocks/>
          </p:cNvCxnSpPr>
          <p:nvPr/>
        </p:nvCxnSpPr>
        <p:spPr>
          <a:xfrm>
            <a:off x="6316653" y="1373829"/>
            <a:ext cx="0" cy="47689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862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328527" y="69498"/>
            <a:ext cx="5048199"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DEEP LEARNING</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00255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40</a:t>
            </a:fld>
            <a:endParaRPr lang="en-IN"/>
          </a:p>
        </p:txBody>
      </p:sp>
      <p:sp>
        <p:nvSpPr>
          <p:cNvPr id="4" name="TextBox 3">
            <a:extLst>
              <a:ext uri="{FF2B5EF4-FFF2-40B4-BE49-F238E27FC236}">
                <a16:creationId xmlns:a16="http://schemas.microsoft.com/office/drawing/2014/main" id="{4F310898-637D-4185-875B-035D401A4B6B}"/>
              </a:ext>
            </a:extLst>
          </p:cNvPr>
          <p:cNvSpPr txBox="1"/>
          <p:nvPr/>
        </p:nvSpPr>
        <p:spPr>
          <a:xfrm>
            <a:off x="0" y="909556"/>
            <a:ext cx="8092714" cy="369332"/>
          </a:xfrm>
          <a:prstGeom prst="rect">
            <a:avLst/>
          </a:prstGeom>
          <a:noFill/>
        </p:spPr>
        <p:txBody>
          <a:bodyPr wrap="square" rtlCol="0">
            <a:spAutoFit/>
          </a:bodyPr>
          <a:lstStyle/>
          <a:p>
            <a:r>
              <a:rPr lang="en-US" dirty="0"/>
              <a:t>Metrics: Average Precision and Mean Average Precision</a:t>
            </a:r>
            <a:endParaRPr lang="en-IN" dirty="0"/>
          </a:p>
        </p:txBody>
      </p:sp>
      <p:sp>
        <p:nvSpPr>
          <p:cNvPr id="17" name="Rectangle 16">
            <a:extLst>
              <a:ext uri="{FF2B5EF4-FFF2-40B4-BE49-F238E27FC236}">
                <a16:creationId xmlns:a16="http://schemas.microsoft.com/office/drawing/2014/main" id="{D0638BA9-B3DB-F397-3038-73399D697BE8}"/>
              </a:ext>
            </a:extLst>
          </p:cNvPr>
          <p:cNvSpPr/>
          <p:nvPr/>
        </p:nvSpPr>
        <p:spPr>
          <a:xfrm>
            <a:off x="487315" y="4471595"/>
            <a:ext cx="10950899" cy="16992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015BBCF0-035D-2CFD-8358-C7C862696AD1}"/>
              </a:ext>
            </a:extLst>
          </p:cNvPr>
          <p:cNvCxnSpPr>
            <a:cxnSpLocks/>
          </p:cNvCxnSpPr>
          <p:nvPr/>
        </p:nvCxnSpPr>
        <p:spPr>
          <a:xfrm flipV="1">
            <a:off x="4314488" y="1355545"/>
            <a:ext cx="0" cy="23513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F627C9-8E46-5283-A899-1B4550824D79}"/>
              </a:ext>
            </a:extLst>
          </p:cNvPr>
          <p:cNvCxnSpPr/>
          <p:nvPr/>
        </p:nvCxnSpPr>
        <p:spPr>
          <a:xfrm>
            <a:off x="4331080" y="3690453"/>
            <a:ext cx="34604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9923B9-2274-E0C6-2676-0B8AC47692FB}"/>
              </a:ext>
            </a:extLst>
          </p:cNvPr>
          <p:cNvSpPr txBox="1"/>
          <p:nvPr/>
        </p:nvSpPr>
        <p:spPr>
          <a:xfrm>
            <a:off x="5512949" y="3776846"/>
            <a:ext cx="1166101" cy="369332"/>
          </a:xfrm>
          <a:prstGeom prst="rect">
            <a:avLst/>
          </a:prstGeom>
          <a:noFill/>
        </p:spPr>
        <p:txBody>
          <a:bodyPr wrap="square" rtlCol="0">
            <a:spAutoFit/>
          </a:bodyPr>
          <a:lstStyle/>
          <a:p>
            <a:r>
              <a:rPr lang="en-US" dirty="0"/>
              <a:t>Recall</a:t>
            </a:r>
            <a:endParaRPr lang="en-IN" dirty="0"/>
          </a:p>
        </p:txBody>
      </p:sp>
      <p:sp>
        <p:nvSpPr>
          <p:cNvPr id="21" name="TextBox 20">
            <a:extLst>
              <a:ext uri="{FF2B5EF4-FFF2-40B4-BE49-F238E27FC236}">
                <a16:creationId xmlns:a16="http://schemas.microsoft.com/office/drawing/2014/main" id="{70B30200-1AA7-8F2D-D539-A1B5EB413CBE}"/>
              </a:ext>
            </a:extLst>
          </p:cNvPr>
          <p:cNvSpPr txBox="1"/>
          <p:nvPr/>
        </p:nvSpPr>
        <p:spPr>
          <a:xfrm>
            <a:off x="3005026" y="2574048"/>
            <a:ext cx="1166101" cy="369332"/>
          </a:xfrm>
          <a:prstGeom prst="rect">
            <a:avLst/>
          </a:prstGeom>
          <a:noFill/>
        </p:spPr>
        <p:txBody>
          <a:bodyPr wrap="square" rtlCol="0">
            <a:spAutoFit/>
          </a:bodyPr>
          <a:lstStyle/>
          <a:p>
            <a:r>
              <a:rPr lang="en-US" dirty="0"/>
              <a:t>Precision</a:t>
            </a:r>
            <a:endParaRPr lang="en-IN" dirty="0"/>
          </a:p>
        </p:txBody>
      </p:sp>
      <p:cxnSp>
        <p:nvCxnSpPr>
          <p:cNvPr id="23" name="Straight Connector 22">
            <a:extLst>
              <a:ext uri="{FF2B5EF4-FFF2-40B4-BE49-F238E27FC236}">
                <a16:creationId xmlns:a16="http://schemas.microsoft.com/office/drawing/2014/main" id="{F52A437F-244D-89D8-5E08-AD13AC1AE058}"/>
              </a:ext>
            </a:extLst>
          </p:cNvPr>
          <p:cNvCxnSpPr/>
          <p:nvPr/>
        </p:nvCxnSpPr>
        <p:spPr>
          <a:xfrm>
            <a:off x="4533672" y="1653586"/>
            <a:ext cx="979277" cy="92046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661398-00B8-3B9C-F783-6AAC3CB825FE}"/>
              </a:ext>
            </a:extLst>
          </p:cNvPr>
          <p:cNvCxnSpPr/>
          <p:nvPr/>
        </p:nvCxnSpPr>
        <p:spPr>
          <a:xfrm>
            <a:off x="5512948" y="2574047"/>
            <a:ext cx="87690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57855C-0214-67A1-AEA9-DC600C062A8C}"/>
              </a:ext>
            </a:extLst>
          </p:cNvPr>
          <p:cNvCxnSpPr/>
          <p:nvPr/>
        </p:nvCxnSpPr>
        <p:spPr>
          <a:xfrm>
            <a:off x="6389849" y="2574047"/>
            <a:ext cx="1067713" cy="3693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CF454E6-BB30-CA13-5340-ABD162F14DC2}"/>
              </a:ext>
            </a:extLst>
          </p:cNvPr>
          <p:cNvSpPr txBox="1"/>
          <p:nvPr/>
        </p:nvSpPr>
        <p:spPr>
          <a:xfrm>
            <a:off x="624201" y="4648656"/>
            <a:ext cx="10644273" cy="1477328"/>
          </a:xfrm>
          <a:prstGeom prst="rect">
            <a:avLst/>
          </a:prstGeom>
          <a:noFill/>
        </p:spPr>
        <p:txBody>
          <a:bodyPr wrap="square" rtlCol="0">
            <a:spAutoFit/>
          </a:bodyPr>
          <a:lstStyle/>
          <a:p>
            <a:r>
              <a:rPr lang="en-US" dirty="0"/>
              <a:t>We iterate through the predictions and compute precision and recall values as we go on</a:t>
            </a:r>
          </a:p>
          <a:p>
            <a:r>
              <a:rPr lang="en-US" dirty="0"/>
              <a:t>The area under the curve is termed Average Precision</a:t>
            </a:r>
          </a:p>
          <a:p>
            <a:endParaRPr lang="en-US" dirty="0"/>
          </a:p>
          <a:p>
            <a:r>
              <a:rPr lang="en-US" dirty="0"/>
              <a:t>The mean of Average Precision taken across all classes is termed mean average precision (</a:t>
            </a:r>
            <a:r>
              <a:rPr lang="en-US" dirty="0" err="1"/>
              <a:t>mAP</a:t>
            </a:r>
            <a:r>
              <a:rPr lang="en-US" dirty="0"/>
              <a:t>)</a:t>
            </a:r>
          </a:p>
          <a:p>
            <a:r>
              <a:rPr lang="en-US" dirty="0" err="1"/>
              <a:t>mAP</a:t>
            </a:r>
            <a:r>
              <a:rPr lang="en-US" dirty="0"/>
              <a:t> should be as high as possible (lies between 0 to 1) </a:t>
            </a:r>
            <a:endParaRPr lang="en-IN" dirty="0"/>
          </a:p>
        </p:txBody>
      </p:sp>
    </p:spTree>
    <p:extLst>
      <p:ext uri="{BB962C8B-B14F-4D97-AF65-F5344CB8AC3E}">
        <p14:creationId xmlns:p14="http://schemas.microsoft.com/office/powerpoint/2010/main" val="2924091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208066" y="69157"/>
            <a:ext cx="9943417"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LEARNINGS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3" y="52129"/>
            <a:ext cx="297864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41</a:t>
            </a:fld>
            <a:endParaRPr lang="en-IN"/>
          </a:p>
        </p:txBody>
      </p:sp>
      <p:sp>
        <p:nvSpPr>
          <p:cNvPr id="4" name="Rectangle 3">
            <a:extLst>
              <a:ext uri="{FF2B5EF4-FFF2-40B4-BE49-F238E27FC236}">
                <a16:creationId xmlns:a16="http://schemas.microsoft.com/office/drawing/2014/main" id="{C0F79E80-BB2E-C670-3DF1-3F4A4A3AD93D}"/>
              </a:ext>
            </a:extLst>
          </p:cNvPr>
          <p:cNvSpPr/>
          <p:nvPr/>
        </p:nvSpPr>
        <p:spPr>
          <a:xfrm>
            <a:off x="753196" y="1670603"/>
            <a:ext cx="10594994" cy="3693319"/>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406D4DC-40EB-E795-917A-9F7FA2133CEF}"/>
              </a:ext>
            </a:extLst>
          </p:cNvPr>
          <p:cNvSpPr txBox="1"/>
          <p:nvPr/>
        </p:nvSpPr>
        <p:spPr>
          <a:xfrm>
            <a:off x="944836" y="1850702"/>
            <a:ext cx="10211713" cy="3693319"/>
          </a:xfrm>
          <a:prstGeom prst="rect">
            <a:avLst/>
          </a:prstGeom>
          <a:noFill/>
        </p:spPr>
        <p:txBody>
          <a:bodyPr wrap="square" rtlCol="0">
            <a:spAutoFit/>
          </a:bodyPr>
          <a:lstStyle/>
          <a:p>
            <a:r>
              <a:rPr lang="en-US" dirty="0"/>
              <a:t>	This BTP was a very good experience for me as I had to put in independent efforts, which challenged my existing knowledge about the subject. Since group projects generally share the technical load over the set of group members, it does not harm much if one of the members lacks skills in any of the aspect since there are others to cover them up. However, here I could not afford the same and had to be sure that I was able to learn all the skills required. I also got to realize, that even though I believed I had a sound understanding of the theoretical concepts, the implementation of those concepts was a different ballgame altogether. </a:t>
            </a:r>
          </a:p>
          <a:p>
            <a:r>
              <a:rPr lang="en-US" dirty="0"/>
              <a:t>	During the course of the project, I feel I have not only been able to hone my technical knowledge, but have also been able to focus on improving on skills such as research and survey, presentation as well as using new-age tools such as ChatGPT effectively for research.  The skills would certainly be of great help for me in the future, and hence I can say that this project was certainly quite a satisfying experience</a:t>
            </a:r>
          </a:p>
          <a:p>
            <a:r>
              <a:rPr lang="en-US" dirty="0"/>
              <a:t> </a:t>
            </a:r>
            <a:endParaRPr lang="en-IN" dirty="0"/>
          </a:p>
        </p:txBody>
      </p:sp>
    </p:spTree>
    <p:extLst>
      <p:ext uri="{BB962C8B-B14F-4D97-AF65-F5344CB8AC3E}">
        <p14:creationId xmlns:p14="http://schemas.microsoft.com/office/powerpoint/2010/main" val="3003375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180689" y="76654"/>
            <a:ext cx="9943417"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ACKNOWLEDGEMENTS</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3" y="52129"/>
            <a:ext cx="5119544"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42</a:t>
            </a:fld>
            <a:endParaRPr lang="en-IN"/>
          </a:p>
        </p:txBody>
      </p:sp>
      <p:sp>
        <p:nvSpPr>
          <p:cNvPr id="4" name="Rectangle 3">
            <a:extLst>
              <a:ext uri="{FF2B5EF4-FFF2-40B4-BE49-F238E27FC236}">
                <a16:creationId xmlns:a16="http://schemas.microsoft.com/office/drawing/2014/main" id="{C0F79E80-BB2E-C670-3DF1-3F4A4A3AD93D}"/>
              </a:ext>
            </a:extLst>
          </p:cNvPr>
          <p:cNvSpPr/>
          <p:nvPr/>
        </p:nvSpPr>
        <p:spPr>
          <a:xfrm>
            <a:off x="753196" y="2360511"/>
            <a:ext cx="10594994" cy="1754326"/>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406D4DC-40EB-E795-917A-9F7FA2133CEF}"/>
              </a:ext>
            </a:extLst>
          </p:cNvPr>
          <p:cNvSpPr txBox="1"/>
          <p:nvPr/>
        </p:nvSpPr>
        <p:spPr>
          <a:xfrm>
            <a:off x="892498" y="2535133"/>
            <a:ext cx="10211713" cy="1754326"/>
          </a:xfrm>
          <a:prstGeom prst="rect">
            <a:avLst/>
          </a:prstGeom>
          <a:noFill/>
        </p:spPr>
        <p:txBody>
          <a:bodyPr wrap="square" rtlCol="0">
            <a:spAutoFit/>
          </a:bodyPr>
          <a:lstStyle/>
          <a:p>
            <a:r>
              <a:rPr lang="en-US" dirty="0"/>
              <a:t>	I am extremely thankful to Prof. Dnyanesh Pawaskar for letting me have this opportunity to work on a project which allowed me to apply my Machine Learning knowledge on a problem from the domain of Mechanical Engineering, which is my parent domain. His guidance throughout was valuable for me. Further, I was given a lot of freedom to explore new things, which led to me learning a lot of new things and gaining a lot of knowledge. </a:t>
            </a:r>
          </a:p>
          <a:p>
            <a:r>
              <a:rPr lang="en-US" dirty="0"/>
              <a:t> </a:t>
            </a:r>
            <a:endParaRPr lang="en-IN" dirty="0"/>
          </a:p>
        </p:txBody>
      </p:sp>
    </p:spTree>
    <p:extLst>
      <p:ext uri="{BB962C8B-B14F-4D97-AF65-F5344CB8AC3E}">
        <p14:creationId xmlns:p14="http://schemas.microsoft.com/office/powerpoint/2010/main" val="158039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2" y="76655"/>
            <a:ext cx="4938855"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SOLUTION OVERVIEW</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719837"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5</a:t>
            </a:fld>
            <a:endParaRPr lang="en-IN"/>
          </a:p>
        </p:txBody>
      </p:sp>
      <p:sp>
        <p:nvSpPr>
          <p:cNvPr id="7" name="TextBox 6">
            <a:extLst>
              <a:ext uri="{FF2B5EF4-FFF2-40B4-BE49-F238E27FC236}">
                <a16:creationId xmlns:a16="http://schemas.microsoft.com/office/drawing/2014/main" id="{1D65172B-2DA3-0071-09FB-DBA029E8076E}"/>
              </a:ext>
            </a:extLst>
          </p:cNvPr>
          <p:cNvSpPr txBox="1"/>
          <p:nvPr/>
        </p:nvSpPr>
        <p:spPr>
          <a:xfrm>
            <a:off x="82132" y="951385"/>
            <a:ext cx="11936479" cy="369332"/>
          </a:xfrm>
          <a:prstGeom prst="rect">
            <a:avLst/>
          </a:prstGeom>
          <a:noFill/>
        </p:spPr>
        <p:txBody>
          <a:bodyPr wrap="square" rtlCol="0">
            <a:spAutoFit/>
          </a:bodyPr>
          <a:lstStyle/>
          <a:p>
            <a:r>
              <a:rPr lang="en-US" b="1" dirty="0">
                <a:latin typeface="Adobe Heiti Std R" panose="020B0400000000000000" pitchFamily="34" charset="-128"/>
                <a:ea typeface="Adobe Heiti Std R" panose="020B0400000000000000" pitchFamily="34" charset="-128"/>
                <a:cs typeface="Times New Roman" panose="02020603050405020304" pitchFamily="18" charset="0"/>
              </a:rPr>
              <a:t>Data Generation Pipeline</a:t>
            </a:r>
            <a:endParaRPr lang="en-IN"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8" name="Rectangle 7">
            <a:extLst>
              <a:ext uri="{FF2B5EF4-FFF2-40B4-BE49-F238E27FC236}">
                <a16:creationId xmlns:a16="http://schemas.microsoft.com/office/drawing/2014/main" id="{DF014845-F1C0-FC69-C382-625211FFE407}"/>
              </a:ext>
            </a:extLst>
          </p:cNvPr>
          <p:cNvSpPr/>
          <p:nvPr/>
        </p:nvSpPr>
        <p:spPr>
          <a:xfrm>
            <a:off x="143001" y="1708392"/>
            <a:ext cx="3043710" cy="1852019"/>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dirty="0">
                <a:solidFill>
                  <a:schemeClr val="tx1"/>
                </a:solidFill>
              </a:rPr>
              <a:t>Define Geometry</a:t>
            </a:r>
          </a:p>
          <a:p>
            <a:pPr marL="342900" indent="-342900">
              <a:buAutoNum type="arabicPeriod"/>
            </a:pPr>
            <a:r>
              <a:rPr lang="en-US" sz="1400" dirty="0">
                <a:solidFill>
                  <a:schemeClr val="tx1"/>
                </a:solidFill>
              </a:rPr>
              <a:t>Generate Mesh </a:t>
            </a:r>
          </a:p>
          <a:p>
            <a:pPr marL="342900" indent="-342900">
              <a:buAutoNum type="arabicPeriod"/>
            </a:pPr>
            <a:r>
              <a:rPr lang="en-US" sz="1400" dirty="0">
                <a:solidFill>
                  <a:schemeClr val="tx1"/>
                </a:solidFill>
              </a:rPr>
              <a:t>Define Boundary Conditions</a:t>
            </a:r>
          </a:p>
        </p:txBody>
      </p:sp>
      <p:sp>
        <p:nvSpPr>
          <p:cNvPr id="9" name="Rectangle 8">
            <a:extLst>
              <a:ext uri="{FF2B5EF4-FFF2-40B4-BE49-F238E27FC236}">
                <a16:creationId xmlns:a16="http://schemas.microsoft.com/office/drawing/2014/main" id="{1FDCD699-C9B0-2EAD-5002-DD356955BD4B}"/>
              </a:ext>
            </a:extLst>
          </p:cNvPr>
          <p:cNvSpPr/>
          <p:nvPr/>
        </p:nvSpPr>
        <p:spPr>
          <a:xfrm>
            <a:off x="3471161" y="1708392"/>
            <a:ext cx="2020714" cy="185201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Obtain temperature profile using finite element methods using PDE toolbox in MATLAB </a:t>
            </a:r>
          </a:p>
        </p:txBody>
      </p:sp>
      <p:cxnSp>
        <p:nvCxnSpPr>
          <p:cNvPr id="15" name="Straight Arrow Connector 14">
            <a:extLst>
              <a:ext uri="{FF2B5EF4-FFF2-40B4-BE49-F238E27FC236}">
                <a16:creationId xmlns:a16="http://schemas.microsoft.com/office/drawing/2014/main" id="{987739E6-BD47-0FB8-4289-48C1EA3313DE}"/>
              </a:ext>
            </a:extLst>
          </p:cNvPr>
          <p:cNvCxnSpPr>
            <a:stCxn id="8" idx="3"/>
            <a:endCxn id="9" idx="1"/>
          </p:cNvCxnSpPr>
          <p:nvPr/>
        </p:nvCxnSpPr>
        <p:spPr>
          <a:xfrm>
            <a:off x="3186711" y="2634402"/>
            <a:ext cx="2844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279A7669-BB86-7C16-126B-DBA464292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058" y="1561593"/>
            <a:ext cx="2858788" cy="2145615"/>
          </a:xfrm>
          <a:prstGeom prst="rect">
            <a:avLst/>
          </a:prstGeom>
        </p:spPr>
      </p:pic>
      <p:cxnSp>
        <p:nvCxnSpPr>
          <p:cNvPr id="21" name="Straight Arrow Connector 20">
            <a:extLst>
              <a:ext uri="{FF2B5EF4-FFF2-40B4-BE49-F238E27FC236}">
                <a16:creationId xmlns:a16="http://schemas.microsoft.com/office/drawing/2014/main" id="{456213B1-2A91-61FA-0450-71B6BF42DAAF}"/>
              </a:ext>
            </a:extLst>
          </p:cNvPr>
          <p:cNvCxnSpPr>
            <a:stCxn id="9" idx="3"/>
            <a:endCxn id="17" idx="1"/>
          </p:cNvCxnSpPr>
          <p:nvPr/>
        </p:nvCxnSpPr>
        <p:spPr>
          <a:xfrm flipV="1">
            <a:off x="5491875" y="2634401"/>
            <a:ext cx="41218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9859607-9E69-30DB-1565-E56F96E79A83}"/>
              </a:ext>
            </a:extLst>
          </p:cNvPr>
          <p:cNvSpPr txBox="1"/>
          <p:nvPr/>
        </p:nvSpPr>
        <p:spPr>
          <a:xfrm>
            <a:off x="9159823" y="3789669"/>
            <a:ext cx="2858788" cy="738664"/>
          </a:xfrm>
          <a:prstGeom prst="rect">
            <a:avLst/>
          </a:prstGeom>
          <a:noFill/>
        </p:spPr>
        <p:txBody>
          <a:bodyPr wrap="square" rtlCol="0">
            <a:spAutoFit/>
          </a:bodyPr>
          <a:lstStyle/>
          <a:p>
            <a:r>
              <a:rPr lang="en-US" sz="1400" dirty="0"/>
              <a:t>Image is annotated to provide</a:t>
            </a:r>
          </a:p>
          <a:p>
            <a:r>
              <a:rPr lang="en-US" sz="1400" dirty="0"/>
              <a:t>a label telling the position of </a:t>
            </a:r>
          </a:p>
          <a:p>
            <a:r>
              <a:rPr lang="en-US" sz="1400" dirty="0"/>
              <a:t>crack inside the image*</a:t>
            </a:r>
          </a:p>
        </p:txBody>
      </p:sp>
      <p:pic>
        <p:nvPicPr>
          <p:cNvPr id="23" name="Picture 22">
            <a:extLst>
              <a:ext uri="{FF2B5EF4-FFF2-40B4-BE49-F238E27FC236}">
                <a16:creationId xmlns:a16="http://schemas.microsoft.com/office/drawing/2014/main" id="{A987C067-5C91-88F5-9CD1-D638EFA39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566" y="1561593"/>
            <a:ext cx="2858788" cy="2145615"/>
          </a:xfrm>
          <a:prstGeom prst="rect">
            <a:avLst/>
          </a:prstGeom>
        </p:spPr>
      </p:pic>
      <p:sp>
        <p:nvSpPr>
          <p:cNvPr id="24" name="Rectangle 23">
            <a:extLst>
              <a:ext uri="{FF2B5EF4-FFF2-40B4-BE49-F238E27FC236}">
                <a16:creationId xmlns:a16="http://schemas.microsoft.com/office/drawing/2014/main" id="{A009E804-8DD6-804F-1BB7-1B9F9208A5E1}"/>
              </a:ext>
            </a:extLst>
          </p:cNvPr>
          <p:cNvSpPr/>
          <p:nvPr/>
        </p:nvSpPr>
        <p:spPr>
          <a:xfrm>
            <a:off x="10255516" y="2007505"/>
            <a:ext cx="799415" cy="3651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F0B4D8E6-486D-3A81-7FF5-428DB0E221F0}"/>
              </a:ext>
            </a:extLst>
          </p:cNvPr>
          <p:cNvCxnSpPr>
            <a:stCxn id="17" idx="3"/>
            <a:endCxn id="23" idx="1"/>
          </p:cNvCxnSpPr>
          <p:nvPr/>
        </p:nvCxnSpPr>
        <p:spPr>
          <a:xfrm>
            <a:off x="8762846" y="2634401"/>
            <a:ext cx="29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B9E367C-8DB2-8FA3-310B-F63AB7789BE2}"/>
              </a:ext>
            </a:extLst>
          </p:cNvPr>
          <p:cNvSpPr txBox="1"/>
          <p:nvPr/>
        </p:nvSpPr>
        <p:spPr>
          <a:xfrm>
            <a:off x="6248400" y="3838035"/>
            <a:ext cx="2858788" cy="523220"/>
          </a:xfrm>
          <a:prstGeom prst="rect">
            <a:avLst/>
          </a:prstGeom>
          <a:noFill/>
        </p:spPr>
        <p:txBody>
          <a:bodyPr wrap="square" rtlCol="0">
            <a:spAutoFit/>
          </a:bodyPr>
          <a:lstStyle/>
          <a:p>
            <a:r>
              <a:rPr lang="en-US" sz="1400" dirty="0"/>
              <a:t>An example of a generated</a:t>
            </a:r>
            <a:r>
              <a:rPr lang="en-IN" sz="1400" dirty="0"/>
              <a:t> temperature profile </a:t>
            </a:r>
            <a:endParaRPr lang="en-US" sz="1400" dirty="0"/>
          </a:p>
        </p:txBody>
      </p:sp>
      <p:sp>
        <p:nvSpPr>
          <p:cNvPr id="40" name="TextBox 39">
            <a:extLst>
              <a:ext uri="{FF2B5EF4-FFF2-40B4-BE49-F238E27FC236}">
                <a16:creationId xmlns:a16="http://schemas.microsoft.com/office/drawing/2014/main" id="{1AF5FED9-C92A-B2BA-525E-83F834BDC53A}"/>
              </a:ext>
            </a:extLst>
          </p:cNvPr>
          <p:cNvSpPr txBox="1"/>
          <p:nvPr/>
        </p:nvSpPr>
        <p:spPr>
          <a:xfrm>
            <a:off x="612373" y="5366350"/>
            <a:ext cx="1007022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Annotations are being performed using the CVAT.io annotation tool</a:t>
            </a:r>
          </a:p>
          <a:p>
            <a:pPr marL="285750" indent="-285750">
              <a:buFont typeface="Arial" panose="020B0604020202020204" pitchFamily="34" charset="0"/>
              <a:buChar char="•"/>
            </a:pPr>
            <a:r>
              <a:rPr lang="en-US" sz="1400" dirty="0"/>
              <a:t>The location of the crack is stored in a text file which is passed to the algorithm during training</a:t>
            </a:r>
          </a:p>
          <a:p>
            <a:pPr marL="285750" indent="-285750">
              <a:buFont typeface="Arial" panose="020B0604020202020204" pitchFamily="34" charset="0"/>
              <a:buChar char="•"/>
            </a:pPr>
            <a:r>
              <a:rPr lang="en-US" sz="1400" dirty="0"/>
              <a:t>We are also storing the boundary conditions provided to improve the model in later stages of the project</a:t>
            </a:r>
          </a:p>
        </p:txBody>
      </p:sp>
    </p:spTree>
    <p:extLst>
      <p:ext uri="{BB962C8B-B14F-4D97-AF65-F5344CB8AC3E}">
        <p14:creationId xmlns:p14="http://schemas.microsoft.com/office/powerpoint/2010/main" val="338324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2" y="76655"/>
            <a:ext cx="544259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SOLUTION OVERVIEW</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588423"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6</a:t>
            </a:fld>
            <a:endParaRPr lang="en-IN"/>
          </a:p>
        </p:txBody>
      </p:sp>
      <p:sp>
        <p:nvSpPr>
          <p:cNvPr id="7" name="TextBox 6">
            <a:extLst>
              <a:ext uri="{FF2B5EF4-FFF2-40B4-BE49-F238E27FC236}">
                <a16:creationId xmlns:a16="http://schemas.microsoft.com/office/drawing/2014/main" id="{1D65172B-2DA3-0071-09FB-DBA029E8076E}"/>
              </a:ext>
            </a:extLst>
          </p:cNvPr>
          <p:cNvSpPr txBox="1"/>
          <p:nvPr/>
        </p:nvSpPr>
        <p:spPr>
          <a:xfrm>
            <a:off x="82133" y="951385"/>
            <a:ext cx="2781528" cy="369332"/>
          </a:xfrm>
          <a:prstGeom prst="rect">
            <a:avLst/>
          </a:prstGeom>
          <a:noFill/>
        </p:spPr>
        <p:txBody>
          <a:bodyPr wrap="square" rtlCol="0">
            <a:spAutoFit/>
          </a:bodyPr>
          <a:lstStyle/>
          <a:p>
            <a:r>
              <a:rPr lang="en-US" b="1" dirty="0">
                <a:latin typeface="Adobe Heiti Std R" panose="020B0400000000000000" pitchFamily="34" charset="-128"/>
                <a:ea typeface="Adobe Heiti Std R" panose="020B0400000000000000" pitchFamily="34" charset="-128"/>
                <a:cs typeface="Times New Roman" panose="02020603050405020304" pitchFamily="18" charset="0"/>
              </a:rPr>
              <a:t>Deep Learning Pipeline</a:t>
            </a:r>
            <a:endParaRPr lang="en-IN"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4" name="Rectangle: Rounded Corners 3">
            <a:extLst>
              <a:ext uri="{FF2B5EF4-FFF2-40B4-BE49-F238E27FC236}">
                <a16:creationId xmlns:a16="http://schemas.microsoft.com/office/drawing/2014/main" id="{198A8C92-D8A0-15A4-BD14-8D631CBD70FB}"/>
              </a:ext>
            </a:extLst>
          </p:cNvPr>
          <p:cNvSpPr/>
          <p:nvPr/>
        </p:nvSpPr>
        <p:spPr>
          <a:xfrm>
            <a:off x="4319213" y="2551559"/>
            <a:ext cx="3110970" cy="191640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F80855F-081F-D36B-6AE7-E819060C6E63}"/>
              </a:ext>
            </a:extLst>
          </p:cNvPr>
          <p:cNvSpPr txBox="1"/>
          <p:nvPr/>
        </p:nvSpPr>
        <p:spPr>
          <a:xfrm>
            <a:off x="4627360" y="3296381"/>
            <a:ext cx="2474903" cy="369332"/>
          </a:xfrm>
          <a:prstGeom prst="rect">
            <a:avLst/>
          </a:prstGeom>
          <a:noFill/>
        </p:spPr>
        <p:txBody>
          <a:bodyPr wrap="square" rtlCol="0">
            <a:spAutoFit/>
          </a:bodyPr>
          <a:lstStyle/>
          <a:p>
            <a:r>
              <a:rPr lang="en-US" dirty="0"/>
              <a:t>Deep Learning Model</a:t>
            </a:r>
          </a:p>
        </p:txBody>
      </p:sp>
      <p:pic>
        <p:nvPicPr>
          <p:cNvPr id="10" name="Picture 9">
            <a:extLst>
              <a:ext uri="{FF2B5EF4-FFF2-40B4-BE49-F238E27FC236}">
                <a16:creationId xmlns:a16="http://schemas.microsoft.com/office/drawing/2014/main" id="{6BF95DA9-179F-4FFC-E8FE-22854AB2A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7" y="1830996"/>
            <a:ext cx="1270908" cy="953859"/>
          </a:xfrm>
          <a:prstGeom prst="rect">
            <a:avLst/>
          </a:prstGeom>
        </p:spPr>
      </p:pic>
      <p:sp>
        <p:nvSpPr>
          <p:cNvPr id="11" name="TextBox 10">
            <a:extLst>
              <a:ext uri="{FF2B5EF4-FFF2-40B4-BE49-F238E27FC236}">
                <a16:creationId xmlns:a16="http://schemas.microsoft.com/office/drawing/2014/main" id="{9013114F-56FA-0949-E3E1-700A26A9E8A0}"/>
              </a:ext>
            </a:extLst>
          </p:cNvPr>
          <p:cNvSpPr txBox="1"/>
          <p:nvPr/>
        </p:nvSpPr>
        <p:spPr>
          <a:xfrm>
            <a:off x="104650" y="2729428"/>
            <a:ext cx="1336613" cy="338554"/>
          </a:xfrm>
          <a:prstGeom prst="rect">
            <a:avLst/>
          </a:prstGeom>
          <a:noFill/>
        </p:spPr>
        <p:txBody>
          <a:bodyPr wrap="square" rtlCol="0">
            <a:spAutoFit/>
          </a:bodyPr>
          <a:lstStyle/>
          <a:p>
            <a:r>
              <a:rPr lang="en-US" sz="1600" dirty="0"/>
              <a:t>Raw Image</a:t>
            </a:r>
            <a:endParaRPr lang="en-IN" dirty="0"/>
          </a:p>
        </p:txBody>
      </p:sp>
      <p:sp>
        <p:nvSpPr>
          <p:cNvPr id="12" name="Rectangle 11">
            <a:extLst>
              <a:ext uri="{FF2B5EF4-FFF2-40B4-BE49-F238E27FC236}">
                <a16:creationId xmlns:a16="http://schemas.microsoft.com/office/drawing/2014/main" id="{BB5F2CA9-454B-FFBA-709B-E75515412B2A}"/>
              </a:ext>
            </a:extLst>
          </p:cNvPr>
          <p:cNvSpPr/>
          <p:nvPr/>
        </p:nvSpPr>
        <p:spPr>
          <a:xfrm>
            <a:off x="1812373" y="1965686"/>
            <a:ext cx="1478372" cy="76288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Processing</a:t>
            </a:r>
            <a:endParaRPr lang="en-IN" dirty="0"/>
          </a:p>
        </p:txBody>
      </p:sp>
      <p:cxnSp>
        <p:nvCxnSpPr>
          <p:cNvPr id="14" name="Straight Arrow Connector 13">
            <a:extLst>
              <a:ext uri="{FF2B5EF4-FFF2-40B4-BE49-F238E27FC236}">
                <a16:creationId xmlns:a16="http://schemas.microsoft.com/office/drawing/2014/main" id="{2B97C715-E737-A5AF-E755-0753958A8B85}"/>
              </a:ext>
            </a:extLst>
          </p:cNvPr>
          <p:cNvCxnSpPr>
            <a:cxnSpLocks/>
            <a:endCxn id="12" idx="1"/>
          </p:cNvCxnSpPr>
          <p:nvPr/>
        </p:nvCxnSpPr>
        <p:spPr>
          <a:xfrm flipV="1">
            <a:off x="1215550" y="2347129"/>
            <a:ext cx="596823" cy="15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6240866-6A55-3065-B9C2-62152B7027BA}"/>
              </a:ext>
            </a:extLst>
          </p:cNvPr>
          <p:cNvCxnSpPr>
            <a:cxnSpLocks/>
            <a:stCxn id="12" idx="3"/>
            <a:endCxn id="4" idx="1"/>
          </p:cNvCxnSpPr>
          <p:nvPr/>
        </p:nvCxnSpPr>
        <p:spPr>
          <a:xfrm>
            <a:off x="3290745" y="2347129"/>
            <a:ext cx="1028468" cy="116263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FBE6886-4BD3-397D-5FC7-6E2B71771340}"/>
              </a:ext>
            </a:extLst>
          </p:cNvPr>
          <p:cNvSpPr txBox="1"/>
          <p:nvPr/>
        </p:nvSpPr>
        <p:spPr>
          <a:xfrm>
            <a:off x="2080671" y="3327159"/>
            <a:ext cx="706333" cy="338554"/>
          </a:xfrm>
          <a:prstGeom prst="rect">
            <a:avLst/>
          </a:prstGeom>
          <a:noFill/>
        </p:spPr>
        <p:txBody>
          <a:bodyPr wrap="square" rtlCol="0">
            <a:spAutoFit/>
          </a:bodyPr>
          <a:lstStyle/>
          <a:p>
            <a:r>
              <a:rPr lang="en-US" sz="1600" dirty="0"/>
              <a:t>Label </a:t>
            </a:r>
            <a:endParaRPr lang="en-IN" dirty="0"/>
          </a:p>
        </p:txBody>
      </p:sp>
      <p:cxnSp>
        <p:nvCxnSpPr>
          <p:cNvPr id="30" name="Connector: Elbow 29">
            <a:extLst>
              <a:ext uri="{FF2B5EF4-FFF2-40B4-BE49-F238E27FC236}">
                <a16:creationId xmlns:a16="http://schemas.microsoft.com/office/drawing/2014/main" id="{92ADA975-D964-F99C-66EE-C28EF7EDEC77}"/>
              </a:ext>
            </a:extLst>
          </p:cNvPr>
          <p:cNvCxnSpPr>
            <a:cxnSpLocks/>
            <a:stCxn id="11" idx="2"/>
            <a:endCxn id="27" idx="1"/>
          </p:cNvCxnSpPr>
          <p:nvPr/>
        </p:nvCxnSpPr>
        <p:spPr>
          <a:xfrm rot="16200000" flipH="1">
            <a:off x="1212587" y="2628352"/>
            <a:ext cx="428454" cy="130771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228F0B-9CC5-589E-74BA-088452489923}"/>
              </a:ext>
            </a:extLst>
          </p:cNvPr>
          <p:cNvCxnSpPr>
            <a:cxnSpLocks/>
            <a:stCxn id="27" idx="3"/>
            <a:endCxn id="4" idx="1"/>
          </p:cNvCxnSpPr>
          <p:nvPr/>
        </p:nvCxnSpPr>
        <p:spPr>
          <a:xfrm>
            <a:off x="2787004" y="3496436"/>
            <a:ext cx="1532209" cy="133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3A94E72-CCC2-E09C-8140-4BE7233209FF}"/>
              </a:ext>
            </a:extLst>
          </p:cNvPr>
          <p:cNvSpPr txBox="1"/>
          <p:nvPr/>
        </p:nvSpPr>
        <p:spPr>
          <a:xfrm>
            <a:off x="405800" y="3811267"/>
            <a:ext cx="1138278" cy="584775"/>
          </a:xfrm>
          <a:prstGeom prst="rect">
            <a:avLst/>
          </a:prstGeom>
          <a:noFill/>
        </p:spPr>
        <p:txBody>
          <a:bodyPr wrap="square" rtlCol="0">
            <a:spAutoFit/>
          </a:bodyPr>
          <a:lstStyle/>
          <a:p>
            <a:r>
              <a:rPr lang="en-US" sz="1600" dirty="0"/>
              <a:t>Boundary Condition</a:t>
            </a:r>
            <a:endParaRPr lang="en-IN" dirty="0"/>
          </a:p>
        </p:txBody>
      </p:sp>
      <p:cxnSp>
        <p:nvCxnSpPr>
          <p:cNvPr id="43" name="Straight Arrow Connector 42">
            <a:extLst>
              <a:ext uri="{FF2B5EF4-FFF2-40B4-BE49-F238E27FC236}">
                <a16:creationId xmlns:a16="http://schemas.microsoft.com/office/drawing/2014/main" id="{6531C045-859C-E01D-0779-E940E473F45E}"/>
              </a:ext>
            </a:extLst>
          </p:cNvPr>
          <p:cNvCxnSpPr>
            <a:cxnSpLocks/>
          </p:cNvCxnSpPr>
          <p:nvPr/>
        </p:nvCxnSpPr>
        <p:spPr>
          <a:xfrm>
            <a:off x="1544078" y="4125447"/>
            <a:ext cx="2775135" cy="66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938CFF3-549D-E449-8330-89A653D57947}"/>
              </a:ext>
            </a:extLst>
          </p:cNvPr>
          <p:cNvCxnSpPr/>
          <p:nvPr/>
        </p:nvCxnSpPr>
        <p:spPr>
          <a:xfrm>
            <a:off x="4084685" y="1177222"/>
            <a:ext cx="0" cy="4665082"/>
          </a:xfrm>
          <a:prstGeom prst="line">
            <a:avLst/>
          </a:prstGeom>
          <a:ln w="381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4AEAC0-E0E5-E91E-3795-41AAABABC3EC}"/>
              </a:ext>
            </a:extLst>
          </p:cNvPr>
          <p:cNvSpPr txBox="1"/>
          <p:nvPr/>
        </p:nvSpPr>
        <p:spPr>
          <a:xfrm>
            <a:off x="1472898" y="5480667"/>
            <a:ext cx="1817848" cy="338554"/>
          </a:xfrm>
          <a:prstGeom prst="rect">
            <a:avLst/>
          </a:prstGeom>
          <a:noFill/>
        </p:spPr>
        <p:txBody>
          <a:bodyPr wrap="square" rtlCol="0">
            <a:spAutoFit/>
          </a:bodyPr>
          <a:lstStyle/>
          <a:p>
            <a:r>
              <a:rPr lang="en-US" sz="1600" dirty="0"/>
              <a:t>TRAINING DATA</a:t>
            </a:r>
            <a:endParaRPr lang="en-IN" dirty="0"/>
          </a:p>
        </p:txBody>
      </p:sp>
      <p:sp>
        <p:nvSpPr>
          <p:cNvPr id="52" name="Rectangle 51">
            <a:extLst>
              <a:ext uri="{FF2B5EF4-FFF2-40B4-BE49-F238E27FC236}">
                <a16:creationId xmlns:a16="http://schemas.microsoft.com/office/drawing/2014/main" id="{2FF08928-E294-1053-9732-2E196B8C0493}"/>
              </a:ext>
            </a:extLst>
          </p:cNvPr>
          <p:cNvSpPr/>
          <p:nvPr/>
        </p:nvSpPr>
        <p:spPr>
          <a:xfrm>
            <a:off x="1133418" y="5366398"/>
            <a:ext cx="2296037" cy="5402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4" name="Picture 53">
            <a:extLst>
              <a:ext uri="{FF2B5EF4-FFF2-40B4-BE49-F238E27FC236}">
                <a16:creationId xmlns:a16="http://schemas.microsoft.com/office/drawing/2014/main" id="{B7DE6AC5-C12C-DD4F-5336-B7499EA64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161" y="1131584"/>
            <a:ext cx="1467039" cy="1101061"/>
          </a:xfrm>
          <a:prstGeom prst="rect">
            <a:avLst/>
          </a:prstGeom>
        </p:spPr>
      </p:pic>
      <p:sp>
        <p:nvSpPr>
          <p:cNvPr id="55" name="TextBox 54">
            <a:extLst>
              <a:ext uri="{FF2B5EF4-FFF2-40B4-BE49-F238E27FC236}">
                <a16:creationId xmlns:a16="http://schemas.microsoft.com/office/drawing/2014/main" id="{92EF1194-A31A-F41A-6D9E-40C4A339AC7D}"/>
              </a:ext>
            </a:extLst>
          </p:cNvPr>
          <p:cNvSpPr txBox="1"/>
          <p:nvPr/>
        </p:nvSpPr>
        <p:spPr>
          <a:xfrm>
            <a:off x="8177587" y="2177561"/>
            <a:ext cx="1336613" cy="338554"/>
          </a:xfrm>
          <a:prstGeom prst="rect">
            <a:avLst/>
          </a:prstGeom>
          <a:noFill/>
        </p:spPr>
        <p:txBody>
          <a:bodyPr wrap="square" rtlCol="0">
            <a:spAutoFit/>
          </a:bodyPr>
          <a:lstStyle/>
          <a:p>
            <a:r>
              <a:rPr lang="en-US" sz="1600" dirty="0"/>
              <a:t>New Data</a:t>
            </a:r>
            <a:endParaRPr lang="en-IN" dirty="0"/>
          </a:p>
        </p:txBody>
      </p:sp>
      <p:cxnSp>
        <p:nvCxnSpPr>
          <p:cNvPr id="57" name="Straight Arrow Connector 56">
            <a:extLst>
              <a:ext uri="{FF2B5EF4-FFF2-40B4-BE49-F238E27FC236}">
                <a16:creationId xmlns:a16="http://schemas.microsoft.com/office/drawing/2014/main" id="{72C5903B-6603-048D-6050-65BBA34B28F0}"/>
              </a:ext>
            </a:extLst>
          </p:cNvPr>
          <p:cNvCxnSpPr/>
          <p:nvPr/>
        </p:nvCxnSpPr>
        <p:spPr>
          <a:xfrm>
            <a:off x="4474048" y="4999085"/>
            <a:ext cx="30108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C4D8D3F-C673-F8FD-1E28-A1A6D0A8712C}"/>
              </a:ext>
            </a:extLst>
          </p:cNvPr>
          <p:cNvSpPr txBox="1"/>
          <p:nvPr/>
        </p:nvSpPr>
        <p:spPr>
          <a:xfrm>
            <a:off x="5140533" y="5070599"/>
            <a:ext cx="3213173" cy="338554"/>
          </a:xfrm>
          <a:prstGeom prst="rect">
            <a:avLst/>
          </a:prstGeom>
          <a:noFill/>
        </p:spPr>
        <p:txBody>
          <a:bodyPr wrap="square" rtlCol="0">
            <a:spAutoFit/>
          </a:bodyPr>
          <a:lstStyle/>
          <a:p>
            <a:r>
              <a:rPr lang="en-US" sz="1600" dirty="0"/>
              <a:t>Model is Trained</a:t>
            </a:r>
            <a:endParaRPr lang="en-IN" dirty="0"/>
          </a:p>
        </p:txBody>
      </p:sp>
      <p:sp>
        <p:nvSpPr>
          <p:cNvPr id="62" name="Flowchart: Or 61">
            <a:extLst>
              <a:ext uri="{FF2B5EF4-FFF2-40B4-BE49-F238E27FC236}">
                <a16:creationId xmlns:a16="http://schemas.microsoft.com/office/drawing/2014/main" id="{D538A1D0-DC21-B498-FC4F-AC069983CCFF}"/>
              </a:ext>
            </a:extLst>
          </p:cNvPr>
          <p:cNvSpPr/>
          <p:nvPr/>
        </p:nvSpPr>
        <p:spPr>
          <a:xfrm>
            <a:off x="8475691" y="3311276"/>
            <a:ext cx="396974" cy="396974"/>
          </a:xfrm>
          <a:prstGeom prst="flowChartOr">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4" name="Straight Arrow Connector 63">
            <a:extLst>
              <a:ext uri="{FF2B5EF4-FFF2-40B4-BE49-F238E27FC236}">
                <a16:creationId xmlns:a16="http://schemas.microsoft.com/office/drawing/2014/main" id="{2B14E1DB-174E-D2F2-5960-2139AE7B0048}"/>
              </a:ext>
            </a:extLst>
          </p:cNvPr>
          <p:cNvCxnSpPr>
            <a:cxnSpLocks/>
            <a:endCxn id="62" idx="0"/>
          </p:cNvCxnSpPr>
          <p:nvPr/>
        </p:nvCxnSpPr>
        <p:spPr>
          <a:xfrm>
            <a:off x="8672807" y="2586183"/>
            <a:ext cx="1371" cy="7250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FFD0008-70FA-CC26-82BF-DCF8273CF6F3}"/>
              </a:ext>
            </a:extLst>
          </p:cNvPr>
          <p:cNvCxnSpPr>
            <a:cxnSpLocks/>
            <a:stCxn id="4" idx="3"/>
            <a:endCxn id="62" idx="2"/>
          </p:cNvCxnSpPr>
          <p:nvPr/>
        </p:nvCxnSpPr>
        <p:spPr>
          <a:xfrm>
            <a:off x="7430183" y="3509763"/>
            <a:ext cx="104550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AA271EA-3554-D570-AC6B-33CFA00FCAAA}"/>
              </a:ext>
            </a:extLst>
          </p:cNvPr>
          <p:cNvCxnSpPr>
            <a:cxnSpLocks/>
          </p:cNvCxnSpPr>
          <p:nvPr/>
        </p:nvCxnSpPr>
        <p:spPr>
          <a:xfrm>
            <a:off x="8872665" y="3509763"/>
            <a:ext cx="104550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D5F95DF-FC52-EE1C-F558-28D0848E6441}"/>
              </a:ext>
            </a:extLst>
          </p:cNvPr>
          <p:cNvSpPr/>
          <p:nvPr/>
        </p:nvSpPr>
        <p:spPr>
          <a:xfrm>
            <a:off x="9935970" y="3067982"/>
            <a:ext cx="2020441" cy="8979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Location of Crack</a:t>
            </a:r>
            <a:endParaRPr lang="en-IN" sz="1600" dirty="0"/>
          </a:p>
        </p:txBody>
      </p:sp>
      <p:cxnSp>
        <p:nvCxnSpPr>
          <p:cNvPr id="72" name="Straight Connector 71">
            <a:extLst>
              <a:ext uri="{FF2B5EF4-FFF2-40B4-BE49-F238E27FC236}">
                <a16:creationId xmlns:a16="http://schemas.microsoft.com/office/drawing/2014/main" id="{ADBEBFB4-D480-EEC2-4F82-6B734E26EE9E}"/>
              </a:ext>
            </a:extLst>
          </p:cNvPr>
          <p:cNvCxnSpPr/>
          <p:nvPr/>
        </p:nvCxnSpPr>
        <p:spPr>
          <a:xfrm>
            <a:off x="7757799" y="1184426"/>
            <a:ext cx="0" cy="4665082"/>
          </a:xfrm>
          <a:prstGeom prst="line">
            <a:avLst/>
          </a:prstGeom>
          <a:ln w="381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BCDE54EF-15A8-FB23-E3EE-0E640CDF72EE}"/>
              </a:ext>
            </a:extLst>
          </p:cNvPr>
          <p:cNvSpPr/>
          <p:nvPr/>
        </p:nvSpPr>
        <p:spPr>
          <a:xfrm>
            <a:off x="8750225" y="5279004"/>
            <a:ext cx="2296037" cy="5402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74">
            <a:extLst>
              <a:ext uri="{FF2B5EF4-FFF2-40B4-BE49-F238E27FC236}">
                <a16:creationId xmlns:a16="http://schemas.microsoft.com/office/drawing/2014/main" id="{1AC3F7CB-1681-57F7-A89C-7EB60796B6FF}"/>
              </a:ext>
            </a:extLst>
          </p:cNvPr>
          <p:cNvSpPr txBox="1"/>
          <p:nvPr/>
        </p:nvSpPr>
        <p:spPr>
          <a:xfrm>
            <a:off x="9228414" y="5412475"/>
            <a:ext cx="1817848" cy="338554"/>
          </a:xfrm>
          <a:prstGeom prst="rect">
            <a:avLst/>
          </a:prstGeom>
          <a:noFill/>
        </p:spPr>
        <p:txBody>
          <a:bodyPr wrap="square" rtlCol="0">
            <a:spAutoFit/>
          </a:bodyPr>
          <a:lstStyle/>
          <a:p>
            <a:r>
              <a:rPr lang="en-US" sz="1600" dirty="0"/>
              <a:t>INFERENCE</a:t>
            </a:r>
            <a:endParaRPr lang="en-IN" dirty="0"/>
          </a:p>
        </p:txBody>
      </p:sp>
      <p:cxnSp>
        <p:nvCxnSpPr>
          <p:cNvPr id="77" name="Connector: Elbow 76">
            <a:extLst>
              <a:ext uri="{FF2B5EF4-FFF2-40B4-BE49-F238E27FC236}">
                <a16:creationId xmlns:a16="http://schemas.microsoft.com/office/drawing/2014/main" id="{46ED2CC3-56D7-D9C8-5B3C-C29A4A2251EA}"/>
              </a:ext>
            </a:extLst>
          </p:cNvPr>
          <p:cNvCxnSpPr>
            <a:stCxn id="62" idx="4"/>
          </p:cNvCxnSpPr>
          <p:nvPr/>
        </p:nvCxnSpPr>
        <p:spPr>
          <a:xfrm rot="16200000" flipH="1">
            <a:off x="8906352" y="3476075"/>
            <a:ext cx="759716" cy="12240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B6883C4-150F-AFCF-6F24-840722432C2C}"/>
              </a:ext>
            </a:extLst>
          </p:cNvPr>
          <p:cNvSpPr txBox="1"/>
          <p:nvPr/>
        </p:nvSpPr>
        <p:spPr>
          <a:xfrm>
            <a:off x="9880019" y="4298690"/>
            <a:ext cx="2160491" cy="338554"/>
          </a:xfrm>
          <a:prstGeom prst="rect">
            <a:avLst/>
          </a:prstGeom>
          <a:noFill/>
        </p:spPr>
        <p:txBody>
          <a:bodyPr wrap="square" rtlCol="0">
            <a:spAutoFit/>
          </a:bodyPr>
          <a:lstStyle/>
          <a:p>
            <a:r>
              <a:rPr lang="en-US" sz="1600" dirty="0"/>
              <a:t>Boundary Condition*</a:t>
            </a:r>
            <a:endParaRPr lang="en-IN" dirty="0"/>
          </a:p>
        </p:txBody>
      </p:sp>
      <p:sp>
        <p:nvSpPr>
          <p:cNvPr id="81" name="TextBox 80">
            <a:extLst>
              <a:ext uri="{FF2B5EF4-FFF2-40B4-BE49-F238E27FC236}">
                <a16:creationId xmlns:a16="http://schemas.microsoft.com/office/drawing/2014/main" id="{4F9D7F29-1023-BCD0-BF8F-E8CA8ED22CC3}"/>
              </a:ext>
            </a:extLst>
          </p:cNvPr>
          <p:cNvSpPr txBox="1"/>
          <p:nvPr/>
        </p:nvSpPr>
        <p:spPr>
          <a:xfrm>
            <a:off x="1812373" y="6198079"/>
            <a:ext cx="10070228" cy="307777"/>
          </a:xfrm>
          <a:prstGeom prst="rect">
            <a:avLst/>
          </a:prstGeom>
          <a:noFill/>
        </p:spPr>
        <p:txBody>
          <a:bodyPr wrap="square" rtlCol="0">
            <a:spAutoFit/>
          </a:bodyPr>
          <a:lstStyle/>
          <a:p>
            <a:r>
              <a:rPr lang="en-US" sz="1400" dirty="0"/>
              <a:t>*Current implementation only focuses on outputting the crack location and not the boundary condition</a:t>
            </a:r>
          </a:p>
        </p:txBody>
      </p:sp>
    </p:spTree>
    <p:extLst>
      <p:ext uri="{BB962C8B-B14F-4D97-AF65-F5344CB8AC3E}">
        <p14:creationId xmlns:p14="http://schemas.microsoft.com/office/powerpoint/2010/main" val="267400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2" y="76655"/>
            <a:ext cx="544259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SOLUTION FLOWCHART</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5058401"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13E14E4-DEFC-D8B9-7F84-D2A1C10F45CF}"/>
              </a:ext>
            </a:extLst>
          </p:cNvPr>
          <p:cNvSpPr>
            <a:spLocks noGrp="1"/>
          </p:cNvSpPr>
          <p:nvPr>
            <p:ph type="sldNum" sz="quarter" idx="12"/>
          </p:nvPr>
        </p:nvSpPr>
        <p:spPr>
          <a:xfrm>
            <a:off x="8604990" y="6349264"/>
            <a:ext cx="2743200" cy="365125"/>
          </a:xfrm>
        </p:spPr>
        <p:txBody>
          <a:bodyPr/>
          <a:lstStyle/>
          <a:p>
            <a:fld id="{87751D27-5D1E-47E7-ACDA-33508EAB9C8B}" type="slidenum">
              <a:rPr lang="en-IN" smtClean="0"/>
              <a:t>7</a:t>
            </a:fld>
            <a:endParaRPr lang="en-IN"/>
          </a:p>
        </p:txBody>
      </p:sp>
      <p:sp>
        <p:nvSpPr>
          <p:cNvPr id="7" name="TextBox 6">
            <a:extLst>
              <a:ext uri="{FF2B5EF4-FFF2-40B4-BE49-F238E27FC236}">
                <a16:creationId xmlns:a16="http://schemas.microsoft.com/office/drawing/2014/main" id="{1D65172B-2DA3-0071-09FB-DBA029E8076E}"/>
              </a:ext>
            </a:extLst>
          </p:cNvPr>
          <p:cNvSpPr txBox="1"/>
          <p:nvPr/>
        </p:nvSpPr>
        <p:spPr>
          <a:xfrm>
            <a:off x="82133" y="951385"/>
            <a:ext cx="2781528" cy="369332"/>
          </a:xfrm>
          <a:prstGeom prst="rect">
            <a:avLst/>
          </a:prstGeom>
          <a:noFill/>
        </p:spPr>
        <p:txBody>
          <a:bodyPr wrap="square" rtlCol="0">
            <a:spAutoFit/>
          </a:bodyPr>
          <a:lstStyle/>
          <a:p>
            <a:r>
              <a:rPr lang="en-US" b="1" dirty="0">
                <a:latin typeface="Adobe Heiti Std R" panose="020B0400000000000000" pitchFamily="34" charset="-128"/>
                <a:ea typeface="Adobe Heiti Std R" panose="020B0400000000000000" pitchFamily="34" charset="-128"/>
                <a:cs typeface="Times New Roman" panose="02020603050405020304" pitchFamily="18" charset="0"/>
              </a:rPr>
              <a:t>Deep Learning Pipeline</a:t>
            </a:r>
            <a:endParaRPr lang="en-IN"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4" name="Rectangle: Rounded Corners 3">
            <a:extLst>
              <a:ext uri="{FF2B5EF4-FFF2-40B4-BE49-F238E27FC236}">
                <a16:creationId xmlns:a16="http://schemas.microsoft.com/office/drawing/2014/main" id="{198A8C92-D8A0-15A4-BD14-8D631CBD70FB}"/>
              </a:ext>
            </a:extLst>
          </p:cNvPr>
          <p:cNvSpPr/>
          <p:nvPr/>
        </p:nvSpPr>
        <p:spPr>
          <a:xfrm>
            <a:off x="4319213" y="2551559"/>
            <a:ext cx="3110970" cy="191640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F80855F-081F-D36B-6AE7-E819060C6E63}"/>
              </a:ext>
            </a:extLst>
          </p:cNvPr>
          <p:cNvSpPr txBox="1"/>
          <p:nvPr/>
        </p:nvSpPr>
        <p:spPr>
          <a:xfrm>
            <a:off x="4627360" y="3296381"/>
            <a:ext cx="2474903" cy="369332"/>
          </a:xfrm>
          <a:prstGeom prst="rect">
            <a:avLst/>
          </a:prstGeom>
          <a:noFill/>
        </p:spPr>
        <p:txBody>
          <a:bodyPr wrap="square" rtlCol="0">
            <a:spAutoFit/>
          </a:bodyPr>
          <a:lstStyle/>
          <a:p>
            <a:r>
              <a:rPr lang="en-US" dirty="0"/>
              <a:t>Deep Learning Model</a:t>
            </a:r>
          </a:p>
        </p:txBody>
      </p:sp>
      <p:pic>
        <p:nvPicPr>
          <p:cNvPr id="10" name="Picture 9">
            <a:extLst>
              <a:ext uri="{FF2B5EF4-FFF2-40B4-BE49-F238E27FC236}">
                <a16:creationId xmlns:a16="http://schemas.microsoft.com/office/drawing/2014/main" id="{6BF95DA9-179F-4FFC-E8FE-22854AB2A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7" y="1830996"/>
            <a:ext cx="1270908" cy="953859"/>
          </a:xfrm>
          <a:prstGeom prst="rect">
            <a:avLst/>
          </a:prstGeom>
        </p:spPr>
      </p:pic>
      <p:sp>
        <p:nvSpPr>
          <p:cNvPr id="11" name="TextBox 10">
            <a:extLst>
              <a:ext uri="{FF2B5EF4-FFF2-40B4-BE49-F238E27FC236}">
                <a16:creationId xmlns:a16="http://schemas.microsoft.com/office/drawing/2014/main" id="{9013114F-56FA-0949-E3E1-700A26A9E8A0}"/>
              </a:ext>
            </a:extLst>
          </p:cNvPr>
          <p:cNvSpPr txBox="1"/>
          <p:nvPr/>
        </p:nvSpPr>
        <p:spPr>
          <a:xfrm>
            <a:off x="104650" y="2729428"/>
            <a:ext cx="1336613" cy="338554"/>
          </a:xfrm>
          <a:prstGeom prst="rect">
            <a:avLst/>
          </a:prstGeom>
          <a:noFill/>
        </p:spPr>
        <p:txBody>
          <a:bodyPr wrap="square" rtlCol="0">
            <a:spAutoFit/>
          </a:bodyPr>
          <a:lstStyle/>
          <a:p>
            <a:r>
              <a:rPr lang="en-US" sz="1600" dirty="0"/>
              <a:t>Raw Image</a:t>
            </a:r>
            <a:endParaRPr lang="en-IN" dirty="0"/>
          </a:p>
        </p:txBody>
      </p:sp>
      <p:sp>
        <p:nvSpPr>
          <p:cNvPr id="12" name="Rectangle 11">
            <a:extLst>
              <a:ext uri="{FF2B5EF4-FFF2-40B4-BE49-F238E27FC236}">
                <a16:creationId xmlns:a16="http://schemas.microsoft.com/office/drawing/2014/main" id="{BB5F2CA9-454B-FFBA-709B-E75515412B2A}"/>
              </a:ext>
            </a:extLst>
          </p:cNvPr>
          <p:cNvSpPr/>
          <p:nvPr/>
        </p:nvSpPr>
        <p:spPr>
          <a:xfrm>
            <a:off x="1812373" y="1965686"/>
            <a:ext cx="1478372" cy="76288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Processing</a:t>
            </a:r>
            <a:endParaRPr lang="en-IN" dirty="0"/>
          </a:p>
        </p:txBody>
      </p:sp>
      <p:cxnSp>
        <p:nvCxnSpPr>
          <p:cNvPr id="14" name="Straight Arrow Connector 13">
            <a:extLst>
              <a:ext uri="{FF2B5EF4-FFF2-40B4-BE49-F238E27FC236}">
                <a16:creationId xmlns:a16="http://schemas.microsoft.com/office/drawing/2014/main" id="{2B97C715-E737-A5AF-E755-0753958A8B85}"/>
              </a:ext>
            </a:extLst>
          </p:cNvPr>
          <p:cNvCxnSpPr>
            <a:cxnSpLocks/>
            <a:endCxn id="12" idx="1"/>
          </p:cNvCxnSpPr>
          <p:nvPr/>
        </p:nvCxnSpPr>
        <p:spPr>
          <a:xfrm flipV="1">
            <a:off x="1215550" y="2347129"/>
            <a:ext cx="596823" cy="15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6240866-6A55-3065-B9C2-62152B7027BA}"/>
              </a:ext>
            </a:extLst>
          </p:cNvPr>
          <p:cNvCxnSpPr>
            <a:cxnSpLocks/>
            <a:stCxn id="12" idx="3"/>
            <a:endCxn id="4" idx="1"/>
          </p:cNvCxnSpPr>
          <p:nvPr/>
        </p:nvCxnSpPr>
        <p:spPr>
          <a:xfrm>
            <a:off x="3290745" y="2347129"/>
            <a:ext cx="1028468" cy="116263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FBE6886-4BD3-397D-5FC7-6E2B71771340}"/>
              </a:ext>
            </a:extLst>
          </p:cNvPr>
          <p:cNvSpPr txBox="1"/>
          <p:nvPr/>
        </p:nvSpPr>
        <p:spPr>
          <a:xfrm>
            <a:off x="2080671" y="3327159"/>
            <a:ext cx="706333" cy="338554"/>
          </a:xfrm>
          <a:prstGeom prst="rect">
            <a:avLst/>
          </a:prstGeom>
          <a:noFill/>
        </p:spPr>
        <p:txBody>
          <a:bodyPr wrap="square" rtlCol="0">
            <a:spAutoFit/>
          </a:bodyPr>
          <a:lstStyle/>
          <a:p>
            <a:r>
              <a:rPr lang="en-US" sz="1600" dirty="0"/>
              <a:t>Label </a:t>
            </a:r>
            <a:endParaRPr lang="en-IN" dirty="0"/>
          </a:p>
        </p:txBody>
      </p:sp>
      <p:cxnSp>
        <p:nvCxnSpPr>
          <p:cNvPr id="30" name="Connector: Elbow 29">
            <a:extLst>
              <a:ext uri="{FF2B5EF4-FFF2-40B4-BE49-F238E27FC236}">
                <a16:creationId xmlns:a16="http://schemas.microsoft.com/office/drawing/2014/main" id="{92ADA975-D964-F99C-66EE-C28EF7EDEC77}"/>
              </a:ext>
            </a:extLst>
          </p:cNvPr>
          <p:cNvCxnSpPr>
            <a:cxnSpLocks/>
            <a:stCxn id="11" idx="2"/>
            <a:endCxn id="27" idx="1"/>
          </p:cNvCxnSpPr>
          <p:nvPr/>
        </p:nvCxnSpPr>
        <p:spPr>
          <a:xfrm rot="16200000" flipH="1">
            <a:off x="1212587" y="2628352"/>
            <a:ext cx="428454" cy="130771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228F0B-9CC5-589E-74BA-088452489923}"/>
              </a:ext>
            </a:extLst>
          </p:cNvPr>
          <p:cNvCxnSpPr>
            <a:cxnSpLocks/>
            <a:stCxn id="27" idx="3"/>
            <a:endCxn id="4" idx="1"/>
          </p:cNvCxnSpPr>
          <p:nvPr/>
        </p:nvCxnSpPr>
        <p:spPr>
          <a:xfrm>
            <a:off x="2787004" y="3496436"/>
            <a:ext cx="1532209" cy="133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938CFF3-549D-E449-8330-89A653D57947}"/>
              </a:ext>
            </a:extLst>
          </p:cNvPr>
          <p:cNvCxnSpPr/>
          <p:nvPr/>
        </p:nvCxnSpPr>
        <p:spPr>
          <a:xfrm>
            <a:off x="4084685" y="1177222"/>
            <a:ext cx="0" cy="4665082"/>
          </a:xfrm>
          <a:prstGeom prst="line">
            <a:avLst/>
          </a:prstGeom>
          <a:ln w="381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4AEAC0-E0E5-E91E-3795-41AAABABC3EC}"/>
              </a:ext>
            </a:extLst>
          </p:cNvPr>
          <p:cNvSpPr txBox="1"/>
          <p:nvPr/>
        </p:nvSpPr>
        <p:spPr>
          <a:xfrm>
            <a:off x="1472898" y="5480667"/>
            <a:ext cx="1817848" cy="338554"/>
          </a:xfrm>
          <a:prstGeom prst="rect">
            <a:avLst/>
          </a:prstGeom>
          <a:noFill/>
        </p:spPr>
        <p:txBody>
          <a:bodyPr wrap="square" rtlCol="0">
            <a:spAutoFit/>
          </a:bodyPr>
          <a:lstStyle/>
          <a:p>
            <a:r>
              <a:rPr lang="en-US" sz="1600" dirty="0"/>
              <a:t>TRAINING DATA</a:t>
            </a:r>
            <a:endParaRPr lang="en-IN" dirty="0"/>
          </a:p>
        </p:txBody>
      </p:sp>
      <p:sp>
        <p:nvSpPr>
          <p:cNvPr id="52" name="Rectangle 51">
            <a:extLst>
              <a:ext uri="{FF2B5EF4-FFF2-40B4-BE49-F238E27FC236}">
                <a16:creationId xmlns:a16="http://schemas.microsoft.com/office/drawing/2014/main" id="{2FF08928-E294-1053-9732-2E196B8C0493}"/>
              </a:ext>
            </a:extLst>
          </p:cNvPr>
          <p:cNvSpPr/>
          <p:nvPr/>
        </p:nvSpPr>
        <p:spPr>
          <a:xfrm>
            <a:off x="1133418" y="5366398"/>
            <a:ext cx="2296037" cy="5402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4" name="Picture 53">
            <a:extLst>
              <a:ext uri="{FF2B5EF4-FFF2-40B4-BE49-F238E27FC236}">
                <a16:creationId xmlns:a16="http://schemas.microsoft.com/office/drawing/2014/main" id="{B7DE6AC5-C12C-DD4F-5336-B7499EA64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161" y="1131584"/>
            <a:ext cx="1467039" cy="1101061"/>
          </a:xfrm>
          <a:prstGeom prst="rect">
            <a:avLst/>
          </a:prstGeom>
        </p:spPr>
      </p:pic>
      <p:sp>
        <p:nvSpPr>
          <p:cNvPr id="55" name="TextBox 54">
            <a:extLst>
              <a:ext uri="{FF2B5EF4-FFF2-40B4-BE49-F238E27FC236}">
                <a16:creationId xmlns:a16="http://schemas.microsoft.com/office/drawing/2014/main" id="{92EF1194-A31A-F41A-6D9E-40C4A339AC7D}"/>
              </a:ext>
            </a:extLst>
          </p:cNvPr>
          <p:cNvSpPr txBox="1"/>
          <p:nvPr/>
        </p:nvSpPr>
        <p:spPr>
          <a:xfrm>
            <a:off x="8177587" y="2177561"/>
            <a:ext cx="1336613" cy="338554"/>
          </a:xfrm>
          <a:prstGeom prst="rect">
            <a:avLst/>
          </a:prstGeom>
          <a:noFill/>
        </p:spPr>
        <p:txBody>
          <a:bodyPr wrap="square" rtlCol="0">
            <a:spAutoFit/>
          </a:bodyPr>
          <a:lstStyle/>
          <a:p>
            <a:r>
              <a:rPr lang="en-US" sz="1600" dirty="0"/>
              <a:t>New Data</a:t>
            </a:r>
            <a:endParaRPr lang="en-IN" dirty="0"/>
          </a:p>
        </p:txBody>
      </p:sp>
      <p:cxnSp>
        <p:nvCxnSpPr>
          <p:cNvPr id="57" name="Straight Arrow Connector 56">
            <a:extLst>
              <a:ext uri="{FF2B5EF4-FFF2-40B4-BE49-F238E27FC236}">
                <a16:creationId xmlns:a16="http://schemas.microsoft.com/office/drawing/2014/main" id="{72C5903B-6603-048D-6050-65BBA34B28F0}"/>
              </a:ext>
            </a:extLst>
          </p:cNvPr>
          <p:cNvCxnSpPr/>
          <p:nvPr/>
        </p:nvCxnSpPr>
        <p:spPr>
          <a:xfrm>
            <a:off x="4474048" y="4999085"/>
            <a:ext cx="30108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C4D8D3F-C673-F8FD-1E28-A1A6D0A8712C}"/>
              </a:ext>
            </a:extLst>
          </p:cNvPr>
          <p:cNvSpPr txBox="1"/>
          <p:nvPr/>
        </p:nvSpPr>
        <p:spPr>
          <a:xfrm>
            <a:off x="5140533" y="5070599"/>
            <a:ext cx="3213173" cy="338554"/>
          </a:xfrm>
          <a:prstGeom prst="rect">
            <a:avLst/>
          </a:prstGeom>
          <a:noFill/>
        </p:spPr>
        <p:txBody>
          <a:bodyPr wrap="square" rtlCol="0">
            <a:spAutoFit/>
          </a:bodyPr>
          <a:lstStyle/>
          <a:p>
            <a:r>
              <a:rPr lang="en-US" sz="1600" dirty="0"/>
              <a:t>Model is Trained</a:t>
            </a:r>
            <a:endParaRPr lang="en-IN" dirty="0"/>
          </a:p>
        </p:txBody>
      </p:sp>
      <p:sp>
        <p:nvSpPr>
          <p:cNvPr id="62" name="Flowchart: Or 61">
            <a:extLst>
              <a:ext uri="{FF2B5EF4-FFF2-40B4-BE49-F238E27FC236}">
                <a16:creationId xmlns:a16="http://schemas.microsoft.com/office/drawing/2014/main" id="{D538A1D0-DC21-B498-FC4F-AC069983CCFF}"/>
              </a:ext>
            </a:extLst>
          </p:cNvPr>
          <p:cNvSpPr/>
          <p:nvPr/>
        </p:nvSpPr>
        <p:spPr>
          <a:xfrm>
            <a:off x="8475691" y="3311276"/>
            <a:ext cx="396974" cy="396974"/>
          </a:xfrm>
          <a:prstGeom prst="flowChartOr">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4" name="Straight Arrow Connector 63">
            <a:extLst>
              <a:ext uri="{FF2B5EF4-FFF2-40B4-BE49-F238E27FC236}">
                <a16:creationId xmlns:a16="http://schemas.microsoft.com/office/drawing/2014/main" id="{2B14E1DB-174E-D2F2-5960-2139AE7B0048}"/>
              </a:ext>
            </a:extLst>
          </p:cNvPr>
          <p:cNvCxnSpPr>
            <a:cxnSpLocks/>
            <a:endCxn id="62" idx="0"/>
          </p:cNvCxnSpPr>
          <p:nvPr/>
        </p:nvCxnSpPr>
        <p:spPr>
          <a:xfrm>
            <a:off x="8672807" y="2586183"/>
            <a:ext cx="1371" cy="7250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FFD0008-70FA-CC26-82BF-DCF8273CF6F3}"/>
              </a:ext>
            </a:extLst>
          </p:cNvPr>
          <p:cNvCxnSpPr>
            <a:cxnSpLocks/>
            <a:stCxn id="4" idx="3"/>
            <a:endCxn id="62" idx="2"/>
          </p:cNvCxnSpPr>
          <p:nvPr/>
        </p:nvCxnSpPr>
        <p:spPr>
          <a:xfrm>
            <a:off x="7430183" y="3509763"/>
            <a:ext cx="104550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AA271EA-3554-D570-AC6B-33CFA00FCAAA}"/>
              </a:ext>
            </a:extLst>
          </p:cNvPr>
          <p:cNvCxnSpPr>
            <a:cxnSpLocks/>
          </p:cNvCxnSpPr>
          <p:nvPr/>
        </p:nvCxnSpPr>
        <p:spPr>
          <a:xfrm>
            <a:off x="8872665" y="3509763"/>
            <a:ext cx="104550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D5F95DF-FC52-EE1C-F558-28D0848E6441}"/>
              </a:ext>
            </a:extLst>
          </p:cNvPr>
          <p:cNvSpPr/>
          <p:nvPr/>
        </p:nvSpPr>
        <p:spPr>
          <a:xfrm>
            <a:off x="9935970" y="3067982"/>
            <a:ext cx="2020441" cy="8979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Location of Crack</a:t>
            </a:r>
            <a:endParaRPr lang="en-IN" sz="1600" dirty="0"/>
          </a:p>
        </p:txBody>
      </p:sp>
      <p:cxnSp>
        <p:nvCxnSpPr>
          <p:cNvPr id="72" name="Straight Connector 71">
            <a:extLst>
              <a:ext uri="{FF2B5EF4-FFF2-40B4-BE49-F238E27FC236}">
                <a16:creationId xmlns:a16="http://schemas.microsoft.com/office/drawing/2014/main" id="{ADBEBFB4-D480-EEC2-4F82-6B734E26EE9E}"/>
              </a:ext>
            </a:extLst>
          </p:cNvPr>
          <p:cNvCxnSpPr/>
          <p:nvPr/>
        </p:nvCxnSpPr>
        <p:spPr>
          <a:xfrm>
            <a:off x="7757799" y="1184426"/>
            <a:ext cx="0" cy="4665082"/>
          </a:xfrm>
          <a:prstGeom prst="line">
            <a:avLst/>
          </a:prstGeom>
          <a:ln w="381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BCDE54EF-15A8-FB23-E3EE-0E640CDF72EE}"/>
              </a:ext>
            </a:extLst>
          </p:cNvPr>
          <p:cNvSpPr/>
          <p:nvPr/>
        </p:nvSpPr>
        <p:spPr>
          <a:xfrm>
            <a:off x="8750225" y="5279004"/>
            <a:ext cx="2296037" cy="5402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74">
            <a:extLst>
              <a:ext uri="{FF2B5EF4-FFF2-40B4-BE49-F238E27FC236}">
                <a16:creationId xmlns:a16="http://schemas.microsoft.com/office/drawing/2014/main" id="{1AC3F7CB-1681-57F7-A89C-7EB60796B6FF}"/>
              </a:ext>
            </a:extLst>
          </p:cNvPr>
          <p:cNvSpPr txBox="1"/>
          <p:nvPr/>
        </p:nvSpPr>
        <p:spPr>
          <a:xfrm>
            <a:off x="9228414" y="5412475"/>
            <a:ext cx="1817848" cy="338554"/>
          </a:xfrm>
          <a:prstGeom prst="rect">
            <a:avLst/>
          </a:prstGeom>
          <a:noFill/>
        </p:spPr>
        <p:txBody>
          <a:bodyPr wrap="square" rtlCol="0">
            <a:spAutoFit/>
          </a:bodyPr>
          <a:lstStyle/>
          <a:p>
            <a:r>
              <a:rPr lang="en-US" sz="1600" dirty="0"/>
              <a:t>INFERENCE</a:t>
            </a:r>
            <a:endParaRPr lang="en-IN" dirty="0"/>
          </a:p>
        </p:txBody>
      </p:sp>
    </p:spTree>
    <p:extLst>
      <p:ext uri="{BB962C8B-B14F-4D97-AF65-F5344CB8AC3E}">
        <p14:creationId xmlns:p14="http://schemas.microsoft.com/office/powerpoint/2010/main" val="110162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6D9E-68BA-FEE4-7152-DA9D57383E8A}"/>
              </a:ext>
            </a:extLst>
          </p:cNvPr>
          <p:cNvSpPr txBox="1"/>
          <p:nvPr/>
        </p:nvSpPr>
        <p:spPr>
          <a:xfrm>
            <a:off x="82132" y="76654"/>
            <a:ext cx="4780066"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EXISTING LITERATURE</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2" y="52129"/>
            <a:ext cx="4725480"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6F4D373-D874-9A3E-3034-AEE62199A014}"/>
              </a:ext>
            </a:extLst>
          </p:cNvPr>
          <p:cNvSpPr txBox="1"/>
          <p:nvPr/>
        </p:nvSpPr>
        <p:spPr>
          <a:xfrm>
            <a:off x="324876" y="985580"/>
            <a:ext cx="11542247" cy="5632311"/>
          </a:xfrm>
          <a:prstGeom prst="rect">
            <a:avLst/>
          </a:prstGeom>
          <a:noFill/>
        </p:spPr>
        <p:txBody>
          <a:bodyPr wrap="square" rtlCol="0">
            <a:spAutoFit/>
          </a:bodyPr>
          <a:lstStyle/>
          <a:p>
            <a:r>
              <a:rPr lang="en-US" dirty="0">
                <a:solidFill>
                  <a:srgbClr val="00B050"/>
                </a:solidFill>
              </a:rPr>
              <a:t>SURVEY PAPERS</a:t>
            </a:r>
          </a:p>
          <a:p>
            <a:r>
              <a:rPr lang="en-US" sz="1800" dirty="0"/>
              <a:t>-  </a:t>
            </a:r>
            <a:r>
              <a:rPr lang="en-US" sz="1800" dirty="0">
                <a:solidFill>
                  <a:schemeClr val="tx1"/>
                </a:solidFill>
              </a:rPr>
              <a:t> Mohan, </a:t>
            </a:r>
            <a:r>
              <a:rPr lang="en-US" sz="1800" dirty="0" err="1">
                <a:solidFill>
                  <a:schemeClr val="tx1"/>
                </a:solidFill>
              </a:rPr>
              <a:t>Poobal</a:t>
            </a:r>
            <a:r>
              <a:rPr lang="en-US" sz="1800" dirty="0">
                <a:solidFill>
                  <a:schemeClr val="tx1"/>
                </a:solidFill>
              </a:rPr>
              <a:t> ``Crack detection using image processing: A critical review and analysis”(2018)</a:t>
            </a:r>
            <a:endParaRPr lang="en-IN" sz="1800" dirty="0"/>
          </a:p>
          <a:p>
            <a:endParaRPr lang="en-US" dirty="0">
              <a:solidFill>
                <a:srgbClr val="00B050"/>
              </a:solidFill>
            </a:endParaRPr>
          </a:p>
          <a:p>
            <a:r>
              <a:rPr lang="en-US" dirty="0">
                <a:solidFill>
                  <a:srgbClr val="00B050"/>
                </a:solidFill>
              </a:rPr>
              <a:t>USING EXPERIMENTAL DATASETS</a:t>
            </a:r>
          </a:p>
          <a:p>
            <a:r>
              <a:rPr lang="en-US" sz="1600" dirty="0"/>
              <a:t>- </a:t>
            </a:r>
            <a:r>
              <a:rPr lang="en-US" sz="1600" dirty="0">
                <a:solidFill>
                  <a:schemeClr val="tx1"/>
                </a:solidFill>
              </a:rPr>
              <a:t>Yang, Wang et </a:t>
            </a:r>
            <a:r>
              <a:rPr lang="en-US" sz="1600" dirty="0" err="1">
                <a:solidFill>
                  <a:schemeClr val="tx1"/>
                </a:solidFill>
              </a:rPr>
              <a:t>al.“Infrared</a:t>
            </a:r>
            <a:r>
              <a:rPr lang="en-US" sz="1600" dirty="0">
                <a:solidFill>
                  <a:schemeClr val="tx1"/>
                </a:solidFill>
              </a:rPr>
              <a:t> Thermal Imaging-Based Crack Detection Using Deep Learning (2019)</a:t>
            </a:r>
          </a:p>
          <a:p>
            <a:r>
              <a:rPr lang="en-US" sz="1600" dirty="0"/>
              <a:t>- </a:t>
            </a:r>
            <a:r>
              <a:rPr lang="en-US" sz="1600" dirty="0">
                <a:solidFill>
                  <a:schemeClr val="tx1"/>
                </a:solidFill>
              </a:rPr>
              <a:t>Jaeger, Schmid et al. ``Infrared Thermal Imaging-Based Turbine Blade Crack Classification Using Deep Learning (2022)</a:t>
            </a:r>
          </a:p>
          <a:p>
            <a:r>
              <a:rPr lang="en-US" sz="1600" dirty="0">
                <a:solidFill>
                  <a:schemeClr val="tx1"/>
                </a:solidFill>
              </a:rPr>
              <a:t>- Chandra, </a:t>
            </a:r>
            <a:r>
              <a:rPr lang="en-US" sz="1600" dirty="0" err="1">
                <a:solidFill>
                  <a:schemeClr val="tx1"/>
                </a:solidFill>
              </a:rPr>
              <a:t>AlMansoor</a:t>
            </a:r>
            <a:r>
              <a:rPr lang="en-US" sz="1600" dirty="0">
                <a:solidFill>
                  <a:schemeClr val="tx1"/>
                </a:solidFill>
              </a:rPr>
              <a:t> et al. ``Deep learning based Infrared Thermal Image Analysis of Complex Pavement Defect Conditions     considering Seasonal Effect (2022)”</a:t>
            </a:r>
            <a:endParaRPr lang="en-US" sz="1600" dirty="0"/>
          </a:p>
          <a:p>
            <a:endParaRPr lang="en-US" sz="1600" dirty="0">
              <a:solidFill>
                <a:srgbClr val="00B050"/>
              </a:solidFill>
            </a:endParaRPr>
          </a:p>
          <a:p>
            <a:r>
              <a:rPr lang="en-US" sz="1600" dirty="0">
                <a:solidFill>
                  <a:srgbClr val="00B050"/>
                </a:solidFill>
              </a:rPr>
              <a:t>DATA AUGMENTATION / DATA FUSION </a:t>
            </a:r>
          </a:p>
          <a:p>
            <a:r>
              <a:rPr lang="en-US" sz="1600" dirty="0">
                <a:solidFill>
                  <a:schemeClr val="tx1"/>
                </a:solidFill>
              </a:rPr>
              <a:t>- Alexander, </a:t>
            </a:r>
            <a:r>
              <a:rPr lang="en-US" sz="1600" dirty="0" err="1">
                <a:solidFill>
                  <a:schemeClr val="tx1"/>
                </a:solidFill>
              </a:rPr>
              <a:t>Hoskere</a:t>
            </a:r>
            <a:r>
              <a:rPr lang="en-US" sz="1600" dirty="0">
                <a:solidFill>
                  <a:schemeClr val="tx1"/>
                </a:solidFill>
              </a:rPr>
              <a:t> et al. “Fusion of RGB and Thermal Images for automated deep learning crack detection in civil architecture” (2022)</a:t>
            </a:r>
          </a:p>
          <a:p>
            <a:r>
              <a:rPr lang="en-US" sz="1600" dirty="0"/>
              <a:t>- </a:t>
            </a:r>
            <a:r>
              <a:rPr lang="en-US" sz="1600" dirty="0">
                <a:solidFill>
                  <a:schemeClr val="tx1"/>
                </a:solidFill>
              </a:rPr>
              <a:t>Tian, Wang et al. ``A New GAN-based approach to Data Augmentation and Image Segmentation for Crack Detection in Thermal Imaging Datasets (2021</a:t>
            </a:r>
            <a:r>
              <a:rPr lang="en-US" sz="1600" dirty="0"/>
              <a:t>)”</a:t>
            </a:r>
          </a:p>
          <a:p>
            <a:endParaRPr lang="en-US" sz="1600" dirty="0">
              <a:solidFill>
                <a:srgbClr val="00B050"/>
              </a:solidFill>
            </a:endParaRPr>
          </a:p>
          <a:p>
            <a:r>
              <a:rPr lang="en-US" sz="1600" dirty="0">
                <a:solidFill>
                  <a:srgbClr val="00B050"/>
                </a:solidFill>
              </a:rPr>
              <a:t>PARTIALLY SYNTHETIC DATASETS</a:t>
            </a:r>
          </a:p>
          <a:p>
            <a:r>
              <a:rPr lang="en-US" sz="1600" dirty="0">
                <a:solidFill>
                  <a:schemeClr val="tx1"/>
                </a:solidFill>
              </a:rPr>
              <a:t>- Fang et al. ``Automatic Defects Segmentation and Identification by Deep Learning Algorithm with Pulsed Thermography: Synthetic and Experimental Data (2021)”</a:t>
            </a:r>
          </a:p>
          <a:p>
            <a:r>
              <a:rPr lang="en-US" sz="1600" dirty="0"/>
              <a:t>-</a:t>
            </a:r>
            <a:r>
              <a:rPr lang="en-US" sz="1600" u="sng" dirty="0">
                <a:solidFill>
                  <a:schemeClr val="tx1"/>
                </a:solidFill>
              </a:rPr>
              <a:t> </a:t>
            </a:r>
            <a:r>
              <a:rPr lang="en-US" sz="1600" dirty="0">
                <a:solidFill>
                  <a:schemeClr val="tx1"/>
                </a:solidFill>
              </a:rPr>
              <a:t>Kovacs et al. “Deep Learning approaches for Thermographic Imaging (2020)” </a:t>
            </a:r>
          </a:p>
          <a:p>
            <a:endParaRPr lang="en-US" sz="1600" dirty="0">
              <a:solidFill>
                <a:schemeClr val="tx1"/>
              </a:solidFill>
            </a:endParaRPr>
          </a:p>
          <a:p>
            <a:endParaRPr lang="en-US" sz="1600" dirty="0"/>
          </a:p>
          <a:p>
            <a:endParaRPr lang="en-US" sz="1600" dirty="0">
              <a:solidFill>
                <a:schemeClr val="tx1"/>
              </a:solidFill>
            </a:endParaRPr>
          </a:p>
        </p:txBody>
      </p:sp>
      <p:sp>
        <p:nvSpPr>
          <p:cNvPr id="7" name="Rectangle 6">
            <a:extLst>
              <a:ext uri="{FF2B5EF4-FFF2-40B4-BE49-F238E27FC236}">
                <a16:creationId xmlns:a16="http://schemas.microsoft.com/office/drawing/2014/main" id="{42F7D77D-9E64-CF3D-191E-D7F9B8FEBE95}"/>
              </a:ext>
            </a:extLst>
          </p:cNvPr>
          <p:cNvSpPr/>
          <p:nvPr/>
        </p:nvSpPr>
        <p:spPr>
          <a:xfrm>
            <a:off x="191641" y="859646"/>
            <a:ext cx="11675482" cy="804891"/>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2ACBA87-EBF8-D111-A8D4-76D5EF1B51E9}"/>
              </a:ext>
            </a:extLst>
          </p:cNvPr>
          <p:cNvSpPr/>
          <p:nvPr/>
        </p:nvSpPr>
        <p:spPr>
          <a:xfrm>
            <a:off x="172476" y="1776673"/>
            <a:ext cx="11675482" cy="134342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0DBD1A3-1409-A345-1273-5A019318BD55}"/>
              </a:ext>
            </a:extLst>
          </p:cNvPr>
          <p:cNvSpPr/>
          <p:nvPr/>
        </p:nvSpPr>
        <p:spPr>
          <a:xfrm>
            <a:off x="191641" y="3246032"/>
            <a:ext cx="11675482" cy="1408100"/>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A012333-F220-3D26-C746-DADF87174141}"/>
              </a:ext>
            </a:extLst>
          </p:cNvPr>
          <p:cNvSpPr/>
          <p:nvPr/>
        </p:nvSpPr>
        <p:spPr>
          <a:xfrm>
            <a:off x="191641" y="4780066"/>
            <a:ext cx="11675482" cy="1144370"/>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10">
            <a:extLst>
              <a:ext uri="{FF2B5EF4-FFF2-40B4-BE49-F238E27FC236}">
                <a16:creationId xmlns:a16="http://schemas.microsoft.com/office/drawing/2014/main" id="{0E4C5B52-61E5-9579-0C0D-8139DFB7A2D8}"/>
              </a:ext>
            </a:extLst>
          </p:cNvPr>
          <p:cNvSpPr>
            <a:spLocks noGrp="1"/>
          </p:cNvSpPr>
          <p:nvPr>
            <p:ph type="sldNum" sz="quarter" idx="12"/>
          </p:nvPr>
        </p:nvSpPr>
        <p:spPr/>
        <p:txBody>
          <a:bodyPr/>
          <a:lstStyle/>
          <a:p>
            <a:fld id="{87751D27-5D1E-47E7-ACDA-33508EAB9C8B}" type="slidenum">
              <a:rPr lang="en-IN" smtClean="0"/>
              <a:t>8</a:t>
            </a:fld>
            <a:endParaRPr lang="en-IN"/>
          </a:p>
        </p:txBody>
      </p:sp>
    </p:spTree>
    <p:extLst>
      <p:ext uri="{BB962C8B-B14F-4D97-AF65-F5344CB8AC3E}">
        <p14:creationId xmlns:p14="http://schemas.microsoft.com/office/powerpoint/2010/main" val="56773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6153D02-617A-FB12-790C-7B82700D5C38}"/>
              </a:ext>
            </a:extLst>
          </p:cNvPr>
          <p:cNvSpPr/>
          <p:nvPr/>
        </p:nvSpPr>
        <p:spPr>
          <a:xfrm>
            <a:off x="505566" y="1237451"/>
            <a:ext cx="11180867" cy="467055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38E6D9E-68BA-FEE4-7152-DA9D57383E8A}"/>
              </a:ext>
            </a:extLst>
          </p:cNvPr>
          <p:cNvSpPr txBox="1"/>
          <p:nvPr/>
        </p:nvSpPr>
        <p:spPr>
          <a:xfrm>
            <a:off x="82131" y="76654"/>
            <a:ext cx="11180867" cy="646331"/>
          </a:xfrm>
          <a:prstGeom prst="rect">
            <a:avLst/>
          </a:prstGeom>
          <a:noFill/>
        </p:spPr>
        <p:txBody>
          <a:bodyPr wrap="square" rtlCol="0">
            <a:spAutoFit/>
          </a:bodyPr>
          <a:lstStyle/>
          <a:p>
            <a:r>
              <a:rPr lang="en-US" sz="3600" dirty="0">
                <a:solidFill>
                  <a:srgbClr val="002060"/>
                </a:solidFill>
                <a:latin typeface="Bahnschrift" panose="020B0502040204020203" pitchFamily="34" charset="0"/>
              </a:rPr>
              <a:t>SUMMARY OF EXISTING LITERATURE</a:t>
            </a:r>
            <a:endParaRPr lang="en-IN" sz="3600" dirty="0">
              <a:solidFill>
                <a:srgbClr val="002060"/>
              </a:solidFill>
              <a:latin typeface="Bahnschrift" panose="020B0502040204020203" pitchFamily="34" charset="0"/>
            </a:endParaRPr>
          </a:p>
        </p:txBody>
      </p:sp>
      <p:sp>
        <p:nvSpPr>
          <p:cNvPr id="3" name="Rectangle 2">
            <a:extLst>
              <a:ext uri="{FF2B5EF4-FFF2-40B4-BE49-F238E27FC236}">
                <a16:creationId xmlns:a16="http://schemas.microsoft.com/office/drawing/2014/main" id="{37CA6F3C-63F7-47C5-094D-B43AD5A71A9B}"/>
              </a:ext>
            </a:extLst>
          </p:cNvPr>
          <p:cNvSpPr/>
          <p:nvPr/>
        </p:nvSpPr>
        <p:spPr>
          <a:xfrm>
            <a:off x="82131" y="52129"/>
            <a:ext cx="7764187" cy="695382"/>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23B6C09-B545-2177-E586-24FF84B87FE9}"/>
              </a:ext>
            </a:extLst>
          </p:cNvPr>
          <p:cNvSpPr txBox="1"/>
          <p:nvPr/>
        </p:nvSpPr>
        <p:spPr>
          <a:xfrm>
            <a:off x="585873" y="1456470"/>
            <a:ext cx="11482017" cy="4524315"/>
          </a:xfrm>
          <a:prstGeom prst="rect">
            <a:avLst/>
          </a:prstGeom>
          <a:noFill/>
        </p:spPr>
        <p:txBody>
          <a:bodyPr wrap="square" rtlCol="0">
            <a:spAutoFit/>
          </a:bodyPr>
          <a:lstStyle/>
          <a:p>
            <a:r>
              <a:rPr lang="en-IN" b="1" dirty="0">
                <a:solidFill>
                  <a:srgbClr val="0070C0"/>
                </a:solidFill>
              </a:rPr>
              <a:t>Practical Challenges: </a:t>
            </a:r>
          </a:p>
          <a:p>
            <a:r>
              <a:rPr lang="en-IN" dirty="0"/>
              <a:t>- Difficult to access Non-Destructive Testing datasets (due to agreements and protocols etc)</a:t>
            </a:r>
          </a:p>
          <a:p>
            <a:endParaRPr lang="en-IN" dirty="0"/>
          </a:p>
          <a:p>
            <a:r>
              <a:rPr lang="en-IN" b="1" dirty="0">
                <a:solidFill>
                  <a:srgbClr val="0070C0"/>
                </a:solidFill>
              </a:rPr>
              <a:t>Type of Datasets:</a:t>
            </a:r>
          </a:p>
          <a:p>
            <a:r>
              <a:rPr lang="en-IN" dirty="0"/>
              <a:t>- Mostly experimental datasets are being used, with a little bit of synthetic samples</a:t>
            </a:r>
          </a:p>
          <a:p>
            <a:r>
              <a:rPr lang="en-IN" dirty="0"/>
              <a:t>- No datasets with large fraction of synthetic data available </a:t>
            </a:r>
          </a:p>
          <a:p>
            <a:endParaRPr lang="en-IN" dirty="0"/>
          </a:p>
          <a:p>
            <a:r>
              <a:rPr lang="en-IN" b="1" dirty="0">
                <a:solidFill>
                  <a:srgbClr val="0070C0"/>
                </a:solidFill>
              </a:rPr>
              <a:t>Algorithmic Insights: </a:t>
            </a:r>
          </a:p>
          <a:p>
            <a:r>
              <a:rPr lang="en-IN" dirty="0"/>
              <a:t>- Mostly CNN-based algorithms such Faster R-CNN being used for detection</a:t>
            </a:r>
          </a:p>
          <a:p>
            <a:r>
              <a:rPr lang="en-IN" dirty="0"/>
              <a:t>- GANs also being used for synthetic data generation</a:t>
            </a:r>
          </a:p>
          <a:p>
            <a:endParaRPr lang="en-IN" dirty="0"/>
          </a:p>
          <a:p>
            <a:r>
              <a:rPr lang="en-IN" b="1" dirty="0">
                <a:solidFill>
                  <a:srgbClr val="0070C0"/>
                </a:solidFill>
              </a:rPr>
              <a:t>Possible Improvements:</a:t>
            </a:r>
          </a:p>
          <a:p>
            <a:r>
              <a:rPr lang="en-IN" dirty="0"/>
              <a:t>- Lack of diverse synthetic data </a:t>
            </a:r>
          </a:p>
          <a:p>
            <a:r>
              <a:rPr lang="en-IN" dirty="0"/>
              <a:t>- New model architectures can be tried out, with experimentation in loss functions etc</a:t>
            </a:r>
          </a:p>
          <a:p>
            <a:endParaRPr lang="en-IN" dirty="0"/>
          </a:p>
          <a:p>
            <a:r>
              <a:rPr lang="en-IN" dirty="0"/>
              <a:t> </a:t>
            </a:r>
          </a:p>
        </p:txBody>
      </p:sp>
      <p:sp>
        <p:nvSpPr>
          <p:cNvPr id="4" name="Slide Number Placeholder 3">
            <a:extLst>
              <a:ext uri="{FF2B5EF4-FFF2-40B4-BE49-F238E27FC236}">
                <a16:creationId xmlns:a16="http://schemas.microsoft.com/office/drawing/2014/main" id="{987DED65-1A38-E260-B5DD-5A8954A82104}"/>
              </a:ext>
            </a:extLst>
          </p:cNvPr>
          <p:cNvSpPr>
            <a:spLocks noGrp="1"/>
          </p:cNvSpPr>
          <p:nvPr>
            <p:ph type="sldNum" sz="quarter" idx="12"/>
          </p:nvPr>
        </p:nvSpPr>
        <p:spPr/>
        <p:txBody>
          <a:bodyPr/>
          <a:lstStyle/>
          <a:p>
            <a:fld id="{87751D27-5D1E-47E7-ACDA-33508EAB9C8B}" type="slidenum">
              <a:rPr lang="en-IN" smtClean="0"/>
              <a:t>9</a:t>
            </a:fld>
            <a:endParaRPr lang="en-IN"/>
          </a:p>
        </p:txBody>
      </p:sp>
    </p:spTree>
    <p:extLst>
      <p:ext uri="{BB962C8B-B14F-4D97-AF65-F5344CB8AC3E}">
        <p14:creationId xmlns:p14="http://schemas.microsoft.com/office/powerpoint/2010/main" val="1367572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dobe Heiti">
      <a:majorFont>
        <a:latin typeface="Adobe Heiti Std R"/>
        <a:ea typeface=""/>
        <a:cs typeface=""/>
      </a:majorFont>
      <a:minorFont>
        <a:latin typeface="Adobe Heiti Std 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3670</Words>
  <Application>Microsoft Office PowerPoint</Application>
  <PresentationFormat>Widescreen</PresentationFormat>
  <Paragraphs>500</Paragraphs>
  <Slides>42</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Adobe Heiti Std R</vt:lpstr>
      <vt:lpstr>Arial</vt:lpstr>
      <vt:lpstr>Bahnschrift</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Pimpalkhare Chinmay Makarand</dc:creator>
  <cp:lastModifiedBy>Pimpalkhare Chinmay Makarand</cp:lastModifiedBy>
  <cp:revision>58</cp:revision>
  <dcterms:created xsi:type="dcterms:W3CDTF">2023-11-16T14:09:29Z</dcterms:created>
  <dcterms:modified xsi:type="dcterms:W3CDTF">2024-04-11T11:00:56Z</dcterms:modified>
</cp:coreProperties>
</file>