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embeddedFontLst>
    <p:embeddedFont>
      <p:font typeface="AJHFCC+ArialMT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font" Target="fonts/font1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31194" y="997219"/>
            <a:ext cx="4038976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dirty="0" sz="31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dirty="0" sz="31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Presents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2584" y="1847611"/>
            <a:ext cx="3838660" cy="1282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9747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Capstone</a:t>
            </a:r>
            <a:r>
              <a:rPr dirty="0" sz="3100" spc="-7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</a:p>
          <a:p>
            <a:pPr marL="0" marR="0">
              <a:lnSpc>
                <a:spcPts val="3100"/>
              </a:lnSpc>
              <a:spcBef>
                <a:spcPts val="247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r>
              <a:rPr dirty="0" sz="31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1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Hotel</a:t>
            </a:r>
            <a:r>
              <a:rPr dirty="0" sz="3100" spc="-7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Booking</a:t>
            </a:r>
          </a:p>
          <a:p>
            <a:pPr marL="1169776" marR="0">
              <a:lnSpc>
                <a:spcPts val="3100"/>
              </a:lnSpc>
              <a:spcBef>
                <a:spcPts val="298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516" y="3619788"/>
            <a:ext cx="5881815" cy="27712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32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Bipasha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Zade</a:t>
            </a:r>
          </a:p>
          <a:p>
            <a:pPr marL="0" marR="0">
              <a:lnSpc>
                <a:spcPts val="3575"/>
              </a:lnSpc>
              <a:spcBef>
                <a:spcPts val="709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32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Chinmay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Rojatkar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(Team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Leader)</a:t>
            </a:r>
          </a:p>
          <a:p>
            <a:pPr marL="0" marR="0">
              <a:lnSpc>
                <a:spcPts val="3575"/>
              </a:lnSpc>
              <a:spcBef>
                <a:spcPts val="709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32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Deepali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Mahajan</a:t>
            </a:r>
          </a:p>
          <a:p>
            <a:pPr marL="0" marR="0">
              <a:lnSpc>
                <a:spcPts val="3575"/>
              </a:lnSpc>
              <a:spcBef>
                <a:spcPts val="759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32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Kunal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Gawande</a:t>
            </a:r>
          </a:p>
          <a:p>
            <a:pPr marL="0" marR="0">
              <a:lnSpc>
                <a:spcPts val="3575"/>
              </a:lnSpc>
              <a:spcBef>
                <a:spcPts val="709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3200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Nikhil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Aggarwal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4434010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Bivariate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Analysis:-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848966"/>
            <a:ext cx="10301369" cy="832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Bivariate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dataset,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we</a:t>
            </a:r>
          </a:p>
          <a:p>
            <a:pPr marL="228600" marR="0">
              <a:lnSpc>
                <a:spcPts val="28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tried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figured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answering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questions: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25" y="2799278"/>
            <a:ext cx="582166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room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demand?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25" y="3310326"/>
            <a:ext cx="737634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room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generated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Revenue?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25" y="3821374"/>
            <a:ext cx="10038371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Rooms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</a:p>
          <a:p>
            <a:pPr marL="51435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25" y="4716471"/>
            <a:ext cx="7246908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Maximum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Rooms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25" y="5227518"/>
            <a:ext cx="897441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Month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came?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13" y="1461673"/>
            <a:ext cx="3626276" cy="4923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</a:t>
            </a:r>
            <a:r>
              <a:rPr dirty="0" sz="1600" spc="-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 spc="-33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Customers.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13" y="2027585"/>
            <a:ext cx="3657966" cy="711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adr(average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daily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rate)</a:t>
            </a:r>
          </a:p>
          <a:p>
            <a:pPr marL="28575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13" y="2812953"/>
            <a:ext cx="3340975" cy="4923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</a:p>
          <a:p>
            <a:pPr marL="28575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profit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213" y="3378866"/>
            <a:ext cx="3622056" cy="711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2016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2015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2017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1213" y="4164234"/>
            <a:ext cx="1319044" cy="2728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TA/TO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16963" y="4415241"/>
            <a:ext cx="3412654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(Travel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Agents/Travel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Offices)were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13" y="1890004"/>
            <a:ext cx="3773007" cy="711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Travel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Agents/offices(Online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TA/TO)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6963" y="2579923"/>
            <a:ext cx="3150502" cy="460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offline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Travel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Agent/Travel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Offices(Offline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TA/TO).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13" y="3460739"/>
            <a:ext cx="3800376" cy="4923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generally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likes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28575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month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October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491066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Analysis:-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848966"/>
            <a:ext cx="9449006" cy="832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</a:p>
          <a:p>
            <a:pPr marL="228600" marR="0">
              <a:lnSpc>
                <a:spcPts val="28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dataset,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tried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figured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answering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questions: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25" y="2799278"/>
            <a:ext cx="6861436" cy="904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Percentage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hotels?</a:t>
            </a:r>
          </a:p>
          <a:p>
            <a:pPr marL="0" marR="0">
              <a:lnSpc>
                <a:spcPts val="2800"/>
              </a:lnSpc>
              <a:spcBef>
                <a:spcPts val="1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makes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revenue?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25" y="3821374"/>
            <a:ext cx="8171467" cy="14157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cancellations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rates?</a:t>
            </a:r>
          </a:p>
          <a:p>
            <a:pPr marL="0" marR="0">
              <a:lnSpc>
                <a:spcPts val="2800"/>
              </a:lnSpc>
              <a:spcBef>
                <a:spcPts val="1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preferred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stay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length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hotel?</a:t>
            </a:r>
          </a:p>
          <a:p>
            <a:pPr marL="0" marR="0">
              <a:lnSpc>
                <a:spcPts val="2800"/>
              </a:lnSpc>
              <a:spcBef>
                <a:spcPts val="1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preferred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stay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Customers?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13" y="2090323"/>
            <a:ext cx="223539" cy="26212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</a:p>
          <a:p>
            <a:pPr marL="0" marR="0">
              <a:lnSpc>
                <a:spcPts val="1787"/>
              </a:lnSpc>
              <a:spcBef>
                <a:spcPts val="4396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</a:p>
          <a:p>
            <a:pPr marL="0" marR="0">
              <a:lnSpc>
                <a:spcPts val="1787"/>
              </a:lnSpc>
              <a:spcBef>
                <a:spcPts val="4396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</a:p>
          <a:p>
            <a:pPr marL="0" marR="0">
              <a:lnSpc>
                <a:spcPts val="1787"/>
              </a:lnSpc>
              <a:spcBef>
                <a:spcPts val="4346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4113" y="2121875"/>
            <a:ext cx="3438054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Nearly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around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60%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40%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4113" y="2907243"/>
            <a:ext cx="3222270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significantly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</a:p>
          <a:p>
            <a:pPr marL="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hence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much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busier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4113" y="3692611"/>
            <a:ext cx="3399356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Revenue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looking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trend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4113" y="4477979"/>
            <a:ext cx="3286656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Approximately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30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%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</a:p>
          <a:p>
            <a:pPr marL="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25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%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</a:p>
          <a:p>
            <a:pPr marL="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got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canceled.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13" y="1543987"/>
            <a:ext cx="3836026" cy="923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There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are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many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Transient(staying</a:t>
            </a:r>
            <a:r>
              <a:rPr dirty="0" sz="1600" spc="4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in</a:t>
            </a:r>
          </a:p>
          <a:p>
            <a:pPr marL="2857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place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for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short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period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of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time)</a:t>
            </a:r>
          </a:p>
          <a:p>
            <a:pPr marL="2857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Customers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stayed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In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Hotels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in</a:t>
            </a:r>
          </a:p>
          <a:p>
            <a:pPr marL="285750" marR="0">
              <a:lnSpc>
                <a:spcPts val="172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comparison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of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other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guest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categories.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13" y="2548811"/>
            <a:ext cx="3880156" cy="1142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As</a:t>
            </a:r>
            <a:r>
              <a:rPr dirty="0" sz="1600" spc="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per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Trends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Majority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of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</a:t>
            </a:r>
          </a:p>
          <a:p>
            <a:pPr marL="28575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stays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are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less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than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for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</a:t>
            </a:r>
            <a:r>
              <a:rPr dirty="0" sz="1600" spc="4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5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days.</a:t>
            </a:r>
          </a:p>
          <a:p>
            <a:pPr marL="2857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There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are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very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few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long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stays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at</a:t>
            </a:r>
          </a:p>
          <a:p>
            <a:pPr marL="285750" marR="0">
              <a:lnSpc>
                <a:spcPts val="172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hotels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but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Resort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Hotel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is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preferred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for</a:t>
            </a:r>
          </a:p>
          <a:p>
            <a:pPr marL="2857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long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stays.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13" y="3773092"/>
            <a:ext cx="3609255" cy="484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Customers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preferers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to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Stay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at</a:t>
            </a:r>
          </a:p>
          <a:p>
            <a:pPr marL="2857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weekend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nights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636410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Distribution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Analysis:-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904182"/>
            <a:ext cx="10219971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dataset,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Tried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answer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questions: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25" y="3310326"/>
            <a:ext cx="10081100" cy="7777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channel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514350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25" y="4205422"/>
            <a:ext cx="10099594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distribution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channel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generates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revenue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deals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51435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25" y="5100518"/>
            <a:ext cx="839016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channel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repeated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Customers?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9715" y="1550224"/>
            <a:ext cx="3420335" cy="115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clearly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guest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reservations</a:t>
            </a:r>
          </a:p>
          <a:p>
            <a:pPr marL="285750" marR="0">
              <a:lnSpc>
                <a:spcPts val="1600"/>
              </a:lnSpc>
              <a:spcBef>
                <a:spcPts val="17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TA(Travel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Agency)/TO(Tour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Operator).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715" y="2774505"/>
            <a:ext cx="3452441" cy="711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Second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Channel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arrival.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715" y="3559873"/>
            <a:ext cx="3396448" cy="1150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Hence,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Channel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TA(Travel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Agency)/TO(Tour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Operator)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TA/TO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Channels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Revenues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9715" y="4784152"/>
            <a:ext cx="3069689" cy="9312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online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offline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TA(Travel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Agency)/TO(Tour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Operator)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numbers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repeated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Customers.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509898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Cancelation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Analysis:-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904182"/>
            <a:ext cx="9433400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Cancelation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figured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tried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answer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following: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25" y="2799278"/>
            <a:ext cx="8663621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distribution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channel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cancellation</a:t>
            </a:r>
          </a:p>
          <a:p>
            <a:pPr marL="51435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percentage?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25" y="3694374"/>
            <a:ext cx="6516504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Reasons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behind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Cancelation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Occurs?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25" y="4205422"/>
            <a:ext cx="9343879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channels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affecting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revenue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Hotels?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216" y="1870676"/>
            <a:ext cx="3470910" cy="13701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able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figure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TA/TO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cancellation</a:t>
            </a:r>
          </a:p>
          <a:p>
            <a:pPr marL="28575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percentage.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Therefore,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via</a:t>
            </a:r>
          </a:p>
          <a:p>
            <a:pPr marL="28575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TA/TO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almost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28%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likely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cancelled.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216" y="3314413"/>
            <a:ext cx="3561016" cy="15895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reasons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cancelled,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but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looking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Trend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</a:p>
          <a:p>
            <a:pPr marL="28575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cancelation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occurs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outs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majority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reason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getting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1600"/>
              </a:lnSpc>
              <a:spcBef>
                <a:spcPts val="17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same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216" y="4977605"/>
            <a:ext cx="3305730" cy="711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Thus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looking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Trend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TA/TO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affecting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businesses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more.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8216" y="5762973"/>
            <a:ext cx="3518537" cy="4923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Cancellation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paying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deposits.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825" y="6634411"/>
            <a:ext cx="15080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807902"/>
            <a:ext cx="3148442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385623"/>
                </a:solidFill>
                <a:latin typeface="Calibri"/>
                <a:cs typeface="Calibri"/>
              </a:rPr>
              <a:t>Points</a:t>
            </a:r>
            <a:r>
              <a:rPr dirty="0" sz="3200">
                <a:solidFill>
                  <a:srgbClr val="38562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85623"/>
                </a:solidFill>
                <a:latin typeface="Calibri"/>
                <a:cs typeface="Calibri"/>
              </a:rPr>
              <a:t>to</a:t>
            </a:r>
            <a:r>
              <a:rPr dirty="0" sz="3200">
                <a:solidFill>
                  <a:srgbClr val="38562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85623"/>
                </a:solidFill>
                <a:latin typeface="Calibri"/>
                <a:cs typeface="Calibri"/>
              </a:rPr>
              <a:t>Discuss:-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904182"/>
            <a:ext cx="10497298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complete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created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pointers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below:-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25" y="3255111"/>
            <a:ext cx="1474115" cy="44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Agenda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25" y="3766160"/>
            <a:ext cx="3325052" cy="24931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Conclusion</a:t>
            </a:r>
          </a:p>
          <a:p>
            <a:pPr marL="0" marR="0">
              <a:lnSpc>
                <a:spcPts val="3128"/>
              </a:lnSpc>
              <a:spcBef>
                <a:spcPts val="789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Bivariate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  <a:p>
            <a:pPr marL="0" marR="0">
              <a:lnSpc>
                <a:spcPts val="3128"/>
              </a:lnSpc>
              <a:spcBef>
                <a:spcPts val="839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  <a:p>
            <a:pPr marL="0" marR="0">
              <a:lnSpc>
                <a:spcPts val="3128"/>
              </a:lnSpc>
              <a:spcBef>
                <a:spcPts val="789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Cancelation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  <a:p>
            <a:pPr marL="0" marR="0">
              <a:lnSpc>
                <a:spcPts val="3128"/>
              </a:lnSpc>
              <a:spcBef>
                <a:spcPts val="789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4799465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Analysis:-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904182"/>
            <a:ext cx="10452036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figured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tried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answer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following: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25" y="3310326"/>
            <a:ext cx="9725438" cy="1926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Months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busiest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months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hotels?</a:t>
            </a:r>
          </a:p>
          <a:p>
            <a:pPr marL="0" marR="0">
              <a:lnSpc>
                <a:spcPts val="2800"/>
              </a:lnSpc>
              <a:spcBef>
                <a:spcPts val="1223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Highest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Done?</a:t>
            </a:r>
          </a:p>
          <a:p>
            <a:pPr marL="0" marR="0">
              <a:lnSpc>
                <a:spcPts val="2800"/>
              </a:lnSpc>
              <a:spcBef>
                <a:spcPts val="1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busiest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months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staying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Hotels?</a:t>
            </a:r>
          </a:p>
          <a:p>
            <a:pPr marL="0" marR="0">
              <a:lnSpc>
                <a:spcPts val="2800"/>
              </a:lnSpc>
              <a:spcBef>
                <a:spcPts val="12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2800" spc="12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Trends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Changes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Months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Arrivals?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716" y="1831221"/>
            <a:ext cx="3724776" cy="711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2016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Hot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Rooms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booked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</a:t>
            </a:r>
          </a:p>
          <a:p>
            <a:pPr marL="285750" marR="0">
              <a:lnSpc>
                <a:spcPts val="1600"/>
              </a:lnSpc>
              <a:spcBef>
                <a:spcPts val="127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2015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716" y="2616589"/>
            <a:ext cx="3800376" cy="4923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generally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likes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came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285750" marR="0">
              <a:lnSpc>
                <a:spcPts val="1600"/>
              </a:lnSpc>
              <a:spcBef>
                <a:spcPts val="12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month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October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716" y="3189154"/>
            <a:ext cx="3609255" cy="484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Customers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preferers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to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Stay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at</a:t>
            </a:r>
          </a:p>
          <a:p>
            <a:pPr marL="2857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weekend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nights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3716" y="3755066"/>
            <a:ext cx="3857803" cy="484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600" spc="12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There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are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few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customers</a:t>
            </a:r>
            <a:r>
              <a:rPr dirty="0" sz="1600" spc="4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who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prefers</a:t>
            </a:r>
          </a:p>
          <a:p>
            <a:pPr marL="2857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to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make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changes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to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AJHFCC+ArialMT"/>
                <a:cs typeface="AJHFCC+ArialMT"/>
              </a:rPr>
              <a:t>bookings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852554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Summarization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Complete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Theory:-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983" y="1468241"/>
            <a:ext cx="10874058" cy="302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Around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60%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40%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hotel,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therefore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busier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4583" y="1750624"/>
            <a:ext cx="10343382" cy="5135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overall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average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daily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revenue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slightly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</a:p>
          <a:p>
            <a:pPr marL="0" marR="0">
              <a:lnSpc>
                <a:spcPts val="1800"/>
              </a:lnSpc>
              <a:spcBef>
                <a:spcPts val="14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5983" y="2335905"/>
            <a:ext cx="10346049" cy="5490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significantly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higher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cancellation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rates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very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few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guests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less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%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return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228600" marR="0">
              <a:lnSpc>
                <a:spcPts val="1800"/>
              </a:lnSpc>
              <a:spcBef>
                <a:spcPts val="19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another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hotel.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5%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guests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return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983" y="2956681"/>
            <a:ext cx="9542701" cy="1049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channels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preferred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way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TA/TO.</a:t>
            </a:r>
          </a:p>
          <a:p>
            <a:pPr marL="0" marR="0">
              <a:lnSpc>
                <a:spcPts val="2010"/>
              </a:lnSpc>
              <a:spcBef>
                <a:spcPts val="86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July-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August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busier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profitable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months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both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hotels.</a:t>
            </a:r>
          </a:p>
          <a:p>
            <a:pPr marL="0" marR="0">
              <a:lnSpc>
                <a:spcPts val="2010"/>
              </a:lnSpc>
              <a:spcBef>
                <a:spcPts val="86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Nearly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28%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via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TA/TO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cancelled.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5983" y="4078344"/>
            <a:ext cx="5964427" cy="302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2016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Guest/Customers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came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5983" y="4452232"/>
            <a:ext cx="6340245" cy="302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preferred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weekends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rather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weekdays.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5983" y="4826120"/>
            <a:ext cx="9795305" cy="1049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TA/TO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Resulting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repetition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Customers.</a:t>
            </a:r>
          </a:p>
          <a:p>
            <a:pPr marL="0" marR="0">
              <a:lnSpc>
                <a:spcPts val="2010"/>
              </a:lnSpc>
              <a:spcBef>
                <a:spcPts val="86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Second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Channel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arrival.</a:t>
            </a:r>
          </a:p>
          <a:p>
            <a:pPr marL="0" marR="0">
              <a:lnSpc>
                <a:spcPts val="2010"/>
              </a:lnSpc>
              <a:spcBef>
                <a:spcPts val="86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liked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booked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Customers.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40362" y="2711711"/>
            <a:ext cx="1464319" cy="80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b="1">
                <a:solidFill>
                  <a:srgbClr val="000000"/>
                </a:solidFill>
                <a:latin typeface="Calibri"/>
                <a:cs typeface="Calibri"/>
              </a:rPr>
              <a:t>Q/A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9976" y="3718146"/>
            <a:ext cx="3379767" cy="80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c55a11"/>
                </a:solidFill>
                <a:latin typeface="Calibri"/>
                <a:cs typeface="Calibri"/>
              </a:rPr>
              <a:t>Thank</a:t>
            </a:r>
            <a:r>
              <a:rPr dirty="0" sz="600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6000">
                <a:solidFill>
                  <a:srgbClr val="c55a11"/>
                </a:solidFill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25" y="168095"/>
            <a:ext cx="6023894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trike="sngStrike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3200" strike="sngStrike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trike="sngStrike">
                <a:solidFill>
                  <a:srgbClr val="000000"/>
                </a:solidFill>
                <a:latin typeface="Calibri"/>
                <a:cs typeface="Calibri"/>
              </a:rPr>
              <a:t>Collection</a:t>
            </a:r>
            <a:r>
              <a:rPr dirty="0" sz="3200" strike="sngStrike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trike="sngStrike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3200" strike="sngStrike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 strike="sngStrike">
                <a:solidFill>
                  <a:srgbClr val="000000"/>
                </a:solidFill>
                <a:latin typeface="Calibri"/>
                <a:cs typeface="Calibri"/>
              </a:rPr>
              <a:t>Understanding: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3250" y="587914"/>
            <a:ext cx="2534092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600" spc="-6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00"/>
                </a:solidFill>
                <a:latin typeface="Calibri"/>
                <a:cs typeface="Calibri"/>
              </a:rPr>
              <a:t>Description: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725" y="1015552"/>
            <a:ext cx="3795138" cy="308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:Resort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725" y="1386392"/>
            <a:ext cx="7860084" cy="308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20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is_canceled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indicating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canceled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(0)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725" y="1757232"/>
            <a:ext cx="9921382" cy="552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lead_time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elapsed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entering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34290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725" y="2371912"/>
            <a:ext cx="7375791" cy="253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arrival_date_year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  <a:p>
            <a:pPr marL="0" marR="0">
              <a:lnSpc>
                <a:spcPts val="2010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arrival_date_month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Month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  <a:p>
            <a:pPr marL="0" marR="0">
              <a:lnSpc>
                <a:spcPts val="2010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arrival_date_week_number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Week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year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  <a:p>
            <a:pPr marL="0" marR="0">
              <a:lnSpc>
                <a:spcPts val="2010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arrival_date_day_of_month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arrival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date</a:t>
            </a:r>
          </a:p>
          <a:p>
            <a:pPr marL="0" marR="0">
              <a:lnSpc>
                <a:spcPts val="2010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stays_in_weekend_nights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weekend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nights</a:t>
            </a:r>
          </a:p>
          <a:p>
            <a:pPr marL="0" marR="0">
              <a:lnSpc>
                <a:spcPts val="2010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stays_in_week_nights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week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nights.</a:t>
            </a:r>
          </a:p>
          <a:p>
            <a:pPr marL="0" marR="0">
              <a:lnSpc>
                <a:spcPts val="2010"/>
              </a:lnSpc>
              <a:spcBef>
                <a:spcPts val="79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adults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adults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725" y="4967792"/>
            <a:ext cx="3585817" cy="308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20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children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children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725" y="5338632"/>
            <a:ext cx="3196110" cy="308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babies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babies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725" y="5709472"/>
            <a:ext cx="3417173" cy="308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meal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meal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booked.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5725" y="6096667"/>
            <a:ext cx="3295289" cy="368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country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Country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origin</a:t>
            </a:r>
            <a:r>
              <a:rPr dirty="0" sz="26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725" y="287885"/>
            <a:ext cx="5895442" cy="30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market_segment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Market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segment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designation.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(TA/TO)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725" y="668631"/>
            <a:ext cx="6336207" cy="30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20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distribution_channel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distribution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channel.(T/A/TO)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725" y="1049377"/>
            <a:ext cx="5508949" cy="30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is_repeated_guest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repeated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guest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(1)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(0)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725" y="1430123"/>
            <a:ext cx="11926025" cy="30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previous_cancellations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previous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were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cancelled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customer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prior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current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725" y="1810869"/>
            <a:ext cx="11523617" cy="557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previous_bookings_not_canceled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previous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cancelled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customer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prior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current</a:t>
            </a:r>
          </a:p>
          <a:p>
            <a:pPr marL="342900" marR="0">
              <a:lnSpc>
                <a:spcPts val="1850"/>
              </a:lnSpc>
              <a:spcBef>
                <a:spcPts val="198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725" y="2445361"/>
            <a:ext cx="5407971" cy="30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reserved_room_type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room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725" y="2826107"/>
            <a:ext cx="7533329" cy="30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assigned_room_type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room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assigned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725" y="3206853"/>
            <a:ext cx="11566498" cy="557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booking_changes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changes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moment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entered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PMS</a:t>
            </a:r>
          </a:p>
          <a:p>
            <a:pPr marL="342900" marR="0">
              <a:lnSpc>
                <a:spcPts val="1850"/>
              </a:lnSpc>
              <a:spcBef>
                <a:spcPts val="198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until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moment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check-in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cancellation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725" y="3841345"/>
            <a:ext cx="11985828" cy="557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deposit_type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Deposit,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Non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Refund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Refundable.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agent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ID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travel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agency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company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ID</a:t>
            </a:r>
          </a:p>
          <a:p>
            <a:pPr marL="342900" marR="0">
              <a:lnSpc>
                <a:spcPts val="1850"/>
              </a:lnSpc>
              <a:spcBef>
                <a:spcPts val="198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company/entity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5725" y="4475837"/>
            <a:ext cx="11340983" cy="684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days_in_waiting_list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days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booking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waiting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before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was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confirmed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customer</a:t>
            </a:r>
          </a:p>
          <a:p>
            <a:pPr marL="0" marR="0">
              <a:lnSpc>
                <a:spcPts val="2010"/>
              </a:lnSpc>
              <a:spcBef>
                <a:spcPts val="90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customer_type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type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customer.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Contract,Group,transient,Transient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party.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5725" y="5237329"/>
            <a:ext cx="11799251" cy="14460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adr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Average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Daily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defined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dividing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sum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lodging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transactions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total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staying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nights</a:t>
            </a:r>
          </a:p>
          <a:p>
            <a:pPr marL="0" marR="0">
              <a:lnSpc>
                <a:spcPts val="2010"/>
              </a:lnSpc>
              <a:spcBef>
                <a:spcPts val="90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required_car_parking_spaces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car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parking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spaces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customer</a:t>
            </a:r>
          </a:p>
          <a:p>
            <a:pPr marL="0" marR="0">
              <a:lnSpc>
                <a:spcPts val="2010"/>
              </a:lnSpc>
              <a:spcBef>
                <a:spcPts val="90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total_of_special_requests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special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requests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made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customer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(e.g.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twin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bed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high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floor)</a:t>
            </a:r>
          </a:p>
          <a:p>
            <a:pPr marL="0" marR="0">
              <a:lnSpc>
                <a:spcPts val="2010"/>
              </a:lnSpc>
              <a:spcBef>
                <a:spcPts val="95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1800" spc="16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reservation_status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Reservation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last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000000"/>
                </a:solidFill>
                <a:latin typeface="Calibri"/>
                <a:cs typeface="Calibri"/>
              </a:rPr>
              <a:t>status.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219223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Agenda:-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770298"/>
            <a:ext cx="9725175" cy="1571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7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305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center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discussion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</a:p>
          <a:p>
            <a:pPr marL="228600" marR="0">
              <a:lnSpc>
                <a:spcPts val="25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bookings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2015-2017.</a:t>
            </a:r>
          </a:p>
          <a:p>
            <a:pPr marL="0" marR="0">
              <a:lnSpc>
                <a:spcPts val="3407"/>
              </a:lnSpc>
              <a:spcBef>
                <a:spcPts val="8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305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Team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done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</a:p>
          <a:p>
            <a:pPr marL="228600" marR="0">
              <a:lnSpc>
                <a:spcPts val="25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following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ways:-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0025" y="3301103"/>
            <a:ext cx="3196251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Bivariate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30025" y="3684643"/>
            <a:ext cx="4541688" cy="157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  <a:p>
            <a:pPr marL="0" marR="0">
              <a:lnSpc>
                <a:spcPts val="30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Distribution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Analysis.</a:t>
            </a:r>
          </a:p>
          <a:p>
            <a:pPr marL="0" marR="0">
              <a:lnSpc>
                <a:spcPts val="30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Cancelation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Analysis.</a:t>
            </a:r>
          </a:p>
          <a:p>
            <a:pPr marL="0" marR="0">
              <a:lnSpc>
                <a:spcPts val="30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5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Wise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0000"/>
                </a:solidFill>
                <a:latin typeface="Calibri"/>
                <a:cs typeface="Calibri"/>
              </a:rPr>
              <a:t>Analysis.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414175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Conclusion:-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904181"/>
            <a:ext cx="10002694" cy="777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Provided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columns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crucial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</a:p>
          <a:p>
            <a:pPr marL="0" marR="0">
              <a:lnSpc>
                <a:spcPts val="28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bookings.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Few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them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below: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25" y="2744062"/>
            <a:ext cx="10034170" cy="44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Hotel: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category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Hotels.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Categories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Hotel:-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1251" y="4704734"/>
            <a:ext cx="1063254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City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31577" y="4704734"/>
            <a:ext cx="1312657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Resort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Hotel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683852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Conclusion(Continued):-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3403" y="2158390"/>
            <a:ext cx="3343296" cy="1524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Cancelled:-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</a:p>
          <a:p>
            <a:pPr marL="563655" marR="0">
              <a:lnSpc>
                <a:spcPts val="2200"/>
              </a:lnSpc>
              <a:spcBef>
                <a:spcPts val="175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</a:p>
          <a:p>
            <a:pPr marL="2226" marR="0">
              <a:lnSpc>
                <a:spcPts val="2200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cancellation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type.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</a:p>
          <a:p>
            <a:pPr marL="102989" marR="0">
              <a:lnSpc>
                <a:spcPts val="2200"/>
              </a:lnSpc>
              <a:spcBef>
                <a:spcPts val="126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booking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cancelled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or</a:t>
            </a:r>
          </a:p>
          <a:p>
            <a:pPr marL="1363996" marR="0">
              <a:lnSpc>
                <a:spcPts val="2200"/>
              </a:lnSpc>
              <a:spcBef>
                <a:spcPts val="175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not.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84321" y="4285469"/>
            <a:ext cx="3389079" cy="619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</a:p>
          <a:p>
            <a:pPr marL="857603" marR="0">
              <a:lnSpc>
                <a:spcPts val="2200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indicated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as:-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03806" y="4990573"/>
            <a:ext cx="3562788" cy="619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Values[0,1],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</a:p>
          <a:p>
            <a:pPr marL="899603" marR="0">
              <a:lnSpc>
                <a:spcPts val="2200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cancelled.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3756" y="5695677"/>
            <a:ext cx="2846763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Cancelled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777787"/>
            <a:ext cx="683852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Conclusion(Continued):-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25" y="1848966"/>
            <a:ext cx="9524369" cy="8329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AJHFCC+ArialMT"/>
                <a:cs typeface="AJHFCC+ArialMT"/>
              </a:rPr>
              <a:t>•</a:t>
            </a:r>
            <a:r>
              <a:rPr dirty="0"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Customer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Types:-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Includes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either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Customer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Adult,</a:t>
            </a:r>
          </a:p>
          <a:p>
            <a:pPr marL="228600" marR="0">
              <a:lnSpc>
                <a:spcPts val="28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Children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Toddler(Babies).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25" y="471559"/>
            <a:ext cx="382169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0000"/>
                </a:solidFill>
                <a:latin typeface="Calibri"/>
                <a:cs typeface="Calibri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2022-09-28T23:12:27-05:00</dcterms:modified>
</cp:coreProperties>
</file>