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77" r:id="rId4"/>
    <p:sldId id="278"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6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0" name="Google Shape;30;p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13"/>
          <p:cNvGrpSpPr/>
          <p:nvPr/>
        </p:nvGrpSpPr>
        <p:grpSpPr>
          <a:xfrm>
            <a:off x="1752490" y="449696"/>
            <a:ext cx="8144277" cy="3149940"/>
            <a:chOff x="482315" y="1671"/>
            <a:chExt cx="8144277" cy="3149940"/>
          </a:xfrm>
        </p:grpSpPr>
        <p:sp>
          <p:nvSpPr>
            <p:cNvPr id="89" name="Google Shape;89;p13"/>
            <p:cNvSpPr/>
            <p:nvPr/>
          </p:nvSpPr>
          <p:spPr>
            <a:xfrm rot="10800000">
              <a:off x="2377039" y="1671"/>
              <a:ext cx="6249553" cy="3148271"/>
            </a:xfrm>
            <a:prstGeom prst="homePlate">
              <a:avLst>
                <a:gd name="adj" fmla="val 50000"/>
              </a:avLst>
            </a:prstGeom>
            <a:solidFill>
              <a:srgbClr val="4372C3"/>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txBox="1"/>
            <p:nvPr/>
          </p:nvSpPr>
          <p:spPr>
            <a:xfrm>
              <a:off x="3164107" y="1671"/>
              <a:ext cx="5462485" cy="3148271"/>
            </a:xfrm>
            <a:prstGeom prst="rect">
              <a:avLst/>
            </a:prstGeom>
            <a:noFill/>
            <a:ln>
              <a:noFill/>
            </a:ln>
          </p:spPr>
          <p:txBody>
            <a:bodyPr spcFirstLastPara="1" wrap="square" lIns="1388300" tIns="118100" rIns="220450" bIns="118100" anchor="ctr" anchorCtr="0">
              <a:noAutofit/>
            </a:bodyPr>
            <a:lstStyle/>
            <a:p>
              <a:pPr marL="0" marR="0" lvl="0" indent="0" algn="ctr" rtl="0">
                <a:lnSpc>
                  <a:spcPct val="90000"/>
                </a:lnSpc>
                <a:spcBef>
                  <a:spcPts val="0"/>
                </a:spcBef>
                <a:spcAft>
                  <a:spcPts val="0"/>
                </a:spcAft>
                <a:buClr>
                  <a:schemeClr val="lt1"/>
                </a:buClr>
                <a:buSzPts val="3100"/>
                <a:buFont typeface="Calibri"/>
                <a:buNone/>
              </a:pPr>
              <a:endParaRPr lang="en-US" sz="3100" b="1" i="0" u="none" strike="noStrike" cap="none" dirty="0">
                <a:solidFill>
                  <a:schemeClr val="lt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3100"/>
                <a:buFont typeface="Calibri"/>
                <a:buNone/>
              </a:pPr>
              <a:endParaRPr lang="en-US" sz="3100" b="1" dirty="0">
                <a:solidFill>
                  <a:schemeClr val="lt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3100"/>
                <a:buFont typeface="Calibri"/>
                <a:buNone/>
              </a:pPr>
              <a:r>
                <a:rPr lang="en-US" sz="3100" b="1" i="0" u="none" strike="noStrike" cap="none" dirty="0">
                  <a:solidFill>
                    <a:schemeClr val="lt1"/>
                  </a:solidFill>
                  <a:latin typeface="Calibri"/>
                  <a:ea typeface="Calibri"/>
                  <a:cs typeface="Calibri"/>
                  <a:sym typeface="Calibri"/>
                </a:rPr>
                <a:t>Team Creation Presents</a:t>
              </a:r>
              <a:br>
                <a:rPr lang="en-US" sz="3100" b="1" i="0" u="none" strike="noStrike" cap="none" dirty="0">
                  <a:solidFill>
                    <a:schemeClr val="lt1"/>
                  </a:solidFill>
                  <a:latin typeface="Calibri"/>
                  <a:ea typeface="Calibri"/>
                  <a:cs typeface="Calibri"/>
                  <a:sym typeface="Calibri"/>
                </a:rPr>
              </a:br>
              <a:br>
                <a:rPr lang="en-US" sz="3100" b="1" i="0" u="none" strike="noStrike" cap="none" dirty="0">
                  <a:solidFill>
                    <a:schemeClr val="lt1"/>
                  </a:solidFill>
                  <a:latin typeface="Calibri"/>
                  <a:ea typeface="Calibri"/>
                  <a:cs typeface="Calibri"/>
                  <a:sym typeface="Calibri"/>
                </a:rPr>
              </a:br>
              <a:r>
                <a:rPr lang="en-US" sz="3100" b="1" i="0" u="none" strike="noStrike" cap="none" dirty="0">
                  <a:solidFill>
                    <a:schemeClr val="lt1"/>
                  </a:solidFill>
                  <a:latin typeface="Calibri"/>
                  <a:ea typeface="Calibri"/>
                  <a:cs typeface="Calibri"/>
                  <a:sym typeface="Calibri"/>
                </a:rPr>
                <a:t>    Capstone Project </a:t>
              </a:r>
              <a:br>
                <a:rPr lang="en-US" sz="3100" b="0" i="0" u="none" strike="noStrike" cap="none" dirty="0">
                  <a:solidFill>
                    <a:schemeClr val="lt1"/>
                  </a:solidFill>
                  <a:latin typeface="Calibri"/>
                  <a:ea typeface="Calibri"/>
                  <a:cs typeface="Calibri"/>
                  <a:sym typeface="Calibri"/>
                </a:rPr>
              </a:br>
              <a:r>
                <a:rPr lang="en-US" sz="3100" b="1" i="0" u="none" strike="noStrike" cap="none" dirty="0">
                  <a:solidFill>
                    <a:schemeClr val="lt1"/>
                  </a:solidFill>
                  <a:latin typeface="Calibri"/>
                  <a:ea typeface="Calibri"/>
                  <a:cs typeface="Calibri"/>
                  <a:sym typeface="Calibri"/>
                </a:rPr>
                <a:t>EDA ON Hotel Booking Analysis </a:t>
              </a:r>
              <a:br>
                <a:rPr lang="en-US" sz="3100" b="0" i="0" u="none" strike="noStrike" cap="none" dirty="0">
                  <a:solidFill>
                    <a:schemeClr val="lt1"/>
                  </a:solidFill>
                  <a:latin typeface="Calibri"/>
                  <a:ea typeface="Calibri"/>
                  <a:cs typeface="Calibri"/>
                  <a:sym typeface="Calibri"/>
                </a:rPr>
              </a:br>
              <a:br>
                <a:rPr lang="en-US" sz="3100" b="0" i="0" u="none" strike="noStrike" cap="none" dirty="0">
                  <a:solidFill>
                    <a:schemeClr val="lt1"/>
                  </a:solidFill>
                  <a:latin typeface="Calibri"/>
                  <a:ea typeface="Calibri"/>
                  <a:cs typeface="Calibri"/>
                  <a:sym typeface="Calibri"/>
                </a:rPr>
              </a:br>
              <a:endParaRPr sz="3100" b="0" i="0" u="none" strike="noStrike" cap="none" dirty="0">
                <a:solidFill>
                  <a:schemeClr val="lt1"/>
                </a:solidFill>
                <a:latin typeface="Calibri"/>
                <a:ea typeface="Calibri"/>
                <a:cs typeface="Calibri"/>
                <a:sym typeface="Calibri"/>
              </a:endParaRPr>
            </a:p>
          </p:txBody>
        </p:sp>
        <p:sp>
          <p:nvSpPr>
            <p:cNvPr id="91" name="Google Shape;91;p13"/>
            <p:cNvSpPr/>
            <p:nvPr/>
          </p:nvSpPr>
          <p:spPr>
            <a:xfrm>
              <a:off x="482315" y="3340"/>
              <a:ext cx="3211614" cy="3148271"/>
            </a:xfrm>
            <a:prstGeom prst="ellipse">
              <a:avLst/>
            </a:prstGeom>
            <a:blipFill rotWithShape="1">
              <a:blip r:embed="rId3">
                <a:alphaModFix/>
              </a:blip>
              <a:stretch>
                <a:fillRect l="-16997" r="-16998"/>
              </a:stretch>
            </a:blip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3"/>
          <p:cNvSpPr txBox="1">
            <a:spLocks noGrp="1"/>
          </p:cNvSpPr>
          <p:nvPr>
            <p:ph type="subTitle" idx="1"/>
          </p:nvPr>
        </p:nvSpPr>
        <p:spPr>
          <a:xfrm>
            <a:off x="324091" y="3599640"/>
            <a:ext cx="11551534" cy="3151614"/>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Font typeface="Arial"/>
              <a:buChar char="•"/>
            </a:pPr>
            <a:r>
              <a:rPr lang="en-US" sz="3200"/>
              <a:t>Bipasha Zade</a:t>
            </a:r>
            <a:endParaRPr sz="3200"/>
          </a:p>
          <a:p>
            <a:pPr marL="342900" lvl="0" indent="-342900" algn="l" rtl="0">
              <a:lnSpc>
                <a:spcPct val="90000"/>
              </a:lnSpc>
              <a:spcBef>
                <a:spcPts val="1000"/>
              </a:spcBef>
              <a:spcAft>
                <a:spcPts val="0"/>
              </a:spcAft>
              <a:buClr>
                <a:schemeClr val="dk1"/>
              </a:buClr>
              <a:buSzPts val="3200"/>
              <a:buFont typeface="Arial"/>
              <a:buChar char="•"/>
            </a:pPr>
            <a:r>
              <a:rPr lang="en-US" sz="3200"/>
              <a:t>Chinmay Rojatkar (Team Leader)</a:t>
            </a:r>
            <a:endParaRPr/>
          </a:p>
          <a:p>
            <a:pPr marL="342900" lvl="0" indent="-342900" algn="l" rtl="0">
              <a:lnSpc>
                <a:spcPct val="90000"/>
              </a:lnSpc>
              <a:spcBef>
                <a:spcPts val="1000"/>
              </a:spcBef>
              <a:spcAft>
                <a:spcPts val="0"/>
              </a:spcAft>
              <a:buClr>
                <a:schemeClr val="dk1"/>
              </a:buClr>
              <a:buSzPts val="3200"/>
              <a:buFont typeface="Arial"/>
              <a:buChar char="•"/>
            </a:pPr>
            <a:r>
              <a:rPr lang="en-US" sz="3200"/>
              <a:t>Deepali Mahajan</a:t>
            </a:r>
            <a:endParaRPr/>
          </a:p>
          <a:p>
            <a:pPr marL="342900" lvl="0" indent="-342900" algn="l" rtl="0">
              <a:lnSpc>
                <a:spcPct val="90000"/>
              </a:lnSpc>
              <a:spcBef>
                <a:spcPts val="1000"/>
              </a:spcBef>
              <a:spcAft>
                <a:spcPts val="0"/>
              </a:spcAft>
              <a:buClr>
                <a:schemeClr val="dk1"/>
              </a:buClr>
              <a:buSzPts val="3200"/>
              <a:buFont typeface="Arial"/>
              <a:buChar char="•"/>
            </a:pPr>
            <a:r>
              <a:rPr lang="en-US" sz="3200"/>
              <a:t>Kunal Gawande</a:t>
            </a:r>
            <a:endParaRPr/>
          </a:p>
          <a:p>
            <a:pPr marL="342900" lvl="0" indent="-342900" algn="l" rtl="0">
              <a:lnSpc>
                <a:spcPct val="90000"/>
              </a:lnSpc>
              <a:spcBef>
                <a:spcPts val="1000"/>
              </a:spcBef>
              <a:spcAft>
                <a:spcPts val="0"/>
              </a:spcAft>
              <a:buClr>
                <a:schemeClr val="dk1"/>
              </a:buClr>
              <a:buSzPts val="3200"/>
              <a:buFont typeface="Arial"/>
              <a:buChar char="•"/>
            </a:pPr>
            <a:r>
              <a:rPr lang="en-US" sz="3200"/>
              <a:t>Nikhil Aggarwal</a:t>
            </a:r>
            <a:endParaRPr/>
          </a:p>
          <a:p>
            <a:pPr marL="342900" lvl="0" indent="-190500" algn="ctr" rtl="0">
              <a:lnSpc>
                <a:spcPct val="90000"/>
              </a:lnSpc>
              <a:spcBef>
                <a:spcPts val="1000"/>
              </a:spcBef>
              <a:spcAft>
                <a:spcPts val="0"/>
              </a:spcAft>
              <a:buClr>
                <a:schemeClr val="dk1"/>
              </a:buClr>
              <a:buSzPts val="2400"/>
              <a:buFont typeface="Arial"/>
              <a:buNone/>
            </a:pPr>
            <a:endParaRPr/>
          </a:p>
        </p:txBody>
      </p:sp>
      <p:pic>
        <p:nvPicPr>
          <p:cNvPr id="93" name="Google Shape;93;p13" descr="Meeting"/>
          <p:cNvPicPr preferRelativeResize="0"/>
          <p:nvPr/>
        </p:nvPicPr>
        <p:blipFill rotWithShape="1">
          <a:blip r:embed="rId4">
            <a:alphaModFix/>
          </a:blip>
          <a:srcRect/>
          <a:stretch/>
        </p:blipFill>
        <p:spPr>
          <a:xfrm>
            <a:off x="7453192" y="3605657"/>
            <a:ext cx="4198977" cy="2961183"/>
          </a:xfrm>
          <a:prstGeom prst="rect">
            <a:avLst/>
          </a:prstGeom>
          <a:noFill/>
          <a:ln>
            <a:noFill/>
          </a:ln>
        </p:spPr>
      </p:pic>
      <p:pic>
        <p:nvPicPr>
          <p:cNvPr id="8" name="Picture 7">
            <a:extLst>
              <a:ext uri="{FF2B5EF4-FFF2-40B4-BE49-F238E27FC236}">
                <a16:creationId xmlns:a16="http://schemas.microsoft.com/office/drawing/2014/main" id="{1ECF3855-0BA8-C8B8-17C1-552418B335BF}"/>
              </a:ext>
            </a:extLst>
          </p:cNvPr>
          <p:cNvPicPr>
            <a:picLocks noChangeAspect="1"/>
          </p:cNvPicPr>
          <p:nvPr/>
        </p:nvPicPr>
        <p:blipFill>
          <a:blip r:embed="rId5"/>
          <a:stretch>
            <a:fillRect/>
          </a:stretch>
        </p:blipFill>
        <p:spPr>
          <a:xfrm>
            <a:off x="10591800" y="0"/>
            <a:ext cx="1600200" cy="3399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Bivariate Analysis:-</a:t>
            </a:r>
            <a:endParaRPr/>
          </a:p>
        </p:txBody>
      </p:sp>
      <p:sp>
        <p:nvSpPr>
          <p:cNvPr id="146" name="Google Shape;146;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While doing Bivariate analysis of the given hotel booking dataset, we tried to figured answering the following questions: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room type is in the demand?</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room type generated highest Revenue?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In Which Year the Highest Number of Rooms booked by the each type of the Hotel?</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Maximum Number of the Rooms booked by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In which Month the Highest Number of Customers came?</a:t>
            </a:r>
            <a:endParaRPr/>
          </a:p>
          <a:p>
            <a:pPr marL="0" lvl="0" indent="0" algn="l" rtl="0">
              <a:lnSpc>
                <a:spcPct val="90000"/>
              </a:lnSpc>
              <a:spcBef>
                <a:spcPts val="1000"/>
              </a:spcBef>
              <a:spcAft>
                <a:spcPts val="0"/>
              </a:spcAft>
              <a:buClr>
                <a:schemeClr val="dk1"/>
              </a:buClr>
              <a:buSzPts val="2800"/>
              <a:buNone/>
            </a:pPr>
            <a:endParaRPr/>
          </a:p>
          <a:p>
            <a:pPr marL="514350" lvl="0" indent="-33655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pic>
        <p:nvPicPr>
          <p:cNvPr id="3" name="Picture 2">
            <a:extLst>
              <a:ext uri="{FF2B5EF4-FFF2-40B4-BE49-F238E27FC236}">
                <a16:creationId xmlns:a16="http://schemas.microsoft.com/office/drawing/2014/main" id="{2A49B6CF-12D2-C98B-186E-7120E8B63377}"/>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flipH="1">
            <a:off x="839788" y="18941"/>
            <a:ext cx="3217862" cy="123835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endParaRPr/>
          </a:p>
        </p:txBody>
      </p:sp>
      <p:sp>
        <p:nvSpPr>
          <p:cNvPr id="152" name="Google Shape;152;p21"/>
          <p:cNvSpPr txBox="1">
            <a:spLocks noGrp="1"/>
          </p:cNvSpPr>
          <p:nvPr>
            <p:ph type="body" idx="2"/>
          </p:nvPr>
        </p:nvSpPr>
        <p:spPr>
          <a:xfrm>
            <a:off x="839789" y="1428750"/>
            <a:ext cx="3808412" cy="4440238"/>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Type of the Room </a:t>
            </a:r>
            <a:r>
              <a:rPr lang="en-US" b="1"/>
              <a:t>A</a:t>
            </a:r>
            <a:r>
              <a:rPr lang="en-US"/>
              <a:t> is in most demand by the Customers.</a:t>
            </a:r>
            <a:endParaRPr/>
          </a:p>
          <a:p>
            <a:pPr marL="285750" lvl="0" indent="-285750" algn="l" rtl="0">
              <a:lnSpc>
                <a:spcPct val="90000"/>
              </a:lnSpc>
              <a:spcBef>
                <a:spcPts val="1000"/>
              </a:spcBef>
              <a:spcAft>
                <a:spcPts val="0"/>
              </a:spcAft>
              <a:buClr>
                <a:schemeClr val="dk1"/>
              </a:buClr>
              <a:buSzPts val="1600"/>
              <a:buFont typeface="Arial"/>
              <a:buChar char="•"/>
            </a:pPr>
            <a:r>
              <a:rPr lang="en-US"/>
              <a:t>Type of the Rooms D, E and F are some of the highest adr(average daily rate) generating rooms.</a:t>
            </a:r>
            <a:endParaRPr/>
          </a:p>
          <a:p>
            <a:pPr marL="285750" lvl="0" indent="-285750" algn="l" rtl="0">
              <a:lnSpc>
                <a:spcPct val="90000"/>
              </a:lnSpc>
              <a:spcBef>
                <a:spcPts val="1000"/>
              </a:spcBef>
              <a:spcAft>
                <a:spcPts val="0"/>
              </a:spcAft>
              <a:buClr>
                <a:schemeClr val="dk1"/>
              </a:buClr>
              <a:buSzPts val="1600"/>
              <a:buFont typeface="Arial"/>
              <a:buChar char="•"/>
            </a:pPr>
            <a:r>
              <a:rPr lang="en-US"/>
              <a:t>Type of Room A is generating more profit to the Hotel.</a:t>
            </a:r>
            <a:endParaRPr/>
          </a:p>
          <a:p>
            <a:pPr marL="285750" lvl="0" indent="-285750" algn="l" rtl="0">
              <a:lnSpc>
                <a:spcPct val="90000"/>
              </a:lnSpc>
              <a:spcBef>
                <a:spcPts val="1000"/>
              </a:spcBef>
              <a:spcAft>
                <a:spcPts val="0"/>
              </a:spcAft>
              <a:buClr>
                <a:schemeClr val="dk1"/>
              </a:buClr>
              <a:buSzPts val="1600"/>
              <a:buFont typeface="Arial"/>
              <a:buChar char="•"/>
            </a:pPr>
            <a:r>
              <a:rPr lang="en-US"/>
              <a:t>In the year 2016 most number of the Hotel Rooms were booked as in comparison of the year 2015 and 2017</a:t>
            </a:r>
            <a:endParaRPr/>
          </a:p>
          <a:p>
            <a:pPr marL="285750" lvl="0" indent="-285750" algn="l" rtl="0">
              <a:lnSpc>
                <a:spcPct val="90000"/>
              </a:lnSpc>
              <a:spcBef>
                <a:spcPts val="1000"/>
              </a:spcBef>
              <a:spcAft>
                <a:spcPts val="0"/>
              </a:spcAft>
              <a:buClr>
                <a:schemeClr val="dk1"/>
              </a:buClr>
              <a:buSzPts val="1600"/>
              <a:buFont typeface="Arial"/>
              <a:buChar char="•"/>
            </a:pPr>
            <a:r>
              <a:rPr lang="en-US"/>
              <a:t>The TA/TO</a:t>
            </a:r>
            <a:br>
              <a:rPr lang="en-US"/>
            </a:br>
            <a:r>
              <a:rPr lang="en-US"/>
              <a:t>(Travel Agents/Travel Offices)were able </a:t>
            </a:r>
            <a:br>
              <a:rPr lang="en-US"/>
            </a:br>
            <a:r>
              <a:rPr lang="en-US"/>
              <a:t>to book the Highest number of the Hotel Rooms.</a:t>
            </a:r>
            <a:endParaRPr/>
          </a:p>
          <a:p>
            <a:pPr marL="0" lvl="0" indent="0" algn="l" rtl="0">
              <a:lnSpc>
                <a:spcPct val="90000"/>
              </a:lnSpc>
              <a:spcBef>
                <a:spcPts val="100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pic>
        <p:nvPicPr>
          <p:cNvPr id="153" name="Google Shape;153;p21"/>
          <p:cNvPicPr preferRelativeResize="0"/>
          <p:nvPr/>
        </p:nvPicPr>
        <p:blipFill rotWithShape="1">
          <a:blip r:embed="rId3">
            <a:alphaModFix/>
          </a:blip>
          <a:srcRect/>
          <a:stretch/>
        </p:blipFill>
        <p:spPr>
          <a:xfrm>
            <a:off x="5707196" y="30704"/>
            <a:ext cx="4465504" cy="2286108"/>
          </a:xfrm>
          <a:prstGeom prst="rect">
            <a:avLst/>
          </a:prstGeom>
          <a:noFill/>
          <a:ln>
            <a:noFill/>
          </a:ln>
        </p:spPr>
      </p:pic>
      <p:pic>
        <p:nvPicPr>
          <p:cNvPr id="154" name="Google Shape;154;p21" descr="Magnifying glass showing decling performance"/>
          <p:cNvPicPr preferRelativeResize="0"/>
          <p:nvPr/>
        </p:nvPicPr>
        <p:blipFill rotWithShape="1">
          <a:blip r:embed="rId4">
            <a:alphaModFix/>
          </a:blip>
          <a:srcRect/>
          <a:stretch/>
        </p:blipFill>
        <p:spPr>
          <a:xfrm>
            <a:off x="839788" y="18939"/>
            <a:ext cx="3319579" cy="1282223"/>
          </a:xfrm>
          <a:prstGeom prst="rect">
            <a:avLst/>
          </a:prstGeom>
          <a:noFill/>
          <a:ln>
            <a:noFill/>
          </a:ln>
        </p:spPr>
      </p:pic>
      <p:pic>
        <p:nvPicPr>
          <p:cNvPr id="155" name="Google Shape;155;p21"/>
          <p:cNvPicPr preferRelativeResize="0"/>
          <p:nvPr/>
        </p:nvPicPr>
        <p:blipFill rotWithShape="1">
          <a:blip r:embed="rId5">
            <a:alphaModFix/>
          </a:blip>
          <a:srcRect/>
          <a:stretch/>
        </p:blipFill>
        <p:spPr>
          <a:xfrm>
            <a:off x="5891214" y="2286108"/>
            <a:ext cx="3119436" cy="1914393"/>
          </a:xfrm>
          <a:prstGeom prst="rect">
            <a:avLst/>
          </a:prstGeom>
          <a:noFill/>
          <a:ln>
            <a:noFill/>
          </a:ln>
        </p:spPr>
      </p:pic>
      <p:pic>
        <p:nvPicPr>
          <p:cNvPr id="156" name="Google Shape;156;p21"/>
          <p:cNvPicPr preferRelativeResize="0"/>
          <p:nvPr/>
        </p:nvPicPr>
        <p:blipFill rotWithShape="1">
          <a:blip r:embed="rId6">
            <a:alphaModFix/>
          </a:blip>
          <a:srcRect/>
          <a:stretch/>
        </p:blipFill>
        <p:spPr>
          <a:xfrm>
            <a:off x="8131956" y="4653913"/>
            <a:ext cx="3875166" cy="2204087"/>
          </a:xfrm>
          <a:prstGeom prst="rect">
            <a:avLst/>
          </a:prstGeom>
          <a:noFill/>
          <a:ln>
            <a:noFill/>
          </a:ln>
        </p:spPr>
      </p:pic>
      <p:pic>
        <p:nvPicPr>
          <p:cNvPr id="2" name="Picture 1">
            <a:extLst>
              <a:ext uri="{FF2B5EF4-FFF2-40B4-BE49-F238E27FC236}">
                <a16:creationId xmlns:a16="http://schemas.microsoft.com/office/drawing/2014/main" id="{D1198013-E6F2-46C7-4574-4A2485F7DFA7}"/>
              </a:ext>
            </a:extLst>
          </p:cNvPr>
          <p:cNvPicPr>
            <a:picLocks noChangeAspect="1"/>
          </p:cNvPicPr>
          <p:nvPr/>
        </p:nvPicPr>
        <p:blipFill>
          <a:blip r:embed="rId7"/>
          <a:stretch>
            <a:fillRect/>
          </a:stretch>
        </p:blipFill>
        <p:spPr>
          <a:xfrm>
            <a:off x="10591800" y="0"/>
            <a:ext cx="1600200" cy="3399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839788" y="457200"/>
            <a:ext cx="3316403" cy="128222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endParaRPr/>
          </a:p>
        </p:txBody>
      </p:sp>
      <p:sp>
        <p:nvSpPr>
          <p:cNvPr id="162" name="Google Shape;162;p22"/>
          <p:cNvSpPr txBox="1">
            <a:spLocks noGrp="1"/>
          </p:cNvSpPr>
          <p:nvPr>
            <p:ph type="body" idx="2"/>
          </p:nvPr>
        </p:nvSpPr>
        <p:spPr>
          <a:xfrm>
            <a:off x="839788" y="1857080"/>
            <a:ext cx="3932237" cy="4011908"/>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Rooms booked by the Online Travel Agents/offices(Online TA/TO) are having Highest Number of Bookings in comparison of the offline Travel Agent/Travel Offices(Offline TA/TO).</a:t>
            </a:r>
            <a:endParaRPr/>
          </a:p>
          <a:p>
            <a:pPr marL="285750" lvl="0" indent="-184150" algn="l" rtl="0">
              <a:lnSpc>
                <a:spcPct val="90000"/>
              </a:lnSpc>
              <a:spcBef>
                <a:spcPts val="1000"/>
              </a:spcBef>
              <a:spcAft>
                <a:spcPts val="0"/>
              </a:spcAft>
              <a:buClr>
                <a:schemeClr val="dk1"/>
              </a:buClr>
              <a:buSzPts val="1600"/>
              <a:buFont typeface="Arial"/>
              <a:buNone/>
            </a:pPr>
            <a:endParaRPr/>
          </a:p>
          <a:p>
            <a:pPr marL="285750" lvl="0" indent="-285750" algn="l" rtl="0">
              <a:lnSpc>
                <a:spcPct val="90000"/>
              </a:lnSpc>
              <a:spcBef>
                <a:spcPts val="1000"/>
              </a:spcBef>
              <a:spcAft>
                <a:spcPts val="0"/>
              </a:spcAft>
              <a:buClr>
                <a:schemeClr val="dk1"/>
              </a:buClr>
              <a:buSzPts val="1600"/>
              <a:buFont typeface="Arial"/>
              <a:buChar char="•"/>
            </a:pPr>
            <a:r>
              <a:rPr lang="en-US"/>
              <a:t>The Customers generally likes to came in the month of October and May</a:t>
            </a:r>
            <a:endParaRPr/>
          </a:p>
          <a:p>
            <a:pPr marL="285750" lvl="0" indent="-184150" algn="l" rtl="0">
              <a:lnSpc>
                <a:spcPct val="90000"/>
              </a:lnSpc>
              <a:spcBef>
                <a:spcPts val="1000"/>
              </a:spcBef>
              <a:spcAft>
                <a:spcPts val="0"/>
              </a:spcAft>
              <a:buClr>
                <a:schemeClr val="dk1"/>
              </a:buClr>
              <a:buSzPts val="1600"/>
              <a:buFont typeface="Arial"/>
              <a:buNone/>
            </a:pPr>
            <a:endParaRPr/>
          </a:p>
        </p:txBody>
      </p:sp>
      <p:pic>
        <p:nvPicPr>
          <p:cNvPr id="163" name="Google Shape;163;p22" descr="Magnifying glass showing decling performance"/>
          <p:cNvPicPr preferRelativeResize="0"/>
          <p:nvPr/>
        </p:nvPicPr>
        <p:blipFill rotWithShape="1">
          <a:blip r:embed="rId3">
            <a:alphaModFix/>
          </a:blip>
          <a:srcRect/>
          <a:stretch/>
        </p:blipFill>
        <p:spPr>
          <a:xfrm>
            <a:off x="836612" y="457200"/>
            <a:ext cx="3319579" cy="1282223"/>
          </a:xfrm>
          <a:prstGeom prst="rect">
            <a:avLst/>
          </a:prstGeom>
          <a:noFill/>
          <a:ln>
            <a:noFill/>
          </a:ln>
        </p:spPr>
      </p:pic>
      <p:pic>
        <p:nvPicPr>
          <p:cNvPr id="164" name="Google Shape;164;p22"/>
          <p:cNvPicPr preferRelativeResize="0">
            <a:picLocks noGrp="1"/>
          </p:cNvPicPr>
          <p:nvPr>
            <p:ph type="body" idx="1"/>
          </p:nvPr>
        </p:nvPicPr>
        <p:blipFill rotWithShape="1">
          <a:blip r:embed="rId4">
            <a:alphaModFix/>
          </a:blip>
          <a:srcRect/>
          <a:stretch/>
        </p:blipFill>
        <p:spPr>
          <a:xfrm>
            <a:off x="5259433" y="133677"/>
            <a:ext cx="5032228" cy="2033591"/>
          </a:xfrm>
          <a:prstGeom prst="rect">
            <a:avLst/>
          </a:prstGeom>
          <a:noFill/>
          <a:ln>
            <a:noFill/>
          </a:ln>
        </p:spPr>
      </p:pic>
      <p:pic>
        <p:nvPicPr>
          <p:cNvPr id="165" name="Google Shape;165;p22"/>
          <p:cNvPicPr preferRelativeResize="0"/>
          <p:nvPr/>
        </p:nvPicPr>
        <p:blipFill rotWithShape="1">
          <a:blip r:embed="rId5">
            <a:alphaModFix/>
          </a:blip>
          <a:srcRect/>
          <a:stretch/>
        </p:blipFill>
        <p:spPr>
          <a:xfrm>
            <a:off x="695210" y="3931067"/>
            <a:ext cx="8313971" cy="2926933"/>
          </a:xfrm>
          <a:prstGeom prst="rect">
            <a:avLst/>
          </a:prstGeom>
          <a:noFill/>
          <a:ln>
            <a:noFill/>
          </a:ln>
        </p:spPr>
      </p:pic>
      <p:pic>
        <p:nvPicPr>
          <p:cNvPr id="2" name="Picture 1">
            <a:extLst>
              <a:ext uri="{FF2B5EF4-FFF2-40B4-BE49-F238E27FC236}">
                <a16:creationId xmlns:a16="http://schemas.microsoft.com/office/drawing/2014/main" id="{3A2AF38D-42DD-1CE1-51A0-A285538F7853}"/>
              </a:ext>
            </a:extLst>
          </p:cNvPr>
          <p:cNvPicPr>
            <a:picLocks noChangeAspect="1"/>
          </p:cNvPicPr>
          <p:nvPr/>
        </p:nvPicPr>
        <p:blipFill>
          <a:blip r:embed="rId6"/>
          <a:stretch>
            <a:fillRect/>
          </a:stretch>
        </p:blipFill>
        <p:spPr>
          <a:xfrm>
            <a:off x="10591800" y="0"/>
            <a:ext cx="1600200" cy="3399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Hotel Wise Analysis:-</a:t>
            </a:r>
            <a:endParaRPr/>
          </a:p>
        </p:txBody>
      </p:sp>
      <p:sp>
        <p:nvSpPr>
          <p:cNvPr id="171" name="Google Shape;17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While doing the Hotel Wise Analysis of the given hotel booking dataset, we tried to figured answering the following questions: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Percentage of the bookings in each hotels?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hotel makes more revenue?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hotel has higher booking cancellations rates?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What is most preferred stay length in each hotel?</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What is the preferred stay time by the Customers?</a:t>
            </a:r>
            <a:endParaRPr/>
          </a:p>
          <a:p>
            <a:pPr marL="0" lvl="0" indent="0" algn="l" rtl="0">
              <a:lnSpc>
                <a:spcPct val="90000"/>
              </a:lnSpc>
              <a:spcBef>
                <a:spcPts val="1000"/>
              </a:spcBef>
              <a:spcAft>
                <a:spcPts val="0"/>
              </a:spcAft>
              <a:buClr>
                <a:schemeClr val="dk1"/>
              </a:buClr>
              <a:buSzPts val="2800"/>
              <a:buNone/>
            </a:pPr>
            <a:endParaRPr/>
          </a:p>
          <a:p>
            <a:pPr marL="514350" lvl="0" indent="-336550" algn="l" rtl="0">
              <a:lnSpc>
                <a:spcPct val="90000"/>
              </a:lnSpc>
              <a:spcBef>
                <a:spcPts val="1000"/>
              </a:spcBef>
              <a:spcAft>
                <a:spcPts val="0"/>
              </a:spcAft>
              <a:buClr>
                <a:schemeClr val="dk1"/>
              </a:buClr>
              <a:buSzPts val="2800"/>
              <a:buFont typeface="Calibri"/>
              <a:buNone/>
            </a:pPr>
            <a:endParaRPr/>
          </a:p>
          <a:p>
            <a:pPr marL="514350" lvl="0" indent="-336550" algn="l" rtl="0">
              <a:lnSpc>
                <a:spcPct val="90000"/>
              </a:lnSpc>
              <a:spcBef>
                <a:spcPts val="1000"/>
              </a:spcBef>
              <a:spcAft>
                <a:spcPts val="0"/>
              </a:spcAft>
              <a:buClr>
                <a:schemeClr val="dk1"/>
              </a:buClr>
              <a:buSzPts val="2800"/>
              <a:buFont typeface="Calibri"/>
              <a:buNone/>
            </a:pPr>
            <a:endParaRPr/>
          </a:p>
        </p:txBody>
      </p:sp>
      <p:pic>
        <p:nvPicPr>
          <p:cNvPr id="2" name="Picture 1">
            <a:extLst>
              <a:ext uri="{FF2B5EF4-FFF2-40B4-BE49-F238E27FC236}">
                <a16:creationId xmlns:a16="http://schemas.microsoft.com/office/drawing/2014/main" id="{7FD0F360-8191-5458-5713-1230397B892D}"/>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endParaRPr/>
          </a:p>
        </p:txBody>
      </p:sp>
      <p:pic>
        <p:nvPicPr>
          <p:cNvPr id="177" name="Google Shape;177;p24"/>
          <p:cNvPicPr preferRelativeResize="0">
            <a:picLocks noGrp="1"/>
          </p:cNvPicPr>
          <p:nvPr>
            <p:ph type="body" idx="1"/>
          </p:nvPr>
        </p:nvPicPr>
        <p:blipFill rotWithShape="1">
          <a:blip r:embed="rId3">
            <a:alphaModFix/>
          </a:blip>
          <a:srcRect/>
          <a:stretch/>
        </p:blipFill>
        <p:spPr>
          <a:xfrm>
            <a:off x="5004078" y="306678"/>
            <a:ext cx="6609719" cy="1750722"/>
          </a:xfrm>
          <a:prstGeom prst="rect">
            <a:avLst/>
          </a:prstGeom>
          <a:noFill/>
          <a:ln>
            <a:noFill/>
          </a:ln>
        </p:spPr>
      </p:pic>
      <p:sp>
        <p:nvSpPr>
          <p:cNvPr id="178" name="Google Shape;178;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1600"/>
              <a:buFont typeface="Arial"/>
              <a:buChar char="•"/>
            </a:pPr>
            <a:r>
              <a:rPr lang="en-US"/>
              <a:t>Nearly around 60% bookings are for the City hotel and 40% bookings are for the Resort hotel.</a:t>
            </a:r>
            <a:endParaRPr/>
          </a:p>
          <a:p>
            <a:pPr marL="342900" lvl="0" indent="-342900" algn="l" rtl="0">
              <a:lnSpc>
                <a:spcPct val="90000"/>
              </a:lnSpc>
              <a:spcBef>
                <a:spcPts val="1000"/>
              </a:spcBef>
              <a:spcAft>
                <a:spcPts val="0"/>
              </a:spcAft>
              <a:buClr>
                <a:schemeClr val="dk1"/>
              </a:buClr>
              <a:buSzPts val="1600"/>
              <a:buFont typeface="Arial"/>
              <a:buChar char="•"/>
            </a:pPr>
            <a:r>
              <a:rPr lang="en-US"/>
              <a:t>The City hotel has significantly higher bookings , hence City Hotel is much busier than Resort Hotel.</a:t>
            </a:r>
            <a:endParaRPr/>
          </a:p>
          <a:p>
            <a:pPr marL="342900" lvl="0" indent="-342900" algn="l" rtl="0">
              <a:lnSpc>
                <a:spcPct val="90000"/>
              </a:lnSpc>
              <a:spcBef>
                <a:spcPts val="1000"/>
              </a:spcBef>
              <a:spcAft>
                <a:spcPts val="0"/>
              </a:spcAft>
              <a:buClr>
                <a:schemeClr val="dk1"/>
              </a:buClr>
              <a:buSzPts val="1600"/>
              <a:buFont typeface="Arial"/>
              <a:buChar char="•"/>
            </a:pPr>
            <a:r>
              <a:rPr lang="en-US"/>
              <a:t>The City Hotel is generating more Revenue than the Resort type Hotel by looking at the trend of booking analysis</a:t>
            </a:r>
            <a:endParaRPr/>
          </a:p>
          <a:p>
            <a:pPr marL="342900" lvl="0" indent="-342900" algn="l" rtl="0">
              <a:lnSpc>
                <a:spcPct val="90000"/>
              </a:lnSpc>
              <a:spcBef>
                <a:spcPts val="1000"/>
              </a:spcBef>
              <a:spcAft>
                <a:spcPts val="0"/>
              </a:spcAft>
              <a:buClr>
                <a:schemeClr val="dk1"/>
              </a:buClr>
              <a:buSzPts val="1600"/>
              <a:buFont typeface="Arial"/>
              <a:buChar char="•"/>
            </a:pPr>
            <a:r>
              <a:rPr lang="en-US"/>
              <a:t>Approximately 30 % of the City Hotel bookings and 25 % of the Resort hotel bookings got canceled.</a:t>
            </a:r>
            <a:endParaRPr/>
          </a:p>
          <a:p>
            <a:pPr marL="342900" lvl="0" indent="-241300" algn="l" rtl="0">
              <a:lnSpc>
                <a:spcPct val="90000"/>
              </a:lnSpc>
              <a:spcBef>
                <a:spcPts val="1000"/>
              </a:spcBef>
              <a:spcAft>
                <a:spcPts val="0"/>
              </a:spcAft>
              <a:buClr>
                <a:schemeClr val="dk1"/>
              </a:buClr>
              <a:buSzPts val="1600"/>
              <a:buFont typeface="Arial"/>
              <a:buNone/>
            </a:pPr>
            <a:endParaRPr/>
          </a:p>
          <a:p>
            <a:pPr marL="342900" lvl="0" indent="-241300" algn="l" rtl="0">
              <a:lnSpc>
                <a:spcPct val="90000"/>
              </a:lnSpc>
              <a:spcBef>
                <a:spcPts val="1000"/>
              </a:spcBef>
              <a:spcAft>
                <a:spcPts val="0"/>
              </a:spcAft>
              <a:buClr>
                <a:schemeClr val="dk1"/>
              </a:buClr>
              <a:buSzPts val="1600"/>
              <a:buFont typeface="Arial"/>
              <a:buNone/>
            </a:pPr>
            <a:endParaRPr/>
          </a:p>
          <a:p>
            <a:pPr marL="0" lvl="0" indent="0" algn="l" rtl="0">
              <a:lnSpc>
                <a:spcPct val="90000"/>
              </a:lnSpc>
              <a:spcBef>
                <a:spcPts val="100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a:p>
            <a:pPr marL="342900" lvl="0" indent="-241300" algn="l" rtl="0">
              <a:lnSpc>
                <a:spcPct val="90000"/>
              </a:lnSpc>
              <a:spcBef>
                <a:spcPts val="1000"/>
              </a:spcBef>
              <a:spcAft>
                <a:spcPts val="0"/>
              </a:spcAft>
              <a:buClr>
                <a:schemeClr val="dk1"/>
              </a:buClr>
              <a:buSzPts val="1600"/>
              <a:buFont typeface="Calibri"/>
              <a:buNone/>
            </a:pPr>
            <a:endParaRPr/>
          </a:p>
          <a:p>
            <a:pPr marL="0" lvl="0" indent="0" algn="l" rtl="0">
              <a:lnSpc>
                <a:spcPct val="90000"/>
              </a:lnSpc>
              <a:spcBef>
                <a:spcPts val="1000"/>
              </a:spcBef>
              <a:spcAft>
                <a:spcPts val="0"/>
              </a:spcAft>
              <a:buClr>
                <a:schemeClr val="dk1"/>
              </a:buClr>
              <a:buSzPts val="1600"/>
              <a:buNone/>
            </a:pPr>
            <a:endParaRPr/>
          </a:p>
        </p:txBody>
      </p:sp>
      <p:pic>
        <p:nvPicPr>
          <p:cNvPr id="179" name="Google Shape;179;p24"/>
          <p:cNvPicPr preferRelativeResize="0"/>
          <p:nvPr/>
        </p:nvPicPr>
        <p:blipFill rotWithShape="1">
          <a:blip r:embed="rId4">
            <a:alphaModFix/>
          </a:blip>
          <a:srcRect/>
          <a:stretch/>
        </p:blipFill>
        <p:spPr>
          <a:xfrm>
            <a:off x="5411836" y="2877022"/>
            <a:ext cx="6201961" cy="2512379"/>
          </a:xfrm>
          <a:prstGeom prst="rect">
            <a:avLst/>
          </a:prstGeom>
          <a:noFill/>
          <a:ln>
            <a:noFill/>
          </a:ln>
        </p:spPr>
      </p:pic>
      <p:pic>
        <p:nvPicPr>
          <p:cNvPr id="180" name="Google Shape;180;p24"/>
          <p:cNvPicPr preferRelativeResize="0"/>
          <p:nvPr/>
        </p:nvPicPr>
        <p:blipFill rotWithShape="1">
          <a:blip r:embed="rId5">
            <a:alphaModFix/>
          </a:blip>
          <a:srcRect/>
          <a:stretch/>
        </p:blipFill>
        <p:spPr>
          <a:xfrm>
            <a:off x="724218" y="306677"/>
            <a:ext cx="4047807" cy="1750721"/>
          </a:xfrm>
          <a:prstGeom prst="rect">
            <a:avLst/>
          </a:prstGeom>
          <a:noFill/>
          <a:ln>
            <a:noFill/>
          </a:ln>
        </p:spPr>
      </p:pic>
      <p:pic>
        <p:nvPicPr>
          <p:cNvPr id="2" name="Picture 1">
            <a:extLst>
              <a:ext uri="{FF2B5EF4-FFF2-40B4-BE49-F238E27FC236}">
                <a16:creationId xmlns:a16="http://schemas.microsoft.com/office/drawing/2014/main" id="{C26E4D70-D38D-CD53-4914-AE76E81FC615}"/>
              </a:ext>
            </a:extLst>
          </p:cNvPr>
          <p:cNvPicPr>
            <a:picLocks noChangeAspect="1"/>
          </p:cNvPicPr>
          <p:nvPr/>
        </p:nvPicPr>
        <p:blipFill>
          <a:blip r:embed="rId6"/>
          <a:stretch>
            <a:fillRect/>
          </a:stretch>
        </p:blipFill>
        <p:spPr>
          <a:xfrm>
            <a:off x="10591800" y="0"/>
            <a:ext cx="1600200" cy="3399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5"/>
          <p:cNvPicPr preferRelativeResize="0">
            <a:picLocks noGrp="1"/>
          </p:cNvPicPr>
          <p:nvPr>
            <p:ph type="body" idx="1"/>
          </p:nvPr>
        </p:nvPicPr>
        <p:blipFill rotWithShape="1">
          <a:blip r:embed="rId3">
            <a:alphaModFix/>
          </a:blip>
          <a:srcRect/>
          <a:stretch/>
        </p:blipFill>
        <p:spPr>
          <a:xfrm>
            <a:off x="6594177" y="141298"/>
            <a:ext cx="4048426" cy="2100414"/>
          </a:xfrm>
          <a:prstGeom prst="rect">
            <a:avLst/>
          </a:prstGeom>
          <a:noFill/>
          <a:ln>
            <a:noFill/>
          </a:ln>
        </p:spPr>
      </p:pic>
      <p:sp>
        <p:nvSpPr>
          <p:cNvPr id="186" name="Google Shape;186;p25"/>
          <p:cNvSpPr txBox="1">
            <a:spLocks noGrp="1"/>
          </p:cNvSpPr>
          <p:nvPr>
            <p:ph type="body" idx="2"/>
          </p:nvPr>
        </p:nvSpPr>
        <p:spPr>
          <a:xfrm>
            <a:off x="839788" y="1504411"/>
            <a:ext cx="3932237" cy="4364578"/>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latin typeface="Arial"/>
                <a:ea typeface="Arial"/>
                <a:cs typeface="Arial"/>
                <a:sym typeface="Arial"/>
              </a:rPr>
              <a:t>There are many Transient(</a:t>
            </a:r>
            <a:r>
              <a:rPr lang="en-US" b="0" i="0">
                <a:latin typeface="Arial"/>
                <a:ea typeface="Arial"/>
                <a:cs typeface="Arial"/>
                <a:sym typeface="Arial"/>
              </a:rPr>
              <a:t>staying  in a place for a short period of time)</a:t>
            </a:r>
            <a:r>
              <a:rPr lang="en-US">
                <a:latin typeface="Arial"/>
                <a:ea typeface="Arial"/>
                <a:cs typeface="Arial"/>
                <a:sym typeface="Arial"/>
              </a:rPr>
              <a:t> Customers stayed In the Hotels in comparison of other guest categories.</a:t>
            </a:r>
            <a:endParaRPr/>
          </a:p>
          <a:p>
            <a:pPr marL="285750" lvl="0" indent="-285750" algn="l" rtl="0">
              <a:lnSpc>
                <a:spcPct val="90000"/>
              </a:lnSpc>
              <a:spcBef>
                <a:spcPts val="1000"/>
              </a:spcBef>
              <a:spcAft>
                <a:spcPts val="0"/>
              </a:spcAft>
              <a:buClr>
                <a:schemeClr val="dk1"/>
              </a:buClr>
              <a:buSzPts val="1600"/>
              <a:buFont typeface="Arial"/>
              <a:buChar char="•"/>
            </a:pPr>
            <a:r>
              <a:rPr lang="en-US">
                <a:latin typeface="Arial"/>
                <a:ea typeface="Arial"/>
                <a:cs typeface="Arial"/>
                <a:sym typeface="Arial"/>
              </a:rPr>
              <a:t>As per the Trends The Majority of the  stays are less than for the  5 days. There are very few long stays at hotels but Resort Hotel is preferred for long stays.</a:t>
            </a:r>
            <a:endParaRPr/>
          </a:p>
          <a:p>
            <a:pPr marL="285750" lvl="0" indent="-285750" algn="l" rtl="0">
              <a:lnSpc>
                <a:spcPct val="90000"/>
              </a:lnSpc>
              <a:spcBef>
                <a:spcPts val="1000"/>
              </a:spcBef>
              <a:spcAft>
                <a:spcPts val="0"/>
              </a:spcAft>
              <a:buClr>
                <a:schemeClr val="dk1"/>
              </a:buClr>
              <a:buSzPts val="1600"/>
              <a:buFont typeface="Arial"/>
              <a:buChar char="•"/>
            </a:pPr>
            <a:r>
              <a:rPr lang="en-US">
                <a:latin typeface="Arial"/>
                <a:ea typeface="Arial"/>
                <a:cs typeface="Arial"/>
                <a:sym typeface="Arial"/>
              </a:rPr>
              <a:t>The Customers preferers to Stay at weekend nights </a:t>
            </a:r>
            <a:endParaRPr/>
          </a:p>
          <a:p>
            <a:pPr marL="0" lvl="0" indent="0" algn="l" rtl="0">
              <a:lnSpc>
                <a:spcPct val="90000"/>
              </a:lnSpc>
              <a:spcBef>
                <a:spcPts val="1000"/>
              </a:spcBef>
              <a:spcAft>
                <a:spcPts val="0"/>
              </a:spcAft>
              <a:buClr>
                <a:schemeClr val="dk1"/>
              </a:buClr>
              <a:buSzPts val="1600"/>
              <a:buNone/>
            </a:pPr>
            <a:endParaRPr>
              <a:latin typeface="Arial"/>
              <a:ea typeface="Arial"/>
              <a:cs typeface="Arial"/>
              <a:sym typeface="Arial"/>
            </a:endParaRPr>
          </a:p>
          <a:p>
            <a:pPr marL="285750" lvl="0" indent="-184150" algn="l" rtl="0">
              <a:lnSpc>
                <a:spcPct val="90000"/>
              </a:lnSpc>
              <a:spcBef>
                <a:spcPts val="1000"/>
              </a:spcBef>
              <a:spcAft>
                <a:spcPts val="0"/>
              </a:spcAft>
              <a:buClr>
                <a:schemeClr val="dk1"/>
              </a:buClr>
              <a:buSzPts val="1600"/>
              <a:buFont typeface="Arial"/>
              <a:buNone/>
            </a:pPr>
            <a:endParaRPr>
              <a:latin typeface="Arial"/>
              <a:ea typeface="Arial"/>
              <a:cs typeface="Arial"/>
              <a:sym typeface="Arial"/>
            </a:endParaRPr>
          </a:p>
        </p:txBody>
      </p:sp>
      <p:pic>
        <p:nvPicPr>
          <p:cNvPr id="187" name="Google Shape;187;p25"/>
          <p:cNvPicPr preferRelativeResize="0"/>
          <p:nvPr/>
        </p:nvPicPr>
        <p:blipFill rotWithShape="1">
          <a:blip r:embed="rId4">
            <a:alphaModFix/>
          </a:blip>
          <a:srcRect/>
          <a:stretch/>
        </p:blipFill>
        <p:spPr>
          <a:xfrm flipH="1">
            <a:off x="0" y="0"/>
            <a:ext cx="3696850" cy="1504410"/>
          </a:xfrm>
          <a:prstGeom prst="rect">
            <a:avLst/>
          </a:prstGeom>
          <a:noFill/>
          <a:ln>
            <a:noFill/>
          </a:ln>
        </p:spPr>
      </p:pic>
      <p:pic>
        <p:nvPicPr>
          <p:cNvPr id="188" name="Google Shape;188;p25"/>
          <p:cNvPicPr preferRelativeResize="0"/>
          <p:nvPr/>
        </p:nvPicPr>
        <p:blipFill rotWithShape="1">
          <a:blip r:embed="rId5">
            <a:alphaModFix/>
          </a:blip>
          <a:srcRect/>
          <a:stretch/>
        </p:blipFill>
        <p:spPr>
          <a:xfrm>
            <a:off x="6935788" y="2225849"/>
            <a:ext cx="5256212" cy="2795046"/>
          </a:xfrm>
          <a:prstGeom prst="rect">
            <a:avLst/>
          </a:prstGeom>
          <a:noFill/>
          <a:ln>
            <a:noFill/>
          </a:ln>
        </p:spPr>
      </p:pic>
      <p:pic>
        <p:nvPicPr>
          <p:cNvPr id="1026" name="Picture 2">
            <a:extLst>
              <a:ext uri="{FF2B5EF4-FFF2-40B4-BE49-F238E27FC236}">
                <a16:creationId xmlns:a16="http://schemas.microsoft.com/office/drawing/2014/main" id="{76C9DFB0-AF2B-1C2D-4010-6D59DCF4903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 t="1" r="49871" b="-2167"/>
          <a:stretch/>
        </p:blipFill>
        <p:spPr bwMode="auto">
          <a:xfrm>
            <a:off x="92305" y="4202653"/>
            <a:ext cx="3512239" cy="24694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9079FFE-4EFA-A402-836C-857271014AB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51248"/>
          <a:stretch/>
        </p:blipFill>
        <p:spPr bwMode="auto">
          <a:xfrm>
            <a:off x="3476729" y="4202651"/>
            <a:ext cx="3687745" cy="246945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3BB0214-9184-56FC-FC9D-0DE9B3AF9E49}"/>
              </a:ext>
            </a:extLst>
          </p:cNvPr>
          <p:cNvPicPr>
            <a:picLocks noChangeAspect="1"/>
          </p:cNvPicPr>
          <p:nvPr/>
        </p:nvPicPr>
        <p:blipFill>
          <a:blip r:embed="rId8"/>
          <a:stretch>
            <a:fillRect/>
          </a:stretch>
        </p:blipFill>
        <p:spPr>
          <a:xfrm>
            <a:off x="10591800" y="0"/>
            <a:ext cx="1600200" cy="33999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Distribution Wise Analysis:-</a:t>
            </a:r>
            <a:endParaRPr/>
          </a:p>
        </p:txBody>
      </p:sp>
      <p:sp>
        <p:nvSpPr>
          <p:cNvPr id="195" name="Google Shape;195;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While doing this set of the analysis of provided hotel booking dataset, the Team Tried to find the answer of the following questions:</a:t>
            </a:r>
            <a:endParaRPr/>
          </a:p>
          <a:p>
            <a:pPr marL="0" lvl="0" indent="0" algn="l" rtl="0">
              <a:lnSpc>
                <a:spcPct val="90000"/>
              </a:lnSpc>
              <a:spcBef>
                <a:spcPts val="1000"/>
              </a:spcBef>
              <a:spcAft>
                <a:spcPts val="0"/>
              </a:spcAft>
              <a:buClr>
                <a:schemeClr val="dk1"/>
              </a:buClr>
              <a:buSzPts val="2800"/>
              <a:buNone/>
            </a:pP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What is the most common channel for making the booking of the hotels?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distribution channel generates more revenue deals for the hotels?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channel does have more repeated Customers?</a:t>
            </a: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2" name="Picture 1">
            <a:extLst>
              <a:ext uri="{FF2B5EF4-FFF2-40B4-BE49-F238E27FC236}">
                <a16:creationId xmlns:a16="http://schemas.microsoft.com/office/drawing/2014/main" id="{0071012E-1688-FC05-E7E7-6C6971ABE4AE}"/>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7" descr="Bright ladder against dull ladders"/>
          <p:cNvPicPr preferRelativeResize="0">
            <a:picLocks noGrp="1"/>
          </p:cNvPicPr>
          <p:nvPr>
            <p:ph type="body" idx="1"/>
          </p:nvPr>
        </p:nvPicPr>
        <p:blipFill rotWithShape="1">
          <a:blip r:embed="rId3">
            <a:alphaModFix/>
          </a:blip>
          <a:srcRect/>
          <a:stretch/>
        </p:blipFill>
        <p:spPr>
          <a:xfrm>
            <a:off x="0" y="0"/>
            <a:ext cx="4570932" cy="1406769"/>
          </a:xfrm>
          <a:prstGeom prst="rect">
            <a:avLst/>
          </a:prstGeom>
          <a:noFill/>
          <a:ln>
            <a:noFill/>
          </a:ln>
        </p:spPr>
      </p:pic>
      <p:sp>
        <p:nvSpPr>
          <p:cNvPr id="201" name="Google Shape;201;p27"/>
          <p:cNvSpPr txBox="1">
            <a:spLocks noGrp="1"/>
          </p:cNvSpPr>
          <p:nvPr>
            <p:ph type="body" idx="2"/>
          </p:nvPr>
        </p:nvSpPr>
        <p:spPr>
          <a:xfrm>
            <a:off x="528290" y="1517301"/>
            <a:ext cx="3551341" cy="4853354"/>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As per the provided data set we can clearly see that the most number of the guest are doing the reservations through TA(Travel Agency)/TO(Tour Operator).</a:t>
            </a:r>
            <a:endParaRPr/>
          </a:p>
          <a:p>
            <a:pPr marL="285750" lvl="0" indent="-285750" algn="l" rtl="0">
              <a:lnSpc>
                <a:spcPct val="90000"/>
              </a:lnSpc>
              <a:spcBef>
                <a:spcPts val="1000"/>
              </a:spcBef>
              <a:spcAft>
                <a:spcPts val="0"/>
              </a:spcAft>
              <a:buClr>
                <a:schemeClr val="dk1"/>
              </a:buClr>
              <a:buSzPts val="1600"/>
              <a:buFont typeface="Arial"/>
              <a:buChar char="•"/>
            </a:pPr>
            <a:r>
              <a:rPr lang="en-US"/>
              <a:t>The Second most booking Channel is the Direct booking done by the Customers at the Time of arrival.</a:t>
            </a:r>
            <a:endParaRPr/>
          </a:p>
          <a:p>
            <a:pPr marL="285750" lvl="0" indent="-285750" algn="l" rtl="0">
              <a:lnSpc>
                <a:spcPct val="90000"/>
              </a:lnSpc>
              <a:spcBef>
                <a:spcPts val="1000"/>
              </a:spcBef>
              <a:spcAft>
                <a:spcPts val="0"/>
              </a:spcAft>
              <a:buClr>
                <a:schemeClr val="dk1"/>
              </a:buClr>
              <a:buSzPts val="1600"/>
              <a:buFont typeface="Arial"/>
              <a:buChar char="•"/>
            </a:pPr>
            <a:r>
              <a:rPr lang="en-US"/>
              <a:t>Hence, The most used Channel by the Customers are the TA(Travel Agency)/TO(Tour Operator) and the TA/TO Channels are generating the more Revenues to the Hotels.</a:t>
            </a:r>
            <a:endParaRPr/>
          </a:p>
          <a:p>
            <a:pPr marL="285750" lvl="0" indent="-285750" algn="l" rtl="0">
              <a:lnSpc>
                <a:spcPct val="90000"/>
              </a:lnSpc>
              <a:spcBef>
                <a:spcPts val="1000"/>
              </a:spcBef>
              <a:spcAft>
                <a:spcPts val="0"/>
              </a:spcAft>
              <a:buClr>
                <a:schemeClr val="dk1"/>
              </a:buClr>
              <a:buSzPts val="1600"/>
              <a:buFont typeface="Arial"/>
              <a:buChar char="•"/>
            </a:pPr>
            <a:r>
              <a:rPr lang="en-US"/>
              <a:t>The online and offline TA(Travel Agency)/TO(Tour Operator) are having more numbers of the repeated Customers.</a:t>
            </a:r>
            <a:endParaRPr/>
          </a:p>
          <a:p>
            <a:pPr marL="285750" lvl="0" indent="-184150" algn="l" rtl="0">
              <a:lnSpc>
                <a:spcPct val="90000"/>
              </a:lnSpc>
              <a:spcBef>
                <a:spcPts val="1000"/>
              </a:spcBef>
              <a:spcAft>
                <a:spcPts val="0"/>
              </a:spcAft>
              <a:buClr>
                <a:schemeClr val="dk1"/>
              </a:buClr>
              <a:buSzPts val="1600"/>
              <a:buFont typeface="Arial"/>
              <a:buNone/>
            </a:pPr>
            <a:endParaRPr/>
          </a:p>
        </p:txBody>
      </p:sp>
      <p:pic>
        <p:nvPicPr>
          <p:cNvPr id="202" name="Google Shape;202;p27"/>
          <p:cNvPicPr preferRelativeResize="0"/>
          <p:nvPr/>
        </p:nvPicPr>
        <p:blipFill rotWithShape="1">
          <a:blip r:embed="rId4">
            <a:alphaModFix/>
          </a:blip>
          <a:srcRect/>
          <a:stretch/>
        </p:blipFill>
        <p:spPr>
          <a:xfrm>
            <a:off x="4363718" y="3848518"/>
            <a:ext cx="7828282" cy="2720467"/>
          </a:xfrm>
          <a:prstGeom prst="rect">
            <a:avLst/>
          </a:prstGeom>
          <a:noFill/>
          <a:ln>
            <a:noFill/>
          </a:ln>
        </p:spPr>
      </p:pic>
      <p:pic>
        <p:nvPicPr>
          <p:cNvPr id="203" name="Google Shape;203;p27"/>
          <p:cNvPicPr preferRelativeResize="0"/>
          <p:nvPr/>
        </p:nvPicPr>
        <p:blipFill rotWithShape="1">
          <a:blip r:embed="rId5">
            <a:alphaModFix/>
          </a:blip>
          <a:srcRect/>
          <a:stretch/>
        </p:blipFill>
        <p:spPr>
          <a:xfrm>
            <a:off x="5289631" y="289015"/>
            <a:ext cx="6374080" cy="3139985"/>
          </a:xfrm>
          <a:prstGeom prst="rect">
            <a:avLst/>
          </a:prstGeom>
          <a:noFill/>
          <a:ln>
            <a:noFill/>
          </a:ln>
        </p:spPr>
      </p:pic>
      <p:pic>
        <p:nvPicPr>
          <p:cNvPr id="2" name="Picture 1">
            <a:extLst>
              <a:ext uri="{FF2B5EF4-FFF2-40B4-BE49-F238E27FC236}">
                <a16:creationId xmlns:a16="http://schemas.microsoft.com/office/drawing/2014/main" id="{FAA0FF94-3DED-DF26-2FC5-718743849A04}"/>
              </a:ext>
            </a:extLst>
          </p:cNvPr>
          <p:cNvPicPr>
            <a:picLocks noChangeAspect="1"/>
          </p:cNvPicPr>
          <p:nvPr/>
        </p:nvPicPr>
        <p:blipFill>
          <a:blip r:embed="rId6"/>
          <a:stretch>
            <a:fillRect/>
          </a:stretch>
        </p:blipFill>
        <p:spPr>
          <a:xfrm>
            <a:off x="10591800" y="0"/>
            <a:ext cx="1600200" cy="33999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Cancelation Analysis:-</a:t>
            </a:r>
            <a:endParaRPr/>
          </a:p>
        </p:txBody>
      </p:sp>
      <p:sp>
        <p:nvSpPr>
          <p:cNvPr id="209" name="Google Shape;20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While doing the Cancelation Analysis The team figured to do the analysis and tried to answer the following:</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distribution channel has highest the cancellation percentage?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Reasons behind the Cancelation Occurs?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channels is affecting the most revenue of the Hotels?</a:t>
            </a:r>
            <a:endParaRPr/>
          </a:p>
          <a:p>
            <a:pPr marL="514350" lvl="0" indent="-336550" algn="l" rtl="0">
              <a:lnSpc>
                <a:spcPct val="90000"/>
              </a:lnSpc>
              <a:spcBef>
                <a:spcPts val="1000"/>
              </a:spcBef>
              <a:spcAft>
                <a:spcPts val="0"/>
              </a:spcAft>
              <a:buClr>
                <a:schemeClr val="dk1"/>
              </a:buClr>
              <a:buSzPts val="2800"/>
              <a:buFont typeface="Calibri"/>
              <a:buNone/>
            </a:pPr>
            <a:endParaRPr/>
          </a:p>
          <a:p>
            <a:pPr marL="514350" lvl="0" indent="-336550" algn="l" rtl="0">
              <a:lnSpc>
                <a:spcPct val="90000"/>
              </a:lnSpc>
              <a:spcBef>
                <a:spcPts val="1000"/>
              </a:spcBef>
              <a:spcAft>
                <a:spcPts val="0"/>
              </a:spcAft>
              <a:buClr>
                <a:schemeClr val="dk1"/>
              </a:buClr>
              <a:buSzPts val="2800"/>
              <a:buFont typeface="Calibri"/>
              <a:buNone/>
            </a:pPr>
            <a:endParaRPr/>
          </a:p>
          <a:p>
            <a:pPr marL="514350" lvl="0" indent="-336550" algn="l" rtl="0">
              <a:lnSpc>
                <a:spcPct val="90000"/>
              </a:lnSpc>
              <a:spcBef>
                <a:spcPts val="1000"/>
              </a:spcBef>
              <a:spcAft>
                <a:spcPts val="0"/>
              </a:spcAft>
              <a:buClr>
                <a:schemeClr val="dk1"/>
              </a:buClr>
              <a:buSzPts val="2800"/>
              <a:buFont typeface="Calibri"/>
              <a:buNone/>
            </a:pPr>
            <a:endParaRPr/>
          </a:p>
        </p:txBody>
      </p:sp>
      <p:pic>
        <p:nvPicPr>
          <p:cNvPr id="2" name="Picture 1">
            <a:extLst>
              <a:ext uri="{FF2B5EF4-FFF2-40B4-BE49-F238E27FC236}">
                <a16:creationId xmlns:a16="http://schemas.microsoft.com/office/drawing/2014/main" id="{0C49890B-E291-D9B1-027A-7BFEFA291C42}"/>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body" idx="2"/>
          </p:nvPr>
        </p:nvSpPr>
        <p:spPr>
          <a:xfrm>
            <a:off x="226791" y="1837753"/>
            <a:ext cx="3617447" cy="4843305"/>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dirty="0"/>
              <a:t>While doing the Analysis we were able to figure out that TA/TO has highest booking cancellation percentage. Therefore, a booking via TA/TO is almost 28% likely to get cancelled.</a:t>
            </a:r>
            <a:endParaRPr dirty="0"/>
          </a:p>
          <a:p>
            <a:pPr marL="285750" lvl="0" indent="-285750" algn="l" rtl="0">
              <a:lnSpc>
                <a:spcPct val="90000"/>
              </a:lnSpc>
              <a:spcBef>
                <a:spcPts val="1000"/>
              </a:spcBef>
              <a:spcAft>
                <a:spcPts val="0"/>
              </a:spcAft>
              <a:buClr>
                <a:schemeClr val="dk1"/>
              </a:buClr>
              <a:buSzPts val="1600"/>
              <a:buFont typeface="Arial"/>
              <a:buChar char="•"/>
            </a:pPr>
            <a:r>
              <a:rPr lang="en-US" dirty="0"/>
              <a:t>There can be n reasons to get the Hotel rooms to be cancelled, but while looking at the Trend many cancelation occurs during check in and check outs the majority reason can be that they are not getting the same rooms which they have booked.</a:t>
            </a:r>
            <a:endParaRPr dirty="0"/>
          </a:p>
          <a:p>
            <a:pPr marL="285750" lvl="0" indent="-285750" algn="l" rtl="0">
              <a:lnSpc>
                <a:spcPct val="90000"/>
              </a:lnSpc>
              <a:spcBef>
                <a:spcPts val="1000"/>
              </a:spcBef>
              <a:spcAft>
                <a:spcPts val="0"/>
              </a:spcAft>
              <a:buClr>
                <a:schemeClr val="dk1"/>
              </a:buClr>
              <a:buSzPts val="1600"/>
              <a:buFont typeface="Arial"/>
              <a:buChar char="•"/>
            </a:pPr>
            <a:r>
              <a:rPr lang="en-US" dirty="0"/>
              <a:t>Thus by looking at the Trend the TA/TO are affecting the businesses more.</a:t>
            </a:r>
            <a:endParaRPr dirty="0"/>
          </a:p>
          <a:p>
            <a:pPr marL="285750" lvl="0" indent="-285750" algn="l" rtl="0">
              <a:lnSpc>
                <a:spcPct val="90000"/>
              </a:lnSpc>
              <a:spcBef>
                <a:spcPts val="1000"/>
              </a:spcBef>
              <a:spcAft>
                <a:spcPts val="0"/>
              </a:spcAft>
              <a:buClr>
                <a:schemeClr val="dk1"/>
              </a:buClr>
              <a:buSzPts val="1600"/>
              <a:buFont typeface="Arial"/>
              <a:buChar char="•"/>
            </a:pPr>
            <a:r>
              <a:rPr lang="en-US" dirty="0"/>
              <a:t>The Most number of the Cancellation are done by not paying any deposits.</a:t>
            </a:r>
            <a:endParaRPr dirty="0"/>
          </a:p>
        </p:txBody>
      </p:sp>
      <p:pic>
        <p:nvPicPr>
          <p:cNvPr id="216" name="Google Shape;216;p29"/>
          <p:cNvPicPr preferRelativeResize="0"/>
          <p:nvPr/>
        </p:nvPicPr>
        <p:blipFill rotWithShape="1">
          <a:blip r:embed="rId3">
            <a:alphaModFix/>
          </a:blip>
          <a:srcRect/>
          <a:stretch/>
        </p:blipFill>
        <p:spPr>
          <a:xfrm>
            <a:off x="179110" y="0"/>
            <a:ext cx="3023893" cy="1837753"/>
          </a:xfrm>
          <a:prstGeom prst="rect">
            <a:avLst/>
          </a:prstGeom>
          <a:noFill/>
          <a:ln>
            <a:noFill/>
          </a:ln>
        </p:spPr>
      </p:pic>
      <p:pic>
        <p:nvPicPr>
          <p:cNvPr id="217" name="Google Shape;217;p29"/>
          <p:cNvPicPr preferRelativeResize="0"/>
          <p:nvPr/>
        </p:nvPicPr>
        <p:blipFill rotWithShape="1">
          <a:blip r:embed="rId4">
            <a:alphaModFix/>
          </a:blip>
          <a:srcRect/>
          <a:stretch/>
        </p:blipFill>
        <p:spPr>
          <a:xfrm>
            <a:off x="8621935" y="395323"/>
            <a:ext cx="3105420" cy="2358439"/>
          </a:xfrm>
          <a:prstGeom prst="rect">
            <a:avLst/>
          </a:prstGeom>
          <a:noFill/>
          <a:ln>
            <a:noFill/>
          </a:ln>
        </p:spPr>
      </p:pic>
      <p:pic>
        <p:nvPicPr>
          <p:cNvPr id="2050" name="Picture 2">
            <a:extLst>
              <a:ext uri="{FF2B5EF4-FFF2-40B4-BE49-F238E27FC236}">
                <a16:creationId xmlns:a16="http://schemas.microsoft.com/office/drawing/2014/main" id="{3C43A754-220C-9A0A-FAEB-E2C58E7262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1140" y="395323"/>
            <a:ext cx="3023893" cy="2469094"/>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61BDA96C-82C6-1B6D-7CC9-DDB292516EDD}"/>
              </a:ext>
            </a:extLst>
          </p:cNvPr>
          <p:cNvSpPr>
            <a:spLocks noGrp="1"/>
          </p:cNvSpPr>
          <p:nvPr>
            <p:ph type="body" idx="1"/>
          </p:nvPr>
        </p:nvSpPr>
        <p:spPr>
          <a:xfrm>
            <a:off x="0" y="6581670"/>
            <a:ext cx="3875810" cy="2007302"/>
          </a:xfrm>
        </p:spPr>
        <p:txBody>
          <a:bodyPr>
            <a:normAutofit/>
          </a:bodyPr>
          <a:lstStyle/>
          <a:p>
            <a:pPr marL="25400" indent="0">
              <a:buNone/>
            </a:pPr>
            <a:r>
              <a:rPr lang="en-US" sz="600" dirty="0"/>
              <a:t>a</a:t>
            </a:r>
            <a:endParaRPr lang="en-IN" sz="600" dirty="0"/>
          </a:p>
        </p:txBody>
      </p:sp>
      <p:pic>
        <p:nvPicPr>
          <p:cNvPr id="2054" name="Picture 6">
            <a:extLst>
              <a:ext uri="{FF2B5EF4-FFF2-40B4-BE49-F238E27FC236}">
                <a16:creationId xmlns:a16="http://schemas.microsoft.com/office/drawing/2014/main" id="{51E5DE0A-2993-3D3E-EF58-1047195944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0958" y="3289385"/>
            <a:ext cx="4201354" cy="329228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061083F0-86CE-F1A9-010D-C3FA5A12EA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0479" y="3380048"/>
            <a:ext cx="3875810" cy="32016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05BCC8F-AEAB-743C-1324-18A30274824C}"/>
              </a:ext>
            </a:extLst>
          </p:cNvPr>
          <p:cNvPicPr>
            <a:picLocks noChangeAspect="1"/>
          </p:cNvPicPr>
          <p:nvPr/>
        </p:nvPicPr>
        <p:blipFill>
          <a:blip r:embed="rId8"/>
          <a:stretch>
            <a:fillRect/>
          </a:stretch>
        </p:blipFill>
        <p:spPr>
          <a:xfrm>
            <a:off x="10591800" y="0"/>
            <a:ext cx="1600200" cy="3399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838200" y="3270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3200"/>
              <a:buFont typeface="Calibri"/>
              <a:buNone/>
            </a:pPr>
            <a:r>
              <a:rPr lang="en-US" sz="3200">
                <a:solidFill>
                  <a:srgbClr val="385623"/>
                </a:solidFill>
              </a:rPr>
              <a:t>Points to Discuss:-</a:t>
            </a:r>
            <a:endParaRPr/>
          </a:p>
        </p:txBody>
      </p:sp>
      <p:sp>
        <p:nvSpPr>
          <p:cNvPr id="99" name="Google Shape;99;p14"/>
          <p:cNvSpPr txBox="1">
            <a:spLocks noGrp="1"/>
          </p:cNvSpPr>
          <p:nvPr>
            <p:ph type="body" idx="1"/>
          </p:nvPr>
        </p:nvSpPr>
        <p:spPr>
          <a:xfrm>
            <a:off x="838200" y="1825625"/>
            <a:ext cx="10515600" cy="48766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While doing the complete analysis the Team has created the pointers in the form of the Index which can be find below:-</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Agenda </a:t>
            </a:r>
            <a:endParaRPr/>
          </a:p>
          <a:p>
            <a:pPr marL="228600" lvl="0" indent="-228600" algn="l" rtl="0">
              <a:lnSpc>
                <a:spcPct val="90000"/>
              </a:lnSpc>
              <a:spcBef>
                <a:spcPts val="1000"/>
              </a:spcBef>
              <a:spcAft>
                <a:spcPts val="0"/>
              </a:spcAft>
              <a:buClr>
                <a:schemeClr val="dk1"/>
              </a:buClr>
              <a:buSzPts val="2800"/>
              <a:buChar char="•"/>
            </a:pPr>
            <a:r>
              <a:rPr lang="en-US"/>
              <a:t>Data Conclusion</a:t>
            </a:r>
            <a:endParaRPr/>
          </a:p>
          <a:p>
            <a:pPr marL="228600" lvl="0" indent="-228600" algn="l" rtl="0">
              <a:lnSpc>
                <a:spcPct val="90000"/>
              </a:lnSpc>
              <a:spcBef>
                <a:spcPts val="1000"/>
              </a:spcBef>
              <a:spcAft>
                <a:spcPts val="0"/>
              </a:spcAft>
              <a:buClr>
                <a:schemeClr val="dk1"/>
              </a:buClr>
              <a:buSzPts val="2800"/>
              <a:buChar char="•"/>
            </a:pPr>
            <a:r>
              <a:rPr lang="en-US"/>
              <a:t>Bivariate Analysis</a:t>
            </a:r>
            <a:endParaRPr/>
          </a:p>
          <a:p>
            <a:pPr marL="228600" lvl="0" indent="-228600" algn="l" rtl="0">
              <a:lnSpc>
                <a:spcPct val="90000"/>
              </a:lnSpc>
              <a:spcBef>
                <a:spcPts val="1000"/>
              </a:spcBef>
              <a:spcAft>
                <a:spcPts val="0"/>
              </a:spcAft>
              <a:buClr>
                <a:schemeClr val="dk1"/>
              </a:buClr>
              <a:buSzPts val="2800"/>
              <a:buChar char="•"/>
            </a:pPr>
            <a:r>
              <a:rPr lang="en-US"/>
              <a:t>Hotel wise Analysis</a:t>
            </a:r>
            <a:endParaRPr/>
          </a:p>
          <a:p>
            <a:pPr marL="228600" lvl="0" indent="-228600" algn="l" rtl="0">
              <a:lnSpc>
                <a:spcPct val="90000"/>
              </a:lnSpc>
              <a:spcBef>
                <a:spcPts val="1000"/>
              </a:spcBef>
              <a:spcAft>
                <a:spcPts val="0"/>
              </a:spcAft>
              <a:buClr>
                <a:schemeClr val="dk1"/>
              </a:buClr>
              <a:buSzPts val="2800"/>
              <a:buChar char="•"/>
            </a:pPr>
            <a:r>
              <a:rPr lang="en-US"/>
              <a:t>Cancelation Analysis</a:t>
            </a:r>
            <a:endParaRPr/>
          </a:p>
          <a:p>
            <a:pPr marL="228600" lvl="0" indent="-228600" algn="l" rtl="0">
              <a:lnSpc>
                <a:spcPct val="90000"/>
              </a:lnSpc>
              <a:spcBef>
                <a:spcPts val="1000"/>
              </a:spcBef>
              <a:spcAft>
                <a:spcPts val="0"/>
              </a:spcAft>
              <a:buClr>
                <a:schemeClr val="dk1"/>
              </a:buClr>
              <a:buSzPts val="2800"/>
              <a:buChar char="•"/>
            </a:pPr>
            <a:r>
              <a:rPr lang="en-US"/>
              <a:t>Time wise Analysis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100" name="Google Shape;100;p14"/>
          <p:cNvPicPr preferRelativeResize="0"/>
          <p:nvPr/>
        </p:nvPicPr>
        <p:blipFill rotWithShape="1">
          <a:blip r:embed="rId3">
            <a:alphaModFix/>
          </a:blip>
          <a:srcRect/>
          <a:stretch/>
        </p:blipFill>
        <p:spPr>
          <a:xfrm>
            <a:off x="6096001" y="2907209"/>
            <a:ext cx="5168202" cy="3585665"/>
          </a:xfrm>
          <a:prstGeom prst="rect">
            <a:avLst/>
          </a:prstGeom>
          <a:noFill/>
          <a:ln>
            <a:noFill/>
          </a:ln>
        </p:spPr>
      </p:pic>
      <p:pic>
        <p:nvPicPr>
          <p:cNvPr id="3" name="Picture 2">
            <a:extLst>
              <a:ext uri="{FF2B5EF4-FFF2-40B4-BE49-F238E27FC236}">
                <a16:creationId xmlns:a16="http://schemas.microsoft.com/office/drawing/2014/main" id="{00C6DFC0-0DCE-EE7D-2A9C-8158074708C6}"/>
              </a:ext>
            </a:extLst>
          </p:cNvPr>
          <p:cNvPicPr>
            <a:picLocks noChangeAspect="1"/>
          </p:cNvPicPr>
          <p:nvPr/>
        </p:nvPicPr>
        <p:blipFill>
          <a:blip r:embed="rId4"/>
          <a:stretch>
            <a:fillRect/>
          </a:stretch>
        </p:blipFill>
        <p:spPr>
          <a:xfrm>
            <a:off x="10591800" y="0"/>
            <a:ext cx="1600200" cy="3399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Time Wise Analysis:-</a:t>
            </a:r>
            <a:endParaRPr/>
          </a:p>
        </p:txBody>
      </p:sp>
      <p:sp>
        <p:nvSpPr>
          <p:cNvPr id="224" name="Google Shape;224;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While doing the Time Wise Analysis The team figured to do the analysis and tried to answer the following:</a:t>
            </a:r>
            <a:endParaRPr/>
          </a:p>
          <a:p>
            <a:pPr marL="228600" lvl="0" indent="-50800" algn="l" rtl="0">
              <a:lnSpc>
                <a:spcPct val="90000"/>
              </a:lnSpc>
              <a:spcBef>
                <a:spcPts val="1000"/>
              </a:spcBef>
              <a:spcAft>
                <a:spcPts val="0"/>
              </a:spcAft>
              <a:buClr>
                <a:schemeClr val="dk1"/>
              </a:buClr>
              <a:buSzPts val="2800"/>
              <a:buNone/>
            </a:pP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Months are the most busiest months for the hotels?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In which year the Highest Number of Bookings were Done?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What are the busiest days of the months in staying the Hotels?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Trends of booking Changes and Months of Arrivals?</a:t>
            </a:r>
            <a:endParaRPr/>
          </a:p>
          <a:p>
            <a:pPr marL="514350" lvl="0" indent="-336550" algn="l" rtl="0">
              <a:lnSpc>
                <a:spcPct val="90000"/>
              </a:lnSpc>
              <a:spcBef>
                <a:spcPts val="1000"/>
              </a:spcBef>
              <a:spcAft>
                <a:spcPts val="0"/>
              </a:spcAft>
              <a:buClr>
                <a:schemeClr val="dk1"/>
              </a:buClr>
              <a:buSzPts val="2800"/>
              <a:buFont typeface="Calibri"/>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2" name="Picture 1">
            <a:extLst>
              <a:ext uri="{FF2B5EF4-FFF2-40B4-BE49-F238E27FC236}">
                <a16:creationId xmlns:a16="http://schemas.microsoft.com/office/drawing/2014/main" id="{4B1F1685-B81A-5808-FD1F-EB639B657E61}"/>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body" idx="2"/>
          </p:nvPr>
        </p:nvSpPr>
        <p:spPr>
          <a:xfrm>
            <a:off x="192292" y="1798297"/>
            <a:ext cx="3946787" cy="4070691"/>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The Year 2016 most number of the Hotel Rooms were booked as in comparison of the year 2015 and 2017</a:t>
            </a:r>
            <a:endParaRPr/>
          </a:p>
          <a:p>
            <a:pPr marL="285750" lvl="0" indent="-285750" algn="l" rtl="0">
              <a:lnSpc>
                <a:spcPct val="90000"/>
              </a:lnSpc>
              <a:spcBef>
                <a:spcPts val="1000"/>
              </a:spcBef>
              <a:spcAft>
                <a:spcPts val="0"/>
              </a:spcAft>
              <a:buClr>
                <a:schemeClr val="dk1"/>
              </a:buClr>
              <a:buSzPts val="1600"/>
              <a:buFont typeface="Arial"/>
              <a:buChar char="•"/>
            </a:pPr>
            <a:r>
              <a:rPr lang="en-US"/>
              <a:t>The Customers generally likes to came in the month of October and May</a:t>
            </a:r>
            <a:endParaRPr/>
          </a:p>
          <a:p>
            <a:pPr marL="285750" lvl="0" indent="-285750" algn="l" rtl="0">
              <a:lnSpc>
                <a:spcPct val="90000"/>
              </a:lnSpc>
              <a:spcBef>
                <a:spcPts val="1000"/>
              </a:spcBef>
              <a:spcAft>
                <a:spcPts val="0"/>
              </a:spcAft>
              <a:buClr>
                <a:schemeClr val="dk1"/>
              </a:buClr>
              <a:buSzPts val="1600"/>
              <a:buFont typeface="Arial"/>
              <a:buChar char="•"/>
            </a:pPr>
            <a:r>
              <a:rPr lang="en-US">
                <a:latin typeface="Arial"/>
                <a:ea typeface="Arial"/>
                <a:cs typeface="Arial"/>
                <a:sym typeface="Arial"/>
              </a:rPr>
              <a:t>The Customers preferers to Stay at weekend nights </a:t>
            </a:r>
            <a:endParaRPr/>
          </a:p>
          <a:p>
            <a:pPr marL="285750" lvl="0" indent="-285750" algn="l" rtl="0">
              <a:lnSpc>
                <a:spcPct val="90000"/>
              </a:lnSpc>
              <a:spcBef>
                <a:spcPts val="1000"/>
              </a:spcBef>
              <a:spcAft>
                <a:spcPts val="0"/>
              </a:spcAft>
              <a:buClr>
                <a:schemeClr val="dk1"/>
              </a:buClr>
              <a:buSzPts val="1600"/>
              <a:buFont typeface="Arial"/>
              <a:buChar char="•"/>
            </a:pPr>
            <a:r>
              <a:rPr lang="en-US">
                <a:latin typeface="Arial"/>
                <a:ea typeface="Arial"/>
                <a:cs typeface="Arial"/>
                <a:sym typeface="Arial"/>
              </a:rPr>
              <a:t>There are few customers  who prefers to make changes to the bookings</a:t>
            </a:r>
            <a:endParaRPr/>
          </a:p>
          <a:p>
            <a:pPr marL="285750" lvl="0" indent="-184150" algn="l" rtl="0">
              <a:lnSpc>
                <a:spcPct val="90000"/>
              </a:lnSpc>
              <a:spcBef>
                <a:spcPts val="1000"/>
              </a:spcBef>
              <a:spcAft>
                <a:spcPts val="0"/>
              </a:spcAft>
              <a:buClr>
                <a:schemeClr val="dk1"/>
              </a:buClr>
              <a:buSzPts val="1600"/>
              <a:buFont typeface="Arial"/>
              <a:buNone/>
            </a:pPr>
            <a:endParaRPr>
              <a:latin typeface="Arial"/>
              <a:ea typeface="Arial"/>
              <a:cs typeface="Arial"/>
              <a:sym typeface="Arial"/>
            </a:endParaRPr>
          </a:p>
          <a:p>
            <a:pPr marL="285750" lvl="0" indent="-184150" algn="l" rtl="0">
              <a:lnSpc>
                <a:spcPct val="90000"/>
              </a:lnSpc>
              <a:spcBef>
                <a:spcPts val="1000"/>
              </a:spcBef>
              <a:spcAft>
                <a:spcPts val="0"/>
              </a:spcAft>
              <a:buClr>
                <a:schemeClr val="dk1"/>
              </a:buClr>
              <a:buSzPts val="1600"/>
              <a:buFont typeface="Arial"/>
              <a:buNone/>
            </a:pPr>
            <a:endParaRPr>
              <a:latin typeface="Arial"/>
              <a:ea typeface="Arial"/>
              <a:cs typeface="Arial"/>
              <a:sym typeface="Arial"/>
            </a:endParaRPr>
          </a:p>
          <a:p>
            <a:pPr marL="285750" lvl="0" indent="-184150" algn="l" rtl="0">
              <a:lnSpc>
                <a:spcPct val="90000"/>
              </a:lnSpc>
              <a:spcBef>
                <a:spcPts val="1000"/>
              </a:spcBef>
              <a:spcAft>
                <a:spcPts val="0"/>
              </a:spcAft>
              <a:buClr>
                <a:schemeClr val="dk1"/>
              </a:buClr>
              <a:buSzPts val="1600"/>
              <a:buFont typeface="Arial"/>
              <a:buNone/>
            </a:pPr>
            <a:endParaRPr>
              <a:latin typeface="Arial"/>
              <a:ea typeface="Arial"/>
              <a:cs typeface="Arial"/>
              <a:sym typeface="Arial"/>
            </a:endParaRPr>
          </a:p>
          <a:p>
            <a:pPr marL="285750" lvl="0" indent="-184150" algn="l" rtl="0">
              <a:lnSpc>
                <a:spcPct val="90000"/>
              </a:lnSpc>
              <a:spcBef>
                <a:spcPts val="1000"/>
              </a:spcBef>
              <a:spcAft>
                <a:spcPts val="0"/>
              </a:spcAft>
              <a:buClr>
                <a:schemeClr val="dk1"/>
              </a:buClr>
              <a:buSzPts val="1600"/>
              <a:buFont typeface="Arial"/>
              <a:buNone/>
            </a:pPr>
            <a:endParaRPr>
              <a:latin typeface="Arial"/>
              <a:ea typeface="Arial"/>
              <a:cs typeface="Arial"/>
              <a:sym typeface="Arial"/>
            </a:endParaRPr>
          </a:p>
          <a:p>
            <a:pPr marL="285750" lvl="0" indent="-184150" algn="l" rtl="0">
              <a:lnSpc>
                <a:spcPct val="90000"/>
              </a:lnSpc>
              <a:spcBef>
                <a:spcPts val="1000"/>
              </a:spcBef>
              <a:spcAft>
                <a:spcPts val="0"/>
              </a:spcAft>
              <a:buClr>
                <a:schemeClr val="dk1"/>
              </a:buClr>
              <a:buSzPts val="1600"/>
              <a:buFont typeface="Arial"/>
              <a:buNone/>
            </a:pPr>
            <a:endParaRPr/>
          </a:p>
        </p:txBody>
      </p:sp>
      <p:pic>
        <p:nvPicPr>
          <p:cNvPr id="231" name="Google Shape;231;p31"/>
          <p:cNvPicPr preferRelativeResize="0"/>
          <p:nvPr/>
        </p:nvPicPr>
        <p:blipFill rotWithShape="1">
          <a:blip r:embed="rId3">
            <a:alphaModFix/>
          </a:blip>
          <a:srcRect/>
          <a:stretch/>
        </p:blipFill>
        <p:spPr>
          <a:xfrm>
            <a:off x="3771444" y="144614"/>
            <a:ext cx="6561389" cy="2171888"/>
          </a:xfrm>
          <a:prstGeom prst="rect">
            <a:avLst/>
          </a:prstGeom>
          <a:noFill/>
          <a:ln>
            <a:noFill/>
          </a:ln>
        </p:spPr>
      </p:pic>
      <p:pic>
        <p:nvPicPr>
          <p:cNvPr id="232" name="Google Shape;232;p31"/>
          <p:cNvPicPr preferRelativeResize="0"/>
          <p:nvPr/>
        </p:nvPicPr>
        <p:blipFill rotWithShape="1">
          <a:blip r:embed="rId4">
            <a:alphaModFix/>
          </a:blip>
          <a:srcRect/>
          <a:stretch/>
        </p:blipFill>
        <p:spPr>
          <a:xfrm>
            <a:off x="26583" y="72307"/>
            <a:ext cx="2139102" cy="1653683"/>
          </a:xfrm>
          <a:prstGeom prst="rect">
            <a:avLst/>
          </a:prstGeom>
          <a:noFill/>
          <a:ln>
            <a:noFill/>
          </a:ln>
        </p:spPr>
      </p:pic>
      <p:pic>
        <p:nvPicPr>
          <p:cNvPr id="233" name="Google Shape;233;p31"/>
          <p:cNvPicPr preferRelativeResize="0"/>
          <p:nvPr/>
        </p:nvPicPr>
        <p:blipFill rotWithShape="1">
          <a:blip r:embed="rId5">
            <a:alphaModFix/>
          </a:blip>
          <a:srcRect/>
          <a:stretch/>
        </p:blipFill>
        <p:spPr>
          <a:xfrm>
            <a:off x="294813" y="4229051"/>
            <a:ext cx="3741744" cy="2484335"/>
          </a:xfrm>
          <a:prstGeom prst="rect">
            <a:avLst/>
          </a:prstGeom>
          <a:noFill/>
          <a:ln>
            <a:noFill/>
          </a:ln>
        </p:spPr>
      </p:pic>
      <p:pic>
        <p:nvPicPr>
          <p:cNvPr id="234" name="Google Shape;234;p31"/>
          <p:cNvPicPr preferRelativeResize="0"/>
          <p:nvPr/>
        </p:nvPicPr>
        <p:blipFill rotWithShape="1">
          <a:blip r:embed="rId6">
            <a:alphaModFix/>
          </a:blip>
          <a:srcRect/>
          <a:stretch/>
        </p:blipFill>
        <p:spPr>
          <a:xfrm>
            <a:off x="4241600" y="2314938"/>
            <a:ext cx="7655588" cy="4398448"/>
          </a:xfrm>
          <a:prstGeom prst="rect">
            <a:avLst/>
          </a:prstGeom>
          <a:noFill/>
          <a:ln>
            <a:noFill/>
          </a:ln>
        </p:spPr>
      </p:pic>
      <p:pic>
        <p:nvPicPr>
          <p:cNvPr id="2" name="Picture 1">
            <a:extLst>
              <a:ext uri="{FF2B5EF4-FFF2-40B4-BE49-F238E27FC236}">
                <a16:creationId xmlns:a16="http://schemas.microsoft.com/office/drawing/2014/main" id="{255145A3-C704-6199-8E29-41B305E9AC04}"/>
              </a:ext>
            </a:extLst>
          </p:cNvPr>
          <p:cNvPicPr>
            <a:picLocks noChangeAspect="1"/>
          </p:cNvPicPr>
          <p:nvPr/>
        </p:nvPicPr>
        <p:blipFill>
          <a:blip r:embed="rId7"/>
          <a:stretch>
            <a:fillRect/>
          </a:stretch>
        </p:blipFill>
        <p:spPr>
          <a:xfrm>
            <a:off x="10591800" y="0"/>
            <a:ext cx="1600200" cy="33999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Summarization of Complete Theory:-</a:t>
            </a:r>
            <a:endParaRPr/>
          </a:p>
        </p:txBody>
      </p:sp>
      <p:sp>
        <p:nvSpPr>
          <p:cNvPr id="240" name="Google Shape;240;p32"/>
          <p:cNvSpPr txBox="1">
            <a:spLocks noGrp="1"/>
          </p:cNvSpPr>
          <p:nvPr>
            <p:ph type="body" idx="1"/>
          </p:nvPr>
        </p:nvSpPr>
        <p:spPr>
          <a:xfrm>
            <a:off x="254558" y="1436914"/>
            <a:ext cx="11099242" cy="474004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dirty="0"/>
              <a:t>Around 60% bookings are for City hotel and 40% bookings are for Resort hotel, therefore City Hotel is busier than Resort hotel. Also the overall average daily rate and revenue of the City hotel is slightly higher than the Resort hotel.</a:t>
            </a:r>
            <a:endParaRPr dirty="0"/>
          </a:p>
          <a:p>
            <a:pPr marL="228600" lvl="0" indent="-228600" algn="l" rtl="0">
              <a:lnSpc>
                <a:spcPct val="90000"/>
              </a:lnSpc>
              <a:spcBef>
                <a:spcPts val="1000"/>
              </a:spcBef>
              <a:spcAft>
                <a:spcPts val="0"/>
              </a:spcAft>
              <a:buClr>
                <a:schemeClr val="dk1"/>
              </a:buClr>
              <a:buSzPts val="1800"/>
              <a:buChar char="•"/>
            </a:pPr>
            <a:r>
              <a:rPr lang="en-US" sz="1800" dirty="0"/>
              <a:t>Both hotels have significantly higher booking cancellation rates and very few guests less than 3 % return for another booking in City hotel. 5% guests return for stay in Resort hotel.</a:t>
            </a:r>
            <a:endParaRPr dirty="0"/>
          </a:p>
          <a:p>
            <a:pPr marL="228600" lvl="0" indent="-228600" algn="l" rtl="0">
              <a:lnSpc>
                <a:spcPct val="90000"/>
              </a:lnSpc>
              <a:spcBef>
                <a:spcPts val="1000"/>
              </a:spcBef>
              <a:spcAft>
                <a:spcPts val="0"/>
              </a:spcAft>
              <a:buClr>
                <a:schemeClr val="dk1"/>
              </a:buClr>
              <a:buSzPts val="1800"/>
              <a:buChar char="•"/>
            </a:pPr>
            <a:r>
              <a:rPr lang="en-US" sz="1800" dirty="0"/>
              <a:t>Customers used different channels for making bookings out of which most preferred way is TA/TO.</a:t>
            </a:r>
            <a:endParaRPr dirty="0"/>
          </a:p>
          <a:p>
            <a:pPr marL="228600" lvl="0" indent="-228600" algn="l" rtl="0">
              <a:lnSpc>
                <a:spcPct val="90000"/>
              </a:lnSpc>
              <a:spcBef>
                <a:spcPts val="1000"/>
              </a:spcBef>
              <a:spcAft>
                <a:spcPts val="0"/>
              </a:spcAft>
              <a:buClr>
                <a:schemeClr val="dk1"/>
              </a:buClr>
              <a:buSzPts val="1800"/>
              <a:buChar char="•"/>
            </a:pPr>
            <a:r>
              <a:rPr lang="en-US" sz="1800" dirty="0"/>
              <a:t>July- August are the most busier and profitable months for the both of the hotels.</a:t>
            </a:r>
            <a:endParaRPr dirty="0"/>
          </a:p>
          <a:p>
            <a:pPr marL="228600" lvl="0" indent="-228600" algn="l" rtl="0">
              <a:lnSpc>
                <a:spcPct val="90000"/>
              </a:lnSpc>
              <a:spcBef>
                <a:spcPts val="1000"/>
              </a:spcBef>
              <a:spcAft>
                <a:spcPts val="0"/>
              </a:spcAft>
              <a:buClr>
                <a:schemeClr val="dk1"/>
              </a:buClr>
              <a:buSzPts val="1800"/>
              <a:buChar char="•"/>
            </a:pPr>
            <a:r>
              <a:rPr lang="en-US" sz="1800" dirty="0"/>
              <a:t>Nearly 28% of bookings via TA/TO are cancelled.</a:t>
            </a:r>
            <a:endParaRPr dirty="0"/>
          </a:p>
          <a:p>
            <a:pPr marL="228600" lvl="0" indent="-228600" algn="l" rtl="0">
              <a:lnSpc>
                <a:spcPct val="90000"/>
              </a:lnSpc>
              <a:spcBef>
                <a:spcPts val="1000"/>
              </a:spcBef>
              <a:spcAft>
                <a:spcPts val="0"/>
              </a:spcAft>
              <a:buClr>
                <a:schemeClr val="dk1"/>
              </a:buClr>
              <a:buSzPts val="1800"/>
              <a:buChar char="•"/>
            </a:pPr>
            <a:r>
              <a:rPr lang="en-US" sz="1800" dirty="0"/>
              <a:t>In the Year 2016 most Guest/Customers came to the Hotels.</a:t>
            </a:r>
            <a:endParaRPr dirty="0"/>
          </a:p>
          <a:p>
            <a:pPr marL="228600" lvl="0" indent="-228600" algn="l" rtl="0">
              <a:lnSpc>
                <a:spcPct val="90000"/>
              </a:lnSpc>
              <a:spcBef>
                <a:spcPts val="1000"/>
              </a:spcBef>
              <a:spcAft>
                <a:spcPts val="0"/>
              </a:spcAft>
              <a:buClr>
                <a:schemeClr val="dk1"/>
              </a:buClr>
              <a:buSzPts val="1800"/>
              <a:buChar char="•"/>
            </a:pPr>
            <a:r>
              <a:rPr lang="en-US" sz="1800" dirty="0"/>
              <a:t>Customers preferred to stay in weekends rather than weekdays.</a:t>
            </a:r>
            <a:endParaRPr dirty="0"/>
          </a:p>
          <a:p>
            <a:pPr marL="228600" lvl="0" indent="-228600" algn="l" rtl="0">
              <a:lnSpc>
                <a:spcPct val="90000"/>
              </a:lnSpc>
              <a:spcBef>
                <a:spcPts val="1000"/>
              </a:spcBef>
              <a:spcAft>
                <a:spcPts val="0"/>
              </a:spcAft>
              <a:buClr>
                <a:schemeClr val="dk1"/>
              </a:buClr>
              <a:buSzPts val="1800"/>
              <a:buChar char="•"/>
            </a:pPr>
            <a:r>
              <a:rPr lang="en-US" sz="1800" dirty="0"/>
              <a:t>Booking made by the TA/TO are Resulting the more repetition of the Customers.</a:t>
            </a:r>
            <a:endParaRPr dirty="0"/>
          </a:p>
          <a:p>
            <a:pPr marL="228600" lvl="0" indent="-228600" algn="l" rtl="0">
              <a:lnSpc>
                <a:spcPct val="90000"/>
              </a:lnSpc>
              <a:spcBef>
                <a:spcPts val="1000"/>
              </a:spcBef>
              <a:spcAft>
                <a:spcPts val="0"/>
              </a:spcAft>
              <a:buClr>
                <a:schemeClr val="dk1"/>
              </a:buClr>
              <a:buSzPts val="1800"/>
              <a:buChar char="•"/>
            </a:pPr>
            <a:r>
              <a:rPr lang="en-US" sz="1800" dirty="0"/>
              <a:t>The Second most booking Channel is the Direct booking done by the Customers at the Time of arrival.</a:t>
            </a:r>
            <a:endParaRPr dirty="0"/>
          </a:p>
          <a:p>
            <a:pPr marL="228600" lvl="0" indent="-228600" algn="l" rtl="0">
              <a:lnSpc>
                <a:spcPct val="90000"/>
              </a:lnSpc>
              <a:spcBef>
                <a:spcPts val="1000"/>
              </a:spcBef>
              <a:spcAft>
                <a:spcPts val="0"/>
              </a:spcAft>
              <a:buClr>
                <a:schemeClr val="dk1"/>
              </a:buClr>
              <a:buSzPts val="1800"/>
              <a:buChar char="•"/>
            </a:pPr>
            <a:r>
              <a:rPr lang="en-US" sz="1800" dirty="0"/>
              <a:t>City Hotels are more liked and booked by the Customers.</a:t>
            </a:r>
            <a:endParaRPr sz="1800" dirty="0"/>
          </a:p>
          <a:p>
            <a:pPr marL="228600" lvl="0" indent="-114300" algn="l" rtl="0">
              <a:lnSpc>
                <a:spcPct val="90000"/>
              </a:lnSpc>
              <a:spcBef>
                <a:spcPts val="1000"/>
              </a:spcBef>
              <a:spcAft>
                <a:spcPts val="0"/>
              </a:spcAft>
              <a:buClr>
                <a:schemeClr val="dk1"/>
              </a:buClr>
              <a:buSzPts val="1800"/>
              <a:buNone/>
            </a:pPr>
            <a:endParaRPr sz="1800" dirty="0"/>
          </a:p>
          <a:p>
            <a:pPr marL="228600" lvl="0" indent="-114300" algn="l" rtl="0">
              <a:lnSpc>
                <a:spcPct val="90000"/>
              </a:lnSpc>
              <a:spcBef>
                <a:spcPts val="1000"/>
              </a:spcBef>
              <a:spcAft>
                <a:spcPts val="0"/>
              </a:spcAft>
              <a:buClr>
                <a:schemeClr val="dk1"/>
              </a:buClr>
              <a:buSzPts val="1800"/>
              <a:buNone/>
            </a:pPr>
            <a:endParaRPr sz="1800" dirty="0"/>
          </a:p>
        </p:txBody>
      </p:sp>
      <p:pic>
        <p:nvPicPr>
          <p:cNvPr id="241" name="Google Shape;241;p32"/>
          <p:cNvPicPr preferRelativeResize="0"/>
          <p:nvPr/>
        </p:nvPicPr>
        <p:blipFill rotWithShape="1">
          <a:blip r:embed="rId3">
            <a:alphaModFix/>
          </a:blip>
          <a:srcRect/>
          <a:stretch/>
        </p:blipFill>
        <p:spPr>
          <a:xfrm>
            <a:off x="9542470" y="3447143"/>
            <a:ext cx="2394972" cy="1574694"/>
          </a:xfrm>
          <a:prstGeom prst="rect">
            <a:avLst/>
          </a:prstGeom>
          <a:noFill/>
          <a:ln>
            <a:noFill/>
          </a:ln>
        </p:spPr>
      </p:pic>
      <p:pic>
        <p:nvPicPr>
          <p:cNvPr id="2" name="Picture 1">
            <a:extLst>
              <a:ext uri="{FF2B5EF4-FFF2-40B4-BE49-F238E27FC236}">
                <a16:creationId xmlns:a16="http://schemas.microsoft.com/office/drawing/2014/main" id="{DAD3D4A2-EB1D-F731-6132-07CCD311A939}"/>
              </a:ext>
            </a:extLst>
          </p:cNvPr>
          <p:cNvPicPr>
            <a:picLocks noChangeAspect="1"/>
          </p:cNvPicPr>
          <p:nvPr/>
        </p:nvPicPr>
        <p:blipFill>
          <a:blip r:embed="rId4"/>
          <a:stretch>
            <a:fillRect/>
          </a:stretch>
        </p:blipFill>
        <p:spPr>
          <a:xfrm>
            <a:off x="10591800" y="0"/>
            <a:ext cx="1600200" cy="33999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b="1"/>
              <a:t>Q/A</a:t>
            </a:r>
            <a:endParaRPr b="1"/>
          </a:p>
        </p:txBody>
      </p:sp>
      <p:sp>
        <p:nvSpPr>
          <p:cNvPr id="247" name="Google Shape;247;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C55A11"/>
              </a:buClr>
              <a:buSzPts val="6000"/>
              <a:buNone/>
            </a:pPr>
            <a:r>
              <a:rPr lang="en-US" sz="6000">
                <a:solidFill>
                  <a:srgbClr val="C55A11"/>
                </a:solidFill>
              </a:rPr>
              <a:t>Thank You</a:t>
            </a:r>
            <a:endParaRPr sz="6000">
              <a:solidFill>
                <a:srgbClr val="C55A11"/>
              </a:solidFill>
            </a:endParaRPr>
          </a:p>
        </p:txBody>
      </p:sp>
      <p:pic>
        <p:nvPicPr>
          <p:cNvPr id="2" name="Picture 1">
            <a:extLst>
              <a:ext uri="{FF2B5EF4-FFF2-40B4-BE49-F238E27FC236}">
                <a16:creationId xmlns:a16="http://schemas.microsoft.com/office/drawing/2014/main" id="{6E7C5E3A-DB25-01A4-8C78-88BCCB4B40EF}"/>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AA1E-3A22-7F0D-2743-6BFEC16A1D03}"/>
              </a:ext>
            </a:extLst>
          </p:cNvPr>
          <p:cNvSpPr>
            <a:spLocks noGrp="1"/>
          </p:cNvSpPr>
          <p:nvPr>
            <p:ph type="title"/>
          </p:nvPr>
        </p:nvSpPr>
        <p:spPr>
          <a:xfrm>
            <a:off x="0" y="10048"/>
            <a:ext cx="9742714" cy="679904"/>
          </a:xfrm>
        </p:spPr>
        <p:txBody>
          <a:bodyPr>
            <a:normAutofit/>
          </a:bodyPr>
          <a:lstStyle/>
          <a:p>
            <a:r>
              <a:rPr lang="en-IN" sz="3200" u="sng" dirty="0"/>
              <a:t>Data Collection and Understanding:</a:t>
            </a:r>
          </a:p>
        </p:txBody>
      </p:sp>
      <p:sp>
        <p:nvSpPr>
          <p:cNvPr id="3" name="Text Placeholder 2">
            <a:extLst>
              <a:ext uri="{FF2B5EF4-FFF2-40B4-BE49-F238E27FC236}">
                <a16:creationId xmlns:a16="http://schemas.microsoft.com/office/drawing/2014/main" id="{50D53B23-3FB3-1E9C-2789-F5C037413345}"/>
              </a:ext>
            </a:extLst>
          </p:cNvPr>
          <p:cNvSpPr>
            <a:spLocks noGrp="1"/>
          </p:cNvSpPr>
          <p:nvPr>
            <p:ph type="body" idx="1"/>
          </p:nvPr>
        </p:nvSpPr>
        <p:spPr>
          <a:xfrm>
            <a:off x="0" y="542611"/>
            <a:ext cx="10515600" cy="6209828"/>
          </a:xfrm>
        </p:spPr>
        <p:txBody>
          <a:bodyPr>
            <a:normAutofit fontScale="92500" lnSpcReduction="10000"/>
          </a:bodyPr>
          <a:lstStyle/>
          <a:p>
            <a:pPr marL="114300" indent="0">
              <a:buNone/>
            </a:pPr>
            <a:r>
              <a:rPr lang="en-US" dirty="0"/>
              <a:t>                                                          </a:t>
            </a:r>
            <a:r>
              <a:rPr lang="en-US" b="1" dirty="0"/>
              <a:t>Data Description: </a:t>
            </a:r>
          </a:p>
          <a:p>
            <a:r>
              <a:rPr lang="en-US" sz="2200" dirty="0"/>
              <a:t>hotel :Resort Hotel or City Hotel</a:t>
            </a:r>
          </a:p>
          <a:p>
            <a:r>
              <a:rPr lang="en-US" sz="2200" dirty="0"/>
              <a:t> </a:t>
            </a:r>
            <a:r>
              <a:rPr lang="en-US" sz="2200" dirty="0" err="1"/>
              <a:t>is_canceled</a:t>
            </a:r>
            <a:r>
              <a:rPr lang="en-US" sz="2200" dirty="0"/>
              <a:t> : Value indicating if the booking was canceled (1) or not (0)</a:t>
            </a:r>
          </a:p>
          <a:p>
            <a:r>
              <a:rPr lang="en-US" sz="2200" dirty="0" err="1"/>
              <a:t>lead_time</a:t>
            </a:r>
            <a:r>
              <a:rPr lang="en-US" sz="2200" dirty="0"/>
              <a:t> : Number of days that elapsed between the entering date of the booking and the arrival date </a:t>
            </a:r>
          </a:p>
          <a:p>
            <a:r>
              <a:rPr lang="en-US" sz="2200" dirty="0" err="1"/>
              <a:t>arrival_date_year</a:t>
            </a:r>
            <a:r>
              <a:rPr lang="en-US" sz="2200" dirty="0"/>
              <a:t> : Year of arrival date </a:t>
            </a:r>
          </a:p>
          <a:p>
            <a:r>
              <a:rPr lang="en-US" sz="2200" dirty="0" err="1"/>
              <a:t>arrival_date_month</a:t>
            </a:r>
            <a:r>
              <a:rPr lang="en-US" sz="2200" dirty="0"/>
              <a:t> : Month of arrival date </a:t>
            </a:r>
          </a:p>
          <a:p>
            <a:r>
              <a:rPr lang="en-US" sz="2200" dirty="0" err="1"/>
              <a:t>arrival_date_week_number</a:t>
            </a:r>
            <a:r>
              <a:rPr lang="en-US" sz="2200" dirty="0"/>
              <a:t> : Week number of year for arrival date</a:t>
            </a:r>
          </a:p>
          <a:p>
            <a:r>
              <a:rPr lang="en-US" sz="2200" dirty="0" err="1"/>
              <a:t>arrival_date_day_of_month</a:t>
            </a:r>
            <a:r>
              <a:rPr lang="en-US" sz="2200" dirty="0"/>
              <a:t> : Day of arrival date </a:t>
            </a:r>
          </a:p>
          <a:p>
            <a:r>
              <a:rPr lang="en-US" sz="2200" dirty="0" err="1"/>
              <a:t>stays_in_weekend_nights</a:t>
            </a:r>
            <a:r>
              <a:rPr lang="en-US" sz="2200" dirty="0"/>
              <a:t> : Number of weekend nights </a:t>
            </a:r>
          </a:p>
          <a:p>
            <a:r>
              <a:rPr lang="en-US" sz="2200" dirty="0" err="1"/>
              <a:t>stays_in_week_nights</a:t>
            </a:r>
            <a:r>
              <a:rPr lang="en-US" sz="2200" dirty="0"/>
              <a:t> : Number of week nights. </a:t>
            </a:r>
          </a:p>
          <a:p>
            <a:r>
              <a:rPr lang="en-US" sz="2200" dirty="0"/>
              <a:t>adults : Number of adults</a:t>
            </a:r>
          </a:p>
          <a:p>
            <a:r>
              <a:rPr lang="en-US" sz="2200" dirty="0"/>
              <a:t> children : Number of children </a:t>
            </a:r>
          </a:p>
          <a:p>
            <a:r>
              <a:rPr lang="en-US" sz="2200" dirty="0"/>
              <a:t>babies : Number of babies </a:t>
            </a:r>
          </a:p>
          <a:p>
            <a:r>
              <a:rPr lang="en-US" sz="2200" dirty="0"/>
              <a:t>meal : Type of meal booked. </a:t>
            </a:r>
          </a:p>
          <a:p>
            <a:r>
              <a:rPr lang="en-US" sz="2200" dirty="0"/>
              <a:t>country : Country of origin</a:t>
            </a:r>
            <a:r>
              <a:rPr lang="en-US" dirty="0"/>
              <a:t>. </a:t>
            </a:r>
            <a:endParaRPr lang="en-IN" dirty="0"/>
          </a:p>
        </p:txBody>
      </p:sp>
      <p:pic>
        <p:nvPicPr>
          <p:cNvPr id="5" name="Picture 4">
            <a:extLst>
              <a:ext uri="{FF2B5EF4-FFF2-40B4-BE49-F238E27FC236}">
                <a16:creationId xmlns:a16="http://schemas.microsoft.com/office/drawing/2014/main" id="{3BD6FD63-4084-ED69-BD10-87A34CC47644}"/>
              </a:ext>
            </a:extLst>
          </p:cNvPr>
          <p:cNvPicPr>
            <a:picLocks noChangeAspect="1"/>
          </p:cNvPicPr>
          <p:nvPr/>
        </p:nvPicPr>
        <p:blipFill>
          <a:blip r:embed="rId2"/>
          <a:stretch>
            <a:fillRect/>
          </a:stretch>
        </p:blipFill>
        <p:spPr>
          <a:xfrm>
            <a:off x="10591800" y="0"/>
            <a:ext cx="1600200" cy="339996"/>
          </a:xfrm>
          <a:prstGeom prst="rect">
            <a:avLst/>
          </a:prstGeom>
        </p:spPr>
      </p:pic>
    </p:spTree>
    <p:extLst>
      <p:ext uri="{BB962C8B-B14F-4D97-AF65-F5344CB8AC3E}">
        <p14:creationId xmlns:p14="http://schemas.microsoft.com/office/powerpoint/2010/main" val="252937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BBE1-0CB6-1DED-4C36-89D951E360E7}"/>
              </a:ext>
            </a:extLst>
          </p:cNvPr>
          <p:cNvSpPr>
            <a:spLocks noGrp="1"/>
          </p:cNvSpPr>
          <p:nvPr>
            <p:ph type="title"/>
          </p:nvPr>
        </p:nvSpPr>
        <p:spPr>
          <a:xfrm>
            <a:off x="-397746" y="6139542"/>
            <a:ext cx="86248" cy="190919"/>
          </a:xfrm>
        </p:spPr>
        <p:txBody>
          <a:bodyPr>
            <a:noAutofit/>
          </a:bodyPr>
          <a:lstStyle/>
          <a:p>
            <a:r>
              <a:rPr lang="en-US" sz="500" dirty="0"/>
              <a:t>a</a:t>
            </a:r>
            <a:endParaRPr lang="en-IN" sz="500" dirty="0"/>
          </a:p>
        </p:txBody>
      </p:sp>
      <p:sp>
        <p:nvSpPr>
          <p:cNvPr id="3" name="Text Placeholder 2">
            <a:extLst>
              <a:ext uri="{FF2B5EF4-FFF2-40B4-BE49-F238E27FC236}">
                <a16:creationId xmlns:a16="http://schemas.microsoft.com/office/drawing/2014/main" id="{BB25579F-5976-4EFB-CC95-2A3EA268138F}"/>
              </a:ext>
            </a:extLst>
          </p:cNvPr>
          <p:cNvSpPr>
            <a:spLocks noGrp="1"/>
          </p:cNvSpPr>
          <p:nvPr>
            <p:ph type="body" idx="1"/>
          </p:nvPr>
        </p:nvSpPr>
        <p:spPr>
          <a:xfrm>
            <a:off x="0" y="251209"/>
            <a:ext cx="12192000" cy="6526404"/>
          </a:xfrm>
        </p:spPr>
        <p:txBody>
          <a:bodyPr>
            <a:noAutofit/>
          </a:bodyPr>
          <a:lstStyle/>
          <a:p>
            <a:r>
              <a:rPr lang="en-US" sz="1850" dirty="0" err="1"/>
              <a:t>market_segment</a:t>
            </a:r>
            <a:r>
              <a:rPr lang="en-US" sz="1850" dirty="0"/>
              <a:t> : Market segment designation. (TA/TO)</a:t>
            </a:r>
          </a:p>
          <a:p>
            <a:r>
              <a:rPr lang="en-US" sz="1850" dirty="0"/>
              <a:t> </a:t>
            </a:r>
            <a:r>
              <a:rPr lang="en-US" sz="1850" dirty="0" err="1"/>
              <a:t>distribution_channel</a:t>
            </a:r>
            <a:r>
              <a:rPr lang="en-US" sz="1850" dirty="0"/>
              <a:t> : Booking distribution channel.(T/A/TO) </a:t>
            </a:r>
          </a:p>
          <a:p>
            <a:r>
              <a:rPr lang="en-US" sz="1850" dirty="0" err="1"/>
              <a:t>is_repeated_guest</a:t>
            </a:r>
            <a:r>
              <a:rPr lang="en-US" sz="1850" dirty="0"/>
              <a:t> : is a repeated guest (1) or not (0) </a:t>
            </a:r>
          </a:p>
          <a:p>
            <a:r>
              <a:rPr lang="en-US" sz="1850" dirty="0" err="1"/>
              <a:t>previous_cancellations</a:t>
            </a:r>
            <a:r>
              <a:rPr lang="en-US" sz="1850" dirty="0"/>
              <a:t> : Number of previous bookings that were cancelled by the customer prior to the current booking </a:t>
            </a:r>
          </a:p>
          <a:p>
            <a:r>
              <a:rPr lang="en-US" sz="1850" dirty="0" err="1"/>
              <a:t>previous_bookings_not_canceled</a:t>
            </a:r>
            <a:r>
              <a:rPr lang="en-US" sz="1850" dirty="0"/>
              <a:t> : Number of previous bookings not cancelled by the customer prior to the current booking</a:t>
            </a:r>
          </a:p>
          <a:p>
            <a:r>
              <a:rPr lang="en-US" sz="1850" dirty="0" err="1"/>
              <a:t>reserved_room_type</a:t>
            </a:r>
            <a:r>
              <a:rPr lang="en-US" sz="1850" dirty="0"/>
              <a:t> : Code of room type reserved.</a:t>
            </a:r>
          </a:p>
          <a:p>
            <a:r>
              <a:rPr lang="en-US" sz="1850" dirty="0" err="1"/>
              <a:t>assigned_room_type</a:t>
            </a:r>
            <a:r>
              <a:rPr lang="en-US" sz="1850" dirty="0"/>
              <a:t> : Code for the type of room assigned to the booking. </a:t>
            </a:r>
          </a:p>
          <a:p>
            <a:r>
              <a:rPr lang="en-US" sz="1850" dirty="0" err="1"/>
              <a:t>booking_changes</a:t>
            </a:r>
            <a:r>
              <a:rPr lang="en-US" sz="1850" dirty="0"/>
              <a:t> : Number of changes made to the booking from the moment the booking was entered on the PMS until the moment of check-in or cancellation </a:t>
            </a:r>
          </a:p>
          <a:p>
            <a:r>
              <a:rPr lang="en-US" sz="1850" dirty="0" err="1"/>
              <a:t>deposit_type</a:t>
            </a:r>
            <a:r>
              <a:rPr lang="en-US" sz="1850" dirty="0"/>
              <a:t> : No Deposit, Non Refund , Refundable. agent : ID of the travel agency that made the booking company : ID of the company/entity that made the booking . </a:t>
            </a:r>
          </a:p>
          <a:p>
            <a:r>
              <a:rPr lang="en-US" sz="1850" dirty="0" err="1"/>
              <a:t>days_in_waiting_list</a:t>
            </a:r>
            <a:r>
              <a:rPr lang="en-US" sz="1850" dirty="0"/>
              <a:t> : Number of days the booking was in the waiting list before it was confirmed to the customer</a:t>
            </a:r>
          </a:p>
          <a:p>
            <a:r>
              <a:rPr lang="en-US" sz="1850" dirty="0" err="1"/>
              <a:t>customer_type</a:t>
            </a:r>
            <a:r>
              <a:rPr lang="en-US" sz="1850" dirty="0"/>
              <a:t> : type of customer. </a:t>
            </a:r>
            <a:r>
              <a:rPr lang="en-US" sz="1850" dirty="0" err="1"/>
              <a:t>Contract,Group,transient,Transient</a:t>
            </a:r>
            <a:r>
              <a:rPr lang="en-US" sz="1850" dirty="0"/>
              <a:t> party. </a:t>
            </a:r>
          </a:p>
          <a:p>
            <a:r>
              <a:rPr lang="en-US" sz="1850" dirty="0" err="1"/>
              <a:t>adr</a:t>
            </a:r>
            <a:r>
              <a:rPr lang="en-US" sz="1850" dirty="0"/>
              <a:t> : Average Daily Rate as defined by dividing the sum of all lodging transactions by the total number of staying nights</a:t>
            </a:r>
          </a:p>
          <a:p>
            <a:r>
              <a:rPr lang="en-US" sz="1850" dirty="0" err="1"/>
              <a:t>required_car_parking_spaces</a:t>
            </a:r>
            <a:r>
              <a:rPr lang="en-US" sz="1850" dirty="0"/>
              <a:t> : Number of car parking spaces required by the customer </a:t>
            </a:r>
          </a:p>
          <a:p>
            <a:r>
              <a:rPr lang="en-US" sz="1850" dirty="0" err="1"/>
              <a:t>total_of_special_requests</a:t>
            </a:r>
            <a:r>
              <a:rPr lang="en-US" sz="1850" dirty="0"/>
              <a:t> : Number of special requests made by the customer (e.g. twin bed or high floor) </a:t>
            </a:r>
          </a:p>
          <a:p>
            <a:r>
              <a:rPr lang="en-US" sz="1850" dirty="0" err="1"/>
              <a:t>reservation_status</a:t>
            </a:r>
            <a:r>
              <a:rPr lang="en-US" sz="1850" dirty="0"/>
              <a:t> : Reservation last status.</a:t>
            </a:r>
            <a:endParaRPr lang="en-IN" sz="1850" dirty="0"/>
          </a:p>
        </p:txBody>
      </p:sp>
      <p:pic>
        <p:nvPicPr>
          <p:cNvPr id="5" name="Picture 4">
            <a:extLst>
              <a:ext uri="{FF2B5EF4-FFF2-40B4-BE49-F238E27FC236}">
                <a16:creationId xmlns:a16="http://schemas.microsoft.com/office/drawing/2014/main" id="{62FE596D-C5BC-DA72-0C7D-AF5E05D62520}"/>
              </a:ext>
            </a:extLst>
          </p:cNvPr>
          <p:cNvPicPr>
            <a:picLocks noChangeAspect="1"/>
          </p:cNvPicPr>
          <p:nvPr/>
        </p:nvPicPr>
        <p:blipFill>
          <a:blip r:embed="rId2"/>
          <a:stretch>
            <a:fillRect/>
          </a:stretch>
        </p:blipFill>
        <p:spPr>
          <a:xfrm>
            <a:off x="10591800" y="0"/>
            <a:ext cx="1600200" cy="339996"/>
          </a:xfrm>
          <a:prstGeom prst="rect">
            <a:avLst/>
          </a:prstGeom>
        </p:spPr>
      </p:pic>
    </p:spTree>
    <p:extLst>
      <p:ext uri="{BB962C8B-B14F-4D97-AF65-F5344CB8AC3E}">
        <p14:creationId xmlns:p14="http://schemas.microsoft.com/office/powerpoint/2010/main" val="28137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Agenda:-</a:t>
            </a:r>
            <a:endParaRPr/>
          </a:p>
        </p:txBody>
      </p:sp>
      <p:sp>
        <p:nvSpPr>
          <p:cNvPr id="106" name="Google Shape;106;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sz="3200" dirty="0"/>
              <a:t>The Main center of discussion is the analysis of given hotel bookings data set from 2015-2017. </a:t>
            </a:r>
            <a:endParaRPr dirty="0"/>
          </a:p>
          <a:p>
            <a:pPr marL="228600" lvl="0" indent="-228600" algn="l" rtl="0">
              <a:lnSpc>
                <a:spcPct val="90000"/>
              </a:lnSpc>
              <a:spcBef>
                <a:spcPts val="1000"/>
              </a:spcBef>
              <a:spcAft>
                <a:spcPts val="0"/>
              </a:spcAft>
              <a:buClr>
                <a:schemeClr val="dk1"/>
              </a:buClr>
              <a:buSzPct val="100000"/>
              <a:buChar char="•"/>
            </a:pPr>
            <a:r>
              <a:rPr lang="en-US" sz="3200" dirty="0"/>
              <a:t>The Team Creation has done the analysis of given data set in following ways:-</a:t>
            </a:r>
            <a:endParaRPr dirty="0"/>
          </a:p>
          <a:p>
            <a:pPr marL="3543300" lvl="7" indent="-342900" algn="l" rtl="0">
              <a:lnSpc>
                <a:spcPct val="90000"/>
              </a:lnSpc>
              <a:spcBef>
                <a:spcPts val="500"/>
              </a:spcBef>
              <a:spcAft>
                <a:spcPts val="0"/>
              </a:spcAft>
              <a:buClr>
                <a:schemeClr val="dk1"/>
              </a:buClr>
              <a:buSzPct val="100000"/>
              <a:buFont typeface="Calibri"/>
              <a:buAutoNum type="arabicPeriod"/>
            </a:pPr>
            <a:r>
              <a:rPr lang="en-US" sz="3200" dirty="0"/>
              <a:t>Bivariate Analysis</a:t>
            </a:r>
            <a:endParaRPr dirty="0"/>
          </a:p>
          <a:p>
            <a:pPr marL="3543300" lvl="7" indent="-342900" algn="l" rtl="0">
              <a:lnSpc>
                <a:spcPct val="90000"/>
              </a:lnSpc>
              <a:spcBef>
                <a:spcPts val="500"/>
              </a:spcBef>
              <a:spcAft>
                <a:spcPts val="0"/>
              </a:spcAft>
              <a:buClr>
                <a:schemeClr val="dk1"/>
              </a:buClr>
              <a:buSzPct val="100000"/>
              <a:buFont typeface="Calibri"/>
              <a:buAutoNum type="arabicPeriod"/>
            </a:pPr>
            <a:r>
              <a:rPr lang="en-US" sz="3200" dirty="0"/>
              <a:t>Hotel wise analysis </a:t>
            </a:r>
            <a:endParaRPr dirty="0"/>
          </a:p>
          <a:p>
            <a:pPr marL="3543300" lvl="7" indent="-342900" algn="l" rtl="0">
              <a:lnSpc>
                <a:spcPct val="90000"/>
              </a:lnSpc>
              <a:spcBef>
                <a:spcPts val="500"/>
              </a:spcBef>
              <a:spcAft>
                <a:spcPts val="0"/>
              </a:spcAft>
              <a:buClr>
                <a:schemeClr val="dk1"/>
              </a:buClr>
              <a:buSzPct val="100000"/>
              <a:buFont typeface="Calibri"/>
              <a:buAutoNum type="arabicPeriod"/>
            </a:pPr>
            <a:r>
              <a:rPr lang="en-US" sz="3200" dirty="0"/>
              <a:t>Distribution wise Analysis.</a:t>
            </a:r>
            <a:endParaRPr dirty="0"/>
          </a:p>
          <a:p>
            <a:pPr marL="3543300" lvl="7" indent="-342900" algn="l" rtl="0">
              <a:lnSpc>
                <a:spcPct val="90000"/>
              </a:lnSpc>
              <a:spcBef>
                <a:spcPts val="500"/>
              </a:spcBef>
              <a:spcAft>
                <a:spcPts val="0"/>
              </a:spcAft>
              <a:buClr>
                <a:schemeClr val="dk1"/>
              </a:buClr>
              <a:buSzPct val="100000"/>
              <a:buFont typeface="Calibri"/>
              <a:buAutoNum type="arabicPeriod"/>
            </a:pPr>
            <a:r>
              <a:rPr lang="en-US" sz="3200" dirty="0"/>
              <a:t>Cancelation Analysis.</a:t>
            </a:r>
            <a:endParaRPr dirty="0"/>
          </a:p>
          <a:p>
            <a:pPr marL="3543300" lvl="7" indent="-342900" algn="l" rtl="0">
              <a:lnSpc>
                <a:spcPct val="90000"/>
              </a:lnSpc>
              <a:spcBef>
                <a:spcPts val="500"/>
              </a:spcBef>
              <a:spcAft>
                <a:spcPts val="0"/>
              </a:spcAft>
              <a:buClr>
                <a:schemeClr val="dk1"/>
              </a:buClr>
              <a:buSzPct val="100000"/>
              <a:buFont typeface="Calibri"/>
              <a:buAutoNum type="arabicPeriod"/>
            </a:pPr>
            <a:r>
              <a:rPr lang="en-US" sz="3200" dirty="0"/>
              <a:t>Time Wise Analysis.</a:t>
            </a:r>
            <a:endParaRPr dirty="0"/>
          </a:p>
          <a:p>
            <a:pPr marL="3543300" lvl="7" indent="-237172" algn="l" rtl="0">
              <a:lnSpc>
                <a:spcPct val="90000"/>
              </a:lnSpc>
              <a:spcBef>
                <a:spcPts val="500"/>
              </a:spcBef>
              <a:spcAft>
                <a:spcPts val="0"/>
              </a:spcAft>
              <a:buClr>
                <a:schemeClr val="dk1"/>
              </a:buClr>
              <a:buSzPct val="100000"/>
              <a:buFont typeface="Calibri"/>
              <a:buNone/>
            </a:pPr>
            <a:endParaRPr dirty="0"/>
          </a:p>
          <a:p>
            <a:pPr marL="3200400" lvl="7" indent="0" algn="l" rtl="0">
              <a:lnSpc>
                <a:spcPct val="90000"/>
              </a:lnSpc>
              <a:spcBef>
                <a:spcPts val="500"/>
              </a:spcBef>
              <a:spcAft>
                <a:spcPts val="0"/>
              </a:spcAft>
              <a:buClr>
                <a:schemeClr val="dk1"/>
              </a:buClr>
              <a:buSzPct val="100000"/>
              <a:buNone/>
            </a:pPr>
            <a:r>
              <a:rPr lang="en-US" dirty="0"/>
              <a:t> </a:t>
            </a:r>
            <a:endParaRPr dirty="0"/>
          </a:p>
          <a:p>
            <a:pPr marL="3714750" lvl="7" indent="-408622" algn="l" rtl="0">
              <a:lnSpc>
                <a:spcPct val="90000"/>
              </a:lnSpc>
              <a:spcBef>
                <a:spcPts val="500"/>
              </a:spcBef>
              <a:spcAft>
                <a:spcPts val="0"/>
              </a:spcAft>
              <a:buClr>
                <a:schemeClr val="dk1"/>
              </a:buClr>
              <a:buSzPct val="100000"/>
              <a:buFont typeface="Calibri"/>
              <a:buNone/>
            </a:pPr>
            <a:endParaRPr dirty="0"/>
          </a:p>
        </p:txBody>
      </p:sp>
      <p:pic>
        <p:nvPicPr>
          <p:cNvPr id="3" name="Picture 2">
            <a:extLst>
              <a:ext uri="{FF2B5EF4-FFF2-40B4-BE49-F238E27FC236}">
                <a16:creationId xmlns:a16="http://schemas.microsoft.com/office/drawing/2014/main" id="{D2D0E4C3-B4F9-5884-9017-E1F4733119C6}"/>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Conclusion:-</a:t>
            </a:r>
            <a:endParaRPr/>
          </a:p>
        </p:txBody>
      </p:sp>
      <p:sp>
        <p:nvSpPr>
          <p:cNvPr id="112" name="Google Shape;112;p16"/>
          <p:cNvSpPr txBox="1">
            <a:spLocks noGrp="1"/>
          </p:cNvSpPr>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Provided data set has different columns of variables crucial for hotel bookings. Few of them are as below:</a:t>
            </a:r>
            <a:endParaRPr/>
          </a:p>
          <a:p>
            <a:pPr marL="228600" lvl="0" indent="-228600" algn="l" rtl="0">
              <a:lnSpc>
                <a:spcPct val="90000"/>
              </a:lnSpc>
              <a:spcBef>
                <a:spcPts val="1000"/>
              </a:spcBef>
              <a:spcAft>
                <a:spcPts val="0"/>
              </a:spcAft>
              <a:buClr>
                <a:schemeClr val="dk1"/>
              </a:buClr>
              <a:buSzPts val="2800"/>
              <a:buChar char="•"/>
            </a:pPr>
            <a:r>
              <a:rPr lang="en-US"/>
              <a:t>Hotel: The category of Hotels. There are 2 Categories of the Hotel:-</a:t>
            </a:r>
            <a:br>
              <a:rPr lang="en-US"/>
            </a:br>
            <a:r>
              <a:rPr lang="en-US"/>
              <a:t>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1800"/>
              <a:buNone/>
            </a:pPr>
            <a:r>
              <a:rPr lang="en-US" sz="1800"/>
              <a:t>             City Hotel                                                                                                                                    Resort Hotel</a:t>
            </a: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endParaRPr sz="1800"/>
          </a:p>
        </p:txBody>
      </p:sp>
      <p:sp>
        <p:nvSpPr>
          <p:cNvPr id="113" name="Google Shape;113;p16"/>
          <p:cNvSpPr/>
          <p:nvPr/>
        </p:nvSpPr>
        <p:spPr>
          <a:xfrm>
            <a:off x="5468493" y="3183224"/>
            <a:ext cx="484632" cy="978408"/>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14" name="Google Shape;114;p16"/>
          <p:cNvCxnSpPr>
            <a:endCxn id="115" idx="0"/>
          </p:cNvCxnSpPr>
          <p:nvPr/>
        </p:nvCxnSpPr>
        <p:spPr>
          <a:xfrm>
            <a:off x="2044321" y="4152932"/>
            <a:ext cx="7831200" cy="8700"/>
          </a:xfrm>
          <a:prstGeom prst="straightConnector1">
            <a:avLst/>
          </a:prstGeom>
          <a:noFill/>
          <a:ln w="9525" cap="flat" cmpd="sng">
            <a:solidFill>
              <a:schemeClr val="accent1"/>
            </a:solidFill>
            <a:prstDash val="solid"/>
            <a:miter lim="800000"/>
            <a:headEnd type="none" w="sm" len="sm"/>
            <a:tailEnd type="none" w="sm" len="sm"/>
          </a:ln>
        </p:spPr>
      </p:cxnSp>
      <p:sp>
        <p:nvSpPr>
          <p:cNvPr id="116" name="Google Shape;116;p16"/>
          <p:cNvSpPr/>
          <p:nvPr/>
        </p:nvSpPr>
        <p:spPr>
          <a:xfrm>
            <a:off x="1876805" y="4161632"/>
            <a:ext cx="484632" cy="459578"/>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16"/>
          <p:cNvSpPr/>
          <p:nvPr/>
        </p:nvSpPr>
        <p:spPr>
          <a:xfrm>
            <a:off x="9678163" y="4161632"/>
            <a:ext cx="394716" cy="459578"/>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7" name="Google Shape;117;p16"/>
          <p:cNvPicPr preferRelativeResize="0"/>
          <p:nvPr/>
        </p:nvPicPr>
        <p:blipFill rotWithShape="1">
          <a:blip r:embed="rId3">
            <a:alphaModFix/>
          </a:blip>
          <a:srcRect/>
          <a:stretch/>
        </p:blipFill>
        <p:spPr>
          <a:xfrm>
            <a:off x="4743195" y="4352835"/>
            <a:ext cx="2150537" cy="2136071"/>
          </a:xfrm>
          <a:prstGeom prst="rect">
            <a:avLst/>
          </a:prstGeom>
          <a:noFill/>
          <a:ln>
            <a:noFill/>
          </a:ln>
        </p:spPr>
      </p:pic>
      <p:pic>
        <p:nvPicPr>
          <p:cNvPr id="3" name="Picture 2">
            <a:extLst>
              <a:ext uri="{FF2B5EF4-FFF2-40B4-BE49-F238E27FC236}">
                <a16:creationId xmlns:a16="http://schemas.microsoft.com/office/drawing/2014/main" id="{0402BD15-03D8-E818-770D-543FC49EEC32}"/>
              </a:ext>
            </a:extLst>
          </p:cNvPr>
          <p:cNvPicPr>
            <a:picLocks noChangeAspect="1"/>
          </p:cNvPicPr>
          <p:nvPr/>
        </p:nvPicPr>
        <p:blipFill>
          <a:blip r:embed="rId4"/>
          <a:stretch>
            <a:fillRect/>
          </a:stretch>
        </p:blipFill>
        <p:spPr>
          <a:xfrm>
            <a:off x="10591800" y="0"/>
            <a:ext cx="1600200" cy="3399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Conclusion(Continued):-</a:t>
            </a:r>
            <a:endParaRPr/>
          </a:p>
        </p:txBody>
      </p:sp>
      <p:grpSp>
        <p:nvGrpSpPr>
          <p:cNvPr id="123" name="Google Shape;123;p17"/>
          <p:cNvGrpSpPr/>
          <p:nvPr/>
        </p:nvGrpSpPr>
        <p:grpSpPr>
          <a:xfrm>
            <a:off x="4203192" y="1825678"/>
            <a:ext cx="3785616" cy="4351231"/>
            <a:chOff x="3364992" y="53"/>
            <a:chExt cx="3785616" cy="4351231"/>
          </a:xfrm>
        </p:grpSpPr>
        <p:sp>
          <p:nvSpPr>
            <p:cNvPr id="124" name="Google Shape;124;p17"/>
            <p:cNvSpPr/>
            <p:nvPr/>
          </p:nvSpPr>
          <p:spPr>
            <a:xfrm>
              <a:off x="3364992" y="53"/>
              <a:ext cx="3785616" cy="2122552"/>
            </a:xfrm>
            <a:prstGeom prst="roundRect">
              <a:avLst>
                <a:gd name="adj" fmla="val 16667"/>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txBox="1"/>
            <p:nvPr/>
          </p:nvSpPr>
          <p:spPr>
            <a:xfrm>
              <a:off x="3468606" y="103667"/>
              <a:ext cx="3578388" cy="1915324"/>
            </a:xfrm>
            <a:prstGeom prst="rect">
              <a:avLst/>
            </a:prstGeom>
            <a:noFill/>
            <a:ln>
              <a:noFill/>
            </a:ln>
          </p:spPr>
          <p:txBody>
            <a:bodyPr spcFirstLastPara="1" wrap="square" lIns="83800" tIns="41900" rIns="83800" bIns="419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Cancelled:- The value of this column shows the cancellation type. Either the booking were cancelled or not.</a:t>
              </a:r>
              <a:endParaRPr sz="2200" b="0" i="0" u="none" strike="noStrike" cap="none">
                <a:solidFill>
                  <a:schemeClr val="lt1"/>
                </a:solidFill>
                <a:latin typeface="Calibri"/>
                <a:ea typeface="Calibri"/>
                <a:cs typeface="Calibri"/>
                <a:sym typeface="Calibri"/>
              </a:endParaRPr>
            </a:p>
          </p:txBody>
        </p:sp>
        <p:sp>
          <p:nvSpPr>
            <p:cNvPr id="126" name="Google Shape;126;p17"/>
            <p:cNvSpPr/>
            <p:nvPr/>
          </p:nvSpPr>
          <p:spPr>
            <a:xfrm>
              <a:off x="3364992" y="2228732"/>
              <a:ext cx="3785616" cy="2122552"/>
            </a:xfrm>
            <a:prstGeom prst="roundRect">
              <a:avLst>
                <a:gd name="adj" fmla="val 16667"/>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txBox="1"/>
            <p:nvPr/>
          </p:nvSpPr>
          <p:spPr>
            <a:xfrm>
              <a:off x="3468606" y="2332346"/>
              <a:ext cx="3578388" cy="1915324"/>
            </a:xfrm>
            <a:prstGeom prst="rect">
              <a:avLst/>
            </a:prstGeom>
            <a:noFill/>
            <a:ln>
              <a:noFill/>
            </a:ln>
          </p:spPr>
          <p:txBody>
            <a:bodyPr spcFirstLastPara="1" wrap="square" lIns="83800" tIns="41900" rIns="83800" bIns="419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Where the values have been indicated as:-</a:t>
              </a:r>
              <a:endParaRPr/>
            </a:p>
            <a:p>
              <a:pPr marL="0" marR="0" lvl="0" indent="0" algn="ctr" rtl="0">
                <a:lnSpc>
                  <a:spcPct val="90000"/>
                </a:lnSpc>
                <a:spcBef>
                  <a:spcPts val="77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Values[0,1], where 0 indicates not cancelled.</a:t>
              </a:r>
              <a:endParaRPr/>
            </a:p>
            <a:p>
              <a:pPr marL="0" marR="0" lvl="0" indent="0" algn="ctr" rtl="0">
                <a:lnSpc>
                  <a:spcPct val="90000"/>
                </a:lnSpc>
                <a:spcBef>
                  <a:spcPts val="77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1 Indicates as Cancelled</a:t>
              </a:r>
              <a:endParaRPr sz="2200" b="0" i="0" u="none" strike="noStrike" cap="none">
                <a:solidFill>
                  <a:schemeClr val="lt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F4B0C5DE-F3C0-EA4D-AE68-7CCA53A14FBF}"/>
              </a:ext>
            </a:extLst>
          </p:cNvPr>
          <p:cNvPicPr>
            <a:picLocks noChangeAspect="1"/>
          </p:cNvPicPr>
          <p:nvPr/>
        </p:nvPicPr>
        <p:blipFill>
          <a:blip r:embed="rId3"/>
          <a:stretch>
            <a:fillRect/>
          </a:stretch>
        </p:blipFill>
        <p:spPr>
          <a:xfrm>
            <a:off x="10591800" y="-36321"/>
            <a:ext cx="1600200" cy="3399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Conclusion(Continued):-</a:t>
            </a:r>
            <a:endParaRPr/>
          </a:p>
        </p:txBody>
      </p:sp>
      <p:sp>
        <p:nvSpPr>
          <p:cNvPr id="133" name="Google Shape;13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Customer Types:- This Includes either the Customer is an Adult, Children or the Toddler(Babies).</a:t>
            </a:r>
            <a:endParaRPr/>
          </a:p>
          <a:p>
            <a:pPr marL="228600" lvl="0" indent="-50800" algn="l" rtl="0">
              <a:lnSpc>
                <a:spcPct val="90000"/>
              </a:lnSpc>
              <a:spcBef>
                <a:spcPts val="1000"/>
              </a:spcBef>
              <a:spcAft>
                <a:spcPts val="0"/>
              </a:spcAft>
              <a:buClr>
                <a:schemeClr val="dk1"/>
              </a:buClr>
              <a:buSzPts val="2800"/>
              <a:buNone/>
            </a:pPr>
            <a:endParaRPr/>
          </a:p>
        </p:txBody>
      </p:sp>
      <p:pic>
        <p:nvPicPr>
          <p:cNvPr id="2" name="Picture 1">
            <a:extLst>
              <a:ext uri="{FF2B5EF4-FFF2-40B4-BE49-F238E27FC236}">
                <a16:creationId xmlns:a16="http://schemas.microsoft.com/office/drawing/2014/main" id="{05E1467E-04E5-E25A-2EAC-42C661D8B655}"/>
              </a:ext>
            </a:extLst>
          </p:cNvPr>
          <p:cNvPicPr>
            <a:picLocks noChangeAspect="1"/>
          </p:cNvPicPr>
          <p:nvPr/>
        </p:nvPicPr>
        <p:blipFill>
          <a:blip r:embed="rId3"/>
          <a:stretch>
            <a:fillRect/>
          </a:stretch>
        </p:blipFill>
        <p:spPr>
          <a:xfrm>
            <a:off x="10591800" y="-36321"/>
            <a:ext cx="1600200" cy="3399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flipH="1">
            <a:off x="838200" y="319406"/>
            <a:ext cx="10515600" cy="8045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Conclusion</a:t>
            </a:r>
            <a:endParaRPr/>
          </a:p>
        </p:txBody>
      </p:sp>
      <p:pic>
        <p:nvPicPr>
          <p:cNvPr id="139" name="Google Shape;139;p19" descr="Pre Inked Rubber Stamp"/>
          <p:cNvPicPr preferRelativeResize="0"/>
          <p:nvPr/>
        </p:nvPicPr>
        <p:blipFill rotWithShape="1">
          <a:blip r:embed="rId3">
            <a:alphaModFix/>
          </a:blip>
          <a:srcRect/>
          <a:stretch/>
        </p:blipFill>
        <p:spPr>
          <a:xfrm>
            <a:off x="8980191" y="3153719"/>
            <a:ext cx="3117094" cy="3523944"/>
          </a:xfrm>
          <a:prstGeom prst="rect">
            <a:avLst/>
          </a:prstGeom>
          <a:noFill/>
          <a:ln>
            <a:noFill/>
          </a:ln>
        </p:spPr>
      </p:pic>
      <p:pic>
        <p:nvPicPr>
          <p:cNvPr id="140" name="Google Shape;140;p19"/>
          <p:cNvPicPr preferRelativeResize="0"/>
          <p:nvPr/>
        </p:nvPicPr>
        <p:blipFill rotWithShape="1">
          <a:blip r:embed="rId4">
            <a:alphaModFix/>
          </a:blip>
          <a:srcRect/>
          <a:stretch/>
        </p:blipFill>
        <p:spPr>
          <a:xfrm>
            <a:off x="525533" y="1304925"/>
            <a:ext cx="7784454" cy="4095001"/>
          </a:xfrm>
          <a:prstGeom prst="rect">
            <a:avLst/>
          </a:prstGeom>
          <a:noFill/>
          <a:ln>
            <a:noFill/>
          </a:ln>
        </p:spPr>
      </p:pic>
      <p:pic>
        <p:nvPicPr>
          <p:cNvPr id="2" name="Picture 1">
            <a:extLst>
              <a:ext uri="{FF2B5EF4-FFF2-40B4-BE49-F238E27FC236}">
                <a16:creationId xmlns:a16="http://schemas.microsoft.com/office/drawing/2014/main" id="{CAF4300D-9878-CE59-3C98-41CE7AB3B5F9}"/>
              </a:ext>
            </a:extLst>
          </p:cNvPr>
          <p:cNvPicPr>
            <a:picLocks noChangeAspect="1"/>
          </p:cNvPicPr>
          <p:nvPr/>
        </p:nvPicPr>
        <p:blipFill>
          <a:blip r:embed="rId5"/>
          <a:stretch>
            <a:fillRect/>
          </a:stretch>
        </p:blipFill>
        <p:spPr>
          <a:xfrm>
            <a:off x="10591800" y="-36321"/>
            <a:ext cx="1600200" cy="3399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147</TotalTime>
  <Words>1789</Words>
  <Application>Microsoft Office PowerPoint</Application>
  <PresentationFormat>Widescreen</PresentationFormat>
  <Paragraphs>161</Paragraphs>
  <Slides>23</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PowerPoint Presentation</vt:lpstr>
      <vt:lpstr>Points to Discuss:-</vt:lpstr>
      <vt:lpstr>Data Collection and Understanding:</vt:lpstr>
      <vt:lpstr>a</vt:lpstr>
      <vt:lpstr>Agenda:-</vt:lpstr>
      <vt:lpstr>Data Conclusion:-</vt:lpstr>
      <vt:lpstr>Data Conclusion(Continued):-</vt:lpstr>
      <vt:lpstr>Data Conclusion(Continued):-</vt:lpstr>
      <vt:lpstr>Data Conclusion</vt:lpstr>
      <vt:lpstr>Bivariate Analysis:-</vt:lpstr>
      <vt:lpstr>PowerPoint Presentation</vt:lpstr>
      <vt:lpstr>PowerPoint Presentation</vt:lpstr>
      <vt:lpstr>Hotel Wise Analysis:-</vt:lpstr>
      <vt:lpstr>PowerPoint Presentation</vt:lpstr>
      <vt:lpstr>PowerPoint Presentation</vt:lpstr>
      <vt:lpstr>Distribution Wise Analysis:-</vt:lpstr>
      <vt:lpstr>PowerPoint Presentation</vt:lpstr>
      <vt:lpstr>Cancelation Analysis:-</vt:lpstr>
      <vt:lpstr>PowerPoint Presentation</vt:lpstr>
      <vt:lpstr>Time Wise Analysis:-</vt:lpstr>
      <vt:lpstr>PowerPoint Presentation</vt:lpstr>
      <vt:lpstr>Summarization of Complete Theory:-</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Kunal-PC</dc:creator>
  <cp:lastModifiedBy>Kunal Gawande</cp:lastModifiedBy>
  <cp:revision>4</cp:revision>
  <dcterms:modified xsi:type="dcterms:W3CDTF">2022-09-20T08:46:20Z</dcterms:modified>
</cp:coreProperties>
</file>