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74" r:id="rId9"/>
    <p:sldId id="275" r:id="rId10"/>
    <p:sldId id="261" r:id="rId11"/>
    <p:sldId id="277" r:id="rId12"/>
    <p:sldId id="276" r:id="rId13"/>
    <p:sldId id="278" r:id="rId14"/>
    <p:sldId id="279" r:id="rId15"/>
    <p:sldId id="280" r:id="rId16"/>
    <p:sldId id="281" r:id="rId17"/>
    <p:sldId id="264" r:id="rId18"/>
    <p:sldId id="282" r:id="rId19"/>
    <p:sldId id="266" r:id="rId20"/>
    <p:sldId id="265" r:id="rId21"/>
    <p:sldId id="283" r:id="rId22"/>
    <p:sldId id="267" r:id="rId23"/>
    <p:sldId id="284" r:id="rId24"/>
    <p:sldId id="268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86282" autoAdjust="0"/>
  </p:normalViewPr>
  <p:slideViewPr>
    <p:cSldViewPr snapToGrid="0" snapToObjects="1">
      <p:cViewPr varScale="1">
        <p:scale>
          <a:sx n="84" d="100"/>
          <a:sy n="84" d="100"/>
        </p:scale>
        <p:origin x="-1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00EE8-1C4C-B044-8FFA-69FF3A36BCF5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FAA86B5-07BE-FD42-9B58-0D17E91BD3A4}">
      <dgm:prSet phldrT="[Text]"/>
      <dgm:spPr/>
      <dgm:t>
        <a:bodyPr/>
        <a:lstStyle/>
        <a:p>
          <a:r>
            <a:rPr lang="en-US" dirty="0" err="1" smtClean="0"/>
            <a:t>Midplane</a:t>
          </a:r>
          <a:endParaRPr lang="en-US" dirty="0"/>
        </a:p>
      </dgm:t>
    </dgm:pt>
    <dgm:pt modelId="{60F7D236-D8E3-B649-82DE-3CE2CF683D03}" type="parTrans" cxnId="{FB9E9019-F8AD-6F47-9D3E-34766281D00D}">
      <dgm:prSet/>
      <dgm:spPr/>
      <dgm:t>
        <a:bodyPr/>
        <a:lstStyle/>
        <a:p>
          <a:endParaRPr lang="en-US"/>
        </a:p>
      </dgm:t>
    </dgm:pt>
    <dgm:pt modelId="{EDEB2C3C-2958-934B-B7A0-A9DEB6E21A2B}" type="sibTrans" cxnId="{FB9E9019-F8AD-6F47-9D3E-34766281D00D}">
      <dgm:prSet/>
      <dgm:spPr/>
      <dgm:t>
        <a:bodyPr/>
        <a:lstStyle/>
        <a:p>
          <a:endParaRPr lang="en-US"/>
        </a:p>
      </dgm:t>
    </dgm:pt>
    <dgm:pt modelId="{BADB99A1-42F1-8F4D-B250-B806F20F0D6E}" type="asst">
      <dgm:prSet phldrT="[Text]"/>
      <dgm:spPr/>
      <dgm:t>
        <a:bodyPr/>
        <a:lstStyle/>
        <a:p>
          <a:r>
            <a:rPr lang="en-US" dirty="0" smtClean="0"/>
            <a:t>Service card</a:t>
          </a:r>
          <a:endParaRPr lang="en-US" dirty="0"/>
        </a:p>
      </dgm:t>
    </dgm:pt>
    <dgm:pt modelId="{CDEA6D38-D087-B14D-9BA4-6063AD08F72F}" type="parTrans" cxnId="{8BA4593F-8708-494C-AFD6-0BEB461E5C9A}">
      <dgm:prSet/>
      <dgm:spPr/>
      <dgm:t>
        <a:bodyPr/>
        <a:lstStyle/>
        <a:p>
          <a:endParaRPr lang="en-US"/>
        </a:p>
      </dgm:t>
    </dgm:pt>
    <dgm:pt modelId="{2F2C6FBE-D6E8-6746-9E40-E08A8B11A1D6}" type="sibTrans" cxnId="{8BA4593F-8708-494C-AFD6-0BEB461E5C9A}">
      <dgm:prSet/>
      <dgm:spPr/>
      <dgm:t>
        <a:bodyPr/>
        <a:lstStyle/>
        <a:p>
          <a:endParaRPr lang="en-US"/>
        </a:p>
      </dgm:t>
    </dgm:pt>
    <dgm:pt modelId="{07E31BC7-A612-1644-BC09-1159E7D5170F}">
      <dgm:prSet phldrT="[Text]"/>
      <dgm:spPr/>
      <dgm:t>
        <a:bodyPr/>
        <a:lstStyle/>
        <a:p>
          <a:r>
            <a:rPr lang="en-US" dirty="0" smtClean="0"/>
            <a:t>Node Cards</a:t>
          </a:r>
          <a:endParaRPr lang="en-US" dirty="0"/>
        </a:p>
      </dgm:t>
    </dgm:pt>
    <dgm:pt modelId="{EBBE0B54-CA93-C04F-952E-FC5973E3C20C}" type="parTrans" cxnId="{2554FA95-7F3E-8B4A-B4F4-EEFEF107015C}">
      <dgm:prSet/>
      <dgm:spPr/>
      <dgm:t>
        <a:bodyPr/>
        <a:lstStyle/>
        <a:p>
          <a:endParaRPr lang="en-US"/>
        </a:p>
      </dgm:t>
    </dgm:pt>
    <dgm:pt modelId="{906CCDCE-E4BA-1E4A-ABA8-97C2E3D31352}" type="sibTrans" cxnId="{2554FA95-7F3E-8B4A-B4F4-EEFEF107015C}">
      <dgm:prSet/>
      <dgm:spPr/>
      <dgm:t>
        <a:bodyPr/>
        <a:lstStyle/>
        <a:p>
          <a:endParaRPr lang="en-US"/>
        </a:p>
      </dgm:t>
    </dgm:pt>
    <dgm:pt modelId="{B51A5FA6-52DD-B94C-8C36-67459E61C57A}">
      <dgm:prSet phldrT="[Text]"/>
      <dgm:spPr/>
      <dgm:t>
        <a:bodyPr/>
        <a:lstStyle/>
        <a:p>
          <a:r>
            <a:rPr lang="en-US" dirty="0" smtClean="0"/>
            <a:t>Compute Cards</a:t>
          </a:r>
          <a:endParaRPr lang="en-US" dirty="0"/>
        </a:p>
      </dgm:t>
    </dgm:pt>
    <dgm:pt modelId="{16ED7744-851D-EF40-9235-5C84E79D30A4}" type="parTrans" cxnId="{79A5B2C1-7E7F-C34E-BD8C-66F1DF0273EF}">
      <dgm:prSet/>
      <dgm:spPr/>
      <dgm:t>
        <a:bodyPr/>
        <a:lstStyle/>
        <a:p>
          <a:endParaRPr lang="en-US"/>
        </a:p>
      </dgm:t>
    </dgm:pt>
    <dgm:pt modelId="{BD9879E4-D1E1-5A42-8B54-B1DE67986BB5}" type="sibTrans" cxnId="{79A5B2C1-7E7F-C34E-BD8C-66F1DF0273EF}">
      <dgm:prSet/>
      <dgm:spPr/>
      <dgm:t>
        <a:bodyPr/>
        <a:lstStyle/>
        <a:p>
          <a:endParaRPr lang="en-US"/>
        </a:p>
      </dgm:t>
    </dgm:pt>
    <dgm:pt modelId="{DC29BF00-5734-EC48-AD45-0F2286D33973}" type="asst">
      <dgm:prSet phldrT="[Text]"/>
      <dgm:spPr/>
      <dgm:t>
        <a:bodyPr/>
        <a:lstStyle/>
        <a:p>
          <a:r>
            <a:rPr lang="en-US" dirty="0" smtClean="0"/>
            <a:t>I/O Nodes</a:t>
          </a:r>
          <a:endParaRPr lang="en-US" dirty="0"/>
        </a:p>
      </dgm:t>
    </dgm:pt>
    <dgm:pt modelId="{2FCCAF7A-34F8-2C41-BE2B-8A48E27CF770}" type="parTrans" cxnId="{6CC5D2D6-C517-EF4F-B411-64BF3A11779B}">
      <dgm:prSet/>
      <dgm:spPr/>
      <dgm:t>
        <a:bodyPr/>
        <a:lstStyle/>
        <a:p>
          <a:endParaRPr lang="en-US"/>
        </a:p>
      </dgm:t>
    </dgm:pt>
    <dgm:pt modelId="{8FA99451-85AD-E043-8BD5-4EA02B0149B9}" type="sibTrans" cxnId="{6CC5D2D6-C517-EF4F-B411-64BF3A11779B}">
      <dgm:prSet/>
      <dgm:spPr/>
      <dgm:t>
        <a:bodyPr/>
        <a:lstStyle/>
        <a:p>
          <a:endParaRPr lang="en-US"/>
        </a:p>
      </dgm:t>
    </dgm:pt>
    <dgm:pt modelId="{1EA79C30-ADA8-A949-AFB4-068BBAF2CCD2}">
      <dgm:prSet phldrT="[Text]"/>
      <dgm:spPr/>
      <dgm:t>
        <a:bodyPr/>
        <a:lstStyle/>
        <a:p>
          <a:r>
            <a:rPr lang="en-US" dirty="0" smtClean="0"/>
            <a:t>Compute Chips</a:t>
          </a:r>
          <a:endParaRPr lang="en-US" dirty="0"/>
        </a:p>
      </dgm:t>
    </dgm:pt>
    <dgm:pt modelId="{625F6E4D-2B55-D542-AF4E-D39953B61904}" type="parTrans" cxnId="{02109AF9-9920-0944-A032-75BC53541FEF}">
      <dgm:prSet/>
      <dgm:spPr/>
      <dgm:t>
        <a:bodyPr/>
        <a:lstStyle/>
        <a:p>
          <a:endParaRPr lang="en-US"/>
        </a:p>
      </dgm:t>
    </dgm:pt>
    <dgm:pt modelId="{7BAA5C24-1763-2F4D-8622-CAA92DEF01A9}" type="sibTrans" cxnId="{02109AF9-9920-0944-A032-75BC53541FEF}">
      <dgm:prSet/>
      <dgm:spPr/>
      <dgm:t>
        <a:bodyPr/>
        <a:lstStyle/>
        <a:p>
          <a:endParaRPr lang="en-US"/>
        </a:p>
      </dgm:t>
    </dgm:pt>
    <dgm:pt modelId="{6CC5439F-5A12-2E46-A4D7-FA117FEC858B}" type="pres">
      <dgm:prSet presAssocID="{64500EE8-1C4C-B044-8FFA-69FF3A36BC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CB27F7-B9AF-0C44-B067-60762F7C33EC}" type="pres">
      <dgm:prSet presAssocID="{AFAA86B5-07BE-FD42-9B58-0D17E91BD3A4}" presName="hierRoot1" presStyleCnt="0">
        <dgm:presLayoutVars>
          <dgm:hierBranch val="init"/>
        </dgm:presLayoutVars>
      </dgm:prSet>
      <dgm:spPr/>
    </dgm:pt>
    <dgm:pt modelId="{29F0AF84-2FA5-284F-B32F-28D649811BA8}" type="pres">
      <dgm:prSet presAssocID="{AFAA86B5-07BE-FD42-9B58-0D17E91BD3A4}" presName="rootComposite1" presStyleCnt="0"/>
      <dgm:spPr/>
    </dgm:pt>
    <dgm:pt modelId="{47D14D15-26E0-4E4C-AC23-77C2FFBFF3E9}" type="pres">
      <dgm:prSet presAssocID="{AFAA86B5-07BE-FD42-9B58-0D17E91BD3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4FDEAF-09E1-E949-9FB5-8658F642B7F8}" type="pres">
      <dgm:prSet presAssocID="{AFAA86B5-07BE-FD42-9B58-0D17E91BD3A4}" presName="rootConnector1" presStyleLbl="node1" presStyleIdx="0" presStyleCnt="0"/>
      <dgm:spPr/>
    </dgm:pt>
    <dgm:pt modelId="{B2CB1E3A-203C-3D46-A01F-78A0F3CE5BC6}" type="pres">
      <dgm:prSet presAssocID="{AFAA86B5-07BE-FD42-9B58-0D17E91BD3A4}" presName="hierChild2" presStyleCnt="0"/>
      <dgm:spPr/>
    </dgm:pt>
    <dgm:pt modelId="{4385FC99-A4A4-AF40-8C23-83C507B87AC8}" type="pres">
      <dgm:prSet presAssocID="{EBBE0B54-CA93-C04F-952E-FC5973E3C20C}" presName="Name37" presStyleLbl="parChTrans1D2" presStyleIdx="0" presStyleCnt="3"/>
      <dgm:spPr/>
    </dgm:pt>
    <dgm:pt modelId="{4843AEF8-32E9-224B-8EE5-1CF85BF9AFDE}" type="pres">
      <dgm:prSet presAssocID="{07E31BC7-A612-1644-BC09-1159E7D5170F}" presName="hierRoot2" presStyleCnt="0">
        <dgm:presLayoutVars>
          <dgm:hierBranch val="init"/>
        </dgm:presLayoutVars>
      </dgm:prSet>
      <dgm:spPr/>
    </dgm:pt>
    <dgm:pt modelId="{EE070B14-81A2-7E48-BAD5-A60147B0D862}" type="pres">
      <dgm:prSet presAssocID="{07E31BC7-A612-1644-BC09-1159E7D5170F}" presName="rootComposite" presStyleCnt="0"/>
      <dgm:spPr/>
    </dgm:pt>
    <dgm:pt modelId="{98DB7764-0912-8348-8B1F-D33615C691B7}" type="pres">
      <dgm:prSet presAssocID="{07E31BC7-A612-1644-BC09-1159E7D5170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E951F-9685-7346-9544-937527DFF3A7}" type="pres">
      <dgm:prSet presAssocID="{07E31BC7-A612-1644-BC09-1159E7D5170F}" presName="rootConnector" presStyleLbl="node2" presStyleIdx="0" presStyleCnt="1"/>
      <dgm:spPr/>
    </dgm:pt>
    <dgm:pt modelId="{719107B3-69E9-DD4B-A389-1B68A8465F27}" type="pres">
      <dgm:prSet presAssocID="{07E31BC7-A612-1644-BC09-1159E7D5170F}" presName="hierChild4" presStyleCnt="0"/>
      <dgm:spPr/>
    </dgm:pt>
    <dgm:pt modelId="{D5389523-AD12-684E-A58E-DF3AA2BDC9A8}" type="pres">
      <dgm:prSet presAssocID="{16ED7744-851D-EF40-9235-5C84E79D30A4}" presName="Name37" presStyleLbl="parChTrans1D3" presStyleIdx="0" presStyleCnt="1"/>
      <dgm:spPr/>
    </dgm:pt>
    <dgm:pt modelId="{74A62BD7-6EC0-E44B-BC4D-BD0B0E1A6291}" type="pres">
      <dgm:prSet presAssocID="{B51A5FA6-52DD-B94C-8C36-67459E61C57A}" presName="hierRoot2" presStyleCnt="0">
        <dgm:presLayoutVars>
          <dgm:hierBranch val="init"/>
        </dgm:presLayoutVars>
      </dgm:prSet>
      <dgm:spPr/>
    </dgm:pt>
    <dgm:pt modelId="{475EDDDC-CFC0-3948-9956-44298789847D}" type="pres">
      <dgm:prSet presAssocID="{B51A5FA6-52DD-B94C-8C36-67459E61C57A}" presName="rootComposite" presStyleCnt="0"/>
      <dgm:spPr/>
    </dgm:pt>
    <dgm:pt modelId="{F9E21BB9-0001-F94B-AF0E-36506632E9A8}" type="pres">
      <dgm:prSet presAssocID="{B51A5FA6-52DD-B94C-8C36-67459E61C57A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5406-43E3-334F-A7FC-514A843C8114}" type="pres">
      <dgm:prSet presAssocID="{B51A5FA6-52DD-B94C-8C36-67459E61C57A}" presName="rootConnector" presStyleLbl="node3" presStyleIdx="0" presStyleCnt="1"/>
      <dgm:spPr/>
    </dgm:pt>
    <dgm:pt modelId="{CEC8325C-C550-614E-9801-008BDA5F6B05}" type="pres">
      <dgm:prSet presAssocID="{B51A5FA6-52DD-B94C-8C36-67459E61C57A}" presName="hierChild4" presStyleCnt="0"/>
      <dgm:spPr/>
    </dgm:pt>
    <dgm:pt modelId="{2D4EB56F-50E9-3A49-B28A-87712D258C12}" type="pres">
      <dgm:prSet presAssocID="{625F6E4D-2B55-D542-AF4E-D39953B61904}" presName="Name37" presStyleLbl="parChTrans1D4" presStyleIdx="0" presStyleCnt="1"/>
      <dgm:spPr/>
    </dgm:pt>
    <dgm:pt modelId="{CBC82F67-3EF9-0044-B65C-97C9E166BF53}" type="pres">
      <dgm:prSet presAssocID="{1EA79C30-ADA8-A949-AFB4-068BBAF2CCD2}" presName="hierRoot2" presStyleCnt="0">
        <dgm:presLayoutVars>
          <dgm:hierBranch val="init"/>
        </dgm:presLayoutVars>
      </dgm:prSet>
      <dgm:spPr/>
    </dgm:pt>
    <dgm:pt modelId="{7D29F178-E7DF-8141-9E1E-10ADBED98AB8}" type="pres">
      <dgm:prSet presAssocID="{1EA79C30-ADA8-A949-AFB4-068BBAF2CCD2}" presName="rootComposite" presStyleCnt="0"/>
      <dgm:spPr/>
    </dgm:pt>
    <dgm:pt modelId="{4166F764-F1A8-1B45-9226-5331E85C5FFB}" type="pres">
      <dgm:prSet presAssocID="{1EA79C30-ADA8-A949-AFB4-068BBAF2CCD2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1C0CC8-D062-4344-9B00-CA89FB01731E}" type="pres">
      <dgm:prSet presAssocID="{1EA79C30-ADA8-A949-AFB4-068BBAF2CCD2}" presName="rootConnector" presStyleLbl="node4" presStyleIdx="0" presStyleCnt="1"/>
      <dgm:spPr/>
    </dgm:pt>
    <dgm:pt modelId="{D9244793-72E0-3440-B0DB-6B58802E334A}" type="pres">
      <dgm:prSet presAssocID="{1EA79C30-ADA8-A949-AFB4-068BBAF2CCD2}" presName="hierChild4" presStyleCnt="0"/>
      <dgm:spPr/>
    </dgm:pt>
    <dgm:pt modelId="{0F21B420-03C6-AE40-81BA-BAC0CC4F3B42}" type="pres">
      <dgm:prSet presAssocID="{1EA79C30-ADA8-A949-AFB4-068BBAF2CCD2}" presName="hierChild5" presStyleCnt="0"/>
      <dgm:spPr/>
    </dgm:pt>
    <dgm:pt modelId="{EB5915AC-D6DF-4F40-A3AE-D4BEF0D8E858}" type="pres">
      <dgm:prSet presAssocID="{B51A5FA6-52DD-B94C-8C36-67459E61C57A}" presName="hierChild5" presStyleCnt="0"/>
      <dgm:spPr/>
    </dgm:pt>
    <dgm:pt modelId="{8F687EA1-21C9-714E-8BF9-9231D9519F89}" type="pres">
      <dgm:prSet presAssocID="{07E31BC7-A612-1644-BC09-1159E7D5170F}" presName="hierChild5" presStyleCnt="0"/>
      <dgm:spPr/>
    </dgm:pt>
    <dgm:pt modelId="{C5D99E68-D6AE-BB4E-A469-C649B690CE8A}" type="pres">
      <dgm:prSet presAssocID="{AFAA86B5-07BE-FD42-9B58-0D17E91BD3A4}" presName="hierChild3" presStyleCnt="0"/>
      <dgm:spPr/>
    </dgm:pt>
    <dgm:pt modelId="{C1125402-FC73-0F4B-BA5A-FC3B05613560}" type="pres">
      <dgm:prSet presAssocID="{CDEA6D38-D087-B14D-9BA4-6063AD08F72F}" presName="Name111" presStyleLbl="parChTrans1D2" presStyleIdx="1" presStyleCnt="3"/>
      <dgm:spPr/>
    </dgm:pt>
    <dgm:pt modelId="{8444B4F2-88F0-4F42-8931-E65E0E903011}" type="pres">
      <dgm:prSet presAssocID="{BADB99A1-42F1-8F4D-B250-B806F20F0D6E}" presName="hierRoot3" presStyleCnt="0">
        <dgm:presLayoutVars>
          <dgm:hierBranch val="init"/>
        </dgm:presLayoutVars>
      </dgm:prSet>
      <dgm:spPr/>
    </dgm:pt>
    <dgm:pt modelId="{3EBB2F91-884F-4D45-ACF1-5AF5B7E6E2E8}" type="pres">
      <dgm:prSet presAssocID="{BADB99A1-42F1-8F4D-B250-B806F20F0D6E}" presName="rootComposite3" presStyleCnt="0"/>
      <dgm:spPr/>
    </dgm:pt>
    <dgm:pt modelId="{E2B75592-50E2-AB47-9054-D03EB810D2AC}" type="pres">
      <dgm:prSet presAssocID="{BADB99A1-42F1-8F4D-B250-B806F20F0D6E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109BFF-9188-CE40-9A70-657109D9F9B3}" type="pres">
      <dgm:prSet presAssocID="{BADB99A1-42F1-8F4D-B250-B806F20F0D6E}" presName="rootConnector3" presStyleLbl="asst1" presStyleIdx="0" presStyleCnt="2"/>
      <dgm:spPr/>
    </dgm:pt>
    <dgm:pt modelId="{B8B7F298-DDAD-8348-96A7-0FBBFEB8206B}" type="pres">
      <dgm:prSet presAssocID="{BADB99A1-42F1-8F4D-B250-B806F20F0D6E}" presName="hierChild6" presStyleCnt="0"/>
      <dgm:spPr/>
    </dgm:pt>
    <dgm:pt modelId="{3F21BD41-239F-3742-B26E-F2E2F9A38661}" type="pres">
      <dgm:prSet presAssocID="{BADB99A1-42F1-8F4D-B250-B806F20F0D6E}" presName="hierChild7" presStyleCnt="0"/>
      <dgm:spPr/>
    </dgm:pt>
    <dgm:pt modelId="{29EFF799-AE90-6041-8062-30BDF646205B}" type="pres">
      <dgm:prSet presAssocID="{2FCCAF7A-34F8-2C41-BE2B-8A48E27CF770}" presName="Name111" presStyleLbl="parChTrans1D2" presStyleIdx="2" presStyleCnt="3"/>
      <dgm:spPr/>
    </dgm:pt>
    <dgm:pt modelId="{B7348768-4AB6-E847-AAC9-2E4729A866E6}" type="pres">
      <dgm:prSet presAssocID="{DC29BF00-5734-EC48-AD45-0F2286D33973}" presName="hierRoot3" presStyleCnt="0">
        <dgm:presLayoutVars>
          <dgm:hierBranch val="init"/>
        </dgm:presLayoutVars>
      </dgm:prSet>
      <dgm:spPr/>
    </dgm:pt>
    <dgm:pt modelId="{1845EF77-7729-7748-8058-91FD0AFC6DAC}" type="pres">
      <dgm:prSet presAssocID="{DC29BF00-5734-EC48-AD45-0F2286D33973}" presName="rootComposite3" presStyleCnt="0"/>
      <dgm:spPr/>
    </dgm:pt>
    <dgm:pt modelId="{A5B424F2-1017-4F42-A95B-E6E395363C27}" type="pres">
      <dgm:prSet presAssocID="{DC29BF00-5734-EC48-AD45-0F2286D33973}" presName="rootText3" presStyleLbl="asst1" presStyleIdx="1" presStyleCnt="2">
        <dgm:presLayoutVars>
          <dgm:chPref val="3"/>
        </dgm:presLayoutVars>
      </dgm:prSet>
      <dgm:spPr/>
    </dgm:pt>
    <dgm:pt modelId="{6F651483-D072-2F44-8BEB-3CA5FD3E5658}" type="pres">
      <dgm:prSet presAssocID="{DC29BF00-5734-EC48-AD45-0F2286D33973}" presName="rootConnector3" presStyleLbl="asst1" presStyleIdx="1" presStyleCnt="2"/>
      <dgm:spPr/>
    </dgm:pt>
    <dgm:pt modelId="{C69A4F08-7E37-8348-8258-B76BF2ED0C96}" type="pres">
      <dgm:prSet presAssocID="{DC29BF00-5734-EC48-AD45-0F2286D33973}" presName="hierChild6" presStyleCnt="0"/>
      <dgm:spPr/>
    </dgm:pt>
    <dgm:pt modelId="{347D6ED6-3276-0049-AD89-7AC27C108A04}" type="pres">
      <dgm:prSet presAssocID="{DC29BF00-5734-EC48-AD45-0F2286D33973}" presName="hierChild7" presStyleCnt="0"/>
      <dgm:spPr/>
    </dgm:pt>
  </dgm:ptLst>
  <dgm:cxnLst>
    <dgm:cxn modelId="{AB65B470-1CA1-EB40-8577-B3EF3CA7C99A}" type="presOf" srcId="{07E31BC7-A612-1644-BC09-1159E7D5170F}" destId="{98DB7764-0912-8348-8B1F-D33615C691B7}" srcOrd="0" destOrd="0" presId="urn:microsoft.com/office/officeart/2005/8/layout/orgChart1"/>
    <dgm:cxn modelId="{7B2FDB53-8A46-AF4D-93C5-B3F15FB0DD10}" type="presOf" srcId="{EBBE0B54-CA93-C04F-952E-FC5973E3C20C}" destId="{4385FC99-A4A4-AF40-8C23-83C507B87AC8}" srcOrd="0" destOrd="0" presId="urn:microsoft.com/office/officeart/2005/8/layout/orgChart1"/>
    <dgm:cxn modelId="{DC94AE33-D944-7C46-9A3C-94F4559762D7}" type="presOf" srcId="{B51A5FA6-52DD-B94C-8C36-67459E61C57A}" destId="{33EC5406-43E3-334F-A7FC-514A843C8114}" srcOrd="1" destOrd="0" presId="urn:microsoft.com/office/officeart/2005/8/layout/orgChart1"/>
    <dgm:cxn modelId="{26787A93-54C3-7F4A-8D4C-7F8A0C09CF60}" type="presOf" srcId="{16ED7744-851D-EF40-9235-5C84E79D30A4}" destId="{D5389523-AD12-684E-A58E-DF3AA2BDC9A8}" srcOrd="0" destOrd="0" presId="urn:microsoft.com/office/officeart/2005/8/layout/orgChart1"/>
    <dgm:cxn modelId="{1563AB33-02AA-4E4E-8737-4526AD95A5FA}" type="presOf" srcId="{64500EE8-1C4C-B044-8FFA-69FF3A36BCF5}" destId="{6CC5439F-5A12-2E46-A4D7-FA117FEC858B}" srcOrd="0" destOrd="0" presId="urn:microsoft.com/office/officeart/2005/8/layout/orgChart1"/>
    <dgm:cxn modelId="{77A04A43-FB96-1E4C-AF23-F476FE58801E}" type="presOf" srcId="{AFAA86B5-07BE-FD42-9B58-0D17E91BD3A4}" destId="{47D14D15-26E0-4E4C-AC23-77C2FFBFF3E9}" srcOrd="0" destOrd="0" presId="urn:microsoft.com/office/officeart/2005/8/layout/orgChart1"/>
    <dgm:cxn modelId="{02109AF9-9920-0944-A032-75BC53541FEF}" srcId="{B51A5FA6-52DD-B94C-8C36-67459E61C57A}" destId="{1EA79C30-ADA8-A949-AFB4-068BBAF2CCD2}" srcOrd="0" destOrd="0" parTransId="{625F6E4D-2B55-D542-AF4E-D39953B61904}" sibTransId="{7BAA5C24-1763-2F4D-8622-CAA92DEF01A9}"/>
    <dgm:cxn modelId="{8BA4593F-8708-494C-AFD6-0BEB461E5C9A}" srcId="{AFAA86B5-07BE-FD42-9B58-0D17E91BD3A4}" destId="{BADB99A1-42F1-8F4D-B250-B806F20F0D6E}" srcOrd="0" destOrd="0" parTransId="{CDEA6D38-D087-B14D-9BA4-6063AD08F72F}" sibTransId="{2F2C6FBE-D6E8-6746-9E40-E08A8B11A1D6}"/>
    <dgm:cxn modelId="{020FA461-1F83-CA41-AB62-A6EB384CA510}" type="presOf" srcId="{DC29BF00-5734-EC48-AD45-0F2286D33973}" destId="{6F651483-D072-2F44-8BEB-3CA5FD3E5658}" srcOrd="1" destOrd="0" presId="urn:microsoft.com/office/officeart/2005/8/layout/orgChart1"/>
    <dgm:cxn modelId="{42C2CDA6-D84D-DA4E-8DEA-328B09796FDF}" type="presOf" srcId="{BADB99A1-42F1-8F4D-B250-B806F20F0D6E}" destId="{E2B75592-50E2-AB47-9054-D03EB810D2AC}" srcOrd="0" destOrd="0" presId="urn:microsoft.com/office/officeart/2005/8/layout/orgChart1"/>
    <dgm:cxn modelId="{007C1F77-56DC-094B-96F3-C0B7A869F968}" type="presOf" srcId="{2FCCAF7A-34F8-2C41-BE2B-8A48E27CF770}" destId="{29EFF799-AE90-6041-8062-30BDF646205B}" srcOrd="0" destOrd="0" presId="urn:microsoft.com/office/officeart/2005/8/layout/orgChart1"/>
    <dgm:cxn modelId="{2554FA95-7F3E-8B4A-B4F4-EEFEF107015C}" srcId="{AFAA86B5-07BE-FD42-9B58-0D17E91BD3A4}" destId="{07E31BC7-A612-1644-BC09-1159E7D5170F}" srcOrd="2" destOrd="0" parTransId="{EBBE0B54-CA93-C04F-952E-FC5973E3C20C}" sibTransId="{906CCDCE-E4BA-1E4A-ABA8-97C2E3D31352}"/>
    <dgm:cxn modelId="{6CC5D2D6-C517-EF4F-B411-64BF3A11779B}" srcId="{AFAA86B5-07BE-FD42-9B58-0D17E91BD3A4}" destId="{DC29BF00-5734-EC48-AD45-0F2286D33973}" srcOrd="1" destOrd="0" parTransId="{2FCCAF7A-34F8-2C41-BE2B-8A48E27CF770}" sibTransId="{8FA99451-85AD-E043-8BD5-4EA02B0149B9}"/>
    <dgm:cxn modelId="{79A5B2C1-7E7F-C34E-BD8C-66F1DF0273EF}" srcId="{07E31BC7-A612-1644-BC09-1159E7D5170F}" destId="{B51A5FA6-52DD-B94C-8C36-67459E61C57A}" srcOrd="0" destOrd="0" parTransId="{16ED7744-851D-EF40-9235-5C84E79D30A4}" sibTransId="{BD9879E4-D1E1-5A42-8B54-B1DE67986BB5}"/>
    <dgm:cxn modelId="{8B0E6C28-CD3E-CB49-B59A-04F198118DA3}" type="presOf" srcId="{DC29BF00-5734-EC48-AD45-0F2286D33973}" destId="{A5B424F2-1017-4F42-A95B-E6E395363C27}" srcOrd="0" destOrd="0" presId="urn:microsoft.com/office/officeart/2005/8/layout/orgChart1"/>
    <dgm:cxn modelId="{39AC9441-292A-0048-89A2-1D223791C806}" type="presOf" srcId="{B51A5FA6-52DD-B94C-8C36-67459E61C57A}" destId="{F9E21BB9-0001-F94B-AF0E-36506632E9A8}" srcOrd="0" destOrd="0" presId="urn:microsoft.com/office/officeart/2005/8/layout/orgChart1"/>
    <dgm:cxn modelId="{C79B74DB-9664-5A41-B0E5-05170DBE18C8}" type="presOf" srcId="{CDEA6D38-D087-B14D-9BA4-6063AD08F72F}" destId="{C1125402-FC73-0F4B-BA5A-FC3B05613560}" srcOrd="0" destOrd="0" presId="urn:microsoft.com/office/officeart/2005/8/layout/orgChart1"/>
    <dgm:cxn modelId="{93909A5D-7009-3F44-96E2-27D9336354E2}" type="presOf" srcId="{1EA79C30-ADA8-A949-AFB4-068BBAF2CCD2}" destId="{E21C0CC8-D062-4344-9B00-CA89FB01731E}" srcOrd="1" destOrd="0" presId="urn:microsoft.com/office/officeart/2005/8/layout/orgChart1"/>
    <dgm:cxn modelId="{FB9E9019-F8AD-6F47-9D3E-34766281D00D}" srcId="{64500EE8-1C4C-B044-8FFA-69FF3A36BCF5}" destId="{AFAA86B5-07BE-FD42-9B58-0D17E91BD3A4}" srcOrd="0" destOrd="0" parTransId="{60F7D236-D8E3-B649-82DE-3CE2CF683D03}" sibTransId="{EDEB2C3C-2958-934B-B7A0-A9DEB6E21A2B}"/>
    <dgm:cxn modelId="{1F775E28-C4E5-754F-B8FC-F6F979513E68}" type="presOf" srcId="{07E31BC7-A612-1644-BC09-1159E7D5170F}" destId="{AE6E951F-9685-7346-9544-937527DFF3A7}" srcOrd="1" destOrd="0" presId="urn:microsoft.com/office/officeart/2005/8/layout/orgChart1"/>
    <dgm:cxn modelId="{05033757-8CA2-1146-9435-01431FEE5D64}" type="presOf" srcId="{1EA79C30-ADA8-A949-AFB4-068BBAF2CCD2}" destId="{4166F764-F1A8-1B45-9226-5331E85C5FFB}" srcOrd="0" destOrd="0" presId="urn:microsoft.com/office/officeart/2005/8/layout/orgChart1"/>
    <dgm:cxn modelId="{88D2785B-F4E1-8545-AA08-A86C98EDD0D0}" type="presOf" srcId="{BADB99A1-42F1-8F4D-B250-B806F20F0D6E}" destId="{14109BFF-9188-CE40-9A70-657109D9F9B3}" srcOrd="1" destOrd="0" presId="urn:microsoft.com/office/officeart/2005/8/layout/orgChart1"/>
    <dgm:cxn modelId="{75021907-CEA9-4548-8559-D926B1E5FE9E}" type="presOf" srcId="{625F6E4D-2B55-D542-AF4E-D39953B61904}" destId="{2D4EB56F-50E9-3A49-B28A-87712D258C12}" srcOrd="0" destOrd="0" presId="urn:microsoft.com/office/officeart/2005/8/layout/orgChart1"/>
    <dgm:cxn modelId="{B3270ECE-3989-6E4B-A380-0633568076C6}" type="presOf" srcId="{AFAA86B5-07BE-FD42-9B58-0D17E91BD3A4}" destId="{5D4FDEAF-09E1-E949-9FB5-8658F642B7F8}" srcOrd="1" destOrd="0" presId="urn:microsoft.com/office/officeart/2005/8/layout/orgChart1"/>
    <dgm:cxn modelId="{CA0C29E8-C2D8-7049-9FB1-0799FE06DCD0}" type="presParOf" srcId="{6CC5439F-5A12-2E46-A4D7-FA117FEC858B}" destId="{85CB27F7-B9AF-0C44-B067-60762F7C33EC}" srcOrd="0" destOrd="0" presId="urn:microsoft.com/office/officeart/2005/8/layout/orgChart1"/>
    <dgm:cxn modelId="{C32DF750-F1B6-304A-82D1-AA451F2D4B9B}" type="presParOf" srcId="{85CB27F7-B9AF-0C44-B067-60762F7C33EC}" destId="{29F0AF84-2FA5-284F-B32F-28D649811BA8}" srcOrd="0" destOrd="0" presId="urn:microsoft.com/office/officeart/2005/8/layout/orgChart1"/>
    <dgm:cxn modelId="{35B27B96-C8AB-F94C-9FF2-029F1F473976}" type="presParOf" srcId="{29F0AF84-2FA5-284F-B32F-28D649811BA8}" destId="{47D14D15-26E0-4E4C-AC23-77C2FFBFF3E9}" srcOrd="0" destOrd="0" presId="urn:microsoft.com/office/officeart/2005/8/layout/orgChart1"/>
    <dgm:cxn modelId="{21FC463A-D461-454D-817B-734A0E692083}" type="presParOf" srcId="{29F0AF84-2FA5-284F-B32F-28D649811BA8}" destId="{5D4FDEAF-09E1-E949-9FB5-8658F642B7F8}" srcOrd="1" destOrd="0" presId="urn:microsoft.com/office/officeart/2005/8/layout/orgChart1"/>
    <dgm:cxn modelId="{41D397E3-726A-BE42-B1BF-2270A13A74C2}" type="presParOf" srcId="{85CB27F7-B9AF-0C44-B067-60762F7C33EC}" destId="{B2CB1E3A-203C-3D46-A01F-78A0F3CE5BC6}" srcOrd="1" destOrd="0" presId="urn:microsoft.com/office/officeart/2005/8/layout/orgChart1"/>
    <dgm:cxn modelId="{3DE40088-2F9D-734E-BD4D-AB6152AA61A5}" type="presParOf" srcId="{B2CB1E3A-203C-3D46-A01F-78A0F3CE5BC6}" destId="{4385FC99-A4A4-AF40-8C23-83C507B87AC8}" srcOrd="0" destOrd="0" presId="urn:microsoft.com/office/officeart/2005/8/layout/orgChart1"/>
    <dgm:cxn modelId="{D1319243-EA53-D04C-8AF8-96C473666F37}" type="presParOf" srcId="{B2CB1E3A-203C-3D46-A01F-78A0F3CE5BC6}" destId="{4843AEF8-32E9-224B-8EE5-1CF85BF9AFDE}" srcOrd="1" destOrd="0" presId="urn:microsoft.com/office/officeart/2005/8/layout/orgChart1"/>
    <dgm:cxn modelId="{404D2800-AD30-CD4C-93D3-6883E2357D9E}" type="presParOf" srcId="{4843AEF8-32E9-224B-8EE5-1CF85BF9AFDE}" destId="{EE070B14-81A2-7E48-BAD5-A60147B0D862}" srcOrd="0" destOrd="0" presId="urn:microsoft.com/office/officeart/2005/8/layout/orgChart1"/>
    <dgm:cxn modelId="{2A1C96C2-E8C7-AF47-9074-F43C692CBCAF}" type="presParOf" srcId="{EE070B14-81A2-7E48-BAD5-A60147B0D862}" destId="{98DB7764-0912-8348-8B1F-D33615C691B7}" srcOrd="0" destOrd="0" presId="urn:microsoft.com/office/officeart/2005/8/layout/orgChart1"/>
    <dgm:cxn modelId="{F92C95AB-E31D-C74D-97CE-F6D2333F22D0}" type="presParOf" srcId="{EE070B14-81A2-7E48-BAD5-A60147B0D862}" destId="{AE6E951F-9685-7346-9544-937527DFF3A7}" srcOrd="1" destOrd="0" presId="urn:microsoft.com/office/officeart/2005/8/layout/orgChart1"/>
    <dgm:cxn modelId="{8EE8E942-0971-FC4E-9090-E9CA7597752F}" type="presParOf" srcId="{4843AEF8-32E9-224B-8EE5-1CF85BF9AFDE}" destId="{719107B3-69E9-DD4B-A389-1B68A8465F27}" srcOrd="1" destOrd="0" presId="urn:microsoft.com/office/officeart/2005/8/layout/orgChart1"/>
    <dgm:cxn modelId="{ED0D7C6B-6346-7F4F-A183-A16D81D27D6F}" type="presParOf" srcId="{719107B3-69E9-DD4B-A389-1B68A8465F27}" destId="{D5389523-AD12-684E-A58E-DF3AA2BDC9A8}" srcOrd="0" destOrd="0" presId="urn:microsoft.com/office/officeart/2005/8/layout/orgChart1"/>
    <dgm:cxn modelId="{EE69BEB0-9A73-D447-A50A-9844D82956D1}" type="presParOf" srcId="{719107B3-69E9-DD4B-A389-1B68A8465F27}" destId="{74A62BD7-6EC0-E44B-BC4D-BD0B0E1A6291}" srcOrd="1" destOrd="0" presId="urn:microsoft.com/office/officeart/2005/8/layout/orgChart1"/>
    <dgm:cxn modelId="{5342B72C-4151-A141-B78C-F11BDC785C2C}" type="presParOf" srcId="{74A62BD7-6EC0-E44B-BC4D-BD0B0E1A6291}" destId="{475EDDDC-CFC0-3948-9956-44298789847D}" srcOrd="0" destOrd="0" presId="urn:microsoft.com/office/officeart/2005/8/layout/orgChart1"/>
    <dgm:cxn modelId="{5FF65647-04B6-B74F-B534-427F4B76ED9F}" type="presParOf" srcId="{475EDDDC-CFC0-3948-9956-44298789847D}" destId="{F9E21BB9-0001-F94B-AF0E-36506632E9A8}" srcOrd="0" destOrd="0" presId="urn:microsoft.com/office/officeart/2005/8/layout/orgChart1"/>
    <dgm:cxn modelId="{D3EA4891-3C1B-4E4D-BF34-D0AA07D6E725}" type="presParOf" srcId="{475EDDDC-CFC0-3948-9956-44298789847D}" destId="{33EC5406-43E3-334F-A7FC-514A843C8114}" srcOrd="1" destOrd="0" presId="urn:microsoft.com/office/officeart/2005/8/layout/orgChart1"/>
    <dgm:cxn modelId="{8CF82258-250C-1442-B865-20F0A7CED09D}" type="presParOf" srcId="{74A62BD7-6EC0-E44B-BC4D-BD0B0E1A6291}" destId="{CEC8325C-C550-614E-9801-008BDA5F6B05}" srcOrd="1" destOrd="0" presId="urn:microsoft.com/office/officeart/2005/8/layout/orgChart1"/>
    <dgm:cxn modelId="{78FE41E5-6744-7049-BF30-88A169B3DC23}" type="presParOf" srcId="{CEC8325C-C550-614E-9801-008BDA5F6B05}" destId="{2D4EB56F-50E9-3A49-B28A-87712D258C12}" srcOrd="0" destOrd="0" presId="urn:microsoft.com/office/officeart/2005/8/layout/orgChart1"/>
    <dgm:cxn modelId="{151D340B-E3FB-2946-8996-6FF28B4138CD}" type="presParOf" srcId="{CEC8325C-C550-614E-9801-008BDA5F6B05}" destId="{CBC82F67-3EF9-0044-B65C-97C9E166BF53}" srcOrd="1" destOrd="0" presId="urn:microsoft.com/office/officeart/2005/8/layout/orgChart1"/>
    <dgm:cxn modelId="{8EDCBC8B-90A3-A646-B649-0003C1199CE1}" type="presParOf" srcId="{CBC82F67-3EF9-0044-B65C-97C9E166BF53}" destId="{7D29F178-E7DF-8141-9E1E-10ADBED98AB8}" srcOrd="0" destOrd="0" presId="urn:microsoft.com/office/officeart/2005/8/layout/orgChart1"/>
    <dgm:cxn modelId="{658BEB31-F3BC-7A45-8116-CF9B1A327315}" type="presParOf" srcId="{7D29F178-E7DF-8141-9E1E-10ADBED98AB8}" destId="{4166F764-F1A8-1B45-9226-5331E85C5FFB}" srcOrd="0" destOrd="0" presId="urn:microsoft.com/office/officeart/2005/8/layout/orgChart1"/>
    <dgm:cxn modelId="{D9568034-5DEF-A443-90AF-B04B41AC8BED}" type="presParOf" srcId="{7D29F178-E7DF-8141-9E1E-10ADBED98AB8}" destId="{E21C0CC8-D062-4344-9B00-CA89FB01731E}" srcOrd="1" destOrd="0" presId="urn:microsoft.com/office/officeart/2005/8/layout/orgChart1"/>
    <dgm:cxn modelId="{087AFD2A-7EEF-504E-A7A9-73B29F9E5D26}" type="presParOf" srcId="{CBC82F67-3EF9-0044-B65C-97C9E166BF53}" destId="{D9244793-72E0-3440-B0DB-6B58802E334A}" srcOrd="1" destOrd="0" presId="urn:microsoft.com/office/officeart/2005/8/layout/orgChart1"/>
    <dgm:cxn modelId="{CB494945-6DFC-E94F-8AB8-98F8A17062D7}" type="presParOf" srcId="{CBC82F67-3EF9-0044-B65C-97C9E166BF53}" destId="{0F21B420-03C6-AE40-81BA-BAC0CC4F3B42}" srcOrd="2" destOrd="0" presId="urn:microsoft.com/office/officeart/2005/8/layout/orgChart1"/>
    <dgm:cxn modelId="{D8723AD5-DE95-3845-AD4D-54E5D46235B1}" type="presParOf" srcId="{74A62BD7-6EC0-E44B-BC4D-BD0B0E1A6291}" destId="{EB5915AC-D6DF-4F40-A3AE-D4BEF0D8E858}" srcOrd="2" destOrd="0" presId="urn:microsoft.com/office/officeart/2005/8/layout/orgChart1"/>
    <dgm:cxn modelId="{65D47705-81EE-714B-AE81-C3DEAB9777AA}" type="presParOf" srcId="{4843AEF8-32E9-224B-8EE5-1CF85BF9AFDE}" destId="{8F687EA1-21C9-714E-8BF9-9231D9519F89}" srcOrd="2" destOrd="0" presId="urn:microsoft.com/office/officeart/2005/8/layout/orgChart1"/>
    <dgm:cxn modelId="{37EBE342-2290-2E48-9DB4-C2752E32441E}" type="presParOf" srcId="{85CB27F7-B9AF-0C44-B067-60762F7C33EC}" destId="{C5D99E68-D6AE-BB4E-A469-C649B690CE8A}" srcOrd="2" destOrd="0" presId="urn:microsoft.com/office/officeart/2005/8/layout/orgChart1"/>
    <dgm:cxn modelId="{7753249C-490F-C14B-ADC2-8C1A030CADC0}" type="presParOf" srcId="{C5D99E68-D6AE-BB4E-A469-C649B690CE8A}" destId="{C1125402-FC73-0F4B-BA5A-FC3B05613560}" srcOrd="0" destOrd="0" presId="urn:microsoft.com/office/officeart/2005/8/layout/orgChart1"/>
    <dgm:cxn modelId="{D6075408-B78E-7342-8E3B-4A48F42AB510}" type="presParOf" srcId="{C5D99E68-D6AE-BB4E-A469-C649B690CE8A}" destId="{8444B4F2-88F0-4F42-8931-E65E0E903011}" srcOrd="1" destOrd="0" presId="urn:microsoft.com/office/officeart/2005/8/layout/orgChart1"/>
    <dgm:cxn modelId="{D0F0D27B-B988-8847-A86D-B348EA3BF936}" type="presParOf" srcId="{8444B4F2-88F0-4F42-8931-E65E0E903011}" destId="{3EBB2F91-884F-4D45-ACF1-5AF5B7E6E2E8}" srcOrd="0" destOrd="0" presId="urn:microsoft.com/office/officeart/2005/8/layout/orgChart1"/>
    <dgm:cxn modelId="{8301EF3F-48A8-4646-B602-7F6B7A8F8A2B}" type="presParOf" srcId="{3EBB2F91-884F-4D45-ACF1-5AF5B7E6E2E8}" destId="{E2B75592-50E2-AB47-9054-D03EB810D2AC}" srcOrd="0" destOrd="0" presId="urn:microsoft.com/office/officeart/2005/8/layout/orgChart1"/>
    <dgm:cxn modelId="{BC53D9BB-9AF2-5A46-8366-F349D8EDFF61}" type="presParOf" srcId="{3EBB2F91-884F-4D45-ACF1-5AF5B7E6E2E8}" destId="{14109BFF-9188-CE40-9A70-657109D9F9B3}" srcOrd="1" destOrd="0" presId="urn:microsoft.com/office/officeart/2005/8/layout/orgChart1"/>
    <dgm:cxn modelId="{D900B803-1F52-8144-BBF2-C8CB6F749BC1}" type="presParOf" srcId="{8444B4F2-88F0-4F42-8931-E65E0E903011}" destId="{B8B7F298-DDAD-8348-96A7-0FBBFEB8206B}" srcOrd="1" destOrd="0" presId="urn:microsoft.com/office/officeart/2005/8/layout/orgChart1"/>
    <dgm:cxn modelId="{AE54623A-F887-8A4D-B2FD-1AE07F1B5DD8}" type="presParOf" srcId="{8444B4F2-88F0-4F42-8931-E65E0E903011}" destId="{3F21BD41-239F-3742-B26E-F2E2F9A38661}" srcOrd="2" destOrd="0" presId="urn:microsoft.com/office/officeart/2005/8/layout/orgChart1"/>
    <dgm:cxn modelId="{079211E9-8CFA-2942-9ABA-6432998A1D59}" type="presParOf" srcId="{C5D99E68-D6AE-BB4E-A469-C649B690CE8A}" destId="{29EFF799-AE90-6041-8062-30BDF646205B}" srcOrd="2" destOrd="0" presId="urn:microsoft.com/office/officeart/2005/8/layout/orgChart1"/>
    <dgm:cxn modelId="{9DF5FBB5-4FF3-A741-AA62-B9246920D701}" type="presParOf" srcId="{C5D99E68-D6AE-BB4E-A469-C649B690CE8A}" destId="{B7348768-4AB6-E847-AAC9-2E4729A866E6}" srcOrd="3" destOrd="0" presId="urn:microsoft.com/office/officeart/2005/8/layout/orgChart1"/>
    <dgm:cxn modelId="{BD8BE01E-9370-7245-8849-4DFE39744601}" type="presParOf" srcId="{B7348768-4AB6-E847-AAC9-2E4729A866E6}" destId="{1845EF77-7729-7748-8058-91FD0AFC6DAC}" srcOrd="0" destOrd="0" presId="urn:microsoft.com/office/officeart/2005/8/layout/orgChart1"/>
    <dgm:cxn modelId="{D2C27302-98FA-3E4A-8591-FBED29C135D5}" type="presParOf" srcId="{1845EF77-7729-7748-8058-91FD0AFC6DAC}" destId="{A5B424F2-1017-4F42-A95B-E6E395363C27}" srcOrd="0" destOrd="0" presId="urn:microsoft.com/office/officeart/2005/8/layout/orgChart1"/>
    <dgm:cxn modelId="{FBFED506-700E-9749-B664-B553FE8F9B47}" type="presParOf" srcId="{1845EF77-7729-7748-8058-91FD0AFC6DAC}" destId="{6F651483-D072-2F44-8BEB-3CA5FD3E5658}" srcOrd="1" destOrd="0" presId="urn:microsoft.com/office/officeart/2005/8/layout/orgChart1"/>
    <dgm:cxn modelId="{4E626BE7-874B-844E-AF83-85C978A63069}" type="presParOf" srcId="{B7348768-4AB6-E847-AAC9-2E4729A866E6}" destId="{C69A4F08-7E37-8348-8258-B76BF2ED0C96}" srcOrd="1" destOrd="0" presId="urn:microsoft.com/office/officeart/2005/8/layout/orgChart1"/>
    <dgm:cxn modelId="{FCB82A97-6CBF-C84F-AB2D-A6FF8C6CD3BC}" type="presParOf" srcId="{B7348768-4AB6-E847-AAC9-2E4729A866E6}" destId="{347D6ED6-3276-0049-AD89-7AC27C108A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FF799-AE90-6041-8062-30BDF646205B}">
      <dsp:nvSpPr>
        <dsp:cNvPr id="0" name=""/>
        <dsp:cNvSpPr/>
      </dsp:nvSpPr>
      <dsp:spPr>
        <a:xfrm>
          <a:off x="3791743" y="733268"/>
          <a:ext cx="153333" cy="671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47"/>
              </a:lnTo>
              <a:lnTo>
                <a:pt x="153333" y="671747"/>
              </a:lnTo>
            </a:path>
          </a:pathLst>
        </a:custGeom>
        <a:noFill/>
        <a:ln w="317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25402-FC73-0F4B-BA5A-FC3B05613560}">
      <dsp:nvSpPr>
        <dsp:cNvPr id="0" name=""/>
        <dsp:cNvSpPr/>
      </dsp:nvSpPr>
      <dsp:spPr>
        <a:xfrm>
          <a:off x="3638409" y="733268"/>
          <a:ext cx="153333" cy="671747"/>
        </a:xfrm>
        <a:custGeom>
          <a:avLst/>
          <a:gdLst/>
          <a:ahLst/>
          <a:cxnLst/>
          <a:rect l="0" t="0" r="0" b="0"/>
          <a:pathLst>
            <a:path>
              <a:moveTo>
                <a:pt x="153333" y="0"/>
              </a:moveTo>
              <a:lnTo>
                <a:pt x="153333" y="671747"/>
              </a:lnTo>
              <a:lnTo>
                <a:pt x="0" y="671747"/>
              </a:lnTo>
            </a:path>
          </a:pathLst>
        </a:custGeom>
        <a:noFill/>
        <a:ln w="317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EB56F-50E9-3A49-B28A-87712D258C12}">
      <dsp:nvSpPr>
        <dsp:cNvPr id="0" name=""/>
        <dsp:cNvSpPr/>
      </dsp:nvSpPr>
      <dsp:spPr>
        <a:xfrm>
          <a:off x="3207615" y="3843752"/>
          <a:ext cx="219048" cy="671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47"/>
              </a:lnTo>
              <a:lnTo>
                <a:pt x="219048" y="671747"/>
              </a:lnTo>
            </a:path>
          </a:pathLst>
        </a:custGeom>
        <a:noFill/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89523-AD12-684E-A58E-DF3AA2BDC9A8}">
      <dsp:nvSpPr>
        <dsp:cNvPr id="0" name=""/>
        <dsp:cNvSpPr/>
      </dsp:nvSpPr>
      <dsp:spPr>
        <a:xfrm>
          <a:off x="3746023" y="2806924"/>
          <a:ext cx="91440" cy="306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667"/>
              </a:lnTo>
            </a:path>
          </a:pathLst>
        </a:custGeom>
        <a:noFill/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5FC99-A4A4-AF40-8C23-83C507B87AC8}">
      <dsp:nvSpPr>
        <dsp:cNvPr id="0" name=""/>
        <dsp:cNvSpPr/>
      </dsp:nvSpPr>
      <dsp:spPr>
        <a:xfrm>
          <a:off x="3746023" y="733268"/>
          <a:ext cx="91440" cy="13434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3495"/>
              </a:lnTo>
            </a:path>
          </a:pathLst>
        </a:custGeom>
        <a:noFill/>
        <a:ln w="317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14D15-26E0-4E4C-AC23-77C2FFBFF3E9}">
      <dsp:nvSpPr>
        <dsp:cNvPr id="0" name=""/>
        <dsp:cNvSpPr/>
      </dsp:nvSpPr>
      <dsp:spPr>
        <a:xfrm>
          <a:off x="3061582" y="3108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Midplane</a:t>
          </a:r>
          <a:endParaRPr lang="en-US" sz="2500" kern="1200" dirty="0"/>
        </a:p>
      </dsp:txBody>
      <dsp:txXfrm>
        <a:off x="3061582" y="3108"/>
        <a:ext cx="1460321" cy="730160"/>
      </dsp:txXfrm>
    </dsp:sp>
    <dsp:sp modelId="{98DB7764-0912-8348-8B1F-D33615C691B7}">
      <dsp:nvSpPr>
        <dsp:cNvPr id="0" name=""/>
        <dsp:cNvSpPr/>
      </dsp:nvSpPr>
      <dsp:spPr>
        <a:xfrm>
          <a:off x="3061582" y="2076764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Node Cards</a:t>
          </a:r>
          <a:endParaRPr lang="en-US" sz="2500" kern="1200" dirty="0"/>
        </a:p>
      </dsp:txBody>
      <dsp:txXfrm>
        <a:off x="3061582" y="2076764"/>
        <a:ext cx="1460321" cy="730160"/>
      </dsp:txXfrm>
    </dsp:sp>
    <dsp:sp modelId="{F9E21BB9-0001-F94B-AF0E-36506632E9A8}">
      <dsp:nvSpPr>
        <dsp:cNvPr id="0" name=""/>
        <dsp:cNvSpPr/>
      </dsp:nvSpPr>
      <dsp:spPr>
        <a:xfrm>
          <a:off x="3061582" y="3113592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Compute Cards</a:t>
          </a:r>
          <a:endParaRPr lang="en-US" sz="2500" kern="1200" dirty="0"/>
        </a:p>
      </dsp:txBody>
      <dsp:txXfrm>
        <a:off x="3061582" y="3113592"/>
        <a:ext cx="1460321" cy="730160"/>
      </dsp:txXfrm>
    </dsp:sp>
    <dsp:sp modelId="{4166F764-F1A8-1B45-9226-5331E85C5FFB}">
      <dsp:nvSpPr>
        <dsp:cNvPr id="0" name=""/>
        <dsp:cNvSpPr/>
      </dsp:nvSpPr>
      <dsp:spPr>
        <a:xfrm>
          <a:off x="3426663" y="4150420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Compute Chips</a:t>
          </a:r>
          <a:endParaRPr lang="en-US" sz="2500" kern="1200" dirty="0"/>
        </a:p>
      </dsp:txBody>
      <dsp:txXfrm>
        <a:off x="3426663" y="4150420"/>
        <a:ext cx="1460321" cy="730160"/>
      </dsp:txXfrm>
    </dsp:sp>
    <dsp:sp modelId="{E2B75592-50E2-AB47-9054-D03EB810D2AC}">
      <dsp:nvSpPr>
        <dsp:cNvPr id="0" name=""/>
        <dsp:cNvSpPr/>
      </dsp:nvSpPr>
      <dsp:spPr>
        <a:xfrm>
          <a:off x="2178088" y="1039936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Service card</a:t>
          </a:r>
          <a:endParaRPr lang="en-US" sz="2500" kern="1200" dirty="0"/>
        </a:p>
      </dsp:txBody>
      <dsp:txXfrm>
        <a:off x="2178088" y="1039936"/>
        <a:ext cx="1460321" cy="730160"/>
      </dsp:txXfrm>
    </dsp:sp>
    <dsp:sp modelId="{A5B424F2-1017-4F42-A95B-E6E395363C27}">
      <dsp:nvSpPr>
        <dsp:cNvPr id="0" name=""/>
        <dsp:cNvSpPr/>
      </dsp:nvSpPr>
      <dsp:spPr>
        <a:xfrm>
          <a:off x="3945077" y="1039936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I/O Nodes</a:t>
          </a:r>
          <a:endParaRPr lang="en-US" sz="2500" kern="1200" dirty="0"/>
        </a:p>
      </dsp:txBody>
      <dsp:txXfrm>
        <a:off x="3945077" y="1039936"/>
        <a:ext cx="1460321" cy="73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BF8E6-A2DC-8549-AD92-56DC3AE68C22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84F0C-DC98-9346-9129-4522E0C4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Hence to build a robust cloud computing system, it is essential to predict failures so that their effect can be mitigated.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Failure prediction is</a:t>
            </a:r>
            <a:r>
              <a:rPr lang="en-US" sz="1200" baseline="0" dirty="0" smtClean="0"/>
              <a:t> the core of any self healing system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1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: </a:t>
            </a:r>
            <a:r>
              <a:rPr lang="en-US" dirty="0" smtClean="0"/>
              <a:t>An example of an association rule would be "If a customer buys a dozen eggs, he is 80% likely to also purchase milk.”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Support</a:t>
            </a:r>
            <a:r>
              <a:rPr lang="en-US" dirty="0" smtClean="0"/>
              <a:t> is an indication of how frequently the items appear in the database. </a:t>
            </a:r>
            <a:r>
              <a:rPr lang="en-US" i="1" smtClean="0"/>
              <a:t>Confidence</a:t>
            </a:r>
            <a:r>
              <a:rPr lang="en-US" smtClean="0"/>
              <a:t> indicates the number of times the if/then statements have been found to be true.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1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Gene uses Failure</a:t>
            </a:r>
            <a:r>
              <a:rPr lang="en-US" baseline="0" dirty="0" smtClean="0"/>
              <a:t> aware scheduling and still we could find a large number of failures in its RAS Logs.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Hosts though independent</a:t>
            </a:r>
            <a:r>
              <a:rPr lang="en-US" baseline="0" dirty="0" smtClean="0"/>
              <a:t> are managed by the cloud management </a:t>
            </a:r>
            <a:r>
              <a:rPr lang="en-US" baseline="0" dirty="0" smtClean="0"/>
              <a:t>server.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monitoring agent monitors the system and the log messages forwards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r>
              <a:rPr lang="en-US" baseline="0" dirty="0" smtClean="0"/>
              <a:t> Proxy VM and Secondary Storage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(Explain Action Flow)</a:t>
            </a:r>
          </a:p>
          <a:p>
            <a:r>
              <a:rPr lang="en-US" dirty="0" smtClean="0"/>
              <a:t>The separation from the fault prediction engine allows for </a:t>
            </a:r>
            <a:r>
              <a:rPr lang="en-US" dirty="0" err="1" smtClean="0"/>
              <a:t>plugability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Healing actions can be independent of the fault prediction scheme. Flexibility makes</a:t>
            </a:r>
            <a:r>
              <a:rPr lang="en-US" baseline="0" dirty="0" smtClean="0"/>
              <a:t> the system </a:t>
            </a:r>
            <a:r>
              <a:rPr lang="en-US" dirty="0" smtClean="0"/>
              <a:t>holistic.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r>
              <a:rPr lang="en-US" baseline="0" dirty="0" smtClean="0"/>
              <a:t> to </a:t>
            </a:r>
            <a:r>
              <a:rPr lang="en-US" dirty="0" smtClean="0"/>
              <a:t>recognize fault patterns and irregular </a:t>
            </a:r>
            <a:r>
              <a:rPr lang="en-US" dirty="0" err="1" smtClean="0"/>
              <a:t>behaviour</a:t>
            </a:r>
            <a:r>
              <a:rPr lang="en-US" dirty="0" smtClean="0"/>
              <a:t> in logs</a:t>
            </a:r>
          </a:p>
          <a:p>
            <a:r>
              <a:rPr lang="en-US" dirty="0" smtClean="0"/>
              <a:t>In “statistical</a:t>
            </a:r>
            <a:r>
              <a:rPr lang="en-US" baseline="0" dirty="0" smtClean="0"/>
              <a:t> data” : Includes </a:t>
            </a:r>
            <a:r>
              <a:rPr lang="en-US" dirty="0" smtClean="0"/>
              <a:t>the learning and </a:t>
            </a:r>
            <a:r>
              <a:rPr lang="en-US" dirty="0" err="1" smtClean="0"/>
              <a:t>trainset</a:t>
            </a:r>
            <a:r>
              <a:rPr lang="en-US" dirty="0" smtClean="0"/>
              <a:t> for the prediction scheme.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“Prediction Scheme” : Rules are</a:t>
            </a:r>
            <a:r>
              <a:rPr lang="en-US" baseline="0" dirty="0" smtClean="0"/>
              <a:t> generated by data mining techniques such as </a:t>
            </a:r>
            <a:r>
              <a:rPr lang="en-US" baseline="0" dirty="0" err="1" smtClean="0"/>
              <a:t>apriori</a:t>
            </a:r>
            <a:r>
              <a:rPr lang="en-US" baseline="0" dirty="0" smtClean="0"/>
              <a:t> algorithm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independent of the autonomic healing engine,</a:t>
            </a:r>
            <a:r>
              <a:rPr lang="en-US" baseline="0" dirty="0" smtClean="0"/>
              <a:t> so upgradable.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blue gene</a:t>
            </a:r>
            <a:endParaRPr lang="en-US" dirty="0" smtClean="0"/>
          </a:p>
          <a:p>
            <a:r>
              <a:rPr lang="en-US" dirty="0" smtClean="0"/>
              <a:t>Why Blue Gene</a:t>
            </a:r>
          </a:p>
          <a:p>
            <a:r>
              <a:rPr lang="en-US" dirty="0" smtClean="0"/>
              <a:t>RAS – Reliability Availability </a:t>
            </a:r>
            <a:r>
              <a:rPr lang="en-US" dirty="0" err="1" smtClean="0"/>
              <a:t>Servicability</a:t>
            </a:r>
            <a:r>
              <a:rPr lang="en-US" dirty="0" smtClean="0"/>
              <a:t>. Shows records</a:t>
            </a:r>
            <a:r>
              <a:rPr lang="en-US" baseline="0" dirty="0" smtClean="0"/>
              <a:t> of failures in the Blue Gene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compute card contains two computer chips </a:t>
            </a:r>
          </a:p>
          <a:p>
            <a:r>
              <a:rPr lang="en-US" dirty="0" smtClean="0"/>
              <a:t>node card contains 16 compute cards, and a </a:t>
            </a:r>
            <a:r>
              <a:rPr lang="en-US" dirty="0" err="1" smtClean="0"/>
              <a:t>midplane</a:t>
            </a:r>
            <a:r>
              <a:rPr lang="en-US" dirty="0" smtClean="0"/>
              <a:t> holds 16 node cards with a total of 1024 processors.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midplane</a:t>
            </a:r>
            <a:r>
              <a:rPr lang="en-US" dirty="0" smtClean="0"/>
              <a:t> also contains several I/O nodes which are configured to handle file I/O and host communication.</a:t>
            </a:r>
          </a:p>
          <a:p>
            <a:r>
              <a:rPr lang="en-US" dirty="0" smtClean="0"/>
              <a:t> Each </a:t>
            </a:r>
            <a:r>
              <a:rPr lang="en-US" dirty="0" err="1" smtClean="0"/>
              <a:t>midplane</a:t>
            </a:r>
            <a:r>
              <a:rPr lang="en-US" dirty="0" smtClean="0"/>
              <a:t> also has one service card that performs system management services. </a:t>
            </a:r>
          </a:p>
          <a:p>
            <a:r>
              <a:rPr lang="en-US" dirty="0" smtClean="0"/>
              <a:t>These system management services include activities such as monitoring node heartbeat and checking errors.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6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7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30/04/13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earchsqlserver.techtarget.com/definition/relational-databas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541" y="1002264"/>
            <a:ext cx="6762749" cy="25404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A Holistic Approach to Autonomic Self-Healing Cloud Computing 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763564"/>
            <a:ext cx="8228013" cy="2619322"/>
          </a:xfrm>
        </p:spPr>
        <p:txBody>
          <a:bodyPr>
            <a:normAutofit/>
          </a:bodyPr>
          <a:lstStyle/>
          <a:p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Bhavsar</a:t>
            </a:r>
            <a:endParaRPr lang="en-US" dirty="0" smtClean="0"/>
          </a:p>
          <a:p>
            <a:r>
              <a:rPr lang="en-US" dirty="0" smtClean="0"/>
              <a:t>Ameya More</a:t>
            </a:r>
          </a:p>
          <a:p>
            <a:r>
              <a:rPr lang="en-US" dirty="0" err="1" smtClean="0"/>
              <a:t>Chinmay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endParaRPr lang="en-US" dirty="0" smtClean="0"/>
          </a:p>
          <a:p>
            <a:r>
              <a:rPr lang="en-US" dirty="0" err="1" smtClean="0"/>
              <a:t>Dheeraj</a:t>
            </a:r>
            <a:r>
              <a:rPr lang="en-US" dirty="0" smtClean="0"/>
              <a:t> </a:t>
            </a:r>
            <a:r>
              <a:rPr lang="en-US" dirty="0" err="1" smtClean="0"/>
              <a:t>Oswal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 the guidance of</a:t>
            </a:r>
          </a:p>
          <a:p>
            <a:r>
              <a:rPr lang="en-US" sz="1600" dirty="0" smtClean="0"/>
              <a:t>Dr. J.V. </a:t>
            </a:r>
            <a:r>
              <a:rPr lang="en-US" sz="1600" dirty="0" err="1" smtClean="0"/>
              <a:t>Aghav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01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Existing Solutions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755428"/>
              </p:ext>
            </p:extLst>
          </p:nvPr>
        </p:nvGraphicFramePr>
        <p:xfrm>
          <a:off x="362873" y="1425388"/>
          <a:ext cx="8362584" cy="500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646"/>
                <a:gridCol w="2090646"/>
                <a:gridCol w="2090646"/>
                <a:gridCol w="2090646"/>
              </a:tblGrid>
              <a:tr h="678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Features</a:t>
                      </a:r>
                      <a:endParaRPr lang="en-US" sz="1050" b="1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b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Autonomic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computing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with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model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transfer</a:t>
                      </a:r>
                      <a:endParaRPr lang="en-US" sz="1050" b="1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b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Architecture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for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Self-Healing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Computer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</a:t>
                      </a:r>
                      <a:endParaRPr lang="en-US" sz="1050" b="1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b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System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Method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for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Achieving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Autonomic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Computing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Self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Healing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Utilising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Meta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Reflection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Reasoning</a:t>
                      </a:r>
                      <a:endParaRPr lang="en-US" sz="1050" b="1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Comparison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Parameters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Sensor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State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Comparison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Dynamic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Signature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Comparison</a:t>
                      </a:r>
                      <a:endParaRPr lang="en-US" sz="16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Reification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Message</a:t>
                      </a:r>
                      <a:endParaRPr lang="en-US" sz="160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Separate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used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Yes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Meta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endParaRPr lang="en-US" sz="105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7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Action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Recommendation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Logic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Learning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based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on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creating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models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mapping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them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ontology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includes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semantic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processing,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dependency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processing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action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determination.</a:t>
                      </a:r>
                      <a:endParaRPr lang="en-US" sz="105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Static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rules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based.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Uses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Lookup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table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map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fault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strategy.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Also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has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alternate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configurations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strategy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fails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retry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module.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Strategy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Optimisation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proposed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implemented.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Uses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reasoning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Job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divided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two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parts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-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detection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(base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level)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recommendation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(meta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level).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Transparency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provided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because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of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level.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Architecture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specific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requirements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Sensors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Error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Mitigation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Reasoning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Expert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Transparency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Yes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Multilevel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7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Feasibility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Excessive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use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of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sensors.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much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of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information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collected,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requires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comparable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hardware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process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much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information.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Uses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specific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processor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which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executes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code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block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needs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interact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with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error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mitigation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much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message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passing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Meta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idle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most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of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time.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Less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messages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passed.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only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sends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messages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when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error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detected.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Strategy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can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easily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decided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changed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without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modifications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level.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Dynamic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Learning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Yes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Possible</a:t>
                      </a:r>
                      <a:endParaRPr lang="en-US" sz="105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</a:t>
            </a:r>
            <a:endParaRPr lang="en-US" dirty="0"/>
          </a:p>
        </p:txBody>
      </p:sp>
      <p:pic>
        <p:nvPicPr>
          <p:cNvPr id="4" name="Content Placeholder 3" descr="cloud_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38" r="-54438"/>
          <a:stretch>
            <a:fillRect/>
          </a:stretch>
        </p:blipFill>
        <p:spPr>
          <a:xfrm>
            <a:off x="241925" y="1828799"/>
            <a:ext cx="8902075" cy="4762741"/>
          </a:xfrm>
        </p:spPr>
      </p:pic>
    </p:spTree>
    <p:extLst>
      <p:ext uri="{BB962C8B-B14F-4D97-AF65-F5344CB8AC3E}">
        <p14:creationId xmlns:p14="http://schemas.microsoft.com/office/powerpoint/2010/main" val="31836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41910"/>
            <a:ext cx="7583487" cy="42089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Consists of resources allocated </a:t>
            </a:r>
            <a:r>
              <a:rPr lang="en-US" dirty="0"/>
              <a:t>to </a:t>
            </a:r>
            <a:r>
              <a:rPr lang="en-US" dirty="0" smtClean="0"/>
              <a:t>various virtual </a:t>
            </a:r>
            <a:r>
              <a:rPr lang="en-US" dirty="0"/>
              <a:t>machines that are executing on the cloud host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Includes </a:t>
            </a:r>
            <a:r>
              <a:rPr lang="en-US" dirty="0"/>
              <a:t>computational power, network bandwidth, memory, storage capacity,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for the virtual </a:t>
            </a:r>
            <a:r>
              <a:rPr lang="en-US" dirty="0" smtClean="0"/>
              <a:t>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4186"/>
            <a:ext cx="7583487" cy="4420081"/>
          </a:xfrm>
        </p:spPr>
        <p:txBody>
          <a:bodyPr>
            <a:normAutofit/>
          </a:bodyPr>
          <a:lstStyle/>
          <a:p>
            <a:r>
              <a:rPr lang="en-US" dirty="0" smtClean="0"/>
              <a:t>Consists </a:t>
            </a:r>
            <a:r>
              <a:rPr lang="en-US" dirty="0"/>
              <a:t>of all the compute </a:t>
            </a:r>
            <a:r>
              <a:rPr lang="en-US" dirty="0" smtClean="0"/>
              <a:t>units</a:t>
            </a:r>
          </a:p>
          <a:p>
            <a:r>
              <a:rPr lang="en-US" dirty="0" smtClean="0"/>
              <a:t>Provides </a:t>
            </a:r>
            <a:r>
              <a:rPr lang="en-US" dirty="0"/>
              <a:t>for all the computing power in the </a:t>
            </a:r>
            <a:r>
              <a:rPr lang="en-US" dirty="0" smtClean="0"/>
              <a:t>cloud, used to power VMs through respective hypervisors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hosts have a monitoring agent installed on </a:t>
            </a:r>
            <a:r>
              <a:rPr lang="en-US" dirty="0" smtClean="0"/>
              <a:t>them </a:t>
            </a:r>
          </a:p>
          <a:p>
            <a:r>
              <a:rPr lang="en-US" dirty="0"/>
              <a:t>M</a:t>
            </a:r>
            <a:r>
              <a:rPr lang="en-US" dirty="0" smtClean="0"/>
              <a:t>onitoring </a:t>
            </a:r>
            <a:r>
              <a:rPr lang="en-US" dirty="0"/>
              <a:t>agent </a:t>
            </a:r>
            <a:r>
              <a:rPr lang="en-US" dirty="0" smtClean="0"/>
              <a:t>forwards </a:t>
            </a:r>
            <a:r>
              <a:rPr lang="en-US" dirty="0"/>
              <a:t>log messages to the autonomic healing </a:t>
            </a:r>
            <a:r>
              <a:rPr lang="en-US" dirty="0" smtClean="0"/>
              <a:t>engine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Management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owers </a:t>
            </a:r>
            <a:r>
              <a:rPr lang="en-US" dirty="0"/>
              <a:t>the </a:t>
            </a:r>
            <a:r>
              <a:rPr lang="en-US" dirty="0" smtClean="0"/>
              <a:t>cloud and is </a:t>
            </a:r>
            <a:r>
              <a:rPr lang="en-US" dirty="0"/>
              <a:t>the </a:t>
            </a:r>
            <a:r>
              <a:rPr lang="en-US" dirty="0" smtClean="0"/>
              <a:t>backbone </a:t>
            </a:r>
          </a:p>
          <a:p>
            <a:r>
              <a:rPr lang="en-US" dirty="0"/>
              <a:t>A</a:t>
            </a:r>
            <a:r>
              <a:rPr lang="en-US" dirty="0" smtClean="0"/>
              <a:t>cts </a:t>
            </a:r>
            <a:r>
              <a:rPr lang="en-US" dirty="0"/>
              <a:t>as a link between hosts and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Provides </a:t>
            </a:r>
            <a:r>
              <a:rPr lang="en-US" dirty="0"/>
              <a:t>a unified view of the entire computing environment </a:t>
            </a:r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various management consoles for easy </a:t>
            </a:r>
            <a:r>
              <a:rPr lang="en-US" dirty="0" smtClean="0"/>
              <a:t>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411236"/>
            <a:ext cx="7583487" cy="1044388"/>
          </a:xfrm>
        </p:spPr>
        <p:txBody>
          <a:bodyPr/>
          <a:lstStyle/>
          <a:p>
            <a:r>
              <a:rPr lang="en-US" dirty="0" smtClean="0"/>
              <a:t>Autonomic Healing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iddleware </a:t>
            </a:r>
            <a:r>
              <a:rPr lang="en-US" dirty="0"/>
              <a:t>between the hosts cluster and the fault prediction </a:t>
            </a:r>
            <a:r>
              <a:rPr lang="en-US" dirty="0" smtClean="0"/>
              <a:t>engine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the system log messages from the hosts </a:t>
            </a:r>
            <a:r>
              <a:rPr lang="en-US" dirty="0" smtClean="0"/>
              <a:t>cluster</a:t>
            </a:r>
          </a:p>
          <a:p>
            <a:r>
              <a:rPr lang="en-US" dirty="0"/>
              <a:t>F</a:t>
            </a:r>
            <a:r>
              <a:rPr lang="en-US" dirty="0" smtClean="0"/>
              <a:t>orwards </a:t>
            </a:r>
            <a:r>
              <a:rPr lang="en-US" dirty="0"/>
              <a:t>them to the fault prediction engine for analysis and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Receives </a:t>
            </a:r>
            <a:r>
              <a:rPr lang="en-US" dirty="0"/>
              <a:t>the analyzed information from the fault prediction </a:t>
            </a:r>
            <a:r>
              <a:rPr lang="en-US" dirty="0" smtClean="0"/>
              <a:t>engine, which helps to decide action to be taken in case of possible 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2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Prediction Engine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Analyses </a:t>
            </a:r>
            <a:r>
              <a:rPr lang="en-US" dirty="0"/>
              <a:t>statistical data received from the autonomic healing </a:t>
            </a:r>
            <a:r>
              <a:rPr lang="en-US" dirty="0" smtClean="0"/>
              <a:t>engine</a:t>
            </a:r>
          </a:p>
          <a:p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data mining and machine learning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It </a:t>
            </a:r>
            <a:r>
              <a:rPr lang="en-US" dirty="0"/>
              <a:t>comprises of two </a:t>
            </a:r>
            <a:r>
              <a:rPr lang="en-US" dirty="0" smtClean="0"/>
              <a:t>parts:</a:t>
            </a:r>
            <a:endParaRPr lang="en-US" dirty="0"/>
          </a:p>
          <a:p>
            <a:pPr marL="752475" lvl="1" indent="-457200">
              <a:buFont typeface="+mj-lt"/>
              <a:buAutoNum type="arabicPeriod"/>
            </a:pPr>
            <a:r>
              <a:rPr lang="en-US" dirty="0"/>
              <a:t>Statistical </a:t>
            </a:r>
            <a:r>
              <a:rPr lang="en-US" dirty="0" smtClean="0"/>
              <a:t>Data:  Central </a:t>
            </a:r>
            <a:r>
              <a:rPr lang="en-US" dirty="0"/>
              <a:t>data store that stores all previously analyzed </a:t>
            </a:r>
            <a:r>
              <a:rPr lang="en-US" dirty="0" smtClean="0"/>
              <a:t>results</a:t>
            </a:r>
          </a:p>
          <a:p>
            <a:pPr marL="752475" lvl="1" indent="-457200">
              <a:buFont typeface="+mj-lt"/>
              <a:buAutoNum type="arabicPeriod"/>
            </a:pPr>
            <a:r>
              <a:rPr lang="en-US" dirty="0"/>
              <a:t>Prediction </a:t>
            </a:r>
            <a:r>
              <a:rPr lang="en-US" dirty="0" smtClean="0"/>
              <a:t>Scheme: Predicts failures through generated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– Blue Gene RAS logs</a:t>
            </a:r>
          </a:p>
          <a:p>
            <a:r>
              <a:rPr lang="en-US" dirty="0" smtClean="0"/>
              <a:t>Scrubbing the logs</a:t>
            </a:r>
          </a:p>
          <a:p>
            <a:r>
              <a:rPr lang="en-US" dirty="0" smtClean="0"/>
              <a:t>Filtering the logs</a:t>
            </a:r>
          </a:p>
          <a:p>
            <a:r>
              <a:rPr lang="en-US" dirty="0" smtClean="0"/>
              <a:t>Association rules generation</a:t>
            </a:r>
          </a:p>
          <a:p>
            <a:r>
              <a:rPr lang="en-US" dirty="0" smtClean="0"/>
              <a:t>Prediction of faults</a:t>
            </a:r>
          </a:p>
          <a:p>
            <a:r>
              <a:rPr lang="en-US" dirty="0" smtClean="0"/>
              <a:t>Healing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Gene/L -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99352"/>
              </p:ext>
            </p:extLst>
          </p:nvPr>
        </p:nvGraphicFramePr>
        <p:xfrm>
          <a:off x="779463" y="1647380"/>
          <a:ext cx="7583487" cy="488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12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RAS log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360731"/>
              </p:ext>
            </p:extLst>
          </p:nvPr>
        </p:nvGraphicFramePr>
        <p:xfrm>
          <a:off x="529209" y="2312583"/>
          <a:ext cx="8000062" cy="181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66"/>
                <a:gridCol w="1142866"/>
                <a:gridCol w="1142866"/>
                <a:gridCol w="1142866"/>
                <a:gridCol w="1142866"/>
                <a:gridCol w="1142866"/>
                <a:gridCol w="1142866"/>
              </a:tblGrid>
              <a:tr h="770189">
                <a:tc>
                  <a:txBody>
                    <a:bodyPr/>
                    <a:lstStyle/>
                    <a:p>
                      <a:r>
                        <a:rPr lang="es-ES_tradnl" sz="1400" dirty="0" err="1">
                          <a:effectLst/>
                          <a:latin typeface="CMBX9"/>
                        </a:rPr>
                        <a:t>recid</a:t>
                      </a:r>
                      <a:r>
                        <a:rPr lang="es-ES_tradnl" sz="1400" dirty="0">
                          <a:effectLst/>
                          <a:latin typeface="CMBX9"/>
                        </a:rPr>
                        <a:t> </a:t>
                      </a:r>
                      <a:endParaRPr lang="es-ES_tradnl" sz="3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MBX9"/>
                        </a:rPr>
                        <a:t>event time </a:t>
                      </a:r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BX9"/>
                        </a:rPr>
                        <a:t>location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MBX9"/>
                        </a:rPr>
                        <a:t>event type </a:t>
                      </a:r>
                      <a:endParaRPr lang="fr-FR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BX9"/>
                        </a:rPr>
                        <a:t>facility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BX9"/>
                        </a:rPr>
                        <a:t>severity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BX9"/>
                        </a:rPr>
                        <a:t>entry data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</a:tr>
              <a:tr h="104450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MR9"/>
                        </a:rPr>
                        <a:t>1 </a:t>
                      </a:r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R9"/>
                        </a:rPr>
                        <a:t>2005-06-03- 15.42.50.363779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R9"/>
                        </a:rPr>
                        <a:t>R02-M1- N0-C:J12- U11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R9"/>
                        </a:rPr>
                        <a:t>RAS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R9"/>
                        </a:rPr>
                        <a:t>KERNEL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CMR9"/>
                        </a:rPr>
                        <a:t>INFO </a:t>
                      </a:r>
                      <a:endParaRPr lang="pt-BR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MR9"/>
                        </a:rPr>
                        <a:t>instruction cache parity error </a:t>
                      </a:r>
                      <a:r>
                        <a:rPr lang="en-US" sz="1400" dirty="0" err="1">
                          <a:effectLst/>
                          <a:latin typeface="CMR9"/>
                        </a:rPr>
                        <a:t>cor</a:t>
                      </a:r>
                      <a:r>
                        <a:rPr lang="en-US" sz="1400" dirty="0">
                          <a:effectLst/>
                          <a:latin typeface="CMR9"/>
                        </a:rPr>
                        <a:t>- </a:t>
                      </a:r>
                      <a:r>
                        <a:rPr lang="en-US" sz="1400" dirty="0" err="1">
                          <a:effectLst/>
                          <a:latin typeface="CMR9"/>
                        </a:rPr>
                        <a:t>rected</a:t>
                      </a:r>
                      <a:r>
                        <a:rPr lang="en-US" sz="1400" dirty="0">
                          <a:effectLst/>
                          <a:latin typeface="CMR9"/>
                        </a:rPr>
                        <a:t> </a:t>
                      </a:r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57065"/>
            <a:ext cx="7662864" cy="2131492"/>
          </a:xfrm>
        </p:spPr>
        <p:txBody>
          <a:bodyPr>
            <a:normAutofit fontScale="92500" lnSpcReduction="20000"/>
          </a:bodyPr>
          <a:lstStyle/>
          <a:p>
            <a:pPr marL="0" indent="-6350" algn="just">
              <a:buNone/>
            </a:pPr>
            <a:r>
              <a:rPr lang="en-US" sz="3200" i="1" dirty="0" smtClean="0"/>
              <a:t>“Recent </a:t>
            </a:r>
            <a:r>
              <a:rPr lang="en-US" sz="3200" i="1" dirty="0"/>
              <a:t>studies have pointed out </a:t>
            </a:r>
            <a:r>
              <a:rPr lang="en-US" sz="3200" i="1" dirty="0" smtClean="0"/>
              <a:t>that </a:t>
            </a:r>
            <a:r>
              <a:rPr lang="en-US" sz="3200" i="1" dirty="0"/>
              <a:t>the mean-time-between-failure (MTBF) of teraflop </a:t>
            </a:r>
            <a:r>
              <a:rPr lang="en-US" sz="3200" i="1" dirty="0" smtClean="0"/>
              <a:t>and </a:t>
            </a:r>
            <a:r>
              <a:rPr lang="en-US" sz="3200" i="1" dirty="0"/>
              <a:t>soon-to-be-deployed </a:t>
            </a:r>
            <a:r>
              <a:rPr lang="en-US" sz="3200" i="1" dirty="0" err="1"/>
              <a:t>petaflop</a:t>
            </a:r>
            <a:r>
              <a:rPr lang="en-US" sz="3200" i="1" dirty="0"/>
              <a:t> machines are only </a:t>
            </a:r>
            <a:r>
              <a:rPr lang="en-US" sz="3200" i="1" dirty="0" smtClean="0"/>
              <a:t>on </a:t>
            </a:r>
            <a:r>
              <a:rPr lang="en-US" sz="3200" i="1" dirty="0"/>
              <a:t>the order of 10 - </a:t>
            </a:r>
            <a:r>
              <a:rPr lang="en-US" sz="3200" i="1" dirty="0" smtClean="0"/>
              <a:t>100 hours” </a:t>
            </a:r>
            <a:r>
              <a:rPr lang="en-US" sz="3200" baseline="30000" dirty="0" smtClean="0"/>
              <a:t>[1][2]</a:t>
            </a:r>
            <a:endParaRPr lang="en-US" sz="3200" i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2092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messages originally </a:t>
            </a:r>
            <a:r>
              <a:rPr lang="en-US" dirty="0" smtClean="0"/>
              <a:t>very elaborate</a:t>
            </a:r>
            <a:endParaRPr lang="en-US" dirty="0" smtClean="0"/>
          </a:p>
          <a:p>
            <a:r>
              <a:rPr lang="en-US" dirty="0" smtClean="0"/>
              <a:t>Difficulty in NLP</a:t>
            </a:r>
          </a:p>
          <a:p>
            <a:r>
              <a:rPr lang="en-US" dirty="0" smtClean="0"/>
              <a:t>Ontology based classification</a:t>
            </a:r>
          </a:p>
          <a:p>
            <a:r>
              <a:rPr lang="en-US" dirty="0" smtClean="0"/>
              <a:t>Easy and efficient prediction</a:t>
            </a:r>
          </a:p>
          <a:p>
            <a:r>
              <a:rPr lang="en-US" dirty="0" smtClean="0"/>
              <a:t>Some errors reported as fatal but not actually fatal and vice 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after scrubbing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reporting at microsecond frequency</a:t>
            </a:r>
          </a:p>
          <a:p>
            <a:r>
              <a:rPr lang="en-US" dirty="0" smtClean="0"/>
              <a:t>Same error reported multiple times</a:t>
            </a:r>
          </a:p>
          <a:p>
            <a:r>
              <a:rPr lang="en-US" dirty="0" smtClean="0"/>
              <a:t>Temporal filtering at the same location by removing similar entries within a time window</a:t>
            </a:r>
          </a:p>
          <a:p>
            <a:r>
              <a:rPr lang="en-US" dirty="0" smtClean="0"/>
              <a:t>Significant reduction in the log size</a:t>
            </a:r>
          </a:p>
        </p:txBody>
      </p:sp>
    </p:spTree>
    <p:extLst>
      <p:ext uri="{BB962C8B-B14F-4D97-AF65-F5344CB8AC3E}">
        <p14:creationId xmlns:p14="http://schemas.microsoft.com/office/powerpoint/2010/main" val="193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spcBef>
                <a:spcPts val="2000"/>
              </a:spcBef>
            </a:pPr>
            <a:r>
              <a:rPr lang="en-US" dirty="0"/>
              <a:t>&lt;WRITE STATS HERE&gt;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4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Rules,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rules are if/then statements that help uncover relationships between seemingly unrelated data in a </a:t>
            </a:r>
            <a:r>
              <a:rPr lang="en-US" dirty="0">
                <a:hlinkClick r:id="rId3"/>
              </a:rPr>
              <a:t>relational database</a:t>
            </a:r>
            <a:r>
              <a:rPr lang="en-US" dirty="0"/>
              <a:t> or other information repository</a:t>
            </a:r>
            <a:r>
              <a:rPr lang="en-US" dirty="0" smtClean="0"/>
              <a:t>.</a:t>
            </a:r>
          </a:p>
          <a:p>
            <a:r>
              <a:rPr lang="en-US" dirty="0"/>
              <a:t>Association rules are created by </a:t>
            </a:r>
            <a:r>
              <a:rPr lang="en-US" dirty="0" smtClean="0"/>
              <a:t>using </a:t>
            </a:r>
            <a:r>
              <a:rPr lang="en-US" dirty="0"/>
              <a:t>the criteria </a:t>
            </a:r>
            <a:r>
              <a:rPr lang="en-US" i="1" dirty="0"/>
              <a:t>support</a:t>
            </a:r>
            <a:r>
              <a:rPr lang="en-US" dirty="0"/>
              <a:t> and </a:t>
            </a:r>
            <a:r>
              <a:rPr lang="en-US" i="1" dirty="0"/>
              <a:t>confidence</a:t>
            </a:r>
            <a:r>
              <a:rPr lang="en-US" dirty="0"/>
              <a:t> to identify the most important relationships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7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2687"/>
            <a:ext cx="7662864" cy="3745181"/>
          </a:xfrm>
        </p:spPr>
        <p:txBody>
          <a:bodyPr>
            <a:noAutofit/>
          </a:bodyPr>
          <a:lstStyle/>
          <a:p>
            <a:r>
              <a:rPr lang="en-US" sz="2400" dirty="0" smtClean="0"/>
              <a:t>Percentage of failures due to failure of hardware components:</a:t>
            </a:r>
          </a:p>
          <a:p>
            <a:r>
              <a:rPr lang="en-US" sz="2400" dirty="0" smtClean="0"/>
              <a:t>Hardware failures difficult to heal</a:t>
            </a:r>
          </a:p>
          <a:p>
            <a:r>
              <a:rPr lang="en-US" sz="2400" dirty="0" smtClean="0"/>
              <a:t>Prediction essential to make the system robust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ailure prediction – the core</a:t>
            </a: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93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2111422"/>
            <a:ext cx="7662864" cy="40626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 smtClean="0"/>
              <a:t>“To </a:t>
            </a:r>
            <a:r>
              <a:rPr lang="en-US" sz="2800" i="1" dirty="0"/>
              <a:t>provide a robust, self-healing, autonomic cloud-computing system that is fault tolerant and exhibits capabilities to resist and resolve future failures thus making the system impervious to faults</a:t>
            </a:r>
            <a:r>
              <a:rPr lang="en-US" sz="2800" b="1" i="1" dirty="0" smtClean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9633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aims to come up with an </a:t>
            </a:r>
            <a:r>
              <a:rPr lang="en-US" dirty="0" smtClean="0"/>
              <a:t>architecture that </a:t>
            </a:r>
            <a:r>
              <a:rPr lang="en-US" dirty="0"/>
              <a:t>provides:</a:t>
            </a:r>
          </a:p>
          <a:p>
            <a:r>
              <a:rPr lang="en-US" dirty="0"/>
              <a:t>a</a:t>
            </a:r>
            <a:r>
              <a:rPr lang="en-US" dirty="0" smtClean="0"/>
              <a:t> system </a:t>
            </a:r>
            <a:r>
              <a:rPr lang="en-US" dirty="0"/>
              <a:t>to </a:t>
            </a:r>
            <a:r>
              <a:rPr lang="en-US" dirty="0" smtClean="0"/>
              <a:t>predict </a:t>
            </a:r>
            <a:r>
              <a:rPr lang="en-US" dirty="0"/>
              <a:t>failures</a:t>
            </a:r>
          </a:p>
          <a:p>
            <a:r>
              <a:rPr lang="en-US" dirty="0"/>
              <a:t>a</a:t>
            </a:r>
            <a:r>
              <a:rPr lang="en-US" dirty="0" smtClean="0"/>
              <a:t> system </a:t>
            </a:r>
            <a:r>
              <a:rPr lang="en-US" dirty="0"/>
              <a:t>to take necessary corrective </a:t>
            </a:r>
            <a:r>
              <a:rPr lang="en-US" dirty="0" smtClean="0"/>
              <a:t>actions</a:t>
            </a:r>
          </a:p>
          <a:p>
            <a:r>
              <a:rPr lang="en-US" dirty="0"/>
              <a:t>a</a:t>
            </a:r>
            <a:r>
              <a:rPr lang="en-US" dirty="0" smtClean="0"/>
              <a:t> generic architecture, hence holistic</a:t>
            </a:r>
          </a:p>
          <a:p>
            <a:r>
              <a:rPr lang="en-US" dirty="0"/>
              <a:t>a</a:t>
            </a:r>
            <a:r>
              <a:rPr lang="en-US" dirty="0" smtClean="0"/>
              <a:t>n architecture that is adaptable, hence pluggable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2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05666"/>
            <a:ext cx="7583487" cy="4208930"/>
          </a:xfrm>
        </p:spPr>
        <p:txBody>
          <a:bodyPr/>
          <a:lstStyle/>
          <a:p>
            <a:r>
              <a:rPr lang="en-US" dirty="0"/>
              <a:t>Autonomic computing system with model </a:t>
            </a:r>
            <a:r>
              <a:rPr lang="en-US" dirty="0" smtClean="0"/>
              <a:t>transfer</a:t>
            </a:r>
            <a:r>
              <a:rPr lang="en-US" baseline="30000" dirty="0" smtClean="0"/>
              <a:t>[3]</a:t>
            </a:r>
            <a:r>
              <a:rPr lang="en-US" dirty="0" smtClean="0"/>
              <a:t> </a:t>
            </a:r>
          </a:p>
          <a:p>
            <a:endParaRPr lang="en-US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9330" y="2091446"/>
            <a:ext cx="6494890" cy="432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2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Architecture for a Self-Healing Computer </a:t>
            </a:r>
            <a:r>
              <a:rPr lang="en-IN" b="1" dirty="0" smtClean="0"/>
              <a:t>System</a:t>
            </a:r>
            <a:r>
              <a:rPr lang="en-IN" b="1" baseline="30000" dirty="0" smtClean="0"/>
              <a:t>[4]</a:t>
            </a:r>
            <a:endParaRPr lang="en-US" b="1" baseline="30000" dirty="0"/>
          </a:p>
          <a:p>
            <a:endParaRPr lang="en-US" dirty="0"/>
          </a:p>
        </p:txBody>
      </p:sp>
      <p:pic>
        <p:nvPicPr>
          <p:cNvPr id="5" name="Picture 4" descr="http://www.google.com/patents?id=QInZAAAAEBAJ&amp;pg=PA1&amp;img=1&amp;zoom=4&amp;hl=en&amp;sig=ACfU3U3PgwXK9GhKj4BIUKJH10Xf1RUCjw&amp;ci=134%2C564%2C708%2C649&amp;edge=0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387" y="2457450"/>
            <a:ext cx="4454221" cy="408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519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39685"/>
            <a:ext cx="7583487" cy="4208930"/>
          </a:xfrm>
        </p:spPr>
        <p:txBody>
          <a:bodyPr/>
          <a:lstStyle/>
          <a:p>
            <a:pPr lvl="0"/>
            <a:r>
              <a:rPr lang="en-IN" b="1" dirty="0"/>
              <a:t>System and Method for Achieving Autonomic Computing Self Healing Utilizing Meta Level Reflection and </a:t>
            </a:r>
            <a:r>
              <a:rPr lang="en-IN" b="1" dirty="0" smtClean="0"/>
              <a:t>Reasoning</a:t>
            </a:r>
            <a:r>
              <a:rPr lang="en-IN" b="1" baseline="30000" dirty="0" smtClean="0"/>
              <a:t>[5]</a:t>
            </a:r>
            <a:endParaRPr lang="en-US" b="1" baseline="300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472" y="2503215"/>
            <a:ext cx="5281022" cy="416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179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baseline="30000" dirty="0" smtClean="0"/>
              <a:t>[6]</a:t>
            </a:r>
          </a:p>
          <a:p>
            <a:pPr lvl="1"/>
            <a:r>
              <a:rPr lang="en-US" dirty="0" smtClean="0"/>
              <a:t>Create periodic snapshots of the entire system</a:t>
            </a:r>
          </a:p>
          <a:p>
            <a:pPr lvl="1"/>
            <a:r>
              <a:rPr lang="en-US" dirty="0" smtClean="0"/>
              <a:t>On failure, revert to the most recent stable snapshot</a:t>
            </a:r>
          </a:p>
        </p:txBody>
      </p:sp>
    </p:spTree>
    <p:extLst>
      <p:ext uri="{BB962C8B-B14F-4D97-AF65-F5344CB8AC3E}">
        <p14:creationId xmlns:p14="http://schemas.microsoft.com/office/powerpoint/2010/main" val="94843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1569</TotalTime>
  <Words>1264</Words>
  <Application>Microsoft Macintosh PowerPoint</Application>
  <PresentationFormat>On-screen Show (4:3)</PresentationFormat>
  <Paragraphs>178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Revolution</vt:lpstr>
      <vt:lpstr>A Holistic Approach to Autonomic Self-Healing Cloud Computing Architecture</vt:lpstr>
      <vt:lpstr>The Need…</vt:lpstr>
      <vt:lpstr>Need Contd.</vt:lpstr>
      <vt:lpstr>Problem Statement</vt:lpstr>
      <vt:lpstr>Objectives</vt:lpstr>
      <vt:lpstr>Existing Solutions</vt:lpstr>
      <vt:lpstr>Existing Solutions</vt:lpstr>
      <vt:lpstr>Existing Solutions</vt:lpstr>
      <vt:lpstr>Existing Solutions</vt:lpstr>
      <vt:lpstr>Comparison of Existing Solutions</vt:lpstr>
      <vt:lpstr>Proposed Architecture</vt:lpstr>
      <vt:lpstr>Resource Pool</vt:lpstr>
      <vt:lpstr>Host Cluster</vt:lpstr>
      <vt:lpstr>Cloud Management Server</vt:lpstr>
      <vt:lpstr>Autonomic Healing Engine</vt:lpstr>
      <vt:lpstr>Fault Prediction Engine </vt:lpstr>
      <vt:lpstr>Our work</vt:lpstr>
      <vt:lpstr>Blue Gene/L - Overview</vt:lpstr>
      <vt:lpstr>A RAS log record</vt:lpstr>
      <vt:lpstr>Scrubbing</vt:lpstr>
      <vt:lpstr>Statistics after scrubbing</vt:lpstr>
      <vt:lpstr>Filtering</vt:lpstr>
      <vt:lpstr>Filtering</vt:lpstr>
      <vt:lpstr>Association Rules, why</vt:lpstr>
      <vt:lpstr>The predictor</vt:lpstr>
      <vt:lpstr>Evaluation metrics</vt:lpstr>
      <vt:lpstr>Results</vt:lpstr>
    </vt:vector>
  </TitlesOfParts>
  <Company>CoEP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Holistic Approach to Autonomic Self-Healing Cloud Computing Architecture</dc:title>
  <dc:creator>Ameya More</dc:creator>
  <cp:lastModifiedBy>Ameya More</cp:lastModifiedBy>
  <cp:revision>45</cp:revision>
  <dcterms:created xsi:type="dcterms:W3CDTF">2013-04-29T14:36:49Z</dcterms:created>
  <dcterms:modified xsi:type="dcterms:W3CDTF">2013-05-01T09:57:45Z</dcterms:modified>
</cp:coreProperties>
</file>