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13716000" cx="24387175"/>
  <p:notesSz cx="13716000" cy="24387175"/>
  <p:embeddedFontLst>
    <p:embeddedFont>
      <p:font typeface="Teko"/>
      <p:regular r:id="rId32"/>
      <p:bold r:id="rId33"/>
    </p:embeddedFont>
    <p:embeddedFont>
      <p:font typeface="Rajdhani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eko-bold.fntdata"/><Relationship Id="rId10" Type="http://schemas.openxmlformats.org/officeDocument/2006/relationships/slide" Target="slides/slide6.xml"/><Relationship Id="rId32" Type="http://schemas.openxmlformats.org/officeDocument/2006/relationships/font" Target="fonts/Teko-regular.fntdata"/><Relationship Id="rId13" Type="http://schemas.openxmlformats.org/officeDocument/2006/relationships/slide" Target="slides/slide9.xml"/><Relationship Id="rId35" Type="http://schemas.openxmlformats.org/officeDocument/2006/relationships/font" Target="fonts/Rajdhani-bold.fntdata"/><Relationship Id="rId12" Type="http://schemas.openxmlformats.org/officeDocument/2006/relationships/slide" Target="slides/slide8.xml"/><Relationship Id="rId34" Type="http://schemas.openxmlformats.org/officeDocument/2006/relationships/font" Target="fonts/Rajdhani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91269e662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591269e662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3591269e662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91269e662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591269e662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3591269e662_0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91269e662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591269e662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591269e662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91269e662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591269e662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3591269e662_0_3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91269e662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591269e662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3591269e662_0_3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91269e662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591269e662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3591269e662_0_4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91269e662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591269e662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3591269e662_0_4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91269e662_0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3591269e662_0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3591269e662_0_4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91269e66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591269e66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3591269e66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91269e66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591269e66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3591269e66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91269e66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591269e66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591269e662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91269e662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591269e662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591269e662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91269e662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591269e662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591269e662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1" Type="http://schemas.openxmlformats.org/officeDocument/2006/relationships/image" Target="../media/image8.png"/><Relationship Id="rId10" Type="http://schemas.openxmlformats.org/officeDocument/2006/relationships/image" Target="../media/image20.png"/><Relationship Id="rId12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0" Type="http://schemas.openxmlformats.org/officeDocument/2006/relationships/image" Target="../media/image29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0" Type="http://schemas.openxmlformats.org/officeDocument/2006/relationships/image" Target="../media/image29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2.png"/><Relationship Id="rId11" Type="http://schemas.openxmlformats.org/officeDocument/2006/relationships/image" Target="../media/image40.png"/><Relationship Id="rId10" Type="http://schemas.openxmlformats.org/officeDocument/2006/relationships/image" Target="../media/image41.png"/><Relationship Id="rId12" Type="http://schemas.openxmlformats.org/officeDocument/2006/relationships/image" Target="../media/image44.png"/><Relationship Id="rId9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Relationship Id="rId7" Type="http://schemas.openxmlformats.org/officeDocument/2006/relationships/image" Target="../media/image38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5.png"/><Relationship Id="rId10" Type="http://schemas.openxmlformats.org/officeDocument/2006/relationships/image" Target="../media/image43.png"/><Relationship Id="rId9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46.png"/><Relationship Id="rId7" Type="http://schemas.openxmlformats.org/officeDocument/2006/relationships/image" Target="../media/image32.png"/><Relationship Id="rId8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45.png"/><Relationship Id="rId10" Type="http://schemas.openxmlformats.org/officeDocument/2006/relationships/image" Target="../media/image43.png"/><Relationship Id="rId9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46.png"/><Relationship Id="rId7" Type="http://schemas.openxmlformats.org/officeDocument/2006/relationships/image" Target="../media/image32.png"/><Relationship Id="rId8" Type="http://schemas.openxmlformats.org/officeDocument/2006/relationships/image" Target="../media/image6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1.png"/><Relationship Id="rId5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51.png"/><Relationship Id="rId5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51.png"/><Relationship Id="rId5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60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Relationship Id="rId7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2.jp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60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60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Relationship Id="rId7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42.png"/><Relationship Id="rId5" Type="http://schemas.openxmlformats.org/officeDocument/2006/relationships/image" Target="../media/image36.png"/><Relationship Id="rId6" Type="http://schemas.openxmlformats.org/officeDocument/2006/relationships/image" Target="../media/image23.png"/><Relationship Id="rId7" Type="http://schemas.openxmlformats.org/officeDocument/2006/relationships/image" Target="../media/image6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60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46.png"/><Relationship Id="rId7" Type="http://schemas.openxmlformats.org/officeDocument/2006/relationships/image" Target="../media/image23.png"/><Relationship Id="rId8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64.png"/><Relationship Id="rId5" Type="http://schemas.openxmlformats.org/officeDocument/2006/relationships/image" Target="../media/image56.png"/><Relationship Id="rId6" Type="http://schemas.openxmlformats.org/officeDocument/2006/relationships/image" Target="../media/image59.png"/><Relationship Id="rId7" Type="http://schemas.openxmlformats.org/officeDocument/2006/relationships/image" Target="../media/image62.png"/><Relationship Id="rId8" Type="http://schemas.openxmlformats.org/officeDocument/2006/relationships/image" Target="../media/image6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0" Type="http://schemas.openxmlformats.org/officeDocument/2006/relationships/image" Target="../media/image29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0" Type="http://schemas.openxmlformats.org/officeDocument/2006/relationships/image" Target="../media/image29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263458" y="-8178800"/>
            <a:ext cx="2946768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-11101187" y="3797300"/>
            <a:ext cx="1600400" cy="3314700"/>
          </a:xfrm>
          <a:prstGeom prst="rect">
            <a:avLst/>
          </a:prstGeom>
          <a:solidFill>
            <a:srgbClr val="2570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9" name="Google Shape;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6987" y="0"/>
            <a:ext cx="9150061" cy="4567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" name="Google Shape;2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200904"/>
            <a:ext cx="11416271" cy="5515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63938" y="8915400"/>
            <a:ext cx="52076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" name="Google Shape;2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68043" y="977900"/>
            <a:ext cx="500869" cy="86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" name="Google Shape;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994694" y="13144500"/>
            <a:ext cx="4953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" name="Google Shape;2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4719" y="12242800"/>
            <a:ext cx="48266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5" name="Google Shape;2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203324" y="12180937"/>
            <a:ext cx="228629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55432" y="2298700"/>
            <a:ext cx="228629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136450" y="2769121"/>
            <a:ext cx="13066874" cy="484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Speech Emotion Recognition (SER) 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714714" y="7632700"/>
            <a:ext cx="11219736" cy="131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Rajdhani SemiBold"/>
              <a:buNone/>
            </a:pPr>
            <a:r>
              <a:t/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0" name="Google Shape;3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793924" y="3225800"/>
            <a:ext cx="10250181" cy="83154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7389070" y="8375824"/>
            <a:ext cx="5741915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Kanhaiya Kumar Sahu 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517583" y="8561736"/>
            <a:ext cx="40272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Vaibhav Kumar 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7389076" y="9641888"/>
            <a:ext cx="4862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Chinmay Thakur 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592792" y="9641951"/>
            <a:ext cx="40272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Karan Deep Das 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1282850" y="1473200"/>
            <a:ext cx="172266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lang="en-US" sz="1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Datasets &amp; Preprocessing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6537" y="8763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4" name="Google Shape;2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5" name="Google Shape;21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05826" y="11239500"/>
            <a:ext cx="104153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6" name="Google Shape;21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239500"/>
            <a:ext cx="1511489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7" name="Google Shape;21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8" name="Google Shape;21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2860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1543191" y="6654700"/>
            <a:ext cx="736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</a:t>
            </a:r>
            <a:r>
              <a:rPr b="1" lang="en-US" sz="4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1098748" y="80136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descr=" " id="221" name="Google Shape;221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98697" y="632455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/>
          <p:nvPr/>
        </p:nvSpPr>
        <p:spPr>
          <a:xfrm>
            <a:off x="3262107" y="6565850"/>
            <a:ext cx="3026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lang="en-US" sz="4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TESS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12701588" y="44958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24" name="Google Shape;22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5" name="Google Shape;22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/>
          <p:nvPr/>
        </p:nvSpPr>
        <p:spPr>
          <a:xfrm>
            <a:off x="12701588" y="46482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14632229" y="44958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2701588" y="85979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29" name="Google Shape;22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0" name="Google Shape;23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8750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/>
          <p:nvPr/>
        </p:nvSpPr>
        <p:spPr>
          <a:xfrm>
            <a:off x="12701588" y="87503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14632229" y="85979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1282850" y="4085300"/>
            <a:ext cx="218340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train and evaluate our Speech Emotion Recognition model, we utilized a combination of four publicly available datasets: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	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7316800" y="6049450"/>
            <a:ext cx="1328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Toronto Emotional Speech Set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 female actors.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7 emotions: Anger, Disgust, Fear, Happy, Pleasant Surprise, Sad, Neutral. (Note: "Pleasant Surprise" is often mapped to "Surprise")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1282850" y="1473200"/>
            <a:ext cx="172266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lang="en-US" sz="1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Datasets &amp; Preprocessing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43" name="Google Shape;2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6537" y="8763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4" name="Google Shape;24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5" name="Google Shape;24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05826" y="11239500"/>
            <a:ext cx="104153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6" name="Google Shape;24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239500"/>
            <a:ext cx="1511489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7" name="Google Shape;24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8" name="Google Shape;24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2860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>
            <a:off x="1543191" y="6654700"/>
            <a:ext cx="736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</a:t>
            </a:r>
            <a:r>
              <a:rPr b="1" lang="en-US" sz="4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1098748" y="80136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descr=" " id="251" name="Google Shape;251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98697" y="632455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3"/>
          <p:cNvSpPr/>
          <p:nvPr/>
        </p:nvSpPr>
        <p:spPr>
          <a:xfrm>
            <a:off x="3262107" y="6565850"/>
            <a:ext cx="3026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lang="en-US" sz="4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SAVEE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12701588" y="44958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54" name="Google Shape;25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55" name="Google Shape;25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12701588" y="46482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4632229" y="44958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12701588" y="85979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59" name="Google Shape;25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0" name="Google Shape;26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8750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/>
          <p:nvPr/>
        </p:nvSpPr>
        <p:spPr>
          <a:xfrm>
            <a:off x="12701588" y="87503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4632229" y="85979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1282850" y="4085300"/>
            <a:ext cx="218340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train and evaluate our Speech Emotion Recognition model, we utilized a combination of four publicly available datasets: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	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7316800" y="6049450"/>
            <a:ext cx="1328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Surrey Audio-Visual Expressed Emotion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 male actors (native English speakers).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7 emotions: Anger, Disgust, Fear, Happy, Neutral, Sad, Surprise.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70" name="Google Shape;2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4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1282850" y="1473200"/>
            <a:ext cx="172266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lang="en-US" sz="1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Data Unification &amp; Filtering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73" name="Google Shape;2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6537" y="8763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4" name="Google Shape;27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5" name="Google Shape;27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05826" y="11239500"/>
            <a:ext cx="104153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6" name="Google Shape;27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239500"/>
            <a:ext cx="1511489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7" name="Google Shape;27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8" name="Google Shape;27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2860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/>
          <p:nvPr/>
        </p:nvSpPr>
        <p:spPr>
          <a:xfrm>
            <a:off x="1098748" y="80136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12701588" y="44958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81" name="Google Shape;28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2" name="Google Shape;28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12701588" y="46482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4632229" y="44958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2701588" y="85979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86" name="Google Shape;28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7" name="Google Shape;28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8750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/>
          <p:nvPr/>
        </p:nvSpPr>
        <p:spPr>
          <a:xfrm>
            <a:off x="12701588" y="87503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1276650" y="6273800"/>
            <a:ext cx="218340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Audio files from all four datasets were combined into a single dataset.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create a consistent emotion set for our model, we focused on 6 primary emotions: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Neutral, Happy, Sad, Angry, Fearful, Disgust.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Emotions like "Calm" and "Surprise" (including "Pleasant Surprise") were filtered out from the combined dataset.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14632229" y="85979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96" name="Google Shape;2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-2540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96124" y="0"/>
            <a:ext cx="1790924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299" name="Google Shape;2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25500"/>
            <a:ext cx="1538111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0" name="Google Shape;3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71980" y="11292338"/>
            <a:ext cx="4798943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1" name="Google Shape;30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1002287"/>
            <a:ext cx="1943343" cy="271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2959470" y="1866900"/>
            <a:ext cx="9704013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2959470" y="1866900"/>
            <a:ext cx="9704013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2959470" y="1866900"/>
            <a:ext cx="10042722" cy="163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Tools and libraries 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2959470" y="5003800"/>
            <a:ext cx="184809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3365921" y="53086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07" name="Google Shape;30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5921" y="5308600"/>
            <a:ext cx="1625803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8" name="Google Shape;30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34329" y="5273569"/>
            <a:ext cx="11962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5"/>
          <p:cNvSpPr/>
          <p:nvPr/>
        </p:nvSpPr>
        <p:spPr>
          <a:xfrm>
            <a:off x="3365921" y="7239000"/>
            <a:ext cx="4534467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1943339" y="7261759"/>
            <a:ext cx="47376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Programming language  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1977093" y="9080503"/>
            <a:ext cx="46701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python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12" name="Google Shape;312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9852" y="5003803"/>
            <a:ext cx="6513600" cy="606418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5"/>
          <p:cNvSpPr/>
          <p:nvPr/>
        </p:nvSpPr>
        <p:spPr>
          <a:xfrm>
            <a:off x="9932641" y="53086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14" name="Google Shape;31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32641" y="5308600"/>
            <a:ext cx="1625803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5" name="Google Shape;315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87450" y="5410125"/>
            <a:ext cx="1116152" cy="142255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5"/>
          <p:cNvSpPr/>
          <p:nvPr/>
        </p:nvSpPr>
        <p:spPr>
          <a:xfrm>
            <a:off x="9932641" y="7239000"/>
            <a:ext cx="4534467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9932641" y="7239000"/>
            <a:ext cx="4737692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Libraries 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9864891" y="8922287"/>
            <a:ext cx="46701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Numpy,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Librosa , scikit-learn, seaborn , pandas , matplotlib, Transf</a:t>
            </a: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ormers (from Hugging Face)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16092911" y="5003800"/>
            <a:ext cx="5347368" cy="4978400"/>
          </a:xfrm>
          <a:prstGeom prst="roundRect">
            <a:avLst>
              <a:gd fmla="val 4041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6499362" y="53086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21" name="Google Shape;32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99362" y="5308600"/>
            <a:ext cx="1625803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2" name="Google Shape;322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006007" y="5410200"/>
            <a:ext cx="1308264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/>
          <p:nvPr/>
        </p:nvSpPr>
        <p:spPr>
          <a:xfrm>
            <a:off x="16499362" y="7239000"/>
            <a:ext cx="4534467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24" name="Google Shape;32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865727" y="5003790"/>
            <a:ext cx="6513600" cy="606418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/>
          <p:nvPr/>
        </p:nvSpPr>
        <p:spPr>
          <a:xfrm>
            <a:off x="17992712" y="7271675"/>
            <a:ext cx="4737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Deep learning framework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18026529" y="8922227"/>
            <a:ext cx="46701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Keras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27" name="Google Shape;32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88165" y="5003803"/>
            <a:ext cx="6513600" cy="606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33" name="Google Shape;3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4" name="Google Shape;3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220352" cy="11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6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36" name="Google Shape;3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16024" y="580960"/>
            <a:ext cx="3438707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7" name="Google Shape;3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7651" y="10820400"/>
            <a:ext cx="1582678" cy="2741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8" name="Google Shape;33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544300"/>
            <a:ext cx="1511489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6"/>
          <p:cNvSpPr/>
          <p:nvPr/>
        </p:nvSpPr>
        <p:spPr>
          <a:xfrm>
            <a:off x="11444248" y="580950"/>
            <a:ext cx="114453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Feature Extraction</a:t>
            </a: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Strategies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12434854" y="3949700"/>
            <a:ext cx="10415302" cy="8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12434854" y="3949700"/>
            <a:ext cx="1041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42" name="Google Shape;34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34854" y="434975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3" name="Google Shape;34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4854" y="436245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6"/>
          <p:cNvSpPr/>
          <p:nvPr/>
        </p:nvSpPr>
        <p:spPr>
          <a:xfrm>
            <a:off x="12434854" y="4362450"/>
            <a:ext cx="1625803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45" name="Google Shape;34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20339" y="4749794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/>
          <p:nvPr/>
        </p:nvSpPr>
        <p:spPr>
          <a:xfrm>
            <a:off x="14365495" y="3949700"/>
            <a:ext cx="84846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13566455" y="5049829"/>
            <a:ext cx="93231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lang="en-US" sz="4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Mel-Frequency Cepstral Coefficients (MFCCs)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48" name="Google Shape;34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4854" y="754380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/>
          <p:nvPr/>
        </p:nvSpPr>
        <p:spPr>
          <a:xfrm>
            <a:off x="12434854" y="10337800"/>
            <a:ext cx="1041530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50" name="Google Shape;35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34854" y="1073785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51" name="Google Shape;35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4854" y="1075055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/>
          <p:nvPr/>
        </p:nvSpPr>
        <p:spPr>
          <a:xfrm>
            <a:off x="12434854" y="10750550"/>
            <a:ext cx="1625803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14365495" y="10337800"/>
            <a:ext cx="84846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11444125" y="3246388"/>
            <a:ext cx="122106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capture relevant emotional information from speech, we employed a dual feature extraction approach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11520350" y="7068675"/>
            <a:ext cx="109803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 widely-used set of features representing the short-term power spectrum of sound, modeling human auditory perception.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39 MFCCs were extracted per frame (including delta and delta-delta coefficients).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Sequences were padded/truncated to a fixed length of 162 frames to serve as input to our temporal modeling branch.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61" name="Google Shape;3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62" name="Google Shape;3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220352" cy="11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64" name="Google Shape;36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16024" y="580960"/>
            <a:ext cx="3438707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65" name="Google Shape;3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7651" y="10820400"/>
            <a:ext cx="1582678" cy="2741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66" name="Google Shape;36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544300"/>
            <a:ext cx="1511489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/>
          <p:nvPr/>
        </p:nvSpPr>
        <p:spPr>
          <a:xfrm>
            <a:off x="11444248" y="580950"/>
            <a:ext cx="114453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Feature Extraction</a:t>
            </a: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Strategies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12434854" y="3949700"/>
            <a:ext cx="10415400" cy="88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12434854" y="3949700"/>
            <a:ext cx="1041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70" name="Google Shape;37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34854" y="434975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1" name="Google Shape;371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4854" y="436245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/>
          <p:nvPr/>
        </p:nvSpPr>
        <p:spPr>
          <a:xfrm>
            <a:off x="12434854" y="436245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73" name="Google Shape;37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20339" y="4749794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7"/>
          <p:cNvSpPr/>
          <p:nvPr/>
        </p:nvSpPr>
        <p:spPr>
          <a:xfrm>
            <a:off x="14365495" y="3949700"/>
            <a:ext cx="8484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75" name="Google Shape;375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4854" y="754380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7"/>
          <p:cNvSpPr/>
          <p:nvPr/>
        </p:nvSpPr>
        <p:spPr>
          <a:xfrm>
            <a:off x="12434854" y="10337800"/>
            <a:ext cx="1041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377" name="Google Shape;37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34854" y="1073785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8" name="Google Shape;378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4854" y="1075055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7"/>
          <p:cNvSpPr/>
          <p:nvPr/>
        </p:nvSpPr>
        <p:spPr>
          <a:xfrm>
            <a:off x="12434854" y="1075055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14365495" y="10337800"/>
            <a:ext cx="8484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11444125" y="3246388"/>
            <a:ext cx="122106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capture relevant emotional information from speech, we employed a dual feature extraction approach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13566455" y="5049829"/>
            <a:ext cx="93231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lang="en-US" sz="4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Pre-trained Wav2Vec2 Embeddings</a:t>
            </a:r>
            <a:endParaRPr b="1" sz="4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11520350" y="6763875"/>
            <a:ext cx="109803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Leveraged a powerful, pre-trained Wav2Vec2 model ( to generate rich contextualized speech representations.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For each audio file, the Wav2Vec2 model's output (last hidden states) was mean-pooled across all time steps.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This resulted in a single 768-dimensional embedding vector per utterance, capturing an overall representation of the audio.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This static embedding was used as input to a separate branch in our ensemble model.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89" name="Google Shape;3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52917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90" name="Google Shape;3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8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1759226" y="859250"/>
            <a:ext cx="207660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Proposed methodology - An Ensemble Approach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3" name="Google Shape;39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8"/>
          <p:cNvSpPr/>
          <p:nvPr/>
        </p:nvSpPr>
        <p:spPr>
          <a:xfrm>
            <a:off x="2413302" y="1663700"/>
            <a:ext cx="7900387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14657632" y="4171950"/>
            <a:ext cx="7328816" cy="2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8"/>
          <p:cNvSpPr/>
          <p:nvPr/>
        </p:nvSpPr>
        <p:spPr>
          <a:xfrm>
            <a:off x="14657632" y="10471150"/>
            <a:ext cx="7328816" cy="20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1759225" y="2419625"/>
            <a:ext cx="1825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Our approach to Speech Emotion Recognition involves an ensemble model that integrates two distinct processing branches to leverage different strengths of feature representation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1786825" y="4509125"/>
            <a:ext cx="24936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Audio Input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6430825" y="4509125"/>
            <a:ext cx="4579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MFCC Extraction</a:t>
            </a:r>
            <a:endParaRPr sz="3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0" name="Google Shape;400;p18"/>
          <p:cNvCxnSpPr>
            <a:stCxn id="398" idx="3"/>
            <a:endCxn id="399" idx="1"/>
          </p:cNvCxnSpPr>
          <p:nvPr/>
        </p:nvCxnSpPr>
        <p:spPr>
          <a:xfrm>
            <a:off x="4280425" y="5077625"/>
            <a:ext cx="2150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18"/>
          <p:cNvSpPr/>
          <p:nvPr/>
        </p:nvSpPr>
        <p:spPr>
          <a:xfrm>
            <a:off x="6430825" y="6206725"/>
            <a:ext cx="5713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FF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1: TimNet Inspired (DCC, Bi-Dir)</a:t>
            </a:r>
            <a:endParaRPr sz="3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2" name="Google Shape;402;p18"/>
          <p:cNvCxnSpPr>
            <a:stCxn id="399" idx="2"/>
            <a:endCxn id="401" idx="0"/>
          </p:cNvCxnSpPr>
          <p:nvPr/>
        </p:nvCxnSpPr>
        <p:spPr>
          <a:xfrm>
            <a:off x="8720425" y="5646125"/>
            <a:ext cx="567000" cy="560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18"/>
          <p:cNvSpPr/>
          <p:nvPr/>
        </p:nvSpPr>
        <p:spPr>
          <a:xfrm>
            <a:off x="1786825" y="8090525"/>
            <a:ext cx="24936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Audio Input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4" name="Google Shape;404;p18"/>
          <p:cNvCxnSpPr/>
          <p:nvPr/>
        </p:nvCxnSpPr>
        <p:spPr>
          <a:xfrm>
            <a:off x="4280425" y="8659025"/>
            <a:ext cx="2150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18"/>
          <p:cNvSpPr/>
          <p:nvPr/>
        </p:nvSpPr>
        <p:spPr>
          <a:xfrm>
            <a:off x="6430825" y="8090525"/>
            <a:ext cx="5713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00F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Wave2vec2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6" name="Google Shape;406;p18"/>
          <p:cNvCxnSpPr>
            <a:stCxn id="401" idx="2"/>
            <a:endCxn id="405" idx="0"/>
          </p:cNvCxnSpPr>
          <p:nvPr/>
        </p:nvCxnSpPr>
        <p:spPr>
          <a:xfrm>
            <a:off x="9287425" y="7343725"/>
            <a:ext cx="0" cy="746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18"/>
          <p:cNvSpPr txBox="1"/>
          <p:nvPr/>
        </p:nvSpPr>
        <p:spPr>
          <a:xfrm>
            <a:off x="9464000" y="7382200"/>
            <a:ext cx="557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Pooled MFCC Features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8" name="Google Shape;408;p18"/>
          <p:cNvCxnSpPr>
            <a:endCxn id="409" idx="1"/>
          </p:cNvCxnSpPr>
          <p:nvPr/>
        </p:nvCxnSpPr>
        <p:spPr>
          <a:xfrm flipH="1" rot="10800000">
            <a:off x="12144025" y="8623300"/>
            <a:ext cx="6189000" cy="35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18"/>
          <p:cNvSpPr/>
          <p:nvPr/>
        </p:nvSpPr>
        <p:spPr>
          <a:xfrm>
            <a:off x="18333025" y="8054800"/>
            <a:ext cx="4579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FFF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 Pooling</a:t>
            </a:r>
            <a:endParaRPr sz="3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0" name="Google Shape;410;p18"/>
          <p:cNvCxnSpPr>
            <a:stCxn id="409" idx="2"/>
            <a:endCxn id="411" idx="0"/>
          </p:cNvCxnSpPr>
          <p:nvPr/>
        </p:nvCxnSpPr>
        <p:spPr>
          <a:xfrm>
            <a:off x="20622625" y="9191800"/>
            <a:ext cx="36000" cy="1628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18"/>
          <p:cNvSpPr/>
          <p:nvPr/>
        </p:nvSpPr>
        <p:spPr>
          <a:xfrm>
            <a:off x="17802150" y="10820400"/>
            <a:ext cx="5713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Branch 2 : Dense Layer</a:t>
            </a:r>
            <a:endParaRPr sz="34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2" name="Google Shape;412;p18"/>
          <p:cNvSpPr/>
          <p:nvPr/>
        </p:nvSpPr>
        <p:spPr>
          <a:xfrm>
            <a:off x="12612238" y="10820400"/>
            <a:ext cx="4579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F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Concatenation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7234700" y="10826025"/>
            <a:ext cx="45792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Dropout &amp; Classifier (Dense + Softmax)</a:t>
            </a:r>
            <a:endParaRPr sz="3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3939138" y="10820400"/>
            <a:ext cx="2493600" cy="113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Emotion Output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16779200" y="9592000"/>
            <a:ext cx="8039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 Wave2vec2 embedding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6" name="Google Shape;416;p18"/>
          <p:cNvCxnSpPr>
            <a:stCxn id="411" idx="1"/>
            <a:endCxn id="412" idx="3"/>
          </p:cNvCxnSpPr>
          <p:nvPr/>
        </p:nvCxnSpPr>
        <p:spPr>
          <a:xfrm rot="10800000">
            <a:off x="17191350" y="11388900"/>
            <a:ext cx="610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18"/>
          <p:cNvCxnSpPr>
            <a:stCxn id="412" idx="1"/>
            <a:endCxn id="413" idx="3"/>
          </p:cNvCxnSpPr>
          <p:nvPr/>
        </p:nvCxnSpPr>
        <p:spPr>
          <a:xfrm flipH="1">
            <a:off x="11813938" y="11388900"/>
            <a:ext cx="798300" cy="5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18"/>
          <p:cNvCxnSpPr>
            <a:stCxn id="413" idx="1"/>
            <a:endCxn id="414" idx="3"/>
          </p:cNvCxnSpPr>
          <p:nvPr/>
        </p:nvCxnSpPr>
        <p:spPr>
          <a:xfrm rot="10800000">
            <a:off x="6432800" y="11388825"/>
            <a:ext cx="801900" cy="5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24" name="Google Shape;4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52917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25" name="Google Shape;4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9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9"/>
          <p:cNvSpPr/>
          <p:nvPr/>
        </p:nvSpPr>
        <p:spPr>
          <a:xfrm>
            <a:off x="1759226" y="859250"/>
            <a:ext cx="207660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Proposed methodology - An Ensemble Approach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28" name="Google Shape;4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9"/>
          <p:cNvSpPr/>
          <p:nvPr/>
        </p:nvSpPr>
        <p:spPr>
          <a:xfrm>
            <a:off x="11215502" y="0"/>
            <a:ext cx="2540400" cy="140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2413302" y="1663700"/>
            <a:ext cx="79005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14657632" y="4171950"/>
            <a:ext cx="73287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14657632" y="10471150"/>
            <a:ext cx="73287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9"/>
          <p:cNvSpPr txBox="1"/>
          <p:nvPr/>
        </p:nvSpPr>
        <p:spPr>
          <a:xfrm>
            <a:off x="1759225" y="2669800"/>
            <a:ext cx="175755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mic Sans MS"/>
              <a:buAutoNum type="arabicPeriod"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 &amp; Unification: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4" name="Google Shape;434;p19"/>
          <p:cNvSpPr/>
          <p:nvPr/>
        </p:nvSpPr>
        <p:spPr>
          <a:xfrm>
            <a:off x="1759225" y="3702400"/>
            <a:ext cx="20766000" cy="6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Combined audio data from RAVDESS, CREMA-D, TESS, and SAVEE.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Filtered to a consistent set of 6 emotions (Neutral, Happy, Sad, Angry, Fearful, Disgust) for focused training.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40" name="Google Shape;4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52917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41" name="Google Shape;4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0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1759226" y="859250"/>
            <a:ext cx="207660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Proposed methodology - An Ensemble Approach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44" name="Google Shape;4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0"/>
          <p:cNvSpPr/>
          <p:nvPr/>
        </p:nvSpPr>
        <p:spPr>
          <a:xfrm>
            <a:off x="11215502" y="0"/>
            <a:ext cx="2540400" cy="140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0"/>
          <p:cNvSpPr/>
          <p:nvPr/>
        </p:nvSpPr>
        <p:spPr>
          <a:xfrm>
            <a:off x="2413302" y="1663700"/>
            <a:ext cx="79005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0"/>
          <p:cNvSpPr/>
          <p:nvPr/>
        </p:nvSpPr>
        <p:spPr>
          <a:xfrm>
            <a:off x="14657632" y="4171950"/>
            <a:ext cx="73287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14657632" y="10471150"/>
            <a:ext cx="7328700" cy="20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0"/>
          <p:cNvSpPr txBox="1"/>
          <p:nvPr/>
        </p:nvSpPr>
        <p:spPr>
          <a:xfrm>
            <a:off x="1759225" y="2669800"/>
            <a:ext cx="175755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Ensemble Model Architecture:</a:t>
            </a:r>
            <a:endParaRPr sz="3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1759225" y="3702400"/>
            <a:ext cx="21976200" cy="6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1" marL="9144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○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Branch 1: Temporal Modeling with MFCCs (TIM-Net Inspired):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MFCC sequences (39 features, 162 frames) are processed.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Utilizes a bi-directional structure with blocks inspired by TIM-Net's Temporal-Aware Blocks.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Each block employs dilated causal 1D convolutions, batch normalization, ReLU, and spatial dropout to capture temporal patterns.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Forward and backward pass outputs are added and then globally average pooled to produce a fixed-size temporal feature vector.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○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Branch 2: Utterance-Level Embeddings with Wav2Vec2: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Mean-pooled 768-dimensional Wav2Vec2 embeddings (derived from facebook/wav2vec2-base) provide a global representation of each utterance.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These static embeddings are processed through a simple Dense (fully-connected) layer.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○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Fusion and Classification: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The feature vectors from both branches are concatenated.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The combined feature vector is passed through a dropout layer and a final Dense layer with a softmax activation for multi-class emotion classification.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56" name="Google Shape;4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57" name="Google Shape;4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9" name="Google Shape;45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9900"/>
            <a:ext cx="3238905" cy="171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1"/>
          <p:cNvSpPr/>
          <p:nvPr/>
        </p:nvSpPr>
        <p:spPr>
          <a:xfrm>
            <a:off x="3620450" y="460575"/>
            <a:ext cx="197505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Inspiration: The </a:t>
            </a: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TIM-NET framework  and our Adaptation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61" name="Google Shape;46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1"/>
          <p:cNvSpPr/>
          <p:nvPr/>
        </p:nvSpPr>
        <p:spPr>
          <a:xfrm>
            <a:off x="3340518" y="3111500"/>
            <a:ext cx="1765521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4768" y="4925274"/>
            <a:ext cx="18992712" cy="815352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1"/>
          <p:cNvSpPr/>
          <p:nvPr/>
        </p:nvSpPr>
        <p:spPr>
          <a:xfrm>
            <a:off x="3207025" y="3105425"/>
            <a:ext cx="1825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Our temporal modeling branch for MFCCs was inspired by the TIM-Net framework (Ye et al., 2023), shown below, which excels at capturing multi-scale temporal emotional patterns.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0" name="Google Shape;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2" name="Google Shape;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677" y="120142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3" name="Google Shape;4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483" y="11353800"/>
            <a:ext cx="3442384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4" name="Google Shape;4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84635" y="0"/>
            <a:ext cx="3302413" cy="39162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5" name="Google Shape;4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3404025" cy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12688886" y="4343400"/>
            <a:ext cx="9704013" cy="4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2688886" y="4343400"/>
            <a:ext cx="9704013" cy="4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11873868" y="652156"/>
            <a:ext cx="102459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INTRODUCTION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14039488" y="5585883"/>
            <a:ext cx="9839496" cy="273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Speech emotion recognition detects emotions from speech signals 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50" name="Google Shape;5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7499" y="628650"/>
            <a:ext cx="11621953" cy="117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14039488" y="8301923"/>
            <a:ext cx="9839496" cy="273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rPr b="1" lang="en-US" sz="4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Used in mental-health monitoring, companion robots, enhanced call center analytics (customer support) and improving general human-computer interaction.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3235" y="3916282"/>
            <a:ext cx="10210633" cy="783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70" name="Google Shape;4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71" name="Google Shape;4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2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73" name="Google Shape;47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9900"/>
            <a:ext cx="3238905" cy="171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2"/>
          <p:cNvSpPr/>
          <p:nvPr/>
        </p:nvSpPr>
        <p:spPr>
          <a:xfrm>
            <a:off x="3620450" y="460575"/>
            <a:ext cx="197505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Inspiration: The </a:t>
            </a: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TIM-NET framework  and our Adaptation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75" name="Google Shape;47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2"/>
          <p:cNvSpPr/>
          <p:nvPr/>
        </p:nvSpPr>
        <p:spPr>
          <a:xfrm>
            <a:off x="3340518" y="3111500"/>
            <a:ext cx="1765500" cy="10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3207025" y="3105425"/>
            <a:ext cx="1825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Key TIM-Net Concepts We Adapted for our MFCC Branch: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2140225" y="4159600"/>
            <a:ext cx="21976200" cy="6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●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Temporal-Aware Blocks (TABs):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Dilated Causal Convolutions (DC Conv): We implemented 1D dilated causal convolutions to expand the receptive field and model temporal dependencies without future data leakage.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Core Block Structure: Our blocks also include Batch Normalization, ReLU activation, and Spatial Dropout, similar to TIM-Net's TABs.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●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Bi-Directional Processing: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We processed MFCC sequences in both forward and time-reversed directions to capture contextual information from past and "future" (reversed past) segments.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AutoNum type="arabicPeriod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Our outputs from these passes were then summed before global pooling.</a:t>
            </a:r>
            <a:endParaRPr sz="1050">
              <a:solidFill>
                <a:srgbClr val="E2E2E5"/>
              </a:solidFill>
              <a:highlight>
                <a:srgbClr val="1E1E1E"/>
              </a:highlight>
            </a:endParaRPr>
          </a:p>
          <a:p>
            <a:pPr indent="0" lvl="0" marL="91440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84" name="Google Shape;4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5" name="Google Shape;4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3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87" name="Google Shape;48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9900"/>
            <a:ext cx="3238905" cy="171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3"/>
          <p:cNvSpPr/>
          <p:nvPr/>
        </p:nvSpPr>
        <p:spPr>
          <a:xfrm>
            <a:off x="3620450" y="460575"/>
            <a:ext cx="197505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Inspiration: The </a:t>
            </a: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TIM-NET framework  and our Adaptation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9" name="Google Shape;48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3"/>
          <p:cNvSpPr/>
          <p:nvPr/>
        </p:nvSpPr>
        <p:spPr>
          <a:xfrm>
            <a:off x="3340518" y="3111500"/>
            <a:ext cx="1765500" cy="10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3207025" y="3105425"/>
            <a:ext cx="1825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Simplifications &amp; Differences in Our Implementation: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2140225" y="4159600"/>
            <a:ext cx="21976200" cy="6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●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Attention Mechanism: Our adaptation does not include the explicit sigmoid-based temporal attention mechanism (A(F_j-1)) within each Temporal-Aware Block as shown in the original TIM-Net.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●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Dynamic Multi-Scale Fusion: The original TIM-Net fuses features (g_j) from multiple distinct temporal scales. Our MFCC branch processes the entire sequence through its stacked blocks and then performs a single global average pooling step on the combined bi-directional output, rather than fusing intermediate scale-specific features.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191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jdhani"/>
              <a:buChar char="●"/>
            </a:pPr>
            <a:r>
              <a:rPr lang="en-US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Ensemble Component: Crucially, this adapted TIM-Net-inspired module serves as one branch of our larger ensemble model, working alongside a separate branch for Wav2Vec2 embeddings. The original TIM-Net is a standalone model.</a:t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13716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98" name="Google Shape;4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4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00" name="Google Shape;5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9391" y="495300"/>
            <a:ext cx="1550815" cy="596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01" name="Google Shape;50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4"/>
          <p:cNvSpPr/>
          <p:nvPr/>
        </p:nvSpPr>
        <p:spPr>
          <a:xfrm>
            <a:off x="1638505" y="1206500"/>
            <a:ext cx="9483852" cy="163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Evaluation Metri</a:t>
            </a: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1638505" y="30353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04" name="Google Shape;50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8505" y="3035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4"/>
          <p:cNvSpPr/>
          <p:nvPr/>
        </p:nvSpPr>
        <p:spPr>
          <a:xfrm>
            <a:off x="1638505" y="5270500"/>
            <a:ext cx="8179822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4"/>
          <p:cNvSpPr/>
          <p:nvPr/>
        </p:nvSpPr>
        <p:spPr>
          <a:xfrm>
            <a:off x="1638505" y="6654800"/>
            <a:ext cx="10212076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/>
          <p:nvPr/>
        </p:nvSpPr>
        <p:spPr>
          <a:xfrm>
            <a:off x="12549168" y="30353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08" name="Google Shape;50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49168" y="3035300"/>
            <a:ext cx="1625803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09" name="Google Shape;50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10213" y="6826250"/>
            <a:ext cx="1244756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4"/>
          <p:cNvSpPr/>
          <p:nvPr/>
        </p:nvSpPr>
        <p:spPr>
          <a:xfrm>
            <a:off x="12549168" y="5270500"/>
            <a:ext cx="8548168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1638500" y="2622675"/>
            <a:ext cx="1825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assess the performance of our Speech Emotion Recognition model, we employed the following standard evaluation metrics: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1149625" y="4312000"/>
            <a:ext cx="21976200" cy="6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AutoNum type="arabicPeriod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Accuracy: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○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The proportion of correctly classified emotion samples out of the total number of samples.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○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Calculated as: (True Positives + True Negatives) / (Total Samples)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○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While common, it can be misleading for imbalanced datasets.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AutoNum type="arabicPeriod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Confusion Matrix: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 table visualizing the performance of the classification model.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Each row represents the instances in an actual class, while each column represents the instances in a predicted class.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Helps identify which emotions are often confused with each other.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19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AutoNum type="arabicPeriod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Classification Report (from Scikit-learn):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○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Provides a detailed breakdown of key metrics per emotion class: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Precision: The ability of the classifier not to label a negative sample as positive (TP / (TP + FP)).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Recall (Sensitivity): The ability of the classifier to find all the positive samples (TP / (TP + FN)). Crucial for understanding how well each individual emotion is detected.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F1-Score: The weighted average of Precision and Recall (2 * (Precision * Recall) / (Precision + Recall)). Useful for a balanced measure, especially with class imbalance.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Support: The number of actual occurrences of the class in the dataset.</a:t>
            </a:r>
            <a:endParaRPr sz="21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18" name="Google Shape;5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19" name="Google Shape;5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96124" y="0"/>
            <a:ext cx="1790924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5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2489490" y="685800"/>
            <a:ext cx="191646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Experimental Results &amp; Analysis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522" name="Google Shape;52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25500"/>
            <a:ext cx="1538111" cy="59619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/>
          <p:nvPr/>
        </p:nvSpPr>
        <p:spPr>
          <a:xfrm>
            <a:off x="2489511" y="2679700"/>
            <a:ext cx="5347368" cy="4978400"/>
          </a:xfrm>
          <a:prstGeom prst="roundRect">
            <a:avLst>
              <a:gd fmla="val 4041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2895962" y="29845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25" name="Google Shape;52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962" y="29845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/>
          <p:nvPr/>
        </p:nvSpPr>
        <p:spPr>
          <a:xfrm>
            <a:off x="2895962" y="4914900"/>
            <a:ext cx="4534467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16550169" y="5943600"/>
            <a:ext cx="5347368" cy="4978400"/>
          </a:xfrm>
          <a:prstGeom prst="roundRect">
            <a:avLst>
              <a:gd fmla="val 4041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16956619" y="62484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29" name="Google Shape;52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56619" y="62484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5"/>
          <p:cNvSpPr/>
          <p:nvPr/>
        </p:nvSpPr>
        <p:spPr>
          <a:xfrm>
            <a:off x="1638500" y="2622675"/>
            <a:ext cx="182538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Our ensemble model demonstrated significant improvement over a baseline configuration: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1225825" y="3626200"/>
            <a:ext cx="21976200" cy="4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AutoNum type="arabicPeriod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Performance Metrics (on Combined Validation Set - 6 Emotions):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Baseline (MFCC Branch - Simplified TIM-Net Inspired - Alone):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ajdhani"/>
              <a:buChar char="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Accuracy: ~51% 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ajdhani"/>
              <a:buChar char="●"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Proposed Ensemble Model (MFCC Branch + Wav2Vec2 Branch):</a:t>
            </a:r>
            <a:endParaRPr sz="25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8735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ajdhani"/>
              <a:buChar char="❏"/>
            </a:pPr>
            <a:r>
              <a:rPr lang="en-US" sz="25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Overall Validation Accuracy / Weighted Average Recall (WAR): 70.45%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32" name="Google Shape;532;p25"/>
          <p:cNvSpPr/>
          <p:nvPr/>
        </p:nvSpPr>
        <p:spPr>
          <a:xfrm>
            <a:off x="1225825" y="6674200"/>
            <a:ext cx="21976200" cy="4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2. Confusion Matrix Analysis (Validation Set - 70.45% Accuracy):</a:t>
            </a:r>
            <a:endParaRPr sz="2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33" name="Google Shape;533;p25" title="Screenshot 2025-05-16 at 12.41.58 A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7100" y="3632200"/>
            <a:ext cx="9734550" cy="9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39" name="Google Shape;5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40" name="Google Shape;5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20400"/>
            <a:ext cx="280705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6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42" name="Google Shape;5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9900"/>
            <a:ext cx="3238905" cy="171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43" name="Google Shape;5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76772" y="2184400"/>
            <a:ext cx="3010276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6"/>
          <p:cNvSpPr/>
          <p:nvPr/>
        </p:nvSpPr>
        <p:spPr>
          <a:xfrm>
            <a:off x="5880075" y="460575"/>
            <a:ext cx="147015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Challenges </a:t>
            </a:r>
            <a:r>
              <a:rPr b="1" lang="en-US" sz="8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Encountered</a:t>
            </a: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3340518" y="3111500"/>
            <a:ext cx="1765521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3423300" y="2510475"/>
            <a:ext cx="17249700" cy="7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Throughout this project, we navigated several inherent challenges common in Speech Emotion Recognition: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457200" rtl="0" algn="l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AutoNum type="arabicPeriod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Dataset Imbalance &amp; Heterogeneity: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Char char="●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Varying Emotion Distributions: Combining RAVDESS, CREMA-D, TESS, and SAVEE resulted in an imbalanced distribution of the 6 target emotions (Neutral, Happy, Sad, Angry, Fearful, Disgust). Some emotions had significantly more samples than others.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Char char="●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Diverse Recording Conditions: Each dataset was recorded under different conditions (e.g., actors vs. crowd-sourced, different microphones, noise levels), introducing variability that the model had to generalize across.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AutoNum type="arabicPeriod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Variability in Emotional Expression: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Char char="●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Inter-Speaker Differences: Speakers across the datasets (and even within) expressed emotions with unique vocal characteristics (accent, pitch, intonation), making it difficult to find universal emotional cues.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Char char="●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Acoustic Overlap: Some emotions (e.g., Sad and Neutral, or Fear and Sad as seen in confusion matrix) share similar acoustic properties, leading to misclassifications.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AutoNum type="arabicPeriod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Subjectivity in Emotion Labeling: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06400" lvl="0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"/>
              <a:buChar char="●"/>
            </a:pPr>
            <a:r>
              <a:rPr lang="en-US" sz="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The ground truth labels in these datasets, while curated, inherently involve a degree of human subjectivity. What one annotator perceives as "Sad," another might perceive as "Neutral" or a low-intensity "Fear." This can introduce noise into the training data.</a:t>
            </a:r>
            <a:endParaRPr sz="2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52" name="Google Shape;5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7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76410" y="3670300"/>
            <a:ext cx="9513489" cy="68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76410" y="3670300"/>
            <a:ext cx="9513489" cy="68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4419625" y="0"/>
            <a:ext cx="145488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Future work and  discussion </a:t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100" y="1843625"/>
            <a:ext cx="24387000" cy="11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1148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Building on our current ensemble model, several exciting avenues for future work and enhancements can be explored: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457200" rtl="0" algn="l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❖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Refining the Temporal Modeling Branch (MFCCs):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Full TIM-Net Implementation: Explore implementing the complete TIM-Net architecture for the MFCC branch, including the original per-block sigmoid attention mechanism and the dynamic multi-scale fusion strategy, to potentially capture more nuanced temporal dynamics.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Alternative Architectures: Investigate other advanced temporal models like Transformers or different RNN variants (e.g., LSTMs with attention) for processing MFCC sequences.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❖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Enhancing Wav2Vec2 Integration: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Fine-tuning Wav2Vec2: Instead of using only static mean-pooled embeddings, fine-tune the pre-trained Wav2Vec2 model on the emotional speech data. This could adapt its representations more specifically to the SER task.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Attentive Pooling/Temporal Processing of Wav2Vec2 Outputs: Explore using attention mechanisms or lightweight temporal layers (e.g., 1D CNNs, RNNs) directly on the full sequence of Wav2Vec2 hidden states, rather than just mean-pooling, to retain more temporal information from these rich embeddings.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❖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Addressing Class Imbalance &amp; Confusions: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Advanced Data Augmentation: Employ more sophisticated audio augmentation techniques specifically targeted at under-represented emotion classes.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Loss Function Modifications: Investigate loss functions designed for imbalanced classification (e.g., Focal Loss, class-weighted cross-entropy) to improve performance on minority classes and reduce specific confusions (like Sad/Neutral).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❖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Expanding Scope &amp; Modalities: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Cross-Corpus Generalization &amp; Domain Adaptation: Systematically evaluate and improve model generalization to unseen datasets or recording conditions using domain adaptation techniques.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Incorporating Additional Emotions: Re-integrate and develop strategies to effectively model "Calm" and "Surprise," which were filtered out in the current study.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Multimodal Emotion Recognition: Extend the framework to incorporate visual cues (facial expressions from RAVDESS/CREMA-D) or textual information (if available) for a more holistic emotion understanding.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7465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ajdhani"/>
              <a:buChar char="●"/>
            </a:pPr>
            <a:r>
              <a:rPr lang="en-US" sz="23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Real-time SER: Investigate model optimization and architectural changes for deployment in real-time applications.</a:t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t/>
            </a:r>
            <a:endParaRPr sz="23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63" name="Google Shape;5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8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65" name="Google Shape;5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9391" y="495300"/>
            <a:ext cx="1550815" cy="596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66" name="Google Shape;56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67" name="Google Shape;56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7651" y="10820400"/>
            <a:ext cx="1582678" cy="274138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8"/>
          <p:cNvSpPr/>
          <p:nvPr/>
        </p:nvSpPr>
        <p:spPr>
          <a:xfrm>
            <a:off x="1638505" y="1206500"/>
            <a:ext cx="9483852" cy="163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Reference  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1638505" y="3035300"/>
            <a:ext cx="10212076" cy="90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1638505" y="30353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71" name="Google Shape;57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8505" y="3035300"/>
            <a:ext cx="1625803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2" name="Google Shape;57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3746" y="3200561"/>
            <a:ext cx="1295481" cy="129492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8"/>
          <p:cNvSpPr/>
          <p:nvPr/>
        </p:nvSpPr>
        <p:spPr>
          <a:xfrm>
            <a:off x="1638505" y="5270500"/>
            <a:ext cx="8179822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1638500" y="5270500"/>
            <a:ext cx="21732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i="1" lang="en-US" sz="44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Jiaxin Ye, Xin-cheng Wen, Yujie Wei, Yong Xu, Kunhong Liu, and Hongming Shan, "Temporal Modeling Matters: A Novel Temporal Emotional Modeling Approach for Speech Emotion Recognition," in Proc. IEEE International Conference on Acoustics, Speech and Signal Processing (ICASSP), 2023, pp. 1-5. DOI: 10.1109/ICASSP49357.2023.10096370.</a:t>
            </a:r>
            <a:endParaRPr i="1" sz="4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t/>
            </a:r>
            <a:endParaRPr i="1" sz="44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1638505" y="6654800"/>
            <a:ext cx="10212076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12549168" y="3035300"/>
            <a:ext cx="10212076" cy="90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12549168" y="3035300"/>
            <a:ext cx="1625803" cy="1625600"/>
          </a:xfrm>
          <a:prstGeom prst="roundRect">
            <a:avLst>
              <a:gd fmla="val 78188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78" name="Google Shape;57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49168" y="3035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8"/>
          <p:cNvSpPr/>
          <p:nvPr/>
        </p:nvSpPr>
        <p:spPr>
          <a:xfrm>
            <a:off x="12549168" y="5270500"/>
            <a:ext cx="8548168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12549168" y="6654800"/>
            <a:ext cx="10212076" cy="15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81" name="Google Shape;581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1854" y="11544300"/>
            <a:ext cx="1511489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87" name="Google Shape;5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8" name="Google Shape;58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96124" y="0"/>
            <a:ext cx="1790924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9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590" name="Google Shape;5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02293"/>
            <a:ext cx="1943343" cy="2713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91" name="Google Shape;59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25500"/>
            <a:ext cx="1537577" cy="172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92" name="Google Shape;59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531" y="1249462"/>
            <a:ext cx="513580" cy="172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93" name="Google Shape;59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1206" y="1612900"/>
            <a:ext cx="9424578" cy="1023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94" name="Google Shape;59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2724" y="0"/>
            <a:ext cx="6220730" cy="424738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9"/>
          <p:cNvSpPr/>
          <p:nvPr/>
        </p:nvSpPr>
        <p:spPr>
          <a:xfrm>
            <a:off x="12396749" y="1498600"/>
            <a:ext cx="9475384" cy="99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11249003" y="1232762"/>
            <a:ext cx="12629981" cy="58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287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Thank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0" lang="en-US" sz="28700" u="none" cap="none" strike="noStrik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       You</a:t>
            </a:r>
            <a:endParaRPr b="0" i="0" sz="287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12103089" y="10515600"/>
            <a:ext cx="12629981" cy="4997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jdhani"/>
              <a:buNone/>
            </a:pPr>
            <a:r>
              <a:rPr b="1" i="1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question…</a:t>
            </a:r>
            <a:endParaRPr b="0" i="1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8" name="Google Shape;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9" name="Google Shape;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677" y="0"/>
            <a:ext cx="3772371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61" name="Google Shape;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4677" y="120142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2" name="Google Shape;6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938000"/>
            <a:ext cx="3442384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3" name="Google Shape;6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8028" y="0"/>
            <a:ext cx="6215864" cy="237841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762095" y="1358900"/>
            <a:ext cx="9513489" cy="99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762095" y="1358900"/>
            <a:ext cx="9513489" cy="99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787625" y="2171700"/>
            <a:ext cx="100554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Problem formulation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762095" y="6172200"/>
            <a:ext cx="105804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●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Core challenge : Accurate identification of human emotions from speech signals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●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Key difficulties: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❖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High Variability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❖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Context Dependency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❖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Acoustic Ambiguity &amp; Noise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descr=" " id="68" name="Google Shape;6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" name="Google Shape;69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48480" y="4514137"/>
            <a:ext cx="11430000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6" name="Google Shape;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7" name="Google Shape;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677" y="0"/>
            <a:ext cx="3772371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79" name="Google Shape;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4677" y="120142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" name="Google Shape;8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938000"/>
            <a:ext cx="3442384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" name="Google Shape;8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8028" y="0"/>
            <a:ext cx="6215864" cy="237841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787625" y="2171700"/>
            <a:ext cx="100554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Problem formulation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85" name="Google Shape;8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6" name="Google Shape;8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48480" y="4514137"/>
            <a:ext cx="1143000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762095" y="6172200"/>
            <a:ext cx="105804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●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Key difficulties: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❖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High Variability : Emotions manifest differently across speakers, accents and cultural backgrounds.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	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94" name="Google Shape;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5" name="Google Shape;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677" y="0"/>
            <a:ext cx="3772371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97" name="Google Shape;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4677" y="120142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8" name="Google Shape;9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938000"/>
            <a:ext cx="3442384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8028" y="0"/>
            <a:ext cx="6215864" cy="237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787625" y="2171700"/>
            <a:ext cx="100554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Problem formulation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3" name="Google Shape;10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" name="Google Shape;10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48480" y="4514137"/>
            <a:ext cx="1143000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762095" y="6172200"/>
            <a:ext cx="105804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●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Key difficulties: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❖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Context Dependency : The same utterance can convey different emotions depending on the conversational context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	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677" y="0"/>
            <a:ext cx="3772371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15" name="Google Shape;11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4677" y="120142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6" name="Google Shape;11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938000"/>
            <a:ext cx="3442384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7" name="Google Shape;11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8028" y="0"/>
            <a:ext cx="6215864" cy="237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787625" y="2171700"/>
            <a:ext cx="100554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Problem formulation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21" name="Google Shape;12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2" name="Google Shape;12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48480" y="4514137"/>
            <a:ext cx="1143000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/>
          <p:nvPr/>
        </p:nvSpPr>
        <p:spPr>
          <a:xfrm>
            <a:off x="762095" y="6172200"/>
            <a:ext cx="105804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●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Key difficulties: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31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❖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Acoustic Ambiguity &amp; Noise : Emotional cues can be subtle, easily masked by background noise, or overlap between emotions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" name="Google Shape;1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677" y="0"/>
            <a:ext cx="3772371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33" name="Google Shape;1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4677" y="120142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4" name="Google Shape;1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938000"/>
            <a:ext cx="3442384" cy="153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5" name="Google Shape;13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8028" y="0"/>
            <a:ext cx="6215864" cy="237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762095" y="1358900"/>
            <a:ext cx="9513600" cy="9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787625" y="2171700"/>
            <a:ext cx="100554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i="0" lang="en-US" sz="12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Problem formulation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39" name="Google Shape;13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0" name="Google Shape;14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77597" y="838200"/>
            <a:ext cx="11621953" cy="1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48480" y="4514137"/>
            <a:ext cx="1143000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762095" y="6172200"/>
            <a:ext cx="105804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ajdhani"/>
              <a:buChar char="●"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Our Goal :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To develop a robust model that maximizes emotion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classification accuracy by effectively modeling temporal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dynamics and leveraging diverse acoustic features, while 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considering practical resource constraints.</a:t>
            </a:r>
            <a:endParaRPr sz="32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1282850" y="1473200"/>
            <a:ext cx="172266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lang="en-US" sz="1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Datasets &amp; Preprocessing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51" name="Google Shape;1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6537" y="8763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2" name="Google Shape;15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3" name="Google Shape;15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05826" y="11239500"/>
            <a:ext cx="104153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4" name="Google Shape;15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239500"/>
            <a:ext cx="1511489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5" name="Google Shape;15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6" name="Google Shape;15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2860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/>
          <p:nvPr/>
        </p:nvSpPr>
        <p:spPr>
          <a:xfrm>
            <a:off x="1098748" y="80136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1543191" y="6654700"/>
            <a:ext cx="736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59" name="Google Shape;159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5860" y="623570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/>
          <p:nvPr/>
        </p:nvSpPr>
        <p:spPr>
          <a:xfrm>
            <a:off x="3262110" y="6565839"/>
            <a:ext cx="8688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RAVDESS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descr=" " id="161" name="Google Shape;16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/>
          <p:nvPr/>
        </p:nvSpPr>
        <p:spPr>
          <a:xfrm>
            <a:off x="12701588" y="4495800"/>
            <a:ext cx="1041530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63" name="Google Shape;16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4" name="Google Shape;16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/>
          <p:nvPr/>
        </p:nvSpPr>
        <p:spPr>
          <a:xfrm>
            <a:off x="12701588" y="4648200"/>
            <a:ext cx="1625803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14632229" y="4495800"/>
            <a:ext cx="848466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12701588" y="8597900"/>
            <a:ext cx="1041530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68" name="Google Shape;16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9" name="Google Shape;169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8750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>
            <a:off x="12701588" y="8750300"/>
            <a:ext cx="1625803" cy="16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14632229" y="8597900"/>
            <a:ext cx="848466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1282850" y="4085300"/>
            <a:ext cx="218340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train and evaluate our Speech Emotion Recognition model, we utilized a combination of four publicly available datasets: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	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7316800" y="6049450"/>
            <a:ext cx="1328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Ryerson Audio-Visual Database of Emotional Speech and Song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24 professional actors (12 male, 12 female).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8 emotions: Neutral, Calm, Happy, Sad, Angry, Fearful, Disgust, Surprise.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Speech-only files used.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1282850" y="1473200"/>
            <a:ext cx="172266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Rajdhani"/>
              <a:buNone/>
            </a:pPr>
            <a:r>
              <a:rPr b="1" lang="en-US" sz="12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Datasets &amp; Preprocessing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82" name="Google Shape;1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6537" y="876300"/>
            <a:ext cx="1550812" cy="596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3" name="Google Shape;1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6130" y="1092200"/>
            <a:ext cx="3438707" cy="1530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4" name="Google Shape;18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05826" y="11239500"/>
            <a:ext cx="104153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5" name="Google Shape;18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5844" y="11239500"/>
            <a:ext cx="1511489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6" name="Google Shape;18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7" name="Google Shape;187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2860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/>
          <p:nvPr/>
        </p:nvSpPr>
        <p:spPr>
          <a:xfrm>
            <a:off x="1098748" y="80136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1543191" y="6654700"/>
            <a:ext cx="736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</a:t>
            </a:r>
            <a:r>
              <a:rPr b="1" lang="en-US" sz="4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90" name="Google Shape;19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98697" y="632455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3262107" y="6565850"/>
            <a:ext cx="3026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jdhani"/>
              <a:buNone/>
            </a:pPr>
            <a:r>
              <a:rPr lang="en-US" sz="48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CREMA-D</a:t>
            </a:r>
            <a:endParaRPr b="0" i="0" sz="48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descr=" " id="192" name="Google Shape;19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2860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/>
          <p:nvPr/>
        </p:nvSpPr>
        <p:spPr>
          <a:xfrm>
            <a:off x="12701588" y="44958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94" name="Google Shape;19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46355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5" name="Google Shape;19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46482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/>
          <p:nvPr/>
        </p:nvSpPr>
        <p:spPr>
          <a:xfrm>
            <a:off x="12701588" y="46482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14632229" y="44958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12701588" y="8597900"/>
            <a:ext cx="104154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199" name="Google Shape;19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01588" y="8737600"/>
            <a:ext cx="1625803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0" name="Google Shape;20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588" y="8750300"/>
            <a:ext cx="1625803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12701588" y="8750300"/>
            <a:ext cx="16257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4632229" y="8597900"/>
            <a:ext cx="8484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1282850" y="4085300"/>
            <a:ext cx="218340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To train and evaluate our Speech Emotion Recognition model, we utilized a combination of four publicly available datasets: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			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7316800" y="6049450"/>
            <a:ext cx="1328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Crowd-sourced Emotional Multimodal Actors Dataset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91 actors (diverse ethnicities and ages).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444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ajdhani"/>
              <a:buChar char="●"/>
            </a:pPr>
            <a:r>
              <a:rPr lang="en-US" sz="3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6 target emotions: Anger, Disgust, Fear, Happy, Sad, Neutral (at varying intensities).</a:t>
            </a:r>
            <a:endParaRPr sz="34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