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  <p:sldMasterId id="2147483668" r:id="rId2"/>
  </p:sldMasterIdLst>
  <p:notesMasterIdLst>
    <p:notesMasterId r:id="rId8"/>
  </p:notesMasterIdLst>
  <p:handoutMasterIdLst>
    <p:handoutMasterId r:id="rId9"/>
  </p:handoutMasterIdLst>
  <p:sldIdLst>
    <p:sldId id="342" r:id="rId3"/>
    <p:sldId id="345" r:id="rId4"/>
    <p:sldId id="349" r:id="rId5"/>
    <p:sldId id="343" r:id="rId6"/>
    <p:sldId id="35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7B7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107" d="100"/>
          <a:sy n="107" d="100"/>
        </p:scale>
        <p:origin x="17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41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7AF376-C90B-2D49-4B79-85587EBD5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EE14-4B47-C5AB-F872-99C96E1EFA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6756-79F1-46A2-A126-29468EB296E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9F885-B947-B3E4-C3CE-0F9A9E6646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91BE-9AA5-D151-CDD3-FA7DFF393F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B5933-8078-4A8A-9C09-9DFE46AB8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14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09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94452"/>
            <a:ext cx="5388980" cy="2536586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429000"/>
            <a:ext cx="4520878" cy="188976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26" y="365125"/>
            <a:ext cx="699547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25" y="1782764"/>
            <a:ext cx="6995473" cy="435181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1279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6726"/>
            <a:ext cx="7315200" cy="44325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54" y="1406799"/>
            <a:ext cx="5115045" cy="183784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754" y="3336720"/>
            <a:ext cx="5115046" cy="74183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BE4794E-B8B9-45F1-346F-E729709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DD4566-751E-E458-97E3-FDF9013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969B7F-7392-2D98-F2DD-7EC3980E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85361"/>
            <a:ext cx="6580695" cy="195480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32238"/>
            <a:ext cx="6580694" cy="69632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8A6F9C6-84D1-561D-B117-D97F373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2AC689-5953-34D0-2444-AC89D4AC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0C0D48-72D0-9B1C-7F45-71EC7D8E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09" y="878545"/>
            <a:ext cx="7105891" cy="1965111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7908" y="3020428"/>
            <a:ext cx="7105891" cy="78805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0300" y="4605627"/>
            <a:ext cx="1333500" cy="13335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3400" y="493181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3400" y="515915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3400" y="538648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E4E427-9DC8-F2A9-D2F1-4487E164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12BA2E-5B78-367E-BFBA-376FC42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E75FDB-C307-D84D-32D1-0AA4CAE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91EC36-DEB9-4FB7-8D9D-A5D102383B8F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9624BE-8E08-2F42-72CD-1B503122F4AF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8B3D76-3DE4-0298-83FF-B56999D6C921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53B7A0-E201-C9BA-ECBD-A5F3654B932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5AB1A9-4DBC-425A-CEE8-1AA155E9555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43748C-5AFF-D78B-2572-57F5F190F45A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B329DB-53AF-68E0-46E8-12B27C52F22F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0B791-EB2B-BD8A-EA46-CA29FCEFB8A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7A5664-D5FD-4D1F-F050-4CD459D4B86F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B9ED3D-4ECA-2F38-1A65-03A2B39B8510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285B24-A096-72C8-F90B-310D0E1BFD47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252760-23E5-2D6D-70E0-B71FD5782DD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803630-60F3-F329-F286-8B707E98C85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3FBE20-ECDD-C999-A5DE-0E0CD9B3F52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400D46-3681-4F0A-111A-C3029EC07D8E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43718A-30B0-A093-4261-31A1D3AE03F3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7D2FD-F47C-6A72-3AAD-13DB320A16E7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646DF1-4D73-4B60-8B4A-18D7D6B64D2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E877D8-6EB1-A5BC-DABD-4BC80CD09357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9754E9-A145-FEA2-E012-78A83AC6D44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BAD43-BE14-D6A4-23AD-A93871DF8791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B4475-E641-5D46-5845-B0C8456B08D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38BFD4-3BDD-71BA-DC48-0D0A8E3516E4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DF839A-BB4B-5007-C625-F9D95F48210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C59ED2-2FE5-AAB2-3757-43142E6C382D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0BB696-9962-3C9D-2C3E-18B762708325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6F4D40-80DE-1227-E576-F97C49C791B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AF8639-C714-DBF4-E6E3-735E49AE3D21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3DA4C9-3380-2CD8-92DA-1A221D6DC93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239C2A-71B3-2F46-F356-32ED65C23338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47FF97-11AE-E5FD-FC83-0B248B49EE7C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C9F42D-9B09-4C79-DA21-A6AF23DB9274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4B9869-1637-9066-5552-4F72079A78BB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9C3016-AF1A-F3BA-1B9D-2935B073BF0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D32EB5-9AA1-5EC7-8C87-C29FDCF81CED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4260D2-B6AD-A0C1-E79D-D9D052061D3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0E7925-667D-D2D1-4E85-C9EA0946156B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EFE314-442B-57B4-50AC-E298C5D674F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24EA9C-030D-AF68-0B09-EF4A4D831FB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D03AAF-CF1C-9AF8-4F59-7DDC97BA187C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A299C2-939A-5A45-3A16-CD05E1552EB9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2F08F4-847A-FD1F-8044-9EE5E141213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8AE23A-59A8-9F1E-D9B1-6E219EB7D1D0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FB1C2E0-C203-32A6-C889-8406E248D2C7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96AD90-D5AD-D09A-3122-E4167EF502BF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3881B0D-0962-14BC-C851-E61C4A0FB1F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F3C04EE-C192-C078-BF37-5E0FE7F8CED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5917C1-AC2D-71EE-4CEE-D08C7A441174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D27DE1F-54CF-3018-18EF-2976EF3DC362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BD994A-366C-F44C-2F6A-4543219FC08D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7A7B79-9CCB-A5A0-3A6C-C3C15072873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D57CFE-A7CE-2C56-5F10-D69F76D3459A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2A058F-DC7B-5895-1EDF-7437ED9F72C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4A8265-00DD-CFD9-EA81-3BDDA480B342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E3A196-990E-D367-3008-6FA73B712565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480E76-D91A-036F-980E-A01A30A2BC53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A53F9C-6610-BA8E-BE7A-8243180E73D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2A3876-9456-1857-DD09-E8208934EB5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34DCC1-703F-F44F-B19B-B88FFF69C27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D2A5E8-F8CE-DBA1-CBCB-2F678EB8E2D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06AB899-4886-C357-60A7-CB1FCCF756AF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87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12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410614-AD67-A1B8-2188-18AA53B1285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48174B-C7A3-7CB0-60BE-F217DB306B75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689C4C-F2D8-275E-34C5-D53400CB0FE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CE954A-C5CF-833F-B550-534A538735A4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836CFB-B425-F952-7EC0-F257F88D040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F2DC34CA-2B11-D3D8-1C3E-5C962AD37979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55AAA279-AE2A-8A5A-9892-A14475DA3DC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36847CB-A8E6-F01E-04F6-121152D346B3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9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SPEECH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06153"/>
            <a:ext cx="4520878" cy="1889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>
                <a:solidFill>
                  <a:schemeClr val="bg1"/>
                </a:solidFill>
              </a:rPr>
              <a:t>VAIBHAV KUMAR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KARAN DEEP DAS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KANHAIYA KUMAR SAHU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CHINMAY UDAYBHANU THAKUR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GOAL: 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Emotion Recognition (SER): Predict emotional states (e.g., happy, sad, angry) from audio recordings.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SER MATTERS: 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 for human–machine interaction (e.g., empathetic virtual assistants, call centres, health monitoring). Allows systems to adapt to user moods in real-time.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 GAPS: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SER solutions rely on single-dataset or small data, limiting generalization. Standard MFCC-based CNN/RNN approaches may not capture long-range temporal dependencies. Ensemble methods in SER are less explored—combining multiple architectures could boost robustness.</a:t>
            </a:r>
          </a:p>
          <a:p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on the Field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3</a:t>
            </a:fld>
            <a:endParaRPr lang="en-US" noProof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C737A9-7440-63F6-24C8-A22FD0CAE1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3787"/>
            <a:ext cx="7876033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Reference Paper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400" dirty="0">
                <a:solidFill>
                  <a:schemeClr val="bg1"/>
                </a:solidFill>
              </a:rPr>
              <a:t>J. Ye, X. -C. Wen, Y. Wei, Y. Xu, K. Liu and H. Shan, "Temporal </a:t>
            </a:r>
            <a:r>
              <a:rPr lang="en-IN" sz="1400" dirty="0" err="1">
                <a:solidFill>
                  <a:schemeClr val="bg1"/>
                </a:solidFill>
              </a:rPr>
              <a:t>Modeling</a:t>
            </a:r>
            <a:r>
              <a:rPr lang="en-IN" sz="1400" dirty="0">
                <a:solidFill>
                  <a:schemeClr val="bg1"/>
                </a:solidFill>
              </a:rPr>
              <a:t> Matters: A Novel Temporal Emotional </a:t>
            </a:r>
            <a:r>
              <a:rPr lang="en-IN" sz="1400" dirty="0" err="1">
                <a:solidFill>
                  <a:schemeClr val="bg1"/>
                </a:solidFill>
              </a:rPr>
              <a:t>Modeling</a:t>
            </a:r>
            <a:r>
              <a:rPr lang="en-IN" sz="1400" dirty="0">
                <a:solidFill>
                  <a:schemeClr val="bg1"/>
                </a:solidFill>
              </a:rPr>
              <a:t> Approach for Speech Emotion Recognition," </a:t>
            </a:r>
            <a:r>
              <a:rPr lang="en-IN" sz="1400" i="1" dirty="0">
                <a:solidFill>
                  <a:schemeClr val="bg1"/>
                </a:solidFill>
              </a:rPr>
              <a:t>ICASSP 2023 - 2023 IEEE International Conference on Acoustics, Speech and Signal Processing (ICASSP)</a:t>
            </a:r>
            <a:r>
              <a:rPr lang="en-IN" sz="1400" dirty="0">
                <a:solidFill>
                  <a:schemeClr val="bg1"/>
                </a:solidFill>
              </a:rPr>
              <a:t>, Rhodes Island, Greece, 2023, pp. 1-5, </a:t>
            </a:r>
            <a:r>
              <a:rPr lang="en-IN" sz="1400" dirty="0" err="1">
                <a:solidFill>
                  <a:schemeClr val="bg1"/>
                </a:solidFill>
              </a:rPr>
              <a:t>doi</a:t>
            </a:r>
            <a:r>
              <a:rPr lang="en-IN" sz="1400" dirty="0">
                <a:solidFill>
                  <a:schemeClr val="bg1"/>
                </a:solidFill>
              </a:rPr>
              <a:t>: 10.1109/ICASSP49357.2023.10096370.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Points of TIM-Net: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Temporal-Aware Blocks (TABs):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Dilated causal convolutions for Long-range context capture and Temporal attention mechanism to focus on important frames.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Bi-Directional Module: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Integrates information from past and future frames.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Multi-Scale Fusion: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Learns features at different dilation rates; dynamically fuses them. </a:t>
            </a:r>
          </a:p>
        </p:txBody>
      </p:sp>
    </p:spTree>
    <p:extLst>
      <p:ext uri="{BB962C8B-B14F-4D97-AF65-F5344CB8AC3E}">
        <p14:creationId xmlns:p14="http://schemas.microsoft.com/office/powerpoint/2010/main" val="220880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077" y="573741"/>
            <a:ext cx="5923770" cy="1154710"/>
          </a:xfrm>
        </p:spPr>
        <p:txBody>
          <a:bodyPr/>
          <a:lstStyle/>
          <a:p>
            <a:pPr algn="l"/>
            <a:r>
              <a:rPr lang="en-US" dirty="0"/>
              <a:t>Proposed Novelty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0B07F-940C-0069-DBCB-310A680F1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53077" y="2170329"/>
            <a:ext cx="5762405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Multi-Dataset Training </a:t>
            </a:r>
            <a:r>
              <a:rPr lang="en-I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combine SER well known datasets RAVDESS, TESS, CREMA-D, SAVEE to get larger combined data helping in stronger generalization</a:t>
            </a:r>
            <a:r>
              <a:rPr lang="en-IN" sz="16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chemeClr val="bg1"/>
                </a:solidFill>
              </a:rPr>
              <a:t>Extended Feature Extraction </a:t>
            </a:r>
            <a:r>
              <a:rPr lang="en-IN" sz="1800" b="1" kern="1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Beyond MFCC also using ZCR, Chroma STFT, RMS, </a:t>
            </a:r>
            <a:r>
              <a:rPr lang="en-IN" sz="1600" b="1" kern="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</a:t>
            </a:r>
            <a:r>
              <a:rPr lang="en-IN" sz="16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pitch/energy nuances to better differentiate emotions 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Self-Supervised Pretraining and Model </a:t>
            </a:r>
            <a:r>
              <a:rPr lang="en-IN" sz="1800" b="1" kern="1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Ensembling</a:t>
            </a:r>
            <a:r>
              <a:rPr lang="en-I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Wav2Vec2 to learn general speech features from unlabeled data and Model Ensemble with BLSTM as different model ensemble often yields higher accuracy.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 till Now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5</a:t>
            </a:fld>
            <a:endParaRPr lang="en-US" noProof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C737A9-7440-63F6-24C8-A22FD0CAE1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7880"/>
            <a:ext cx="628874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Successfully combined dataset of 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RAVDESS, TESS, CREMA-D, SAVEE.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14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of Audio Emotion’s wave plot and spectrogram.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Implemented </a:t>
            </a:r>
            <a:r>
              <a:rPr lang="en-IN" sz="14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MFCC, ZCR, Chroma STFT, RMS, </a:t>
            </a:r>
            <a:r>
              <a:rPr lang="en-IN" sz="1400" b="1" kern="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</a:t>
            </a:r>
            <a:r>
              <a:rPr lang="en-IN" sz="14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pitch/energy and various features extracted from our dataset.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DC76F-ECE3-1304-C326-4416D621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9375"/>
            <a:ext cx="4831094" cy="2939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E899AA-262B-B5BD-837D-014D8F5B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210" y="3019374"/>
            <a:ext cx="5182508" cy="29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781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97_T_PGO_FinTech-Network.pptx" id="{45ABD43C-B260-4A30-9C33-5982C3495435}" vid="{B3D2995F-3BAB-48B3-A566-C09FD9B124F7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97_T_PGO_FinTech-Network.pptx" id="{45ABD43C-B260-4A30-9C33-5982C3495435}" vid="{A9AE1C88-72F6-4E39-815A-43456D5201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656</TotalTime>
  <Words>498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Wingdings</vt:lpstr>
      <vt:lpstr>PresentationGO</vt:lpstr>
      <vt:lpstr>Designed by PresentationGO</vt:lpstr>
      <vt:lpstr>SPEECH EMOTION RECOGNITION</vt:lpstr>
      <vt:lpstr>PROBLEM STATEMENT</vt:lpstr>
      <vt:lpstr>Related Work on the Field </vt:lpstr>
      <vt:lpstr>Proposed Novelty </vt:lpstr>
      <vt:lpstr>Progress Up till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Das</dc:creator>
  <dc:description>© Copyright PresentationGO.com</dc:description>
  <cp:lastModifiedBy>Vaibhav Kumar</cp:lastModifiedBy>
  <cp:revision>3</cp:revision>
  <dcterms:created xsi:type="dcterms:W3CDTF">2025-03-10T16:06:56Z</dcterms:created>
  <dcterms:modified xsi:type="dcterms:W3CDTF">2025-03-11T06:07:57Z</dcterms:modified>
  <cp:category>Templates</cp:category>
</cp:coreProperties>
</file>