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69" r:id="rId2"/>
    <p:sldId id="268" r:id="rId3"/>
    <p:sldId id="258" r:id="rId4"/>
    <p:sldId id="257" r:id="rId5"/>
    <p:sldId id="274" r:id="rId6"/>
    <p:sldId id="259" r:id="rId7"/>
    <p:sldId id="272" r:id="rId8"/>
    <p:sldId id="273" r:id="rId9"/>
    <p:sldId id="271" r:id="rId10"/>
    <p:sldId id="261" r:id="rId11"/>
    <p:sldId id="262" r:id="rId12"/>
    <p:sldId id="260" r:id="rId13"/>
    <p:sldId id="275" r:id="rId14"/>
    <p:sldId id="263" r:id="rId15"/>
    <p:sldId id="276" r:id="rId16"/>
    <p:sldId id="26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B0345-BA93-418E-8022-F6A7BBC5B180}" type="datetimeFigureOut">
              <a:rPr lang="en-IN" smtClean="0"/>
              <a:t>30-01-2023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76FC1-7367-41A9-AC48-3DDADD3219E1}" type="slidenum">
              <a:rPr lang="en-IN" smtClean="0"/>
              <a:t>‹#›</a:t>
            </a:fld>
            <a:endParaRPr lang="en-IN"/>
          </a:p>
        </p:txBody>
      </p:sp>
    </p:spTree>
    <p:extLst>
      <p:ext uri="{BB962C8B-B14F-4D97-AF65-F5344CB8AC3E}">
        <p14:creationId xmlns:p14="http://schemas.microsoft.com/office/powerpoint/2010/main" val="107041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59433F-E960-4690-BEE2-0081EE8D57B5}" type="datetime1">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141377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0088B-0760-447D-A50F-4F97430C2C6E}" type="datetime1">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176350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C606B-5EED-46D8-8E83-C8C587A852C0}" type="datetime1">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1166621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F12FCF-EF5A-40FF-8F84-D5C468F1A0F4}" type="datetime1">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43588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9975-71FA-40DB-BACD-345048D47292}" type="datetime1">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2987516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54D354-3D26-4F52-BAB1-35F3257FD95D}" type="datetime1">
              <a:rPr lang="en-IN" smtClean="0"/>
              <a:t>30-01-2023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163262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842B6E-EAB5-4C9B-B550-DB9934EB8774}" type="datetime1">
              <a:rPr lang="en-IN" smtClean="0"/>
              <a:t>30-01-2023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2477043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ECFE7-4ADE-4C26-9A16-F19293F4A651}" type="datetime1">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1571661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F0A4A-3154-4060-AE20-B6F64E94AB6F}" type="datetime1">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151453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520B63-29CA-4303-99E3-836527581096}" type="datetime1">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269072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A97B8-2E6A-42A1-991B-D46CFEB6A5F7}" type="datetime1">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288280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340D4-E33C-4CDA-B482-2F371BD6DD1D}" type="datetime1">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34522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5CD9BA-DB76-4751-BB96-E6DD6F7ED4E7}" type="datetime1">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330989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DC2634-0DA5-47D1-8BA9-B5538BC6C010}" type="datetime1">
              <a:rPr lang="en-IN" smtClean="0"/>
              <a:t>30-01-2023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3701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36787F-7868-4FF4-9960-E7B1115521F2}" type="datetime1">
              <a:rPr lang="en-IN" smtClean="0"/>
              <a:t>30-01-2023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19758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7500A6-DFA7-408C-9F22-941CB71BD328}" type="datetime1">
              <a:rPr lang="en-IN" smtClean="0"/>
              <a:t>30-01-2023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345906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443CC-FEC2-446C-BAC9-EF772ACB1BEA}" type="datetime1">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859A4-BFE0-4CFC-AC91-BD54CAB7F2AB}" type="slidenum">
              <a:rPr lang="en-IN" smtClean="0"/>
              <a:t>‹#›</a:t>
            </a:fld>
            <a:endParaRPr lang="en-IN"/>
          </a:p>
        </p:txBody>
      </p:sp>
    </p:spTree>
    <p:extLst>
      <p:ext uri="{BB962C8B-B14F-4D97-AF65-F5344CB8AC3E}">
        <p14:creationId xmlns:p14="http://schemas.microsoft.com/office/powerpoint/2010/main" val="201164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ECD2DC-3E38-452D-B787-BAA42E874FD5}" type="datetime1">
              <a:rPr lang="en-IN" smtClean="0"/>
              <a:t>30-01-2023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D859A4-BFE0-4CFC-AC91-BD54CAB7F2AB}" type="slidenum">
              <a:rPr lang="en-IN" smtClean="0"/>
              <a:t>‹#›</a:t>
            </a:fld>
            <a:endParaRPr lang="en-IN"/>
          </a:p>
        </p:txBody>
      </p:sp>
    </p:spTree>
    <p:extLst>
      <p:ext uri="{BB962C8B-B14F-4D97-AF65-F5344CB8AC3E}">
        <p14:creationId xmlns:p14="http://schemas.microsoft.com/office/powerpoint/2010/main" val="247149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machine-learning-databases/00551/pp_gas_emission.zip"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03A976-4FA0-6B3A-DC79-297CB85664B7}"/>
              </a:ext>
            </a:extLst>
          </p:cNvPr>
          <p:cNvSpPr>
            <a:spLocks noGrp="1"/>
          </p:cNvSpPr>
          <p:nvPr>
            <p:ph type="ctrTitle"/>
          </p:nvPr>
        </p:nvSpPr>
        <p:spPr>
          <a:xfrm>
            <a:off x="1154955" y="295729"/>
            <a:ext cx="8825658" cy="2522453"/>
          </a:xfrm>
        </p:spPr>
        <p:txBody>
          <a:bodyPr/>
          <a:lstStyle/>
          <a:p>
            <a:r>
              <a:rPr lang="en-IN" b="1" dirty="0"/>
              <a:t>Gas Turbine Emission</a:t>
            </a:r>
          </a:p>
        </p:txBody>
      </p:sp>
      <p:sp>
        <p:nvSpPr>
          <p:cNvPr id="6" name="Subtitle 5">
            <a:extLst>
              <a:ext uri="{FF2B5EF4-FFF2-40B4-BE49-F238E27FC236}">
                <a16:creationId xmlns:a16="http://schemas.microsoft.com/office/drawing/2014/main" id="{7A0EA884-7A5E-2176-122A-A608352F531E}"/>
              </a:ext>
            </a:extLst>
          </p:cNvPr>
          <p:cNvSpPr>
            <a:spLocks noGrp="1"/>
          </p:cNvSpPr>
          <p:nvPr>
            <p:ph type="subTitle" idx="1"/>
          </p:nvPr>
        </p:nvSpPr>
        <p:spPr>
          <a:xfrm>
            <a:off x="1154955" y="2920618"/>
            <a:ext cx="8825658" cy="861420"/>
          </a:xfrm>
        </p:spPr>
        <p:txBody>
          <a:bodyPr/>
          <a:lstStyle/>
          <a:p>
            <a:r>
              <a:rPr lang="en-US" dirty="0"/>
              <a:t>Analysis and modelling of 5 years’ data on Co and NOx gas emissions from gas turbines in a power generation plant.</a:t>
            </a:r>
          </a:p>
          <a:p>
            <a:endParaRPr lang="en-IN" dirty="0"/>
          </a:p>
        </p:txBody>
      </p:sp>
      <p:sp>
        <p:nvSpPr>
          <p:cNvPr id="4" name="Slide Number Placeholder 3">
            <a:extLst>
              <a:ext uri="{FF2B5EF4-FFF2-40B4-BE49-F238E27FC236}">
                <a16:creationId xmlns:a16="http://schemas.microsoft.com/office/drawing/2014/main" id="{64E356EF-AF90-AE07-CBD1-590236FF1C0F}"/>
              </a:ext>
            </a:extLst>
          </p:cNvPr>
          <p:cNvSpPr>
            <a:spLocks noGrp="1"/>
          </p:cNvSpPr>
          <p:nvPr>
            <p:ph type="sldNum" sz="quarter" idx="12"/>
          </p:nvPr>
        </p:nvSpPr>
        <p:spPr/>
        <p:txBody>
          <a:bodyPr/>
          <a:lstStyle/>
          <a:p>
            <a:fld id="{79D859A4-BFE0-4CFC-AC91-BD54CAB7F2AB}" type="slidenum">
              <a:rPr lang="en-IN" smtClean="0"/>
              <a:t>1</a:t>
            </a:fld>
            <a:endParaRPr lang="en-IN"/>
          </a:p>
        </p:txBody>
      </p:sp>
      <p:sp>
        <p:nvSpPr>
          <p:cNvPr id="2" name="TextBox 1">
            <a:extLst>
              <a:ext uri="{FF2B5EF4-FFF2-40B4-BE49-F238E27FC236}">
                <a16:creationId xmlns:a16="http://schemas.microsoft.com/office/drawing/2014/main" id="{30F1D079-E2A2-96A5-159D-C51ADF9F1ACD}"/>
              </a:ext>
            </a:extLst>
          </p:cNvPr>
          <p:cNvSpPr txBox="1"/>
          <p:nvPr/>
        </p:nvSpPr>
        <p:spPr>
          <a:xfrm flipH="1">
            <a:off x="1154955" y="4056399"/>
            <a:ext cx="8051534" cy="1754326"/>
          </a:xfrm>
          <a:prstGeom prst="rect">
            <a:avLst/>
          </a:prstGeom>
          <a:noFill/>
        </p:spPr>
        <p:txBody>
          <a:bodyPr wrap="square" rtlCol="0">
            <a:spAutoFit/>
          </a:bodyPr>
          <a:lstStyle/>
          <a:p>
            <a:r>
              <a:rPr lang="en-IN" dirty="0">
                <a:solidFill>
                  <a:schemeClr val="accent3"/>
                </a:solidFill>
              </a:rPr>
              <a:t>Mentor:</a:t>
            </a:r>
          </a:p>
          <a:p>
            <a:r>
              <a:rPr lang="en-IN" dirty="0" err="1">
                <a:solidFill>
                  <a:schemeClr val="accent3"/>
                </a:solidFill>
              </a:rPr>
              <a:t>Dr.</a:t>
            </a:r>
            <a:r>
              <a:rPr lang="en-IN" dirty="0">
                <a:solidFill>
                  <a:schemeClr val="accent3"/>
                </a:solidFill>
              </a:rPr>
              <a:t> </a:t>
            </a:r>
            <a:r>
              <a:rPr lang="en-IN" dirty="0" err="1">
                <a:solidFill>
                  <a:schemeClr val="accent3"/>
                </a:solidFill>
              </a:rPr>
              <a:t>Sayantani</a:t>
            </a:r>
            <a:r>
              <a:rPr lang="en-IN" dirty="0">
                <a:solidFill>
                  <a:schemeClr val="accent3"/>
                </a:solidFill>
              </a:rPr>
              <a:t> Roy Choudhury</a:t>
            </a:r>
          </a:p>
          <a:p>
            <a:endParaRPr lang="en-IN" dirty="0">
              <a:solidFill>
                <a:schemeClr val="accent3"/>
              </a:solidFill>
            </a:endParaRPr>
          </a:p>
          <a:p>
            <a:r>
              <a:rPr lang="en-IN" dirty="0">
                <a:solidFill>
                  <a:schemeClr val="accent3"/>
                </a:solidFill>
              </a:rPr>
              <a:t>Group Members:</a:t>
            </a:r>
          </a:p>
          <a:p>
            <a:r>
              <a:rPr lang="en-IN" dirty="0">
                <a:solidFill>
                  <a:schemeClr val="accent3"/>
                </a:solidFill>
              </a:rPr>
              <a:t>Aditya Jaiswal – A22003</a:t>
            </a:r>
          </a:p>
          <a:p>
            <a:r>
              <a:rPr lang="en-IN" dirty="0">
                <a:solidFill>
                  <a:schemeClr val="accent3"/>
                </a:solidFill>
              </a:rPr>
              <a:t>Chinmaya Venkataraman – A22014</a:t>
            </a:r>
          </a:p>
        </p:txBody>
      </p:sp>
    </p:spTree>
    <p:extLst>
      <p:ext uri="{BB962C8B-B14F-4D97-AF65-F5344CB8AC3E}">
        <p14:creationId xmlns:p14="http://schemas.microsoft.com/office/powerpoint/2010/main" val="113312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8366-B70C-DD7D-BA12-761025105BA3}"/>
              </a:ext>
            </a:extLst>
          </p:cNvPr>
          <p:cNvSpPr>
            <a:spLocks noGrp="1"/>
          </p:cNvSpPr>
          <p:nvPr>
            <p:ph type="title"/>
          </p:nvPr>
        </p:nvSpPr>
        <p:spPr/>
        <p:txBody>
          <a:bodyPr/>
          <a:lstStyle/>
          <a:p>
            <a:r>
              <a:rPr lang="en-IN" dirty="0"/>
              <a:t>Analysis and results </a:t>
            </a:r>
          </a:p>
        </p:txBody>
      </p:sp>
      <p:sp>
        <p:nvSpPr>
          <p:cNvPr id="3" name="Content Placeholder 2">
            <a:extLst>
              <a:ext uri="{FF2B5EF4-FFF2-40B4-BE49-F238E27FC236}">
                <a16:creationId xmlns:a16="http://schemas.microsoft.com/office/drawing/2014/main" id="{6EC4A7CE-400B-FBC2-9E22-09E29E1EA3F1}"/>
              </a:ext>
            </a:extLst>
          </p:cNvPr>
          <p:cNvSpPr>
            <a:spLocks noGrp="1"/>
          </p:cNvSpPr>
          <p:nvPr>
            <p:ph sz="half" idx="1"/>
          </p:nvPr>
        </p:nvSpPr>
        <p:spPr>
          <a:xfrm>
            <a:off x="646112" y="1340529"/>
            <a:ext cx="5846580" cy="5299968"/>
          </a:xfrm>
        </p:spPr>
        <p:txBody>
          <a:bodyPr>
            <a:normAutofit/>
          </a:bodyPr>
          <a:lstStyle/>
          <a:p>
            <a:pPr>
              <a:lnSpc>
                <a:spcPct val="150000"/>
              </a:lnSpc>
            </a:pPr>
            <a:r>
              <a:rPr lang="en-IN" dirty="0"/>
              <a:t>Durbin-Watson statistic indicates that there is autocorrelation in residuals of both regressions.</a:t>
            </a:r>
          </a:p>
          <a:p>
            <a:pPr>
              <a:lnSpc>
                <a:spcPct val="150000"/>
              </a:lnSpc>
            </a:pPr>
            <a:r>
              <a:rPr lang="en-US" dirty="0"/>
              <a:t>Prediction of NOx has higher error in prediction compared to CO and the errors are normally distributed, indicating that there is information that is not being captured.</a:t>
            </a:r>
            <a:endParaRPr lang="en-IN" dirty="0"/>
          </a:p>
          <a:p>
            <a:pPr>
              <a:lnSpc>
                <a:spcPct val="150000"/>
              </a:lnSpc>
            </a:pPr>
            <a:r>
              <a:rPr lang="en-IN" dirty="0"/>
              <a:t>Variance inflation factor is very high for all variables except </a:t>
            </a:r>
            <a:r>
              <a:rPr lang="en-IN" b="1" dirty="0"/>
              <a:t>Ambient Temperature</a:t>
            </a:r>
            <a:r>
              <a:rPr lang="en-IN" dirty="0"/>
              <a:t> and </a:t>
            </a:r>
            <a:r>
              <a:rPr lang="en-IN" b="1" dirty="0"/>
              <a:t>Ambient Humidity</a:t>
            </a:r>
            <a:r>
              <a:rPr lang="en-IN" dirty="0"/>
              <a:t>.</a:t>
            </a:r>
          </a:p>
          <a:p>
            <a:pPr>
              <a:lnSpc>
                <a:spcPct val="150000"/>
              </a:lnSpc>
            </a:pPr>
            <a:r>
              <a:rPr lang="en-IN" dirty="0"/>
              <a:t>There is high multicollinearity in the data even among the significant variables.</a:t>
            </a:r>
          </a:p>
          <a:p>
            <a:endParaRPr lang="en-IN" dirty="0"/>
          </a:p>
          <a:p>
            <a:endParaRPr lang="en-IN" dirty="0"/>
          </a:p>
          <a:p>
            <a:pPr marL="0" indent="0">
              <a:buNone/>
            </a:pPr>
            <a:endParaRPr lang="en-IN" dirty="0"/>
          </a:p>
        </p:txBody>
      </p:sp>
      <p:sp>
        <p:nvSpPr>
          <p:cNvPr id="5" name="Slide Number Placeholder 4">
            <a:extLst>
              <a:ext uri="{FF2B5EF4-FFF2-40B4-BE49-F238E27FC236}">
                <a16:creationId xmlns:a16="http://schemas.microsoft.com/office/drawing/2014/main" id="{9058D5F1-2830-24DC-F787-6D1E657CB7FF}"/>
              </a:ext>
            </a:extLst>
          </p:cNvPr>
          <p:cNvSpPr>
            <a:spLocks noGrp="1"/>
          </p:cNvSpPr>
          <p:nvPr>
            <p:ph type="sldNum" sz="quarter" idx="12"/>
          </p:nvPr>
        </p:nvSpPr>
        <p:spPr/>
        <p:txBody>
          <a:bodyPr/>
          <a:lstStyle/>
          <a:p>
            <a:fld id="{79D859A4-BFE0-4CFC-AC91-BD54CAB7F2AB}" type="slidenum">
              <a:rPr lang="en-IN" smtClean="0"/>
              <a:t>10</a:t>
            </a:fld>
            <a:endParaRPr lang="en-IN"/>
          </a:p>
        </p:txBody>
      </p:sp>
      <p:sp>
        <p:nvSpPr>
          <p:cNvPr id="22" name="Content Placeholder 21">
            <a:extLst>
              <a:ext uri="{FF2B5EF4-FFF2-40B4-BE49-F238E27FC236}">
                <a16:creationId xmlns:a16="http://schemas.microsoft.com/office/drawing/2014/main" id="{52F91810-3527-E230-E880-1FDC963F9AF8}"/>
              </a:ext>
            </a:extLst>
          </p:cNvPr>
          <p:cNvSpPr>
            <a:spLocks noGrp="1"/>
          </p:cNvSpPr>
          <p:nvPr>
            <p:ph sz="half" idx="2"/>
          </p:nvPr>
        </p:nvSpPr>
        <p:spPr>
          <a:xfrm>
            <a:off x="6492692" y="1533652"/>
            <a:ext cx="4879603" cy="5106845"/>
          </a:xfrm>
        </p:spPr>
        <p:txBody>
          <a:bodyPr>
            <a:normAutofit/>
          </a:bodyPr>
          <a:lstStyle/>
          <a:p>
            <a:pPr marL="0" indent="0">
              <a:buNone/>
            </a:pPr>
            <a:r>
              <a:rPr lang="en-IN" sz="2600" dirty="0">
                <a:solidFill>
                  <a:schemeClr val="accent3"/>
                </a:solidFill>
              </a:rPr>
              <a:t>Values for CO</a:t>
            </a:r>
          </a:p>
          <a:p>
            <a:r>
              <a:rPr lang="en-IN" dirty="0"/>
              <a:t>RMSE Value, CO - 1.945</a:t>
            </a:r>
          </a:p>
          <a:p>
            <a:r>
              <a:rPr lang="en-IN" dirty="0"/>
              <a:t>R-squared, Adjusted R-squared – 0.582</a:t>
            </a:r>
          </a:p>
          <a:p>
            <a:r>
              <a:rPr lang="en-IN" dirty="0"/>
              <a:t>Lasso regression score, CO - 0.5375</a:t>
            </a:r>
          </a:p>
          <a:p>
            <a:pPr marL="0" indent="0">
              <a:buNone/>
            </a:pPr>
            <a:endParaRPr lang="en-IN" dirty="0"/>
          </a:p>
          <a:p>
            <a:pPr marL="0" indent="0">
              <a:buNone/>
            </a:pPr>
            <a:endParaRPr lang="en-IN" dirty="0"/>
          </a:p>
          <a:p>
            <a:pPr marL="0" indent="0">
              <a:buNone/>
            </a:pPr>
            <a:r>
              <a:rPr lang="en-IN" sz="2600" dirty="0">
                <a:solidFill>
                  <a:schemeClr val="accent3"/>
                </a:solidFill>
              </a:rPr>
              <a:t>Values for NOx</a:t>
            </a:r>
          </a:p>
          <a:p>
            <a:r>
              <a:rPr lang="en-IN" dirty="0"/>
              <a:t>RMSE Value - 64.184</a:t>
            </a:r>
          </a:p>
          <a:p>
            <a:r>
              <a:rPr lang="en-IN" dirty="0"/>
              <a:t>R-squared, Adjusted R-squared – 0.518</a:t>
            </a:r>
          </a:p>
          <a:p>
            <a:r>
              <a:rPr lang="en-IN" dirty="0"/>
              <a:t>Lasso regression score, NOx - 0.4634</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9936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FA6A-31BD-C85F-6D07-A88DECF038E4}"/>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050DA674-DB96-E891-EF09-0AFBAA2600B2}"/>
              </a:ext>
            </a:extLst>
          </p:cNvPr>
          <p:cNvSpPr>
            <a:spLocks noGrp="1"/>
          </p:cNvSpPr>
          <p:nvPr>
            <p:ph idx="1"/>
          </p:nvPr>
        </p:nvSpPr>
        <p:spPr>
          <a:xfrm>
            <a:off x="645130" y="1411550"/>
            <a:ext cx="9707410" cy="5150721"/>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1E5155">
                  <a:lumMod val="40000"/>
                  <a:lumOff val="60000"/>
                </a:srgbClr>
              </a:buClr>
              <a:buSzPct val="80000"/>
              <a:buFont typeface="Wingdings 3" charset="2"/>
              <a:buChar char=""/>
              <a:tabLst/>
              <a:defRPr/>
            </a:pPr>
            <a:r>
              <a:rPr kumimoji="0" lang="en-IN" b="0" i="0" u="none" strike="noStrike" kern="1200" cap="none" spc="0" normalizeH="0" baseline="0" noProof="0" dirty="0">
                <a:ln>
                  <a:noFill/>
                </a:ln>
                <a:solidFill>
                  <a:prstClr val="white"/>
                </a:solidFill>
                <a:effectLst/>
                <a:uLnTx/>
                <a:uFillTx/>
                <a:latin typeface="Century Gothic" panose="020B0502020202020204"/>
                <a:ea typeface="+mj-ea"/>
                <a:cs typeface="+mj-cs"/>
              </a:rPr>
              <a:t>Lasso regression indicates that air filter difference pressure, gas turbine exhaust pressure and compressor discharge pressure are not important for prediction of emissions.</a:t>
            </a:r>
          </a:p>
          <a:p>
            <a:pPr>
              <a:lnSpc>
                <a:spcPct val="150000"/>
              </a:lnSpc>
            </a:pPr>
            <a:r>
              <a:rPr lang="en-IN" b="1" dirty="0"/>
              <a:t>Ambient Temperature</a:t>
            </a:r>
            <a:r>
              <a:rPr lang="en-IN" dirty="0"/>
              <a:t> and </a:t>
            </a:r>
            <a:r>
              <a:rPr lang="en-IN" b="1" dirty="0"/>
              <a:t>Ambient Humidity</a:t>
            </a:r>
            <a:r>
              <a:rPr lang="en-IN" dirty="0"/>
              <a:t> are not good linear predictors for CO emissions but give good results for prediction of NOx. </a:t>
            </a:r>
          </a:p>
          <a:p>
            <a:pPr>
              <a:lnSpc>
                <a:spcPct val="150000"/>
              </a:lnSpc>
            </a:pPr>
            <a:r>
              <a:rPr lang="en-IN" dirty="0"/>
              <a:t>Some of the variables that improve prediction of emissions have very high values for variance inflation factor, such as turbine inlet temperature and turbine after temperature. However, they still are observed to be significant and give better R-squared, AIC and BIC values compared to models that drop these variables.</a:t>
            </a:r>
          </a:p>
          <a:p>
            <a:pPr>
              <a:lnSpc>
                <a:spcPct val="150000"/>
              </a:lnSpc>
            </a:pPr>
            <a:endParaRPr lang="en-IN" sz="1600" dirty="0"/>
          </a:p>
          <a:p>
            <a:pPr>
              <a:lnSpc>
                <a:spcPct val="200000"/>
              </a:lnSpc>
            </a:pPr>
            <a:endParaRPr lang="en-IN" sz="1600" dirty="0"/>
          </a:p>
          <a:p>
            <a:pPr marL="342900" marR="0" lvl="0" indent="-342900" algn="l" defTabSz="457200" rtl="0" eaLnBrk="1" fontAlgn="auto" latinLnBrk="0" hangingPunct="1">
              <a:lnSpc>
                <a:spcPct val="150000"/>
              </a:lnSpc>
              <a:spcBef>
                <a:spcPts val="1000"/>
              </a:spcBef>
              <a:spcAft>
                <a:spcPts val="0"/>
              </a:spcAft>
              <a:buClr>
                <a:srgbClr val="1E5155">
                  <a:lumMod val="40000"/>
                  <a:lumOff val="60000"/>
                </a:srgbClr>
              </a:buClr>
              <a:buSzPct val="80000"/>
              <a:buFont typeface="Wingdings 3" charset="2"/>
              <a:buChar char=""/>
              <a:tabLst/>
              <a:defRPr/>
            </a:pPr>
            <a:endParaRPr kumimoji="0" lang="en-IN" sz="1700" b="0" i="0" u="none" strike="noStrike" kern="1200" cap="none" spc="0" normalizeH="0" baseline="0" noProof="0" dirty="0">
              <a:ln>
                <a:noFill/>
              </a:ln>
              <a:solidFill>
                <a:prstClr val="white"/>
              </a:solidFill>
              <a:effectLst/>
              <a:uLnTx/>
              <a:uFillTx/>
              <a:latin typeface="Century Gothic" panose="020B0502020202020204"/>
              <a:ea typeface="+mj-ea"/>
              <a:cs typeface="+mj-cs"/>
            </a:endParaRPr>
          </a:p>
          <a:p>
            <a:endParaRPr lang="en-IN" dirty="0">
              <a:solidFill>
                <a:srgbClr val="D5D5D5"/>
              </a:solidFill>
              <a:latin typeface="Courier New" panose="02070309020205020404" pitchFamily="49" charset="0"/>
            </a:endParaRPr>
          </a:p>
        </p:txBody>
      </p:sp>
      <p:sp>
        <p:nvSpPr>
          <p:cNvPr id="5" name="Slide Number Placeholder 4">
            <a:extLst>
              <a:ext uri="{FF2B5EF4-FFF2-40B4-BE49-F238E27FC236}">
                <a16:creationId xmlns:a16="http://schemas.microsoft.com/office/drawing/2014/main" id="{AEF8185F-C701-E1FC-9E39-9501C1558271}"/>
              </a:ext>
            </a:extLst>
          </p:cNvPr>
          <p:cNvSpPr>
            <a:spLocks noGrp="1"/>
          </p:cNvSpPr>
          <p:nvPr>
            <p:ph type="sldNum" sz="quarter" idx="12"/>
          </p:nvPr>
        </p:nvSpPr>
        <p:spPr/>
        <p:txBody>
          <a:bodyPr/>
          <a:lstStyle/>
          <a:p>
            <a:fld id="{79D859A4-BFE0-4CFC-AC91-BD54CAB7F2AB}" type="slidenum">
              <a:rPr lang="en-IN" smtClean="0"/>
              <a:t>11</a:t>
            </a:fld>
            <a:endParaRPr lang="en-IN"/>
          </a:p>
        </p:txBody>
      </p:sp>
    </p:spTree>
    <p:extLst>
      <p:ext uri="{BB962C8B-B14F-4D97-AF65-F5344CB8AC3E}">
        <p14:creationId xmlns:p14="http://schemas.microsoft.com/office/powerpoint/2010/main" val="382204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7668-6809-0123-1533-1D49E627C510}"/>
              </a:ext>
            </a:extLst>
          </p:cNvPr>
          <p:cNvSpPr>
            <a:spLocks noGrp="1"/>
          </p:cNvSpPr>
          <p:nvPr>
            <p:ph type="title"/>
          </p:nvPr>
        </p:nvSpPr>
        <p:spPr/>
        <p:txBody>
          <a:bodyPr/>
          <a:lstStyle/>
          <a:p>
            <a:r>
              <a:rPr lang="en-IN" dirty="0"/>
              <a:t>Methodology 2: Machine Learning</a:t>
            </a:r>
          </a:p>
        </p:txBody>
      </p:sp>
      <p:sp>
        <p:nvSpPr>
          <p:cNvPr id="4" name="Content Placeholder 3">
            <a:extLst>
              <a:ext uri="{FF2B5EF4-FFF2-40B4-BE49-F238E27FC236}">
                <a16:creationId xmlns:a16="http://schemas.microsoft.com/office/drawing/2014/main" id="{2C5EA1B6-565E-49FD-27A6-6909F6636560}"/>
              </a:ext>
            </a:extLst>
          </p:cNvPr>
          <p:cNvSpPr>
            <a:spLocks noGrp="1"/>
          </p:cNvSpPr>
          <p:nvPr>
            <p:ph idx="1"/>
          </p:nvPr>
        </p:nvSpPr>
        <p:spPr>
          <a:xfrm>
            <a:off x="646111" y="1651248"/>
            <a:ext cx="10221138" cy="4172504"/>
          </a:xfrm>
        </p:spPr>
        <p:txBody>
          <a:bodyPr>
            <a:normAutofit/>
          </a:bodyPr>
          <a:lstStyle/>
          <a:p>
            <a:pPr marL="0" indent="0">
              <a:lnSpc>
                <a:spcPct val="150000"/>
              </a:lnSpc>
              <a:buNone/>
            </a:pPr>
            <a:r>
              <a:rPr lang="en-IN" sz="2000" dirty="0"/>
              <a:t>We applied the following algorithms to the data and documented the results and RMSE values after optimising the parameters using the python library, </a:t>
            </a:r>
            <a:r>
              <a:rPr lang="en-IN" sz="2000" dirty="0" err="1"/>
              <a:t>hyperopt</a:t>
            </a:r>
            <a:r>
              <a:rPr lang="en-IN" sz="2000" dirty="0"/>
              <a:t>:</a:t>
            </a:r>
          </a:p>
          <a:p>
            <a:pPr>
              <a:lnSpc>
                <a:spcPct val="150000"/>
              </a:lnSpc>
            </a:pPr>
            <a:r>
              <a:rPr lang="en-IN" sz="2000" dirty="0"/>
              <a:t>Decision Tree</a:t>
            </a:r>
          </a:p>
          <a:p>
            <a:pPr>
              <a:lnSpc>
                <a:spcPct val="150000"/>
              </a:lnSpc>
            </a:pPr>
            <a:r>
              <a:rPr lang="en-IN" sz="2000" dirty="0"/>
              <a:t>Random Forest</a:t>
            </a:r>
          </a:p>
          <a:p>
            <a:pPr>
              <a:lnSpc>
                <a:spcPct val="150000"/>
              </a:lnSpc>
            </a:pPr>
            <a:r>
              <a:rPr lang="en-IN" sz="2000" dirty="0"/>
              <a:t>Gradient Boosting Machines</a:t>
            </a:r>
          </a:p>
          <a:p>
            <a:pPr>
              <a:lnSpc>
                <a:spcPct val="150000"/>
              </a:lnSpc>
            </a:pPr>
            <a:r>
              <a:rPr lang="en-IN" sz="2000" dirty="0" err="1"/>
              <a:t>XGBoost</a:t>
            </a:r>
            <a:r>
              <a:rPr lang="en-IN" sz="2000" dirty="0"/>
              <a:t> (Extreme Gradient Boosting)</a:t>
            </a:r>
          </a:p>
          <a:p>
            <a:pPr>
              <a:lnSpc>
                <a:spcPct val="150000"/>
              </a:lnSpc>
            </a:pPr>
            <a:r>
              <a:rPr lang="en-IN" sz="2000" dirty="0"/>
              <a:t>Support Vector Machine</a:t>
            </a:r>
          </a:p>
        </p:txBody>
      </p:sp>
      <p:sp>
        <p:nvSpPr>
          <p:cNvPr id="3" name="Slide Number Placeholder 2">
            <a:extLst>
              <a:ext uri="{FF2B5EF4-FFF2-40B4-BE49-F238E27FC236}">
                <a16:creationId xmlns:a16="http://schemas.microsoft.com/office/drawing/2014/main" id="{7309BE61-D644-6491-8627-141A0CC2DF94}"/>
              </a:ext>
            </a:extLst>
          </p:cNvPr>
          <p:cNvSpPr>
            <a:spLocks noGrp="1"/>
          </p:cNvSpPr>
          <p:nvPr>
            <p:ph type="sldNum" sz="quarter" idx="12"/>
          </p:nvPr>
        </p:nvSpPr>
        <p:spPr/>
        <p:txBody>
          <a:bodyPr/>
          <a:lstStyle/>
          <a:p>
            <a:fld id="{79D859A4-BFE0-4CFC-AC91-BD54CAB7F2AB}" type="slidenum">
              <a:rPr lang="en-IN" smtClean="0"/>
              <a:t>12</a:t>
            </a:fld>
            <a:endParaRPr lang="en-IN"/>
          </a:p>
        </p:txBody>
      </p:sp>
    </p:spTree>
    <p:extLst>
      <p:ext uri="{BB962C8B-B14F-4D97-AF65-F5344CB8AC3E}">
        <p14:creationId xmlns:p14="http://schemas.microsoft.com/office/powerpoint/2010/main" val="22377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03D0-0877-CCD8-ACC4-271A2031C699}"/>
              </a:ext>
            </a:extLst>
          </p:cNvPr>
          <p:cNvSpPr>
            <a:spLocks noGrp="1"/>
          </p:cNvSpPr>
          <p:nvPr>
            <p:ph type="title"/>
          </p:nvPr>
        </p:nvSpPr>
        <p:spPr>
          <a:xfrm>
            <a:off x="646111" y="1063416"/>
            <a:ext cx="9404723" cy="789832"/>
          </a:xfrm>
        </p:spPr>
        <p:txBody>
          <a:bodyPr/>
          <a:lstStyle/>
          <a:p>
            <a:r>
              <a:rPr lang="en-IN" sz="3200" dirty="0"/>
              <a:t>Parameter Search Space and Best Parameters</a:t>
            </a:r>
          </a:p>
        </p:txBody>
      </p:sp>
      <p:pic>
        <p:nvPicPr>
          <p:cNvPr id="7" name="Content Placeholder 6">
            <a:extLst>
              <a:ext uri="{FF2B5EF4-FFF2-40B4-BE49-F238E27FC236}">
                <a16:creationId xmlns:a16="http://schemas.microsoft.com/office/drawing/2014/main" id="{6E04C2B3-1D7C-DEEE-7B33-6BEA0AB38D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1980635"/>
            <a:ext cx="5212733" cy="4275701"/>
          </a:xfrm>
        </p:spPr>
      </p:pic>
      <p:sp>
        <p:nvSpPr>
          <p:cNvPr id="4" name="Content Placeholder 3">
            <a:extLst>
              <a:ext uri="{FF2B5EF4-FFF2-40B4-BE49-F238E27FC236}">
                <a16:creationId xmlns:a16="http://schemas.microsoft.com/office/drawing/2014/main" id="{C8B9DDFF-87B1-18A0-0123-A04A37CE2170}"/>
              </a:ext>
            </a:extLst>
          </p:cNvPr>
          <p:cNvSpPr>
            <a:spLocks noGrp="1"/>
          </p:cNvSpPr>
          <p:nvPr>
            <p:ph sz="half" idx="2"/>
          </p:nvPr>
        </p:nvSpPr>
        <p:spPr>
          <a:xfrm>
            <a:off x="6204908" y="1980635"/>
            <a:ext cx="5407083" cy="4275701"/>
          </a:xfrm>
        </p:spPr>
        <p:txBody>
          <a:bodyPr>
            <a:normAutofit lnSpcReduction="10000"/>
          </a:bodyPr>
          <a:lstStyle/>
          <a:p>
            <a:r>
              <a:rPr lang="en-IN" dirty="0"/>
              <a:t>Decision Tree:</a:t>
            </a:r>
          </a:p>
          <a:p>
            <a:pPr lvl="1"/>
            <a:r>
              <a:rPr lang="en-US" sz="1200" dirty="0"/>
              <a:t>CO: </a:t>
            </a:r>
            <a:r>
              <a:rPr lang="en-US" sz="1200" dirty="0" err="1"/>
              <a:t>ccp_alpha</a:t>
            </a:r>
            <a:r>
              <a:rPr lang="en-US" sz="1200" dirty="0"/>
              <a:t>: 0.024, </a:t>
            </a:r>
            <a:r>
              <a:rPr lang="en-US" sz="1200" dirty="0" err="1"/>
              <a:t>max_depth</a:t>
            </a:r>
            <a:r>
              <a:rPr lang="en-US" sz="1200" dirty="0"/>
              <a:t>: 17.0</a:t>
            </a:r>
          </a:p>
          <a:p>
            <a:pPr lvl="1"/>
            <a:r>
              <a:rPr lang="en-IN" sz="1200" dirty="0"/>
              <a:t>NOx: </a:t>
            </a:r>
            <a:r>
              <a:rPr lang="en-US" sz="1200" dirty="0" err="1"/>
              <a:t>ccp_alpha</a:t>
            </a:r>
            <a:r>
              <a:rPr lang="en-US" sz="1200" dirty="0"/>
              <a:t>: 0.024, '</a:t>
            </a:r>
            <a:r>
              <a:rPr lang="en-US" sz="1200" dirty="0" err="1"/>
              <a:t>max_depth</a:t>
            </a:r>
            <a:r>
              <a:rPr lang="en-US" sz="1200" dirty="0"/>
              <a:t>': 18.0</a:t>
            </a:r>
            <a:endParaRPr lang="en-IN" sz="1200" dirty="0"/>
          </a:p>
          <a:p>
            <a:r>
              <a:rPr lang="en-IN" dirty="0"/>
              <a:t>Random Forest:</a:t>
            </a:r>
          </a:p>
          <a:p>
            <a:pPr lvl="1"/>
            <a:r>
              <a:rPr lang="en-IN" sz="1200" dirty="0"/>
              <a:t>CO: </a:t>
            </a:r>
            <a:r>
              <a:rPr lang="en-US" sz="1200" dirty="0"/>
              <a:t>'</a:t>
            </a:r>
            <a:r>
              <a:rPr lang="en-US" sz="1200" dirty="0" err="1"/>
              <a:t>max_features</a:t>
            </a:r>
            <a:r>
              <a:rPr lang="en-US" sz="1200" dirty="0"/>
              <a:t>': 2, '</a:t>
            </a:r>
            <a:r>
              <a:rPr lang="en-US" sz="1200" dirty="0" err="1"/>
              <a:t>n_estimators</a:t>
            </a:r>
            <a:r>
              <a:rPr lang="en-US" sz="1200" dirty="0"/>
              <a:t>': 229</a:t>
            </a:r>
          </a:p>
          <a:p>
            <a:pPr lvl="1"/>
            <a:r>
              <a:rPr lang="en-US" sz="1200" dirty="0"/>
              <a:t>NOx: '</a:t>
            </a:r>
            <a:r>
              <a:rPr lang="en-US" sz="1200" dirty="0" err="1"/>
              <a:t>max_features</a:t>
            </a:r>
            <a:r>
              <a:rPr lang="en-US" sz="1200" dirty="0"/>
              <a:t>': 3, '</a:t>
            </a:r>
            <a:r>
              <a:rPr lang="en-US" sz="1200" dirty="0" err="1"/>
              <a:t>n_estimators</a:t>
            </a:r>
            <a:r>
              <a:rPr lang="en-US" sz="1200" dirty="0"/>
              <a:t>': 317</a:t>
            </a:r>
            <a:endParaRPr lang="en-IN" sz="1200" dirty="0"/>
          </a:p>
          <a:p>
            <a:r>
              <a:rPr lang="en-IN" dirty="0"/>
              <a:t>Gradient Boosting:</a:t>
            </a:r>
            <a:endParaRPr lang="en-US" dirty="0"/>
          </a:p>
          <a:p>
            <a:pPr lvl="1"/>
            <a:r>
              <a:rPr lang="en-US" sz="1200" dirty="0"/>
              <a:t>NOx: </a:t>
            </a:r>
            <a:r>
              <a:rPr lang="en-US" sz="1200" dirty="0" err="1"/>
              <a:t>learning_rate</a:t>
            </a:r>
            <a:r>
              <a:rPr lang="en-US" sz="1200" dirty="0"/>
              <a:t>: 0.0664, </a:t>
            </a:r>
            <a:r>
              <a:rPr lang="en-US" sz="1200" dirty="0" err="1"/>
              <a:t>max_depth</a:t>
            </a:r>
            <a:r>
              <a:rPr lang="en-US" sz="1200" dirty="0"/>
              <a:t>: 6 </a:t>
            </a:r>
            <a:r>
              <a:rPr lang="en-US" sz="1200" dirty="0" err="1"/>
              <a:t>n_estimators</a:t>
            </a:r>
            <a:r>
              <a:rPr lang="en-US" sz="1200" dirty="0"/>
              <a:t>: 497</a:t>
            </a:r>
          </a:p>
          <a:p>
            <a:pPr lvl="1"/>
            <a:r>
              <a:rPr lang="en-IN" sz="1200" dirty="0"/>
              <a:t>CO: </a:t>
            </a:r>
            <a:r>
              <a:rPr lang="en-US" sz="1200" dirty="0" err="1"/>
              <a:t>learning_rate</a:t>
            </a:r>
            <a:r>
              <a:rPr lang="en-US" sz="1200" dirty="0"/>
              <a:t>: 0.0663, </a:t>
            </a:r>
            <a:r>
              <a:rPr lang="en-US" sz="1200" dirty="0" err="1"/>
              <a:t>max_depth</a:t>
            </a:r>
            <a:r>
              <a:rPr lang="en-US" sz="1200" dirty="0"/>
              <a:t>: 5, </a:t>
            </a:r>
            <a:r>
              <a:rPr lang="en-US" sz="1200" dirty="0" err="1"/>
              <a:t>n_estimators</a:t>
            </a:r>
            <a:r>
              <a:rPr lang="en-US" sz="1200" dirty="0"/>
              <a:t>: 254</a:t>
            </a:r>
            <a:endParaRPr lang="en-IN" sz="1200" dirty="0"/>
          </a:p>
          <a:p>
            <a:r>
              <a:rPr lang="en-IN" dirty="0" err="1"/>
              <a:t>XgBoost</a:t>
            </a:r>
            <a:r>
              <a:rPr lang="en-IN" dirty="0"/>
              <a:t>: </a:t>
            </a:r>
          </a:p>
          <a:p>
            <a:pPr lvl="1"/>
            <a:r>
              <a:rPr lang="en-IN" sz="1200" dirty="0"/>
              <a:t>CO: </a:t>
            </a:r>
            <a:r>
              <a:rPr lang="en-IN" sz="1200" dirty="0" err="1"/>
              <a:t>colsample_bytree</a:t>
            </a:r>
            <a:r>
              <a:rPr lang="en-IN" sz="1200" dirty="0"/>
              <a:t>: 0.797, </a:t>
            </a:r>
            <a:r>
              <a:rPr lang="en-IN" sz="1200" dirty="0" err="1"/>
              <a:t>learning_rate</a:t>
            </a:r>
            <a:r>
              <a:rPr lang="en-IN" sz="1200" dirty="0"/>
              <a:t>: 0.098, </a:t>
            </a:r>
            <a:r>
              <a:rPr lang="en-IN" sz="1200" dirty="0" err="1"/>
              <a:t>max_depth</a:t>
            </a:r>
            <a:r>
              <a:rPr lang="en-IN" sz="1200" dirty="0"/>
              <a:t>: 5, </a:t>
            </a:r>
            <a:r>
              <a:rPr lang="en-IN" sz="1200" dirty="0" err="1"/>
              <a:t>n_estimators</a:t>
            </a:r>
            <a:r>
              <a:rPr lang="en-IN" sz="1200" dirty="0"/>
              <a:t>: 380</a:t>
            </a:r>
          </a:p>
          <a:p>
            <a:pPr lvl="1"/>
            <a:r>
              <a:rPr lang="en-IN" sz="1200" dirty="0"/>
              <a:t>NOx: </a:t>
            </a:r>
            <a:r>
              <a:rPr lang="en-IN" sz="1200" dirty="0" err="1"/>
              <a:t>colsample_bytree</a:t>
            </a:r>
            <a:r>
              <a:rPr lang="en-IN" sz="1200" dirty="0"/>
              <a:t>: 0.751, </a:t>
            </a:r>
            <a:r>
              <a:rPr lang="en-IN" sz="1200" dirty="0" err="1"/>
              <a:t>learning_rate</a:t>
            </a:r>
            <a:r>
              <a:rPr lang="en-IN" sz="1200" dirty="0"/>
              <a:t>: 0.082, </a:t>
            </a:r>
            <a:r>
              <a:rPr lang="en-IN" sz="1200" dirty="0" err="1"/>
              <a:t>max_depth</a:t>
            </a:r>
            <a:r>
              <a:rPr lang="en-IN" sz="1200" dirty="0"/>
              <a:t>: 6, </a:t>
            </a:r>
            <a:r>
              <a:rPr lang="en-IN" sz="1200" dirty="0" err="1"/>
              <a:t>n_estimators</a:t>
            </a:r>
            <a:r>
              <a:rPr lang="en-IN" sz="1200" dirty="0"/>
              <a:t>: 420</a:t>
            </a:r>
          </a:p>
        </p:txBody>
      </p:sp>
      <p:sp>
        <p:nvSpPr>
          <p:cNvPr id="5" name="Slide Number Placeholder 4">
            <a:extLst>
              <a:ext uri="{FF2B5EF4-FFF2-40B4-BE49-F238E27FC236}">
                <a16:creationId xmlns:a16="http://schemas.microsoft.com/office/drawing/2014/main" id="{13A86527-16CE-7EAA-919C-3B61E2724B4F}"/>
              </a:ext>
            </a:extLst>
          </p:cNvPr>
          <p:cNvSpPr>
            <a:spLocks noGrp="1"/>
          </p:cNvSpPr>
          <p:nvPr>
            <p:ph type="sldNum" sz="quarter" idx="12"/>
          </p:nvPr>
        </p:nvSpPr>
        <p:spPr/>
        <p:txBody>
          <a:bodyPr/>
          <a:lstStyle/>
          <a:p>
            <a:fld id="{79D859A4-BFE0-4CFC-AC91-BD54CAB7F2AB}" type="slidenum">
              <a:rPr lang="en-IN" smtClean="0"/>
              <a:t>13</a:t>
            </a:fld>
            <a:endParaRPr lang="en-IN"/>
          </a:p>
        </p:txBody>
      </p:sp>
    </p:spTree>
    <p:extLst>
      <p:ext uri="{BB962C8B-B14F-4D97-AF65-F5344CB8AC3E}">
        <p14:creationId xmlns:p14="http://schemas.microsoft.com/office/powerpoint/2010/main" val="302320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E023-28DA-4967-8A16-4F33849D0773}"/>
              </a:ext>
            </a:extLst>
          </p:cNvPr>
          <p:cNvSpPr>
            <a:spLocks noGrp="1"/>
          </p:cNvSpPr>
          <p:nvPr>
            <p:ph type="title"/>
          </p:nvPr>
        </p:nvSpPr>
        <p:spPr/>
        <p:txBody>
          <a:bodyPr/>
          <a:lstStyle/>
          <a:p>
            <a:r>
              <a:rPr lang="en-IN" dirty="0"/>
              <a:t>Analysis and Results:</a:t>
            </a:r>
          </a:p>
        </p:txBody>
      </p:sp>
      <p:sp>
        <p:nvSpPr>
          <p:cNvPr id="3" name="Content Placeholder 2">
            <a:extLst>
              <a:ext uri="{FF2B5EF4-FFF2-40B4-BE49-F238E27FC236}">
                <a16:creationId xmlns:a16="http://schemas.microsoft.com/office/drawing/2014/main" id="{87580603-370D-A1AB-E8DB-98AB8B3E0D33}"/>
              </a:ext>
            </a:extLst>
          </p:cNvPr>
          <p:cNvSpPr>
            <a:spLocks noGrp="1"/>
          </p:cNvSpPr>
          <p:nvPr>
            <p:ph sz="half" idx="1"/>
          </p:nvPr>
        </p:nvSpPr>
        <p:spPr/>
        <p:txBody>
          <a:bodyPr>
            <a:normAutofit/>
          </a:bodyPr>
          <a:lstStyle/>
          <a:p>
            <a:pPr marL="0" indent="0">
              <a:lnSpc>
                <a:spcPct val="150000"/>
              </a:lnSpc>
              <a:buNone/>
            </a:pPr>
            <a:r>
              <a:rPr lang="en-IN" sz="2000" dirty="0"/>
              <a:t>RMSE Values for CO:- </a:t>
            </a:r>
          </a:p>
          <a:p>
            <a:pPr>
              <a:lnSpc>
                <a:spcPct val="150000"/>
              </a:lnSpc>
            </a:pPr>
            <a:r>
              <a:rPr lang="en-IN" sz="2000" dirty="0"/>
              <a:t>Random Forest:1.048</a:t>
            </a:r>
          </a:p>
          <a:p>
            <a:pPr>
              <a:lnSpc>
                <a:spcPct val="150000"/>
              </a:lnSpc>
            </a:pPr>
            <a:r>
              <a:rPr lang="en-IN" sz="2000" dirty="0"/>
              <a:t>XGBoost:1.210</a:t>
            </a:r>
          </a:p>
          <a:p>
            <a:pPr>
              <a:lnSpc>
                <a:spcPct val="150000"/>
              </a:lnSpc>
            </a:pPr>
            <a:r>
              <a:rPr lang="en-IN" sz="2000" dirty="0"/>
              <a:t>Gradient Boosting: 1.324</a:t>
            </a:r>
          </a:p>
          <a:p>
            <a:pPr>
              <a:lnSpc>
                <a:spcPct val="150000"/>
              </a:lnSpc>
            </a:pPr>
            <a:r>
              <a:rPr lang="en-IN" sz="2000" dirty="0"/>
              <a:t>SVM: 1.478 (linear)</a:t>
            </a:r>
          </a:p>
          <a:p>
            <a:pPr>
              <a:lnSpc>
                <a:spcPct val="150000"/>
              </a:lnSpc>
            </a:pPr>
            <a:r>
              <a:rPr lang="en-IN" sz="2000" dirty="0"/>
              <a:t>Decision Tree: 1.725</a:t>
            </a:r>
          </a:p>
          <a:p>
            <a:pPr>
              <a:lnSpc>
                <a:spcPct val="150000"/>
              </a:lnSpc>
            </a:pPr>
            <a:r>
              <a:rPr lang="en-IN" sz="2000" dirty="0"/>
              <a:t>Linear Regression: 1.945</a:t>
            </a:r>
          </a:p>
          <a:p>
            <a:endParaRPr lang="en-IN" dirty="0"/>
          </a:p>
        </p:txBody>
      </p:sp>
      <p:sp>
        <p:nvSpPr>
          <p:cNvPr id="4" name="Content Placeholder 3">
            <a:extLst>
              <a:ext uri="{FF2B5EF4-FFF2-40B4-BE49-F238E27FC236}">
                <a16:creationId xmlns:a16="http://schemas.microsoft.com/office/drawing/2014/main" id="{D0E300D1-ECEF-3DB7-3743-23F15F717FF2}"/>
              </a:ext>
            </a:extLst>
          </p:cNvPr>
          <p:cNvSpPr>
            <a:spLocks noGrp="1"/>
          </p:cNvSpPr>
          <p:nvPr>
            <p:ph sz="half" idx="2"/>
          </p:nvPr>
        </p:nvSpPr>
        <p:spPr/>
        <p:txBody>
          <a:bodyPr>
            <a:normAutofit/>
          </a:bodyPr>
          <a:lstStyle/>
          <a:p>
            <a:pPr marL="0" indent="0">
              <a:lnSpc>
                <a:spcPct val="150000"/>
              </a:lnSpc>
              <a:buNone/>
            </a:pPr>
            <a:r>
              <a:rPr lang="en-IN" sz="2000" dirty="0"/>
              <a:t>RMSE Values for NOx:- </a:t>
            </a:r>
          </a:p>
          <a:p>
            <a:pPr>
              <a:lnSpc>
                <a:spcPct val="150000"/>
              </a:lnSpc>
            </a:pPr>
            <a:r>
              <a:rPr lang="en-IN" sz="2000" dirty="0"/>
              <a:t>Random Forest:16.901</a:t>
            </a:r>
          </a:p>
          <a:p>
            <a:pPr>
              <a:lnSpc>
                <a:spcPct val="150000"/>
              </a:lnSpc>
            </a:pPr>
            <a:r>
              <a:rPr lang="en-IN" sz="2000" dirty="0"/>
              <a:t>Gradient Boosting: 18.438</a:t>
            </a:r>
          </a:p>
          <a:p>
            <a:pPr>
              <a:lnSpc>
                <a:spcPct val="150000"/>
              </a:lnSpc>
            </a:pPr>
            <a:r>
              <a:rPr lang="en-IN" sz="2000" dirty="0"/>
              <a:t>XGBoost:18.797</a:t>
            </a:r>
          </a:p>
          <a:p>
            <a:pPr>
              <a:lnSpc>
                <a:spcPct val="150000"/>
              </a:lnSpc>
            </a:pPr>
            <a:r>
              <a:rPr lang="en-IN" sz="2000" dirty="0"/>
              <a:t>Decision Tree: 31.0495</a:t>
            </a:r>
          </a:p>
          <a:p>
            <a:pPr>
              <a:lnSpc>
                <a:spcPct val="150000"/>
              </a:lnSpc>
            </a:pPr>
            <a:r>
              <a:rPr lang="en-IN" sz="2000" dirty="0"/>
              <a:t>Linear Regression: 64.184</a:t>
            </a:r>
          </a:p>
          <a:p>
            <a:pPr>
              <a:lnSpc>
                <a:spcPct val="150000"/>
              </a:lnSpc>
            </a:pPr>
            <a:r>
              <a:rPr lang="en-IN" sz="2000" dirty="0"/>
              <a:t>SVM: 65.546 (linear)</a:t>
            </a:r>
          </a:p>
        </p:txBody>
      </p:sp>
      <p:sp>
        <p:nvSpPr>
          <p:cNvPr id="5" name="Slide Number Placeholder 4">
            <a:extLst>
              <a:ext uri="{FF2B5EF4-FFF2-40B4-BE49-F238E27FC236}">
                <a16:creationId xmlns:a16="http://schemas.microsoft.com/office/drawing/2014/main" id="{E93577C4-3AD8-E1BB-6E06-0D730004CB16}"/>
              </a:ext>
            </a:extLst>
          </p:cNvPr>
          <p:cNvSpPr>
            <a:spLocks noGrp="1"/>
          </p:cNvSpPr>
          <p:nvPr>
            <p:ph type="sldNum" sz="quarter" idx="12"/>
          </p:nvPr>
        </p:nvSpPr>
        <p:spPr/>
        <p:txBody>
          <a:bodyPr/>
          <a:lstStyle/>
          <a:p>
            <a:fld id="{79D859A4-BFE0-4CFC-AC91-BD54CAB7F2AB}" type="slidenum">
              <a:rPr lang="en-IN" smtClean="0"/>
              <a:t>14</a:t>
            </a:fld>
            <a:endParaRPr lang="en-IN"/>
          </a:p>
        </p:txBody>
      </p:sp>
    </p:spTree>
    <p:extLst>
      <p:ext uri="{BB962C8B-B14F-4D97-AF65-F5344CB8AC3E}">
        <p14:creationId xmlns:p14="http://schemas.microsoft.com/office/powerpoint/2010/main" val="277983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CA863E-871A-811C-0951-6243108709AA}"/>
              </a:ext>
            </a:extLst>
          </p:cNvPr>
          <p:cNvSpPr>
            <a:spLocks noGrp="1"/>
          </p:cNvSpPr>
          <p:nvPr>
            <p:ph type="title"/>
          </p:nvPr>
        </p:nvSpPr>
        <p:spPr/>
        <p:txBody>
          <a:bodyPr/>
          <a:lstStyle/>
          <a:p>
            <a:r>
              <a:rPr lang="en-IN" dirty="0"/>
              <a:t>Interpretation:</a:t>
            </a:r>
          </a:p>
        </p:txBody>
      </p:sp>
      <p:sp>
        <p:nvSpPr>
          <p:cNvPr id="7" name="Content Placeholder 6">
            <a:extLst>
              <a:ext uri="{FF2B5EF4-FFF2-40B4-BE49-F238E27FC236}">
                <a16:creationId xmlns:a16="http://schemas.microsoft.com/office/drawing/2014/main" id="{B9E7C2D8-6308-A8CA-538F-B9A327DD580F}"/>
              </a:ext>
            </a:extLst>
          </p:cNvPr>
          <p:cNvSpPr>
            <a:spLocks noGrp="1"/>
          </p:cNvSpPr>
          <p:nvPr>
            <p:ph idx="1"/>
          </p:nvPr>
        </p:nvSpPr>
        <p:spPr>
          <a:xfrm>
            <a:off x="645131" y="1411550"/>
            <a:ext cx="10545607" cy="5282213"/>
          </a:xfrm>
        </p:spPr>
        <p:txBody>
          <a:bodyPr/>
          <a:lstStyle/>
          <a:p>
            <a:pPr>
              <a:lnSpc>
                <a:spcPct val="150000"/>
              </a:lnSpc>
            </a:pPr>
            <a:r>
              <a:rPr lang="en-IN" dirty="0"/>
              <a:t>Random forest performs best for prediction of emission of CO and NOx, giving much better results than all other models</a:t>
            </a:r>
          </a:p>
          <a:p>
            <a:pPr>
              <a:lnSpc>
                <a:spcPct val="150000"/>
              </a:lnSpc>
            </a:pPr>
            <a:r>
              <a:rPr lang="en-IN" dirty="0"/>
              <a:t> CO prediction shows some degree of success with linear models while the best models are still the non-linear ones</a:t>
            </a:r>
          </a:p>
          <a:p>
            <a:pPr>
              <a:lnSpc>
                <a:spcPct val="150000"/>
              </a:lnSpc>
            </a:pPr>
            <a:r>
              <a:rPr lang="en-IN" dirty="0"/>
              <a:t>NOx prediction shows the best results for non-linear models and the worst with linear models.</a:t>
            </a:r>
          </a:p>
        </p:txBody>
      </p:sp>
      <p:sp>
        <p:nvSpPr>
          <p:cNvPr id="5" name="Slide Number Placeholder 4">
            <a:extLst>
              <a:ext uri="{FF2B5EF4-FFF2-40B4-BE49-F238E27FC236}">
                <a16:creationId xmlns:a16="http://schemas.microsoft.com/office/drawing/2014/main" id="{9DAA3E5B-068C-9ABC-BE21-622022BA238A}"/>
              </a:ext>
            </a:extLst>
          </p:cNvPr>
          <p:cNvSpPr>
            <a:spLocks noGrp="1"/>
          </p:cNvSpPr>
          <p:nvPr>
            <p:ph type="sldNum" sz="quarter" idx="12"/>
          </p:nvPr>
        </p:nvSpPr>
        <p:spPr/>
        <p:txBody>
          <a:bodyPr/>
          <a:lstStyle/>
          <a:p>
            <a:fld id="{79D859A4-BFE0-4CFC-AC91-BD54CAB7F2AB}" type="slidenum">
              <a:rPr lang="en-IN" smtClean="0"/>
              <a:t>15</a:t>
            </a:fld>
            <a:endParaRPr lang="en-IN"/>
          </a:p>
        </p:txBody>
      </p:sp>
    </p:spTree>
    <p:extLst>
      <p:ext uri="{BB962C8B-B14F-4D97-AF65-F5344CB8AC3E}">
        <p14:creationId xmlns:p14="http://schemas.microsoft.com/office/powerpoint/2010/main" val="298783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D01F-54E4-AB9C-A384-FC5CE9E9DFF3}"/>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2094D853-C528-25D6-1FE8-2399E2AC21F1}"/>
              </a:ext>
            </a:extLst>
          </p:cNvPr>
          <p:cNvSpPr>
            <a:spLocks noGrp="1"/>
          </p:cNvSpPr>
          <p:nvPr>
            <p:ph idx="1"/>
          </p:nvPr>
        </p:nvSpPr>
        <p:spPr>
          <a:xfrm>
            <a:off x="645132" y="1349406"/>
            <a:ext cx="9707408" cy="5212865"/>
          </a:xfrm>
        </p:spPr>
        <p:txBody>
          <a:bodyPr>
            <a:normAutofit fontScale="92500" lnSpcReduction="20000"/>
          </a:bodyPr>
          <a:lstStyle/>
          <a:p>
            <a:pPr>
              <a:lnSpc>
                <a:spcPct val="150000"/>
              </a:lnSpc>
            </a:pPr>
            <a:r>
              <a:rPr lang="en-IN" dirty="0"/>
              <a:t>There are strong non-linear relationships between emissions of CO and NOx and the predictor variables, which were best predicted using a random forest model.</a:t>
            </a:r>
          </a:p>
          <a:p>
            <a:pPr>
              <a:lnSpc>
                <a:spcPct val="150000"/>
              </a:lnSpc>
            </a:pPr>
            <a:r>
              <a:rPr lang="en-IN" dirty="0"/>
              <a:t>Ambient Temperature and Ambient Humidity are seen to be negatively correlated to emissions.</a:t>
            </a:r>
          </a:p>
          <a:p>
            <a:pPr>
              <a:lnSpc>
                <a:spcPct val="150000"/>
              </a:lnSpc>
            </a:pPr>
            <a:r>
              <a:rPr lang="en-IN" dirty="0"/>
              <a:t>Air filter difference pressure was seen to be negatively correlated to CO but positively correlated to NOx.</a:t>
            </a:r>
          </a:p>
          <a:p>
            <a:pPr>
              <a:lnSpc>
                <a:spcPct val="150000"/>
              </a:lnSpc>
            </a:pPr>
            <a:r>
              <a:rPr lang="en-IN" dirty="0"/>
              <a:t>Ambient Pressure is insignificant even at 90% confidence level for CO prediction and gas turbine exhaust pressure is insignificant at 95% confidence level but significant at 90% confidence level.</a:t>
            </a:r>
          </a:p>
          <a:p>
            <a:pPr>
              <a:lnSpc>
                <a:spcPct val="150000"/>
              </a:lnSpc>
            </a:pPr>
            <a:r>
              <a:rPr lang="en-IN" dirty="0"/>
              <a:t>CO and NOx have been seen to steadily increase from 2011 to 2015, therefore measures need to be taken to mitigate this.</a:t>
            </a:r>
          </a:p>
        </p:txBody>
      </p:sp>
      <p:sp>
        <p:nvSpPr>
          <p:cNvPr id="5" name="Slide Number Placeholder 4">
            <a:extLst>
              <a:ext uri="{FF2B5EF4-FFF2-40B4-BE49-F238E27FC236}">
                <a16:creationId xmlns:a16="http://schemas.microsoft.com/office/drawing/2014/main" id="{807FA10A-AA19-0715-46A5-8A76E7860ECE}"/>
              </a:ext>
            </a:extLst>
          </p:cNvPr>
          <p:cNvSpPr>
            <a:spLocks noGrp="1"/>
          </p:cNvSpPr>
          <p:nvPr>
            <p:ph type="sldNum" sz="quarter" idx="12"/>
          </p:nvPr>
        </p:nvSpPr>
        <p:spPr/>
        <p:txBody>
          <a:bodyPr/>
          <a:lstStyle/>
          <a:p>
            <a:fld id="{79D859A4-BFE0-4CFC-AC91-BD54CAB7F2AB}" type="slidenum">
              <a:rPr lang="en-IN" smtClean="0"/>
              <a:t>16</a:t>
            </a:fld>
            <a:endParaRPr lang="en-IN"/>
          </a:p>
        </p:txBody>
      </p:sp>
    </p:spTree>
    <p:extLst>
      <p:ext uri="{BB962C8B-B14F-4D97-AF65-F5344CB8AC3E}">
        <p14:creationId xmlns:p14="http://schemas.microsoft.com/office/powerpoint/2010/main" val="182950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7EC79-45D6-035A-EC74-7110950F581A}"/>
              </a:ext>
            </a:extLst>
          </p:cNvPr>
          <p:cNvSpPr>
            <a:spLocks noGrp="1"/>
          </p:cNvSpPr>
          <p:nvPr>
            <p:ph type="title"/>
          </p:nvPr>
        </p:nvSpPr>
        <p:spPr>
          <a:xfrm>
            <a:off x="1393638" y="2728735"/>
            <a:ext cx="9404723" cy="1400530"/>
          </a:xfrm>
        </p:spPr>
        <p:txBody>
          <a:bodyPr/>
          <a:lstStyle/>
          <a:p>
            <a:pPr algn="ctr"/>
            <a:r>
              <a:rPr lang="en-IN" sz="12000" dirty="0">
                <a:solidFill>
                  <a:schemeClr val="accent3"/>
                </a:solidFill>
              </a:rPr>
              <a:t>THANK YOU!</a:t>
            </a:r>
          </a:p>
        </p:txBody>
      </p:sp>
      <p:sp>
        <p:nvSpPr>
          <p:cNvPr id="4" name="Slide Number Placeholder 3">
            <a:extLst>
              <a:ext uri="{FF2B5EF4-FFF2-40B4-BE49-F238E27FC236}">
                <a16:creationId xmlns:a16="http://schemas.microsoft.com/office/drawing/2014/main" id="{94608926-1EA8-8DC5-05B5-3B18D3E1F3D8}"/>
              </a:ext>
            </a:extLst>
          </p:cNvPr>
          <p:cNvSpPr>
            <a:spLocks noGrp="1"/>
          </p:cNvSpPr>
          <p:nvPr>
            <p:ph type="sldNum" sz="quarter" idx="12"/>
          </p:nvPr>
        </p:nvSpPr>
        <p:spPr/>
        <p:txBody>
          <a:bodyPr/>
          <a:lstStyle/>
          <a:p>
            <a:fld id="{79D859A4-BFE0-4CFC-AC91-BD54CAB7F2AB}" type="slidenum">
              <a:rPr lang="en-IN" smtClean="0"/>
              <a:t>17</a:t>
            </a:fld>
            <a:endParaRPr lang="en-IN"/>
          </a:p>
        </p:txBody>
      </p:sp>
    </p:spTree>
    <p:extLst>
      <p:ext uri="{BB962C8B-B14F-4D97-AF65-F5344CB8AC3E}">
        <p14:creationId xmlns:p14="http://schemas.microsoft.com/office/powerpoint/2010/main" val="28153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8CE4-56DC-9430-4AEB-5FF1DB1953DB}"/>
              </a:ext>
            </a:extLst>
          </p:cNvPr>
          <p:cNvSpPr>
            <a:spLocks noGrp="1"/>
          </p:cNvSpPr>
          <p:nvPr>
            <p:ph type="title"/>
          </p:nvPr>
        </p:nvSpPr>
        <p:spPr/>
        <p:txBody>
          <a:bodyPr/>
          <a:lstStyle/>
          <a:p>
            <a:r>
              <a:rPr lang="en-US" dirty="0"/>
              <a:t>Research Question</a:t>
            </a:r>
            <a:endParaRPr lang="en-IN" dirty="0"/>
          </a:p>
        </p:txBody>
      </p:sp>
      <p:sp>
        <p:nvSpPr>
          <p:cNvPr id="3" name="Content Placeholder 2">
            <a:extLst>
              <a:ext uri="{FF2B5EF4-FFF2-40B4-BE49-F238E27FC236}">
                <a16:creationId xmlns:a16="http://schemas.microsoft.com/office/drawing/2014/main" id="{EEFE4256-7540-FD8B-2C86-D5185CF73601}"/>
              </a:ext>
            </a:extLst>
          </p:cNvPr>
          <p:cNvSpPr>
            <a:spLocks noGrp="1"/>
          </p:cNvSpPr>
          <p:nvPr>
            <p:ph sz="half" idx="1"/>
          </p:nvPr>
        </p:nvSpPr>
        <p:spPr>
          <a:xfrm>
            <a:off x="546617" y="1340529"/>
            <a:ext cx="5312645" cy="4915810"/>
          </a:xfrm>
        </p:spPr>
        <p:txBody>
          <a:bodyPr>
            <a:normAutofit fontScale="92500"/>
          </a:bodyPr>
          <a:lstStyle/>
          <a:p>
            <a:pPr>
              <a:lnSpc>
                <a:spcPct val="150000"/>
              </a:lnSpc>
            </a:pPr>
            <a:r>
              <a:rPr lang="en-IN" dirty="0"/>
              <a:t>It is well known that CO and NOx gases are greenhouses gases that are produced in the power generation process and are harmful to the environment.</a:t>
            </a:r>
          </a:p>
          <a:p>
            <a:pPr>
              <a:lnSpc>
                <a:spcPct val="150000"/>
              </a:lnSpc>
            </a:pPr>
            <a:r>
              <a:rPr lang="en-IN" dirty="0"/>
              <a:t>Minimisation of emissions is a pressing industry problem and there are regulations with regard to how much can be generated by a power plant.</a:t>
            </a:r>
          </a:p>
          <a:p>
            <a:pPr>
              <a:lnSpc>
                <a:spcPct val="150000"/>
              </a:lnSpc>
            </a:pPr>
            <a:r>
              <a:rPr lang="en-IN" dirty="0"/>
              <a:t>We will attempt to predict the most important factors contributing to emissions and provide actionable steps to mitigate them.</a:t>
            </a:r>
          </a:p>
          <a:p>
            <a:endParaRPr lang="en-IN" dirty="0"/>
          </a:p>
          <a:p>
            <a:endParaRPr lang="en-IN" dirty="0"/>
          </a:p>
        </p:txBody>
      </p:sp>
      <p:pic>
        <p:nvPicPr>
          <p:cNvPr id="8" name="Content Placeholder 7">
            <a:extLst>
              <a:ext uri="{FF2B5EF4-FFF2-40B4-BE49-F238E27FC236}">
                <a16:creationId xmlns:a16="http://schemas.microsoft.com/office/drawing/2014/main" id="{EA07606D-558B-4581-358B-D1CAF245EF67}"/>
              </a:ext>
            </a:extLst>
          </p:cNvPr>
          <p:cNvPicPr>
            <a:picLocks noGrp="1" noChangeAspect="1"/>
          </p:cNvPicPr>
          <p:nvPr>
            <p:ph sz="half" idx="2"/>
          </p:nvPr>
        </p:nvPicPr>
        <p:blipFill>
          <a:blip r:embed="rId2"/>
          <a:stretch>
            <a:fillRect/>
          </a:stretch>
        </p:blipFill>
        <p:spPr>
          <a:xfrm>
            <a:off x="6096000" y="1340529"/>
            <a:ext cx="5549383" cy="4483222"/>
          </a:xfrm>
          <a:prstGeom prst="rect">
            <a:avLst/>
          </a:prstGeom>
        </p:spPr>
      </p:pic>
      <p:sp>
        <p:nvSpPr>
          <p:cNvPr id="5" name="Slide Number Placeholder 4">
            <a:extLst>
              <a:ext uri="{FF2B5EF4-FFF2-40B4-BE49-F238E27FC236}">
                <a16:creationId xmlns:a16="http://schemas.microsoft.com/office/drawing/2014/main" id="{2E38E3F1-A5AC-056B-05A4-758A2C7BF71B}"/>
              </a:ext>
            </a:extLst>
          </p:cNvPr>
          <p:cNvSpPr>
            <a:spLocks noGrp="1"/>
          </p:cNvSpPr>
          <p:nvPr>
            <p:ph type="sldNum" sz="quarter" idx="12"/>
          </p:nvPr>
        </p:nvSpPr>
        <p:spPr/>
        <p:txBody>
          <a:bodyPr/>
          <a:lstStyle/>
          <a:p>
            <a:fld id="{79D859A4-BFE0-4CFC-AC91-BD54CAB7F2AB}" type="slidenum">
              <a:rPr lang="en-IN" smtClean="0"/>
              <a:t>2</a:t>
            </a:fld>
            <a:endParaRPr lang="en-IN"/>
          </a:p>
        </p:txBody>
      </p:sp>
      <p:sp>
        <p:nvSpPr>
          <p:cNvPr id="9" name="Rectangle: Rounded Corners 8">
            <a:extLst>
              <a:ext uri="{FF2B5EF4-FFF2-40B4-BE49-F238E27FC236}">
                <a16:creationId xmlns:a16="http://schemas.microsoft.com/office/drawing/2014/main" id="{B62BF5B8-5D99-7420-D5FB-CF112A9BDE28}"/>
              </a:ext>
            </a:extLst>
          </p:cNvPr>
          <p:cNvSpPr/>
          <p:nvPr/>
        </p:nvSpPr>
        <p:spPr>
          <a:xfrm>
            <a:off x="7302373" y="5564048"/>
            <a:ext cx="3515558" cy="21531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0531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6F3B-947D-440C-AEF8-FC0A2F018324}"/>
              </a:ext>
            </a:extLst>
          </p:cNvPr>
          <p:cNvSpPr>
            <a:spLocks noGrp="1"/>
          </p:cNvSpPr>
          <p:nvPr>
            <p:ph type="title"/>
          </p:nvPr>
        </p:nvSpPr>
        <p:spPr/>
        <p:txBody>
          <a:bodyPr/>
          <a:lstStyle/>
          <a:p>
            <a:r>
              <a:rPr lang="en-IN" dirty="0"/>
              <a:t>Research Objective</a:t>
            </a:r>
          </a:p>
        </p:txBody>
      </p:sp>
      <p:sp>
        <p:nvSpPr>
          <p:cNvPr id="3" name="Content Placeholder 2">
            <a:extLst>
              <a:ext uri="{FF2B5EF4-FFF2-40B4-BE49-F238E27FC236}">
                <a16:creationId xmlns:a16="http://schemas.microsoft.com/office/drawing/2014/main" id="{4D017820-3A35-9C57-789E-B67E57126B16}"/>
              </a:ext>
            </a:extLst>
          </p:cNvPr>
          <p:cNvSpPr>
            <a:spLocks noGrp="1"/>
          </p:cNvSpPr>
          <p:nvPr>
            <p:ph idx="1"/>
          </p:nvPr>
        </p:nvSpPr>
        <p:spPr>
          <a:xfrm>
            <a:off x="645131" y="1651248"/>
            <a:ext cx="9937051" cy="3906173"/>
          </a:xfrm>
        </p:spPr>
        <p:txBody>
          <a:bodyPr>
            <a:normAutofit/>
          </a:bodyPr>
          <a:lstStyle/>
          <a:p>
            <a:pPr>
              <a:lnSpc>
                <a:spcPct val="150000"/>
              </a:lnSpc>
            </a:pPr>
            <a:r>
              <a:rPr lang="en-IN" dirty="0"/>
              <a:t>Analysing 5 years’ data ( recorded from 2011 to 2015) on CO and NOx gas emissions from gas turbines in a power generation plant located in Turkey.</a:t>
            </a:r>
          </a:p>
          <a:p>
            <a:pPr>
              <a:lnSpc>
                <a:spcPct val="150000"/>
              </a:lnSpc>
            </a:pPr>
            <a:r>
              <a:rPr lang="en-IN" dirty="0"/>
              <a:t>Identifying the most important features in the dataset.</a:t>
            </a:r>
          </a:p>
          <a:p>
            <a:pPr>
              <a:lnSpc>
                <a:spcPct val="150000"/>
              </a:lnSpc>
            </a:pPr>
            <a:r>
              <a:rPr lang="en-IN" dirty="0"/>
              <a:t>Performing operations on the data and fitting </a:t>
            </a:r>
            <a:r>
              <a:rPr lang="en-IN" b="1" dirty="0"/>
              <a:t>Linear Regression models</a:t>
            </a:r>
            <a:r>
              <a:rPr lang="en-IN" dirty="0"/>
              <a:t>.</a:t>
            </a:r>
          </a:p>
          <a:p>
            <a:pPr>
              <a:lnSpc>
                <a:spcPct val="150000"/>
              </a:lnSpc>
            </a:pPr>
            <a:r>
              <a:rPr lang="en-IN" dirty="0"/>
              <a:t>Training </a:t>
            </a:r>
            <a:r>
              <a:rPr lang="en-IN" b="1" dirty="0"/>
              <a:t>Machine Learning models</a:t>
            </a:r>
            <a:r>
              <a:rPr lang="en-IN" dirty="0"/>
              <a:t> on the data and comparing results to identify the best model using </a:t>
            </a:r>
            <a:r>
              <a:rPr lang="en-IN" b="1" dirty="0"/>
              <a:t>RMSE score</a:t>
            </a:r>
            <a:r>
              <a:rPr lang="en-IN" dirty="0"/>
              <a:t>.</a:t>
            </a:r>
          </a:p>
          <a:p>
            <a:pPr marL="0" indent="0">
              <a:buNone/>
            </a:pPr>
            <a:r>
              <a:rPr lang="en-IN" dirty="0"/>
              <a:t> </a:t>
            </a:r>
          </a:p>
        </p:txBody>
      </p:sp>
      <p:sp>
        <p:nvSpPr>
          <p:cNvPr id="4" name="Slide Number Placeholder 3">
            <a:extLst>
              <a:ext uri="{FF2B5EF4-FFF2-40B4-BE49-F238E27FC236}">
                <a16:creationId xmlns:a16="http://schemas.microsoft.com/office/drawing/2014/main" id="{441B41A1-45CD-B982-0A74-316189AFF896}"/>
              </a:ext>
            </a:extLst>
          </p:cNvPr>
          <p:cNvSpPr>
            <a:spLocks noGrp="1"/>
          </p:cNvSpPr>
          <p:nvPr>
            <p:ph type="sldNum" sz="quarter" idx="12"/>
          </p:nvPr>
        </p:nvSpPr>
        <p:spPr/>
        <p:txBody>
          <a:bodyPr/>
          <a:lstStyle/>
          <a:p>
            <a:fld id="{79D859A4-BFE0-4CFC-AC91-BD54CAB7F2AB}" type="slidenum">
              <a:rPr lang="en-IN" smtClean="0"/>
              <a:t>3</a:t>
            </a:fld>
            <a:endParaRPr lang="en-IN"/>
          </a:p>
        </p:txBody>
      </p:sp>
    </p:spTree>
    <p:extLst>
      <p:ext uri="{BB962C8B-B14F-4D97-AF65-F5344CB8AC3E}">
        <p14:creationId xmlns:p14="http://schemas.microsoft.com/office/powerpoint/2010/main" val="229717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BE95-F7BF-CE18-08C9-F161F82F89C4}"/>
              </a:ext>
            </a:extLst>
          </p:cNvPr>
          <p:cNvSpPr>
            <a:spLocks noGrp="1"/>
          </p:cNvSpPr>
          <p:nvPr>
            <p:ph type="title"/>
          </p:nvPr>
        </p:nvSpPr>
        <p:spPr/>
        <p:txBody>
          <a:bodyPr/>
          <a:lstStyle/>
          <a:p>
            <a:r>
              <a:rPr lang="en-IN" dirty="0"/>
              <a:t>Data Source</a:t>
            </a:r>
          </a:p>
        </p:txBody>
      </p:sp>
      <p:pic>
        <p:nvPicPr>
          <p:cNvPr id="7" name="Content Placeholder 6">
            <a:extLst>
              <a:ext uri="{FF2B5EF4-FFF2-40B4-BE49-F238E27FC236}">
                <a16:creationId xmlns:a16="http://schemas.microsoft.com/office/drawing/2014/main" id="{589421FC-D3E4-D778-3C2B-A2B445D5B809}"/>
              </a:ext>
            </a:extLst>
          </p:cNvPr>
          <p:cNvPicPr>
            <a:picLocks noGrp="1" noChangeAspect="1"/>
          </p:cNvPicPr>
          <p:nvPr>
            <p:ph sz="half" idx="1"/>
          </p:nvPr>
        </p:nvPicPr>
        <p:blipFill>
          <a:blip r:embed="rId2"/>
          <a:stretch>
            <a:fillRect/>
          </a:stretch>
        </p:blipFill>
        <p:spPr>
          <a:xfrm>
            <a:off x="646111" y="1361770"/>
            <a:ext cx="9404722" cy="2698812"/>
          </a:xfrm>
          <a:prstGeom prst="rect">
            <a:avLst/>
          </a:prstGeom>
        </p:spPr>
      </p:pic>
      <p:sp>
        <p:nvSpPr>
          <p:cNvPr id="5" name="Text Placeholder 4">
            <a:extLst>
              <a:ext uri="{FF2B5EF4-FFF2-40B4-BE49-F238E27FC236}">
                <a16:creationId xmlns:a16="http://schemas.microsoft.com/office/drawing/2014/main" id="{0AF7F4B2-4910-8FA6-E96C-D5954AB457BE}"/>
              </a:ext>
            </a:extLst>
          </p:cNvPr>
          <p:cNvSpPr>
            <a:spLocks noGrp="1"/>
          </p:cNvSpPr>
          <p:nvPr>
            <p:ph sz="half" idx="2"/>
          </p:nvPr>
        </p:nvSpPr>
        <p:spPr>
          <a:xfrm>
            <a:off x="646112" y="4216895"/>
            <a:ext cx="10735062" cy="2083832"/>
          </a:xfrm>
        </p:spPr>
        <p:txBody>
          <a:bodyPr>
            <a:normAutofit lnSpcReduction="10000"/>
          </a:bodyPr>
          <a:lstStyle/>
          <a:p>
            <a:pPr>
              <a:lnSpc>
                <a:spcPct val="150000"/>
              </a:lnSpc>
            </a:pPr>
            <a:r>
              <a:rPr lang="en-US" sz="2000" dirty="0"/>
              <a:t>UC Irvine Machine Learning Repository</a:t>
            </a:r>
            <a:r>
              <a:rPr lang="en-IN" sz="2000" dirty="0"/>
              <a:t>, G</a:t>
            </a:r>
            <a:r>
              <a:rPr lang="en-US" sz="2000" dirty="0"/>
              <a:t>as Turbine CO and NOx Emission Data Set </a:t>
            </a:r>
          </a:p>
          <a:p>
            <a:pPr>
              <a:lnSpc>
                <a:spcPct val="150000"/>
              </a:lnSpc>
            </a:pPr>
            <a:r>
              <a:rPr lang="en-IN" sz="2000" dirty="0"/>
              <a:t>Files: gt_2011.csv, gt_2012.csv, gt_2013.csv, gt_2014.csv, gt_2015.csv</a:t>
            </a:r>
            <a:endParaRPr lang="en-US" sz="2000" dirty="0"/>
          </a:p>
          <a:p>
            <a:pPr>
              <a:lnSpc>
                <a:spcPct val="150000"/>
              </a:lnSpc>
            </a:pPr>
            <a:r>
              <a:rPr lang="en-US" sz="2000" dirty="0"/>
              <a:t>Link: </a:t>
            </a:r>
            <a:r>
              <a:rPr lang="en-IN" sz="2000" dirty="0">
                <a:hlinkClick r:id="rId3"/>
              </a:rPr>
              <a:t>https://archive.ics.uci.edu/ml/machine-learning-databases/00551/pp_gas_emission.zip</a:t>
            </a:r>
            <a:endParaRPr lang="en-IN" sz="2000" dirty="0"/>
          </a:p>
          <a:p>
            <a:endParaRPr lang="en-IN" dirty="0"/>
          </a:p>
        </p:txBody>
      </p:sp>
      <p:sp>
        <p:nvSpPr>
          <p:cNvPr id="4" name="Slide Number Placeholder 3">
            <a:extLst>
              <a:ext uri="{FF2B5EF4-FFF2-40B4-BE49-F238E27FC236}">
                <a16:creationId xmlns:a16="http://schemas.microsoft.com/office/drawing/2014/main" id="{21D48D16-4522-FCE6-76F9-4AA321E30452}"/>
              </a:ext>
            </a:extLst>
          </p:cNvPr>
          <p:cNvSpPr>
            <a:spLocks noGrp="1"/>
          </p:cNvSpPr>
          <p:nvPr>
            <p:ph type="sldNum" sz="quarter" idx="12"/>
          </p:nvPr>
        </p:nvSpPr>
        <p:spPr/>
        <p:txBody>
          <a:bodyPr/>
          <a:lstStyle/>
          <a:p>
            <a:fld id="{79D859A4-BFE0-4CFC-AC91-BD54CAB7F2AB}" type="slidenum">
              <a:rPr lang="en-IN" smtClean="0"/>
              <a:t>4</a:t>
            </a:fld>
            <a:endParaRPr lang="en-IN"/>
          </a:p>
        </p:txBody>
      </p:sp>
    </p:spTree>
    <p:extLst>
      <p:ext uri="{BB962C8B-B14F-4D97-AF65-F5344CB8AC3E}">
        <p14:creationId xmlns:p14="http://schemas.microsoft.com/office/powerpoint/2010/main" val="54926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BD8A-5B0F-5B73-A564-349FAA1FC757}"/>
              </a:ext>
            </a:extLst>
          </p:cNvPr>
          <p:cNvSpPr>
            <a:spLocks noGrp="1"/>
          </p:cNvSpPr>
          <p:nvPr>
            <p:ph type="title"/>
          </p:nvPr>
        </p:nvSpPr>
        <p:spPr/>
        <p:txBody>
          <a:bodyPr/>
          <a:lstStyle/>
          <a:p>
            <a:r>
              <a:rPr lang="en-IN" dirty="0"/>
              <a:t>Variables:</a:t>
            </a:r>
          </a:p>
        </p:txBody>
      </p:sp>
      <p:sp>
        <p:nvSpPr>
          <p:cNvPr id="6" name="Text Placeholder 5">
            <a:extLst>
              <a:ext uri="{FF2B5EF4-FFF2-40B4-BE49-F238E27FC236}">
                <a16:creationId xmlns:a16="http://schemas.microsoft.com/office/drawing/2014/main" id="{264154EC-2DBA-E7DF-D4DA-B27859ABF353}"/>
              </a:ext>
            </a:extLst>
          </p:cNvPr>
          <p:cNvSpPr>
            <a:spLocks noGrp="1"/>
          </p:cNvSpPr>
          <p:nvPr>
            <p:ph type="body" idx="1"/>
          </p:nvPr>
        </p:nvSpPr>
        <p:spPr>
          <a:xfrm>
            <a:off x="646111" y="1328738"/>
            <a:ext cx="4396338" cy="576262"/>
          </a:xfrm>
        </p:spPr>
        <p:txBody>
          <a:bodyPr/>
          <a:lstStyle/>
          <a:p>
            <a:r>
              <a:rPr lang="en-IN" dirty="0"/>
              <a:t>Variable</a:t>
            </a:r>
          </a:p>
        </p:txBody>
      </p:sp>
      <p:sp>
        <p:nvSpPr>
          <p:cNvPr id="7" name="Content Placeholder 6">
            <a:extLst>
              <a:ext uri="{FF2B5EF4-FFF2-40B4-BE49-F238E27FC236}">
                <a16:creationId xmlns:a16="http://schemas.microsoft.com/office/drawing/2014/main" id="{8A86F26F-3535-AF40-7EFC-33495DDA24CE}"/>
              </a:ext>
            </a:extLst>
          </p:cNvPr>
          <p:cNvSpPr>
            <a:spLocks noGrp="1"/>
          </p:cNvSpPr>
          <p:nvPr>
            <p:ph sz="half" idx="2"/>
          </p:nvPr>
        </p:nvSpPr>
        <p:spPr>
          <a:xfrm>
            <a:off x="646110" y="1990817"/>
            <a:ext cx="5449889" cy="4729579"/>
          </a:xfrm>
        </p:spPr>
        <p:txBody>
          <a:bodyPr>
            <a:normAutofit/>
          </a:bodyPr>
          <a:lstStyle/>
          <a:p>
            <a:r>
              <a:rPr lang="en-IN" dirty="0"/>
              <a:t>Ambient temperature </a:t>
            </a:r>
          </a:p>
          <a:p>
            <a:r>
              <a:rPr lang="en-IN" dirty="0"/>
              <a:t>Ambient pressure</a:t>
            </a:r>
          </a:p>
          <a:p>
            <a:r>
              <a:rPr lang="en-IN" dirty="0"/>
              <a:t>Ambient humidity </a:t>
            </a:r>
          </a:p>
          <a:p>
            <a:r>
              <a:rPr lang="en-IN" dirty="0"/>
              <a:t>Air filter difference pressure </a:t>
            </a:r>
          </a:p>
          <a:p>
            <a:r>
              <a:rPr lang="en-IN" dirty="0"/>
              <a:t>Gas turbine exhaust pressure </a:t>
            </a:r>
          </a:p>
          <a:p>
            <a:r>
              <a:rPr lang="en-IN" dirty="0"/>
              <a:t>Turbine inlet temperature</a:t>
            </a:r>
          </a:p>
          <a:p>
            <a:r>
              <a:rPr lang="en-IN" dirty="0"/>
              <a:t>Turbine after temperature </a:t>
            </a:r>
          </a:p>
          <a:p>
            <a:r>
              <a:rPr lang="en-IN" dirty="0"/>
              <a:t>Compressor discharge pressure</a:t>
            </a:r>
          </a:p>
          <a:p>
            <a:r>
              <a:rPr lang="en-IN" dirty="0"/>
              <a:t>Turbine energy yield </a:t>
            </a:r>
          </a:p>
          <a:p>
            <a:r>
              <a:rPr lang="en-IN" dirty="0"/>
              <a:t>Carbon monoxide </a:t>
            </a:r>
          </a:p>
          <a:p>
            <a:r>
              <a:rPr lang="en-IN" dirty="0"/>
              <a:t>Nitrogen oxides</a:t>
            </a:r>
          </a:p>
        </p:txBody>
      </p:sp>
      <p:sp>
        <p:nvSpPr>
          <p:cNvPr id="8" name="Text Placeholder 7">
            <a:extLst>
              <a:ext uri="{FF2B5EF4-FFF2-40B4-BE49-F238E27FC236}">
                <a16:creationId xmlns:a16="http://schemas.microsoft.com/office/drawing/2014/main" id="{47A02873-2BB8-1B90-97E5-199B8AB3D588}"/>
              </a:ext>
            </a:extLst>
          </p:cNvPr>
          <p:cNvSpPr>
            <a:spLocks noGrp="1"/>
          </p:cNvSpPr>
          <p:nvPr>
            <p:ph type="body" sz="quarter" idx="3"/>
          </p:nvPr>
        </p:nvSpPr>
        <p:spPr>
          <a:xfrm>
            <a:off x="6096000" y="1302862"/>
            <a:ext cx="4396339" cy="576262"/>
          </a:xfrm>
        </p:spPr>
        <p:txBody>
          <a:bodyPr/>
          <a:lstStyle/>
          <a:p>
            <a:r>
              <a:rPr lang="en-IN" dirty="0"/>
              <a:t>Abbreviation</a:t>
            </a:r>
          </a:p>
        </p:txBody>
      </p:sp>
      <p:sp>
        <p:nvSpPr>
          <p:cNvPr id="9" name="Content Placeholder 8">
            <a:extLst>
              <a:ext uri="{FF2B5EF4-FFF2-40B4-BE49-F238E27FC236}">
                <a16:creationId xmlns:a16="http://schemas.microsoft.com/office/drawing/2014/main" id="{0E851E9C-CDDB-7C60-1E9A-DD4535F1D00F}"/>
              </a:ext>
            </a:extLst>
          </p:cNvPr>
          <p:cNvSpPr>
            <a:spLocks noGrp="1"/>
          </p:cNvSpPr>
          <p:nvPr>
            <p:ph sz="quarter" idx="4"/>
          </p:nvPr>
        </p:nvSpPr>
        <p:spPr>
          <a:xfrm>
            <a:off x="6096000" y="1990817"/>
            <a:ext cx="4852889" cy="4729579"/>
          </a:xfrm>
        </p:spPr>
        <p:txBody>
          <a:bodyPr>
            <a:normAutofit/>
          </a:bodyPr>
          <a:lstStyle/>
          <a:p>
            <a:r>
              <a:rPr lang="en-IN" dirty="0"/>
              <a:t>AT</a:t>
            </a:r>
          </a:p>
          <a:p>
            <a:r>
              <a:rPr lang="en-IN" dirty="0"/>
              <a:t>AP</a:t>
            </a:r>
          </a:p>
          <a:p>
            <a:r>
              <a:rPr lang="en-IN" dirty="0"/>
              <a:t>AH</a:t>
            </a:r>
          </a:p>
          <a:p>
            <a:r>
              <a:rPr lang="en-IN" dirty="0"/>
              <a:t>AFDP</a:t>
            </a:r>
          </a:p>
          <a:p>
            <a:r>
              <a:rPr lang="en-IN" dirty="0"/>
              <a:t>GTEP</a:t>
            </a:r>
          </a:p>
          <a:p>
            <a:r>
              <a:rPr lang="en-IN" dirty="0"/>
              <a:t>TIT</a:t>
            </a:r>
          </a:p>
          <a:p>
            <a:r>
              <a:rPr lang="en-IN" dirty="0"/>
              <a:t>TAT</a:t>
            </a:r>
          </a:p>
          <a:p>
            <a:r>
              <a:rPr lang="en-IN" dirty="0"/>
              <a:t>CDP</a:t>
            </a:r>
          </a:p>
          <a:p>
            <a:r>
              <a:rPr lang="en-IN" dirty="0"/>
              <a:t>TEY</a:t>
            </a:r>
          </a:p>
          <a:p>
            <a:r>
              <a:rPr lang="en-IN" dirty="0"/>
              <a:t>CO</a:t>
            </a:r>
          </a:p>
          <a:p>
            <a:r>
              <a:rPr lang="en-IN" dirty="0"/>
              <a:t>NOx</a:t>
            </a:r>
          </a:p>
        </p:txBody>
      </p:sp>
      <p:sp>
        <p:nvSpPr>
          <p:cNvPr id="5" name="Slide Number Placeholder 4">
            <a:extLst>
              <a:ext uri="{FF2B5EF4-FFF2-40B4-BE49-F238E27FC236}">
                <a16:creationId xmlns:a16="http://schemas.microsoft.com/office/drawing/2014/main" id="{A011EBAA-337E-7CB7-E020-CA866D702C1E}"/>
              </a:ext>
            </a:extLst>
          </p:cNvPr>
          <p:cNvSpPr>
            <a:spLocks noGrp="1"/>
          </p:cNvSpPr>
          <p:nvPr>
            <p:ph type="sldNum" sz="quarter" idx="12"/>
          </p:nvPr>
        </p:nvSpPr>
        <p:spPr/>
        <p:txBody>
          <a:bodyPr/>
          <a:lstStyle/>
          <a:p>
            <a:fld id="{79D859A4-BFE0-4CFC-AC91-BD54CAB7F2AB}" type="slidenum">
              <a:rPr lang="en-IN" smtClean="0"/>
              <a:t>5</a:t>
            </a:fld>
            <a:endParaRPr lang="en-IN"/>
          </a:p>
        </p:txBody>
      </p:sp>
    </p:spTree>
    <p:extLst>
      <p:ext uri="{BB962C8B-B14F-4D97-AF65-F5344CB8AC3E}">
        <p14:creationId xmlns:p14="http://schemas.microsoft.com/office/powerpoint/2010/main" val="75907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AC84-F282-29DD-D4EF-92C69761C680}"/>
              </a:ext>
            </a:extLst>
          </p:cNvPr>
          <p:cNvSpPr>
            <a:spLocks noGrp="1"/>
          </p:cNvSpPr>
          <p:nvPr>
            <p:ph type="title"/>
          </p:nvPr>
        </p:nvSpPr>
        <p:spPr/>
        <p:txBody>
          <a:bodyPr/>
          <a:lstStyle/>
          <a:p>
            <a:r>
              <a:rPr lang="en-IN" dirty="0"/>
              <a:t>Methodology 1: Linear Regression</a:t>
            </a:r>
          </a:p>
        </p:txBody>
      </p:sp>
      <p:sp>
        <p:nvSpPr>
          <p:cNvPr id="4" name="Content Placeholder 3">
            <a:extLst>
              <a:ext uri="{FF2B5EF4-FFF2-40B4-BE49-F238E27FC236}">
                <a16:creationId xmlns:a16="http://schemas.microsoft.com/office/drawing/2014/main" id="{813C2325-CCB2-E41B-A52C-ECFA4D18AE7D}"/>
              </a:ext>
            </a:extLst>
          </p:cNvPr>
          <p:cNvSpPr>
            <a:spLocks noGrp="1"/>
          </p:cNvSpPr>
          <p:nvPr>
            <p:ph idx="1"/>
          </p:nvPr>
        </p:nvSpPr>
        <p:spPr>
          <a:xfrm>
            <a:off x="646111" y="2314157"/>
            <a:ext cx="5692545" cy="4091125"/>
          </a:xfrm>
        </p:spPr>
        <p:txBody>
          <a:bodyPr>
            <a:normAutofit/>
          </a:bodyPr>
          <a:lstStyle/>
          <a:p>
            <a:pPr>
              <a:lnSpc>
                <a:spcPct val="200000"/>
              </a:lnSpc>
            </a:pPr>
            <a:r>
              <a:rPr lang="en-IN" sz="2000" dirty="0"/>
              <a:t>Outlier Treatment using LOF (Local Outlier Factor)</a:t>
            </a:r>
          </a:p>
          <a:p>
            <a:pPr>
              <a:lnSpc>
                <a:spcPct val="200000"/>
              </a:lnSpc>
            </a:pPr>
            <a:r>
              <a:rPr lang="en-IN" sz="2000" dirty="0"/>
              <a:t>Checking for and removing variables that have Variance Inflation factor higher than 5.</a:t>
            </a:r>
          </a:p>
          <a:p>
            <a:pPr>
              <a:lnSpc>
                <a:spcPct val="200000"/>
              </a:lnSpc>
            </a:pPr>
            <a:r>
              <a:rPr lang="en-IN" sz="2000" dirty="0"/>
              <a:t>Feature Selection using Lasso Regression.</a:t>
            </a:r>
          </a:p>
        </p:txBody>
      </p:sp>
      <p:sp>
        <p:nvSpPr>
          <p:cNvPr id="3" name="Slide Number Placeholder 2">
            <a:extLst>
              <a:ext uri="{FF2B5EF4-FFF2-40B4-BE49-F238E27FC236}">
                <a16:creationId xmlns:a16="http://schemas.microsoft.com/office/drawing/2014/main" id="{80464368-CF49-4FE5-897D-B1DE333A8937}"/>
              </a:ext>
            </a:extLst>
          </p:cNvPr>
          <p:cNvSpPr>
            <a:spLocks noGrp="1"/>
          </p:cNvSpPr>
          <p:nvPr>
            <p:ph type="sldNum" sz="quarter" idx="12"/>
          </p:nvPr>
        </p:nvSpPr>
        <p:spPr/>
        <p:txBody>
          <a:bodyPr/>
          <a:lstStyle/>
          <a:p>
            <a:fld id="{79D859A4-BFE0-4CFC-AC91-BD54CAB7F2AB}" type="slidenum">
              <a:rPr lang="en-IN" smtClean="0"/>
              <a:t>6</a:t>
            </a:fld>
            <a:endParaRPr lang="en-IN"/>
          </a:p>
        </p:txBody>
      </p:sp>
      <p:sp>
        <p:nvSpPr>
          <p:cNvPr id="6" name="Text Placeholder 5">
            <a:extLst>
              <a:ext uri="{FF2B5EF4-FFF2-40B4-BE49-F238E27FC236}">
                <a16:creationId xmlns:a16="http://schemas.microsoft.com/office/drawing/2014/main" id="{B0452148-EA4C-C71D-6CAC-4B374E4E2168}"/>
              </a:ext>
            </a:extLst>
          </p:cNvPr>
          <p:cNvSpPr>
            <a:spLocks noGrp="1"/>
          </p:cNvSpPr>
          <p:nvPr>
            <p:ph type="body" idx="4294967295"/>
          </p:nvPr>
        </p:nvSpPr>
        <p:spPr>
          <a:xfrm>
            <a:off x="646111" y="1660907"/>
            <a:ext cx="4395788" cy="576262"/>
          </a:xfrm>
        </p:spPr>
        <p:txBody>
          <a:bodyPr/>
          <a:lstStyle/>
          <a:p>
            <a:pPr marL="0" indent="0">
              <a:buNone/>
            </a:pPr>
            <a:r>
              <a:rPr lang="en-US" sz="2800" dirty="0"/>
              <a:t>Measures Taken</a:t>
            </a:r>
            <a:endParaRPr lang="en-IN" sz="2800" dirty="0"/>
          </a:p>
        </p:txBody>
      </p:sp>
      <p:pic>
        <p:nvPicPr>
          <p:cNvPr id="16" name="Picture 15">
            <a:extLst>
              <a:ext uri="{FF2B5EF4-FFF2-40B4-BE49-F238E27FC236}">
                <a16:creationId xmlns:a16="http://schemas.microsoft.com/office/drawing/2014/main" id="{77A27DBE-0E1E-1D5C-E8EA-ED3B6761003C}"/>
              </a:ext>
            </a:extLst>
          </p:cNvPr>
          <p:cNvPicPr>
            <a:picLocks noChangeAspect="1"/>
          </p:cNvPicPr>
          <p:nvPr/>
        </p:nvPicPr>
        <p:blipFill>
          <a:blip r:embed="rId2"/>
          <a:stretch>
            <a:fillRect/>
          </a:stretch>
        </p:blipFill>
        <p:spPr>
          <a:xfrm>
            <a:off x="6684885" y="1660906"/>
            <a:ext cx="4926597" cy="4629017"/>
          </a:xfrm>
          <a:prstGeom prst="rect">
            <a:avLst/>
          </a:prstGeom>
        </p:spPr>
      </p:pic>
      <p:sp>
        <p:nvSpPr>
          <p:cNvPr id="17" name="Rectangle 16">
            <a:extLst>
              <a:ext uri="{FF2B5EF4-FFF2-40B4-BE49-F238E27FC236}">
                <a16:creationId xmlns:a16="http://schemas.microsoft.com/office/drawing/2014/main" id="{3BEC9818-7EC2-795E-0249-14978436FDBF}"/>
              </a:ext>
            </a:extLst>
          </p:cNvPr>
          <p:cNvSpPr/>
          <p:nvPr/>
        </p:nvSpPr>
        <p:spPr>
          <a:xfrm>
            <a:off x="6924582" y="3311371"/>
            <a:ext cx="266330" cy="87001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C28BD29E-F9AC-EA1C-E904-646C2FECB153}"/>
              </a:ext>
            </a:extLst>
          </p:cNvPr>
          <p:cNvSpPr/>
          <p:nvPr/>
        </p:nvSpPr>
        <p:spPr>
          <a:xfrm>
            <a:off x="7579446" y="5526476"/>
            <a:ext cx="541542" cy="478579"/>
          </a:xfrm>
          <a:custGeom>
            <a:avLst/>
            <a:gdLst>
              <a:gd name="connsiteX0" fmla="*/ 53266 w 541542"/>
              <a:gd name="connsiteY0" fmla="*/ 7219 h 478579"/>
              <a:gd name="connsiteX1" fmla="*/ 381740 w 541542"/>
              <a:gd name="connsiteY1" fmla="*/ 16097 h 478579"/>
              <a:gd name="connsiteX2" fmla="*/ 426128 w 541542"/>
              <a:gd name="connsiteY2" fmla="*/ 104873 h 478579"/>
              <a:gd name="connsiteX3" fmla="*/ 470517 w 541542"/>
              <a:gd name="connsiteY3" fmla="*/ 158139 h 478579"/>
              <a:gd name="connsiteX4" fmla="*/ 497150 w 541542"/>
              <a:gd name="connsiteY4" fmla="*/ 193650 h 478579"/>
              <a:gd name="connsiteX5" fmla="*/ 506027 w 541542"/>
              <a:gd name="connsiteY5" fmla="*/ 220283 h 478579"/>
              <a:gd name="connsiteX6" fmla="*/ 514905 w 541542"/>
              <a:gd name="connsiteY6" fmla="*/ 264671 h 478579"/>
              <a:gd name="connsiteX7" fmla="*/ 532660 w 541542"/>
              <a:gd name="connsiteY7" fmla="*/ 300182 h 478579"/>
              <a:gd name="connsiteX8" fmla="*/ 523783 w 541542"/>
              <a:gd name="connsiteY8" fmla="*/ 468858 h 478579"/>
              <a:gd name="connsiteX9" fmla="*/ 443884 w 541542"/>
              <a:gd name="connsiteY9" fmla="*/ 477735 h 478579"/>
              <a:gd name="connsiteX10" fmla="*/ 337352 w 541542"/>
              <a:gd name="connsiteY10" fmla="*/ 468858 h 478579"/>
              <a:gd name="connsiteX11" fmla="*/ 230820 w 541542"/>
              <a:gd name="connsiteY11" fmla="*/ 424469 h 478579"/>
              <a:gd name="connsiteX12" fmla="*/ 71022 w 541542"/>
              <a:gd name="connsiteY12" fmla="*/ 300182 h 478579"/>
              <a:gd name="connsiteX13" fmla="*/ 44389 w 541542"/>
              <a:gd name="connsiteY13" fmla="*/ 264671 h 478579"/>
              <a:gd name="connsiteX14" fmla="*/ 17756 w 541542"/>
              <a:gd name="connsiteY14" fmla="*/ 202528 h 478579"/>
              <a:gd name="connsiteX15" fmla="*/ 0 w 541542"/>
              <a:gd name="connsiteY15" fmla="*/ 167017 h 478579"/>
              <a:gd name="connsiteX16" fmla="*/ 17756 w 541542"/>
              <a:gd name="connsiteY16" fmla="*/ 33852 h 478579"/>
              <a:gd name="connsiteX17" fmla="*/ 53266 w 541542"/>
              <a:gd name="connsiteY17" fmla="*/ 7219 h 47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542" h="478579">
                <a:moveTo>
                  <a:pt x="53266" y="7219"/>
                </a:moveTo>
                <a:cubicBezTo>
                  <a:pt x="113930" y="4260"/>
                  <a:pt x="275782" y="-11654"/>
                  <a:pt x="381740" y="16097"/>
                </a:cubicBezTo>
                <a:cubicBezTo>
                  <a:pt x="413745" y="24479"/>
                  <a:pt x="408593" y="76817"/>
                  <a:pt x="426128" y="104873"/>
                </a:cubicBezTo>
                <a:cubicBezTo>
                  <a:pt x="438378" y="124472"/>
                  <a:pt x="456079" y="140091"/>
                  <a:pt x="470517" y="158139"/>
                </a:cubicBezTo>
                <a:cubicBezTo>
                  <a:pt x="479760" y="169693"/>
                  <a:pt x="488272" y="181813"/>
                  <a:pt x="497150" y="193650"/>
                </a:cubicBezTo>
                <a:cubicBezTo>
                  <a:pt x="500109" y="202528"/>
                  <a:pt x="503757" y="211205"/>
                  <a:pt x="506027" y="220283"/>
                </a:cubicBezTo>
                <a:cubicBezTo>
                  <a:pt x="509687" y="234922"/>
                  <a:pt x="510133" y="250356"/>
                  <a:pt x="514905" y="264671"/>
                </a:cubicBezTo>
                <a:cubicBezTo>
                  <a:pt x="519090" y="277226"/>
                  <a:pt x="526742" y="288345"/>
                  <a:pt x="532660" y="300182"/>
                </a:cubicBezTo>
                <a:cubicBezTo>
                  <a:pt x="534485" y="320259"/>
                  <a:pt x="556380" y="442188"/>
                  <a:pt x="523783" y="468858"/>
                </a:cubicBezTo>
                <a:cubicBezTo>
                  <a:pt x="503043" y="485827"/>
                  <a:pt x="470517" y="474776"/>
                  <a:pt x="443884" y="477735"/>
                </a:cubicBezTo>
                <a:cubicBezTo>
                  <a:pt x="408373" y="474776"/>
                  <a:pt x="372501" y="474716"/>
                  <a:pt x="337352" y="468858"/>
                </a:cubicBezTo>
                <a:cubicBezTo>
                  <a:pt x="304028" y="463304"/>
                  <a:pt x="259700" y="439871"/>
                  <a:pt x="230820" y="424469"/>
                </a:cubicBezTo>
                <a:cubicBezTo>
                  <a:pt x="134987" y="373358"/>
                  <a:pt x="151459" y="387322"/>
                  <a:pt x="71022" y="300182"/>
                </a:cubicBezTo>
                <a:cubicBezTo>
                  <a:pt x="60986" y="289310"/>
                  <a:pt x="51474" y="277661"/>
                  <a:pt x="44389" y="264671"/>
                </a:cubicBezTo>
                <a:cubicBezTo>
                  <a:pt x="33597" y="244886"/>
                  <a:pt x="27082" y="223044"/>
                  <a:pt x="17756" y="202528"/>
                </a:cubicBezTo>
                <a:cubicBezTo>
                  <a:pt x="12280" y="190480"/>
                  <a:pt x="5919" y="178854"/>
                  <a:pt x="0" y="167017"/>
                </a:cubicBezTo>
                <a:cubicBezTo>
                  <a:pt x="5919" y="122629"/>
                  <a:pt x="10394" y="78024"/>
                  <a:pt x="17756" y="33852"/>
                </a:cubicBezTo>
                <a:cubicBezTo>
                  <a:pt x="19294" y="24622"/>
                  <a:pt x="-7398" y="10178"/>
                  <a:pt x="53266" y="7219"/>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C48D4592-7BF8-0D30-AA71-C3A5A6CF6547}"/>
              </a:ext>
            </a:extLst>
          </p:cNvPr>
          <p:cNvSpPr/>
          <p:nvPr/>
        </p:nvSpPr>
        <p:spPr>
          <a:xfrm>
            <a:off x="10050834" y="5637321"/>
            <a:ext cx="856979" cy="508527"/>
          </a:xfrm>
          <a:custGeom>
            <a:avLst/>
            <a:gdLst>
              <a:gd name="connsiteX0" fmla="*/ 137321 w 856979"/>
              <a:gd name="connsiteY0" fmla="*/ 506027 h 508527"/>
              <a:gd name="connsiteX1" fmla="*/ 92933 w 856979"/>
              <a:gd name="connsiteY1" fmla="*/ 497150 h 508527"/>
              <a:gd name="connsiteX2" fmla="*/ 21912 w 856979"/>
              <a:gd name="connsiteY2" fmla="*/ 381740 h 508527"/>
              <a:gd name="connsiteX3" fmla="*/ 75178 w 856979"/>
              <a:gd name="connsiteY3" fmla="*/ 266330 h 508527"/>
              <a:gd name="connsiteX4" fmla="*/ 137321 w 856979"/>
              <a:gd name="connsiteY4" fmla="*/ 257452 h 508527"/>
              <a:gd name="connsiteX5" fmla="*/ 190587 w 856979"/>
              <a:gd name="connsiteY5" fmla="*/ 221942 h 508527"/>
              <a:gd name="connsiteX6" fmla="*/ 243853 w 856979"/>
              <a:gd name="connsiteY6" fmla="*/ 177553 h 508527"/>
              <a:gd name="connsiteX7" fmla="*/ 288242 w 856979"/>
              <a:gd name="connsiteY7" fmla="*/ 168676 h 508527"/>
              <a:gd name="connsiteX8" fmla="*/ 350385 w 856979"/>
              <a:gd name="connsiteY8" fmla="*/ 150920 h 508527"/>
              <a:gd name="connsiteX9" fmla="*/ 412529 w 856979"/>
              <a:gd name="connsiteY9" fmla="*/ 115410 h 508527"/>
              <a:gd name="connsiteX10" fmla="*/ 448040 w 856979"/>
              <a:gd name="connsiteY10" fmla="*/ 106532 h 508527"/>
              <a:gd name="connsiteX11" fmla="*/ 519061 w 856979"/>
              <a:gd name="connsiteY11" fmla="*/ 88777 h 508527"/>
              <a:gd name="connsiteX12" fmla="*/ 581205 w 856979"/>
              <a:gd name="connsiteY12" fmla="*/ 62144 h 508527"/>
              <a:gd name="connsiteX13" fmla="*/ 616716 w 856979"/>
              <a:gd name="connsiteY13" fmla="*/ 44388 h 508527"/>
              <a:gd name="connsiteX14" fmla="*/ 643349 w 856979"/>
              <a:gd name="connsiteY14" fmla="*/ 35511 h 508527"/>
              <a:gd name="connsiteX15" fmla="*/ 723248 w 856979"/>
              <a:gd name="connsiteY15" fmla="*/ 0 h 508527"/>
              <a:gd name="connsiteX16" fmla="*/ 829780 w 856979"/>
              <a:gd name="connsiteY16" fmla="*/ 88777 h 508527"/>
              <a:gd name="connsiteX17" fmla="*/ 856413 w 856979"/>
              <a:gd name="connsiteY17" fmla="*/ 142043 h 508527"/>
              <a:gd name="connsiteX18" fmla="*/ 820902 w 856979"/>
              <a:gd name="connsiteY18" fmla="*/ 133165 h 508527"/>
              <a:gd name="connsiteX19" fmla="*/ 741003 w 856979"/>
              <a:gd name="connsiteY19" fmla="*/ 142043 h 508527"/>
              <a:gd name="connsiteX20" fmla="*/ 634471 w 856979"/>
              <a:gd name="connsiteY20" fmla="*/ 195309 h 508527"/>
              <a:gd name="connsiteX21" fmla="*/ 590083 w 856979"/>
              <a:gd name="connsiteY21" fmla="*/ 213064 h 508527"/>
              <a:gd name="connsiteX22" fmla="*/ 572327 w 856979"/>
              <a:gd name="connsiteY22" fmla="*/ 239697 h 508527"/>
              <a:gd name="connsiteX23" fmla="*/ 412529 w 856979"/>
              <a:gd name="connsiteY23" fmla="*/ 310718 h 508527"/>
              <a:gd name="connsiteX24" fmla="*/ 359263 w 856979"/>
              <a:gd name="connsiteY24" fmla="*/ 328474 h 508527"/>
              <a:gd name="connsiteX25" fmla="*/ 314875 w 856979"/>
              <a:gd name="connsiteY25" fmla="*/ 346229 h 508527"/>
              <a:gd name="connsiteX26" fmla="*/ 243853 w 856979"/>
              <a:gd name="connsiteY26" fmla="*/ 372862 h 508527"/>
              <a:gd name="connsiteX27" fmla="*/ 208343 w 856979"/>
              <a:gd name="connsiteY27" fmla="*/ 408373 h 508527"/>
              <a:gd name="connsiteX28" fmla="*/ 181710 w 856979"/>
              <a:gd name="connsiteY28" fmla="*/ 443883 h 508527"/>
              <a:gd name="connsiteX29" fmla="*/ 155077 w 856979"/>
              <a:gd name="connsiteY29" fmla="*/ 461639 h 508527"/>
              <a:gd name="connsiteX30" fmla="*/ 137321 w 856979"/>
              <a:gd name="connsiteY30" fmla="*/ 506027 h 508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6979" h="508527">
                <a:moveTo>
                  <a:pt x="137321" y="506027"/>
                </a:moveTo>
                <a:cubicBezTo>
                  <a:pt x="126964" y="511946"/>
                  <a:pt x="104611" y="506705"/>
                  <a:pt x="92933" y="497150"/>
                </a:cubicBezTo>
                <a:cubicBezTo>
                  <a:pt x="49350" y="461491"/>
                  <a:pt x="40294" y="427695"/>
                  <a:pt x="21912" y="381740"/>
                </a:cubicBezTo>
                <a:cubicBezTo>
                  <a:pt x="15" y="250361"/>
                  <a:pt x="-31421" y="280544"/>
                  <a:pt x="75178" y="266330"/>
                </a:cubicBezTo>
                <a:lnTo>
                  <a:pt x="137321" y="257452"/>
                </a:lnTo>
                <a:cubicBezTo>
                  <a:pt x="155076" y="245615"/>
                  <a:pt x="175498" y="237031"/>
                  <a:pt x="190587" y="221942"/>
                </a:cubicBezTo>
                <a:cubicBezTo>
                  <a:pt x="204402" y="208127"/>
                  <a:pt x="224079" y="184968"/>
                  <a:pt x="243853" y="177553"/>
                </a:cubicBezTo>
                <a:cubicBezTo>
                  <a:pt x="257982" y="172255"/>
                  <a:pt x="273512" y="171949"/>
                  <a:pt x="288242" y="168676"/>
                </a:cubicBezTo>
                <a:cubicBezTo>
                  <a:pt x="298482" y="166401"/>
                  <a:pt x="338522" y="156852"/>
                  <a:pt x="350385" y="150920"/>
                </a:cubicBezTo>
                <a:cubicBezTo>
                  <a:pt x="401898" y="125164"/>
                  <a:pt x="350273" y="138756"/>
                  <a:pt x="412529" y="115410"/>
                </a:cubicBezTo>
                <a:cubicBezTo>
                  <a:pt x="423953" y="111126"/>
                  <a:pt x="436308" y="109884"/>
                  <a:pt x="448040" y="106532"/>
                </a:cubicBezTo>
                <a:cubicBezTo>
                  <a:pt x="511732" y="88334"/>
                  <a:pt x="428823" y="106823"/>
                  <a:pt x="519061" y="88777"/>
                </a:cubicBezTo>
                <a:cubicBezTo>
                  <a:pt x="636838" y="29887"/>
                  <a:pt x="489765" y="101332"/>
                  <a:pt x="581205" y="62144"/>
                </a:cubicBezTo>
                <a:cubicBezTo>
                  <a:pt x="593369" y="56931"/>
                  <a:pt x="604552" y="49601"/>
                  <a:pt x="616716" y="44388"/>
                </a:cubicBezTo>
                <a:cubicBezTo>
                  <a:pt x="625317" y="40702"/>
                  <a:pt x="634587" y="38797"/>
                  <a:pt x="643349" y="35511"/>
                </a:cubicBezTo>
                <a:cubicBezTo>
                  <a:pt x="688681" y="18512"/>
                  <a:pt x="682904" y="20171"/>
                  <a:pt x="723248" y="0"/>
                </a:cubicBezTo>
                <a:cubicBezTo>
                  <a:pt x="758759" y="29592"/>
                  <a:pt x="798165" y="55054"/>
                  <a:pt x="829780" y="88777"/>
                </a:cubicBezTo>
                <a:cubicBezTo>
                  <a:pt x="843357" y="103259"/>
                  <a:pt x="860306" y="122577"/>
                  <a:pt x="856413" y="142043"/>
                </a:cubicBezTo>
                <a:cubicBezTo>
                  <a:pt x="854020" y="154007"/>
                  <a:pt x="832739" y="136124"/>
                  <a:pt x="820902" y="133165"/>
                </a:cubicBezTo>
                <a:cubicBezTo>
                  <a:pt x="794269" y="136124"/>
                  <a:pt x="766425" y="133569"/>
                  <a:pt x="741003" y="142043"/>
                </a:cubicBezTo>
                <a:cubicBezTo>
                  <a:pt x="703338" y="154598"/>
                  <a:pt x="671334" y="180564"/>
                  <a:pt x="634471" y="195309"/>
                </a:cubicBezTo>
                <a:lnTo>
                  <a:pt x="590083" y="213064"/>
                </a:lnTo>
                <a:cubicBezTo>
                  <a:pt x="584164" y="221942"/>
                  <a:pt x="580428" y="232753"/>
                  <a:pt x="572327" y="239697"/>
                </a:cubicBezTo>
                <a:cubicBezTo>
                  <a:pt x="537125" y="269870"/>
                  <a:pt x="437676" y="302335"/>
                  <a:pt x="412529" y="310718"/>
                </a:cubicBezTo>
                <a:cubicBezTo>
                  <a:pt x="394774" y="316637"/>
                  <a:pt x="376852" y="322078"/>
                  <a:pt x="359263" y="328474"/>
                </a:cubicBezTo>
                <a:cubicBezTo>
                  <a:pt x="344287" y="333920"/>
                  <a:pt x="329993" y="341190"/>
                  <a:pt x="314875" y="346229"/>
                </a:cubicBezTo>
                <a:cubicBezTo>
                  <a:pt x="242350" y="370404"/>
                  <a:pt x="316498" y="336540"/>
                  <a:pt x="243853" y="372862"/>
                </a:cubicBezTo>
                <a:cubicBezTo>
                  <a:pt x="232016" y="384699"/>
                  <a:pt x="219366" y="395775"/>
                  <a:pt x="208343" y="408373"/>
                </a:cubicBezTo>
                <a:cubicBezTo>
                  <a:pt x="198600" y="419508"/>
                  <a:pt x="192172" y="433421"/>
                  <a:pt x="181710" y="443883"/>
                </a:cubicBezTo>
                <a:cubicBezTo>
                  <a:pt x="174165" y="451428"/>
                  <a:pt x="163409" y="454974"/>
                  <a:pt x="155077" y="461639"/>
                </a:cubicBezTo>
                <a:cubicBezTo>
                  <a:pt x="148541" y="466868"/>
                  <a:pt x="147678" y="500108"/>
                  <a:pt x="137321" y="506027"/>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680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980F-9BA2-13E6-0B23-F57491682593}"/>
              </a:ext>
            </a:extLst>
          </p:cNvPr>
          <p:cNvSpPr>
            <a:spLocks noGrp="1"/>
          </p:cNvSpPr>
          <p:nvPr>
            <p:ph type="title"/>
          </p:nvPr>
        </p:nvSpPr>
        <p:spPr>
          <a:xfrm>
            <a:off x="282127" y="185066"/>
            <a:ext cx="9404723" cy="923330"/>
          </a:xfrm>
        </p:spPr>
        <p:txBody>
          <a:bodyPr/>
          <a:lstStyle/>
          <a:p>
            <a:r>
              <a:rPr lang="en-IN" dirty="0"/>
              <a:t>Results: CO</a:t>
            </a:r>
          </a:p>
        </p:txBody>
      </p:sp>
      <p:sp>
        <p:nvSpPr>
          <p:cNvPr id="3" name="Slide Number Placeholder 2">
            <a:extLst>
              <a:ext uri="{FF2B5EF4-FFF2-40B4-BE49-F238E27FC236}">
                <a16:creationId xmlns:a16="http://schemas.microsoft.com/office/drawing/2014/main" id="{A308CCAB-6B1E-B275-A00B-4E5DDE8DACCF}"/>
              </a:ext>
            </a:extLst>
          </p:cNvPr>
          <p:cNvSpPr>
            <a:spLocks noGrp="1"/>
          </p:cNvSpPr>
          <p:nvPr>
            <p:ph type="sldNum" sz="quarter" idx="12"/>
          </p:nvPr>
        </p:nvSpPr>
        <p:spPr/>
        <p:txBody>
          <a:bodyPr/>
          <a:lstStyle/>
          <a:p>
            <a:fld id="{79D859A4-BFE0-4CFC-AC91-BD54CAB7F2AB}" type="slidenum">
              <a:rPr lang="en-IN" smtClean="0"/>
              <a:t>7</a:t>
            </a:fld>
            <a:endParaRPr lang="en-IN"/>
          </a:p>
        </p:txBody>
      </p:sp>
      <p:sp>
        <p:nvSpPr>
          <p:cNvPr id="12" name="TextBox 11">
            <a:extLst>
              <a:ext uri="{FF2B5EF4-FFF2-40B4-BE49-F238E27FC236}">
                <a16:creationId xmlns:a16="http://schemas.microsoft.com/office/drawing/2014/main" id="{20DF9F6F-2D49-A16C-CE4E-2BB6B5E960BE}"/>
              </a:ext>
            </a:extLst>
          </p:cNvPr>
          <p:cNvSpPr txBox="1"/>
          <p:nvPr/>
        </p:nvSpPr>
        <p:spPr>
          <a:xfrm>
            <a:off x="79899" y="1269507"/>
            <a:ext cx="1997476" cy="923330"/>
          </a:xfrm>
          <a:prstGeom prst="rect">
            <a:avLst/>
          </a:prstGeom>
          <a:noFill/>
        </p:spPr>
        <p:txBody>
          <a:bodyPr wrap="square" rtlCol="0">
            <a:spAutoFit/>
          </a:bodyPr>
          <a:lstStyle/>
          <a:p>
            <a:r>
              <a:rPr lang="en-IN" dirty="0"/>
              <a:t>Lasso Regression coefficients:</a:t>
            </a:r>
          </a:p>
        </p:txBody>
      </p:sp>
      <p:sp>
        <p:nvSpPr>
          <p:cNvPr id="13" name="TextBox 12">
            <a:extLst>
              <a:ext uri="{FF2B5EF4-FFF2-40B4-BE49-F238E27FC236}">
                <a16:creationId xmlns:a16="http://schemas.microsoft.com/office/drawing/2014/main" id="{9F4850F1-D0A4-A34A-465B-0E86325CEA43}"/>
              </a:ext>
            </a:extLst>
          </p:cNvPr>
          <p:cNvSpPr txBox="1"/>
          <p:nvPr/>
        </p:nvSpPr>
        <p:spPr>
          <a:xfrm>
            <a:off x="2683286" y="1269507"/>
            <a:ext cx="3334567" cy="369332"/>
          </a:xfrm>
          <a:prstGeom prst="rect">
            <a:avLst/>
          </a:prstGeom>
          <a:noFill/>
        </p:spPr>
        <p:txBody>
          <a:bodyPr wrap="none" rtlCol="0">
            <a:spAutoFit/>
          </a:bodyPr>
          <a:lstStyle/>
          <a:p>
            <a:r>
              <a:rPr lang="en-IN" dirty="0"/>
              <a:t>Regression with all variables:</a:t>
            </a:r>
          </a:p>
        </p:txBody>
      </p:sp>
      <p:sp>
        <p:nvSpPr>
          <p:cNvPr id="14" name="TextBox 13">
            <a:extLst>
              <a:ext uri="{FF2B5EF4-FFF2-40B4-BE49-F238E27FC236}">
                <a16:creationId xmlns:a16="http://schemas.microsoft.com/office/drawing/2014/main" id="{808502FC-F8B4-532C-F341-D7CA4327AA75}"/>
              </a:ext>
            </a:extLst>
          </p:cNvPr>
          <p:cNvSpPr txBox="1"/>
          <p:nvPr/>
        </p:nvSpPr>
        <p:spPr>
          <a:xfrm>
            <a:off x="6915438" y="1278005"/>
            <a:ext cx="3749744" cy="369332"/>
          </a:xfrm>
          <a:prstGeom prst="rect">
            <a:avLst/>
          </a:prstGeom>
          <a:noFill/>
        </p:spPr>
        <p:txBody>
          <a:bodyPr wrap="none" rtlCol="0">
            <a:spAutoFit/>
          </a:bodyPr>
          <a:lstStyle/>
          <a:p>
            <a:r>
              <a:rPr lang="en-IN" dirty="0"/>
              <a:t>Regression with select variables:</a:t>
            </a:r>
          </a:p>
        </p:txBody>
      </p:sp>
      <p:sp>
        <p:nvSpPr>
          <p:cNvPr id="15" name="TextBox 14">
            <a:extLst>
              <a:ext uri="{FF2B5EF4-FFF2-40B4-BE49-F238E27FC236}">
                <a16:creationId xmlns:a16="http://schemas.microsoft.com/office/drawing/2014/main" id="{4B1D0C3A-F87D-C7B5-2E47-F20AEA68A363}"/>
              </a:ext>
            </a:extLst>
          </p:cNvPr>
          <p:cNvSpPr txBox="1"/>
          <p:nvPr/>
        </p:nvSpPr>
        <p:spPr>
          <a:xfrm>
            <a:off x="10665182" y="1822537"/>
            <a:ext cx="946809" cy="646331"/>
          </a:xfrm>
          <a:prstGeom prst="rect">
            <a:avLst/>
          </a:prstGeom>
          <a:noFill/>
        </p:spPr>
        <p:txBody>
          <a:bodyPr wrap="square" rtlCol="0">
            <a:spAutoFit/>
          </a:bodyPr>
          <a:lstStyle/>
          <a:p>
            <a:r>
              <a:rPr lang="en-IN" dirty="0"/>
              <a:t>AH</a:t>
            </a:r>
          </a:p>
          <a:p>
            <a:r>
              <a:rPr lang="en-IN" dirty="0"/>
              <a:t>AT</a:t>
            </a:r>
          </a:p>
        </p:txBody>
      </p:sp>
      <p:sp>
        <p:nvSpPr>
          <p:cNvPr id="16" name="TextBox 15">
            <a:extLst>
              <a:ext uri="{FF2B5EF4-FFF2-40B4-BE49-F238E27FC236}">
                <a16:creationId xmlns:a16="http://schemas.microsoft.com/office/drawing/2014/main" id="{119FF22D-05F9-BD9A-727E-4550237FB1EC}"/>
              </a:ext>
            </a:extLst>
          </p:cNvPr>
          <p:cNvSpPr txBox="1"/>
          <p:nvPr/>
        </p:nvSpPr>
        <p:spPr>
          <a:xfrm>
            <a:off x="10665182" y="4154750"/>
            <a:ext cx="1233996" cy="1754326"/>
          </a:xfrm>
          <a:prstGeom prst="rect">
            <a:avLst/>
          </a:prstGeom>
          <a:noFill/>
        </p:spPr>
        <p:txBody>
          <a:bodyPr wrap="square" rtlCol="0">
            <a:spAutoFit/>
          </a:bodyPr>
          <a:lstStyle/>
          <a:p>
            <a:r>
              <a:rPr lang="en-IN" dirty="0"/>
              <a:t>AH </a:t>
            </a:r>
          </a:p>
          <a:p>
            <a:r>
              <a:rPr lang="en-IN" dirty="0"/>
              <a:t>AT</a:t>
            </a:r>
          </a:p>
          <a:p>
            <a:r>
              <a:rPr lang="en-IN" dirty="0"/>
              <a:t>AP</a:t>
            </a:r>
          </a:p>
          <a:p>
            <a:r>
              <a:rPr lang="en-IN" dirty="0"/>
              <a:t>TIT</a:t>
            </a:r>
          </a:p>
          <a:p>
            <a:r>
              <a:rPr lang="en-IN" dirty="0"/>
              <a:t>TAT</a:t>
            </a:r>
          </a:p>
          <a:p>
            <a:r>
              <a:rPr lang="en-IN" dirty="0"/>
              <a:t>TEY</a:t>
            </a:r>
          </a:p>
        </p:txBody>
      </p:sp>
      <p:pic>
        <p:nvPicPr>
          <p:cNvPr id="18" name="Picture 17">
            <a:extLst>
              <a:ext uri="{FF2B5EF4-FFF2-40B4-BE49-F238E27FC236}">
                <a16:creationId xmlns:a16="http://schemas.microsoft.com/office/drawing/2014/main" id="{14A7CBFF-1AB9-2B61-DD14-A437776E9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3" y="2192837"/>
            <a:ext cx="2504378" cy="1865149"/>
          </a:xfrm>
          <a:prstGeom prst="rect">
            <a:avLst/>
          </a:prstGeom>
        </p:spPr>
      </p:pic>
      <p:pic>
        <p:nvPicPr>
          <p:cNvPr id="20" name="Picture 19">
            <a:extLst>
              <a:ext uri="{FF2B5EF4-FFF2-40B4-BE49-F238E27FC236}">
                <a16:creationId xmlns:a16="http://schemas.microsoft.com/office/drawing/2014/main" id="{5B83527D-0F17-5748-B190-CC6986F1C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286" y="2192837"/>
            <a:ext cx="4037110" cy="4572574"/>
          </a:xfrm>
          <a:prstGeom prst="rect">
            <a:avLst/>
          </a:prstGeom>
        </p:spPr>
      </p:pic>
      <p:pic>
        <p:nvPicPr>
          <p:cNvPr id="26" name="Picture 25">
            <a:extLst>
              <a:ext uri="{FF2B5EF4-FFF2-40B4-BE49-F238E27FC236}">
                <a16:creationId xmlns:a16="http://schemas.microsoft.com/office/drawing/2014/main" id="{AE63E21A-43DD-8960-5B03-9BE5AC3EC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1779" y="1647337"/>
            <a:ext cx="3613403" cy="2367402"/>
          </a:xfrm>
          <a:prstGeom prst="rect">
            <a:avLst/>
          </a:prstGeom>
        </p:spPr>
      </p:pic>
      <p:pic>
        <p:nvPicPr>
          <p:cNvPr id="28" name="Picture 27">
            <a:extLst>
              <a:ext uri="{FF2B5EF4-FFF2-40B4-BE49-F238E27FC236}">
                <a16:creationId xmlns:a16="http://schemas.microsoft.com/office/drawing/2014/main" id="{DAFE1EA4-BD39-3FC2-B761-2350249FC0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1779" y="4087911"/>
            <a:ext cx="3613403" cy="2677500"/>
          </a:xfrm>
          <a:prstGeom prst="rect">
            <a:avLst/>
          </a:prstGeom>
        </p:spPr>
      </p:pic>
    </p:spTree>
    <p:extLst>
      <p:ext uri="{BB962C8B-B14F-4D97-AF65-F5344CB8AC3E}">
        <p14:creationId xmlns:p14="http://schemas.microsoft.com/office/powerpoint/2010/main" val="138735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980F-9BA2-13E6-0B23-F57491682593}"/>
              </a:ext>
            </a:extLst>
          </p:cNvPr>
          <p:cNvSpPr>
            <a:spLocks noGrp="1"/>
          </p:cNvSpPr>
          <p:nvPr>
            <p:ph type="title"/>
          </p:nvPr>
        </p:nvSpPr>
        <p:spPr>
          <a:xfrm>
            <a:off x="282127" y="185066"/>
            <a:ext cx="9404723" cy="923330"/>
          </a:xfrm>
        </p:spPr>
        <p:txBody>
          <a:bodyPr/>
          <a:lstStyle/>
          <a:p>
            <a:r>
              <a:rPr lang="en-IN" dirty="0"/>
              <a:t>Results: NOx</a:t>
            </a:r>
          </a:p>
        </p:txBody>
      </p:sp>
      <p:sp>
        <p:nvSpPr>
          <p:cNvPr id="3" name="Slide Number Placeholder 2">
            <a:extLst>
              <a:ext uri="{FF2B5EF4-FFF2-40B4-BE49-F238E27FC236}">
                <a16:creationId xmlns:a16="http://schemas.microsoft.com/office/drawing/2014/main" id="{A308CCAB-6B1E-B275-A00B-4E5DDE8DACCF}"/>
              </a:ext>
            </a:extLst>
          </p:cNvPr>
          <p:cNvSpPr>
            <a:spLocks noGrp="1"/>
          </p:cNvSpPr>
          <p:nvPr>
            <p:ph type="sldNum" sz="quarter" idx="12"/>
          </p:nvPr>
        </p:nvSpPr>
        <p:spPr/>
        <p:txBody>
          <a:bodyPr/>
          <a:lstStyle/>
          <a:p>
            <a:fld id="{79D859A4-BFE0-4CFC-AC91-BD54CAB7F2AB}" type="slidenum">
              <a:rPr lang="en-IN" smtClean="0"/>
              <a:t>8</a:t>
            </a:fld>
            <a:endParaRPr lang="en-IN"/>
          </a:p>
        </p:txBody>
      </p:sp>
      <p:pic>
        <p:nvPicPr>
          <p:cNvPr id="5" name="Picture 4">
            <a:extLst>
              <a:ext uri="{FF2B5EF4-FFF2-40B4-BE49-F238E27FC236}">
                <a16:creationId xmlns:a16="http://schemas.microsoft.com/office/drawing/2014/main" id="{24E1F0C3-27D5-4076-129B-6BB241A98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285" y="2192836"/>
            <a:ext cx="3882049" cy="4544389"/>
          </a:xfrm>
          <a:prstGeom prst="rect">
            <a:avLst/>
          </a:prstGeom>
        </p:spPr>
      </p:pic>
      <p:pic>
        <p:nvPicPr>
          <p:cNvPr id="7" name="Picture 6">
            <a:extLst>
              <a:ext uri="{FF2B5EF4-FFF2-40B4-BE49-F238E27FC236}">
                <a16:creationId xmlns:a16="http://schemas.microsoft.com/office/drawing/2014/main" id="{E2F888AB-22B7-0AB9-92DF-7141C78ED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779" y="1822537"/>
            <a:ext cx="3449198" cy="2235449"/>
          </a:xfrm>
          <a:prstGeom prst="rect">
            <a:avLst/>
          </a:prstGeom>
        </p:spPr>
      </p:pic>
      <p:pic>
        <p:nvPicPr>
          <p:cNvPr id="9" name="Picture 8">
            <a:extLst>
              <a:ext uri="{FF2B5EF4-FFF2-40B4-BE49-F238E27FC236}">
                <a16:creationId xmlns:a16="http://schemas.microsoft.com/office/drawing/2014/main" id="{38CEB910-6448-542A-4DA8-515E3578F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1779" y="4154750"/>
            <a:ext cx="3449197" cy="2647178"/>
          </a:xfrm>
          <a:prstGeom prst="rect">
            <a:avLst/>
          </a:prstGeom>
        </p:spPr>
      </p:pic>
      <p:pic>
        <p:nvPicPr>
          <p:cNvPr id="11" name="Picture 10">
            <a:extLst>
              <a:ext uri="{FF2B5EF4-FFF2-40B4-BE49-F238E27FC236}">
                <a16:creationId xmlns:a16="http://schemas.microsoft.com/office/drawing/2014/main" id="{55A00DD1-A6F5-79E0-D974-AE3B8BC8B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99" y="2192837"/>
            <a:ext cx="2483920" cy="1865149"/>
          </a:xfrm>
          <a:prstGeom prst="rect">
            <a:avLst/>
          </a:prstGeom>
        </p:spPr>
      </p:pic>
      <p:sp>
        <p:nvSpPr>
          <p:cNvPr id="12" name="TextBox 11">
            <a:extLst>
              <a:ext uri="{FF2B5EF4-FFF2-40B4-BE49-F238E27FC236}">
                <a16:creationId xmlns:a16="http://schemas.microsoft.com/office/drawing/2014/main" id="{20DF9F6F-2D49-A16C-CE4E-2BB6B5E960BE}"/>
              </a:ext>
            </a:extLst>
          </p:cNvPr>
          <p:cNvSpPr txBox="1"/>
          <p:nvPr/>
        </p:nvSpPr>
        <p:spPr>
          <a:xfrm>
            <a:off x="79899" y="1269507"/>
            <a:ext cx="1997476" cy="923330"/>
          </a:xfrm>
          <a:prstGeom prst="rect">
            <a:avLst/>
          </a:prstGeom>
          <a:noFill/>
        </p:spPr>
        <p:txBody>
          <a:bodyPr wrap="square" rtlCol="0">
            <a:spAutoFit/>
          </a:bodyPr>
          <a:lstStyle/>
          <a:p>
            <a:r>
              <a:rPr lang="en-IN" dirty="0"/>
              <a:t>Lasso Regression coefficients:</a:t>
            </a:r>
          </a:p>
        </p:txBody>
      </p:sp>
      <p:sp>
        <p:nvSpPr>
          <p:cNvPr id="13" name="TextBox 12">
            <a:extLst>
              <a:ext uri="{FF2B5EF4-FFF2-40B4-BE49-F238E27FC236}">
                <a16:creationId xmlns:a16="http://schemas.microsoft.com/office/drawing/2014/main" id="{9F4850F1-D0A4-A34A-465B-0E86325CEA43}"/>
              </a:ext>
            </a:extLst>
          </p:cNvPr>
          <p:cNvSpPr txBox="1"/>
          <p:nvPr/>
        </p:nvSpPr>
        <p:spPr>
          <a:xfrm>
            <a:off x="2683286" y="1269507"/>
            <a:ext cx="3334567" cy="369332"/>
          </a:xfrm>
          <a:prstGeom prst="rect">
            <a:avLst/>
          </a:prstGeom>
          <a:noFill/>
        </p:spPr>
        <p:txBody>
          <a:bodyPr wrap="none" rtlCol="0">
            <a:spAutoFit/>
          </a:bodyPr>
          <a:lstStyle/>
          <a:p>
            <a:r>
              <a:rPr lang="en-IN" dirty="0"/>
              <a:t>Regression with all variables:</a:t>
            </a:r>
          </a:p>
        </p:txBody>
      </p:sp>
      <p:sp>
        <p:nvSpPr>
          <p:cNvPr id="14" name="TextBox 13">
            <a:extLst>
              <a:ext uri="{FF2B5EF4-FFF2-40B4-BE49-F238E27FC236}">
                <a16:creationId xmlns:a16="http://schemas.microsoft.com/office/drawing/2014/main" id="{808502FC-F8B4-532C-F341-D7CA4327AA75}"/>
              </a:ext>
            </a:extLst>
          </p:cNvPr>
          <p:cNvSpPr txBox="1"/>
          <p:nvPr/>
        </p:nvSpPr>
        <p:spPr>
          <a:xfrm>
            <a:off x="6915438" y="1278005"/>
            <a:ext cx="3749744" cy="369332"/>
          </a:xfrm>
          <a:prstGeom prst="rect">
            <a:avLst/>
          </a:prstGeom>
          <a:noFill/>
        </p:spPr>
        <p:txBody>
          <a:bodyPr wrap="none" rtlCol="0">
            <a:spAutoFit/>
          </a:bodyPr>
          <a:lstStyle/>
          <a:p>
            <a:r>
              <a:rPr lang="en-IN" dirty="0"/>
              <a:t>Regression with select variables:</a:t>
            </a:r>
          </a:p>
        </p:txBody>
      </p:sp>
      <p:sp>
        <p:nvSpPr>
          <p:cNvPr id="15" name="TextBox 14">
            <a:extLst>
              <a:ext uri="{FF2B5EF4-FFF2-40B4-BE49-F238E27FC236}">
                <a16:creationId xmlns:a16="http://schemas.microsoft.com/office/drawing/2014/main" id="{4B1D0C3A-F87D-C7B5-2E47-F20AEA68A363}"/>
              </a:ext>
            </a:extLst>
          </p:cNvPr>
          <p:cNvSpPr txBox="1"/>
          <p:nvPr/>
        </p:nvSpPr>
        <p:spPr>
          <a:xfrm>
            <a:off x="10665182" y="1816946"/>
            <a:ext cx="525557" cy="646331"/>
          </a:xfrm>
          <a:prstGeom prst="rect">
            <a:avLst/>
          </a:prstGeom>
          <a:noFill/>
        </p:spPr>
        <p:txBody>
          <a:bodyPr wrap="square" rtlCol="0">
            <a:spAutoFit/>
          </a:bodyPr>
          <a:lstStyle/>
          <a:p>
            <a:r>
              <a:rPr lang="en-IN" dirty="0"/>
              <a:t>AH</a:t>
            </a:r>
          </a:p>
          <a:p>
            <a:r>
              <a:rPr lang="en-IN" dirty="0"/>
              <a:t>AT</a:t>
            </a:r>
          </a:p>
        </p:txBody>
      </p:sp>
      <p:sp>
        <p:nvSpPr>
          <p:cNvPr id="16" name="TextBox 15">
            <a:extLst>
              <a:ext uri="{FF2B5EF4-FFF2-40B4-BE49-F238E27FC236}">
                <a16:creationId xmlns:a16="http://schemas.microsoft.com/office/drawing/2014/main" id="{119FF22D-05F9-BD9A-727E-4550237FB1EC}"/>
              </a:ext>
            </a:extLst>
          </p:cNvPr>
          <p:cNvSpPr txBox="1"/>
          <p:nvPr/>
        </p:nvSpPr>
        <p:spPr>
          <a:xfrm>
            <a:off x="10665182" y="4154750"/>
            <a:ext cx="618336" cy="1754326"/>
          </a:xfrm>
          <a:prstGeom prst="rect">
            <a:avLst/>
          </a:prstGeom>
          <a:noFill/>
        </p:spPr>
        <p:txBody>
          <a:bodyPr wrap="square" rtlCol="0">
            <a:spAutoFit/>
          </a:bodyPr>
          <a:lstStyle/>
          <a:p>
            <a:r>
              <a:rPr lang="en-IN" dirty="0"/>
              <a:t>AH </a:t>
            </a:r>
          </a:p>
          <a:p>
            <a:r>
              <a:rPr lang="en-IN" dirty="0"/>
              <a:t>AT</a:t>
            </a:r>
          </a:p>
          <a:p>
            <a:r>
              <a:rPr lang="en-IN" dirty="0"/>
              <a:t>AP</a:t>
            </a:r>
          </a:p>
          <a:p>
            <a:r>
              <a:rPr lang="en-IN" dirty="0"/>
              <a:t>TIT</a:t>
            </a:r>
          </a:p>
          <a:p>
            <a:r>
              <a:rPr lang="en-IN" dirty="0"/>
              <a:t>TAT</a:t>
            </a:r>
          </a:p>
          <a:p>
            <a:r>
              <a:rPr lang="en-IN" dirty="0"/>
              <a:t>TEY</a:t>
            </a:r>
          </a:p>
        </p:txBody>
      </p:sp>
    </p:spTree>
    <p:extLst>
      <p:ext uri="{BB962C8B-B14F-4D97-AF65-F5344CB8AC3E}">
        <p14:creationId xmlns:p14="http://schemas.microsoft.com/office/powerpoint/2010/main" val="39568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7246-A3AA-5FFE-29AC-D2CB23FEC315}"/>
              </a:ext>
            </a:extLst>
          </p:cNvPr>
          <p:cNvSpPr>
            <a:spLocks noGrp="1"/>
          </p:cNvSpPr>
          <p:nvPr>
            <p:ph type="title"/>
          </p:nvPr>
        </p:nvSpPr>
        <p:spPr/>
        <p:txBody>
          <a:bodyPr/>
          <a:lstStyle/>
          <a:p>
            <a:r>
              <a:rPr lang="en-IN" dirty="0"/>
              <a:t>Distribution of errors:</a:t>
            </a:r>
          </a:p>
        </p:txBody>
      </p:sp>
      <p:sp>
        <p:nvSpPr>
          <p:cNvPr id="8" name="Text Placeholder 7">
            <a:extLst>
              <a:ext uri="{FF2B5EF4-FFF2-40B4-BE49-F238E27FC236}">
                <a16:creationId xmlns:a16="http://schemas.microsoft.com/office/drawing/2014/main" id="{13144765-335C-1B67-0A7D-997B82CC9D32}"/>
              </a:ext>
            </a:extLst>
          </p:cNvPr>
          <p:cNvSpPr>
            <a:spLocks noGrp="1"/>
          </p:cNvSpPr>
          <p:nvPr>
            <p:ph type="body" idx="1"/>
          </p:nvPr>
        </p:nvSpPr>
        <p:spPr>
          <a:xfrm>
            <a:off x="646111" y="1276986"/>
            <a:ext cx="4396338" cy="576262"/>
          </a:xfrm>
        </p:spPr>
        <p:txBody>
          <a:bodyPr/>
          <a:lstStyle/>
          <a:p>
            <a:r>
              <a:rPr lang="en-IN" dirty="0"/>
              <a:t>CO</a:t>
            </a:r>
          </a:p>
        </p:txBody>
      </p:sp>
      <p:pic>
        <p:nvPicPr>
          <p:cNvPr id="13" name="Content Placeholder 12">
            <a:extLst>
              <a:ext uri="{FF2B5EF4-FFF2-40B4-BE49-F238E27FC236}">
                <a16:creationId xmlns:a16="http://schemas.microsoft.com/office/drawing/2014/main" id="{0BA36E5F-C8FF-498B-232E-99FE4BF2AB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2108" y="2433552"/>
            <a:ext cx="2819386" cy="2807639"/>
          </a:xfrm>
        </p:spPr>
      </p:pic>
      <p:sp>
        <p:nvSpPr>
          <p:cNvPr id="10" name="Text Placeholder 9">
            <a:extLst>
              <a:ext uri="{FF2B5EF4-FFF2-40B4-BE49-F238E27FC236}">
                <a16:creationId xmlns:a16="http://schemas.microsoft.com/office/drawing/2014/main" id="{09E307DC-9D89-4EE5-E25B-87B2C17B6FBC}"/>
              </a:ext>
            </a:extLst>
          </p:cNvPr>
          <p:cNvSpPr>
            <a:spLocks noGrp="1"/>
          </p:cNvSpPr>
          <p:nvPr>
            <p:ph type="body" sz="quarter" idx="3"/>
          </p:nvPr>
        </p:nvSpPr>
        <p:spPr>
          <a:xfrm>
            <a:off x="6229243" y="1276986"/>
            <a:ext cx="4396339" cy="576262"/>
          </a:xfrm>
        </p:spPr>
        <p:txBody>
          <a:bodyPr/>
          <a:lstStyle/>
          <a:p>
            <a:r>
              <a:rPr lang="en-IN" dirty="0"/>
              <a:t>NOx</a:t>
            </a:r>
          </a:p>
        </p:txBody>
      </p:sp>
      <p:pic>
        <p:nvPicPr>
          <p:cNvPr id="15" name="Content Placeholder 14">
            <a:extLst>
              <a:ext uri="{FF2B5EF4-FFF2-40B4-BE49-F238E27FC236}">
                <a16:creationId xmlns:a16="http://schemas.microsoft.com/office/drawing/2014/main" id="{1DEED438-7A08-B5A9-1539-2B925CDACA4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056400" y="2433552"/>
            <a:ext cx="3094474" cy="2079997"/>
          </a:xfrm>
        </p:spPr>
      </p:pic>
      <p:sp>
        <p:nvSpPr>
          <p:cNvPr id="3" name="Slide Number Placeholder 2">
            <a:extLst>
              <a:ext uri="{FF2B5EF4-FFF2-40B4-BE49-F238E27FC236}">
                <a16:creationId xmlns:a16="http://schemas.microsoft.com/office/drawing/2014/main" id="{9A5D5F53-1204-72C1-C043-11B20FE4CC41}"/>
              </a:ext>
            </a:extLst>
          </p:cNvPr>
          <p:cNvSpPr>
            <a:spLocks noGrp="1"/>
          </p:cNvSpPr>
          <p:nvPr>
            <p:ph type="sldNum" sz="quarter" idx="12"/>
          </p:nvPr>
        </p:nvSpPr>
        <p:spPr/>
        <p:txBody>
          <a:bodyPr/>
          <a:lstStyle/>
          <a:p>
            <a:fld id="{79D859A4-BFE0-4CFC-AC91-BD54CAB7F2AB}" type="slidenum">
              <a:rPr lang="en-IN" smtClean="0"/>
              <a:t>9</a:t>
            </a:fld>
            <a:endParaRPr lang="en-IN"/>
          </a:p>
        </p:txBody>
      </p:sp>
      <p:pic>
        <p:nvPicPr>
          <p:cNvPr id="17" name="Picture 16">
            <a:extLst>
              <a:ext uri="{FF2B5EF4-FFF2-40B4-BE49-F238E27FC236}">
                <a16:creationId xmlns:a16="http://schemas.microsoft.com/office/drawing/2014/main" id="{FDCD1B59-77E0-1D91-DE19-308BECE2E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243" y="2433552"/>
            <a:ext cx="2819386" cy="2819386"/>
          </a:xfrm>
          <a:prstGeom prst="rect">
            <a:avLst/>
          </a:prstGeom>
        </p:spPr>
      </p:pic>
      <p:pic>
        <p:nvPicPr>
          <p:cNvPr id="19" name="Picture 18">
            <a:extLst>
              <a:ext uri="{FF2B5EF4-FFF2-40B4-BE49-F238E27FC236}">
                <a16:creationId xmlns:a16="http://schemas.microsoft.com/office/drawing/2014/main" id="{F5D164FF-1B10-2C27-3F28-7DDAB796FF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3535" y="2433552"/>
            <a:ext cx="3104093" cy="2079997"/>
          </a:xfrm>
          <a:prstGeom prst="rect">
            <a:avLst/>
          </a:prstGeom>
        </p:spPr>
      </p:pic>
      <p:sp>
        <p:nvSpPr>
          <p:cNvPr id="20" name="TextBox 19">
            <a:extLst>
              <a:ext uri="{FF2B5EF4-FFF2-40B4-BE49-F238E27FC236}">
                <a16:creationId xmlns:a16="http://schemas.microsoft.com/office/drawing/2014/main" id="{E648C413-3C85-9D0C-7B3E-013F2D04A29E}"/>
              </a:ext>
            </a:extLst>
          </p:cNvPr>
          <p:cNvSpPr txBox="1"/>
          <p:nvPr/>
        </p:nvSpPr>
        <p:spPr>
          <a:xfrm>
            <a:off x="3109863" y="4770687"/>
            <a:ext cx="2032929" cy="646331"/>
          </a:xfrm>
          <a:prstGeom prst="rect">
            <a:avLst/>
          </a:prstGeom>
          <a:noFill/>
        </p:spPr>
        <p:txBody>
          <a:bodyPr wrap="none" rtlCol="0">
            <a:spAutoFit/>
          </a:bodyPr>
          <a:lstStyle/>
          <a:p>
            <a:r>
              <a:rPr lang="en-IN" dirty="0"/>
              <a:t>Lasso reg score -</a:t>
            </a:r>
          </a:p>
          <a:p>
            <a:r>
              <a:rPr lang="en-IN" dirty="0"/>
              <a:t>0.5375</a:t>
            </a:r>
          </a:p>
        </p:txBody>
      </p:sp>
      <p:sp>
        <p:nvSpPr>
          <p:cNvPr id="21" name="TextBox 20">
            <a:extLst>
              <a:ext uri="{FF2B5EF4-FFF2-40B4-BE49-F238E27FC236}">
                <a16:creationId xmlns:a16="http://schemas.microsoft.com/office/drawing/2014/main" id="{2CAE039B-36C0-EDD7-C68B-C6754D4BA851}"/>
              </a:ext>
            </a:extLst>
          </p:cNvPr>
          <p:cNvSpPr txBox="1"/>
          <p:nvPr/>
        </p:nvSpPr>
        <p:spPr>
          <a:xfrm>
            <a:off x="9103072" y="4770687"/>
            <a:ext cx="2428871" cy="923330"/>
          </a:xfrm>
          <a:prstGeom prst="rect">
            <a:avLst/>
          </a:prstGeom>
          <a:noFill/>
        </p:spPr>
        <p:txBody>
          <a:bodyPr wrap="square" rtlCol="0">
            <a:spAutoFit/>
          </a:bodyPr>
          <a:lstStyle/>
          <a:p>
            <a:r>
              <a:rPr lang="en-IN" dirty="0"/>
              <a:t>Lasso reg score - 0.4634</a:t>
            </a:r>
          </a:p>
          <a:p>
            <a:endParaRPr lang="en-IN" dirty="0"/>
          </a:p>
        </p:txBody>
      </p:sp>
    </p:spTree>
    <p:extLst>
      <p:ext uri="{BB962C8B-B14F-4D97-AF65-F5344CB8AC3E}">
        <p14:creationId xmlns:p14="http://schemas.microsoft.com/office/powerpoint/2010/main" val="3576118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1788</TotalTime>
  <Words>1090</Words>
  <Application>Microsoft Office PowerPoint</Application>
  <PresentationFormat>Widescreen</PresentationFormat>
  <Paragraphs>171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Courier New</vt:lpstr>
      <vt:lpstr>Wingdings 3</vt:lpstr>
      <vt:lpstr>Ion</vt:lpstr>
      <vt:lpstr>Gas Turbine Emission</vt:lpstr>
      <vt:lpstr>Research Question</vt:lpstr>
      <vt:lpstr>Research Objective</vt:lpstr>
      <vt:lpstr>Data Source</vt:lpstr>
      <vt:lpstr>Variables:</vt:lpstr>
      <vt:lpstr>Methodology 1: Linear Regression</vt:lpstr>
      <vt:lpstr>Results: CO</vt:lpstr>
      <vt:lpstr>Results: NOx</vt:lpstr>
      <vt:lpstr>Distribution of errors:</vt:lpstr>
      <vt:lpstr>Analysis and results </vt:lpstr>
      <vt:lpstr>Interpretation</vt:lpstr>
      <vt:lpstr>Methodology 2: Machine Learning</vt:lpstr>
      <vt:lpstr>Parameter Search Space and Best Parameters</vt:lpstr>
      <vt:lpstr>Analysis and Results:</vt:lpstr>
      <vt:lpstr>Interpretation: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Turbine Emission</dc:title>
  <dc:creator>Aditya Jaiswal</dc:creator>
  <cp:lastModifiedBy>Aditya Jaiswal</cp:lastModifiedBy>
  <cp:revision>18</cp:revision>
  <dcterms:created xsi:type="dcterms:W3CDTF">2023-01-26T17:40:16Z</dcterms:created>
  <dcterms:modified xsi:type="dcterms:W3CDTF">2023-01-30T10:03:28Z</dcterms:modified>
</cp:coreProperties>
</file>