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70" r:id="rId10"/>
    <p:sldId id="264" r:id="rId11"/>
    <p:sldId id="266" r:id="rId12"/>
    <p:sldId id="265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6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2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6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8FB8-6566-41B5-B95A-CD260C200BAE}" type="datetimeFigureOut">
              <a:rPr lang="en-IN" smtClean="0"/>
              <a:t>30-05-2018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8783-24DF-45C4-A495-E659618ED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RECOGNITION AND </a:t>
            </a:r>
            <a:r>
              <a:rPr lang="en-IN" dirty="0" smtClean="0"/>
              <a:t>BOTTLE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64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training and testing of above model we will use it to train our </a:t>
            </a:r>
            <a:r>
              <a:rPr lang="en-IN" dirty="0" smtClean="0"/>
              <a:t>bottle detector </a:t>
            </a:r>
            <a:r>
              <a:rPr lang="en-IN" dirty="0" smtClean="0"/>
              <a:t>with help of </a:t>
            </a:r>
            <a:r>
              <a:rPr lang="en-IN" dirty="0" err="1" smtClean="0"/>
              <a:t>trainRCNNObjectDetector</a:t>
            </a:r>
            <a:r>
              <a:rPr lang="en-IN" dirty="0" smtClean="0"/>
              <a:t> which contain some </a:t>
            </a:r>
            <a:r>
              <a:rPr lang="en-IN" dirty="0" err="1" smtClean="0"/>
              <a:t>hyperparameters</a:t>
            </a:r>
            <a:r>
              <a:rPr lang="en-IN" dirty="0" smtClean="0"/>
              <a:t> using ground truth data of </a:t>
            </a:r>
            <a:r>
              <a:rPr lang="en-IN" dirty="0" smtClean="0"/>
              <a:t>bottle.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0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Bottle </a:t>
            </a:r>
            <a:r>
              <a:rPr lang="en-IN" dirty="0" smtClean="0"/>
              <a:t>detector </a:t>
            </a:r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contains </a:t>
            </a:r>
            <a:r>
              <a:rPr lang="en-IN" dirty="0" smtClean="0"/>
              <a:t>99</a:t>
            </a:r>
            <a:r>
              <a:rPr lang="en-IN" dirty="0" smtClean="0"/>
              <a:t> </a:t>
            </a:r>
            <a:r>
              <a:rPr lang="en-IN" dirty="0" smtClean="0"/>
              <a:t>rows and </a:t>
            </a:r>
            <a:r>
              <a:rPr lang="en-IN" dirty="0" smtClean="0"/>
              <a:t>2 </a:t>
            </a:r>
            <a:r>
              <a:rPr lang="en-IN" dirty="0" smtClean="0"/>
              <a:t>columns.</a:t>
            </a:r>
          </a:p>
          <a:p>
            <a:r>
              <a:rPr lang="en-IN" dirty="0" smtClean="0"/>
              <a:t>1 column contains image location and </a:t>
            </a:r>
            <a:r>
              <a:rPr lang="en-IN" dirty="0" smtClean="0"/>
              <a:t>other column </a:t>
            </a:r>
            <a:r>
              <a:rPr lang="en-IN" dirty="0" smtClean="0"/>
              <a:t>contain the rectangle ROI (region of interest) co-ordinates of </a:t>
            </a:r>
            <a:r>
              <a:rPr lang="en-IN" dirty="0" smtClean="0"/>
              <a:t>bottle in that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49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HYPERPARAMETERS/OPTIONS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options = </a:t>
            </a:r>
            <a:r>
              <a:rPr lang="en-IN" dirty="0" err="1"/>
              <a:t>trainingOptions</a:t>
            </a:r>
            <a:r>
              <a:rPr lang="en-IN" dirty="0"/>
              <a:t>('</a:t>
            </a:r>
            <a:r>
              <a:rPr lang="en-IN" dirty="0" err="1"/>
              <a:t>sgdm</a:t>
            </a:r>
            <a:r>
              <a:rPr lang="en-IN" dirty="0"/>
              <a:t>', ...</a:t>
            </a:r>
          </a:p>
          <a:p>
            <a:pPr marL="0" indent="0">
              <a:buNone/>
            </a:pPr>
            <a:r>
              <a:rPr lang="en-IN" dirty="0"/>
              <a:t>        '</a:t>
            </a:r>
            <a:r>
              <a:rPr lang="en-IN" dirty="0" err="1"/>
              <a:t>InitialLearnRate</a:t>
            </a:r>
            <a:r>
              <a:rPr lang="en-IN" dirty="0"/>
              <a:t>', 1e-3, ...</a:t>
            </a:r>
          </a:p>
          <a:p>
            <a:pPr marL="0" indent="0">
              <a:buNone/>
            </a:pPr>
            <a:r>
              <a:rPr lang="en-IN" dirty="0"/>
              <a:t>        '</a:t>
            </a:r>
            <a:r>
              <a:rPr lang="en-IN" dirty="0" err="1"/>
              <a:t>LearnRateSchedule</a:t>
            </a:r>
            <a:r>
              <a:rPr lang="en-IN" dirty="0"/>
              <a:t>', 'piecewise', ...</a:t>
            </a:r>
          </a:p>
          <a:p>
            <a:pPr marL="0" indent="0">
              <a:buNone/>
            </a:pPr>
            <a:r>
              <a:rPr lang="en-IN" dirty="0"/>
              <a:t>        '</a:t>
            </a:r>
            <a:r>
              <a:rPr lang="en-IN" dirty="0" err="1"/>
              <a:t>LearnRateDropFactor</a:t>
            </a:r>
            <a:r>
              <a:rPr lang="en-IN" dirty="0"/>
              <a:t>', 0.1, ...</a:t>
            </a:r>
          </a:p>
          <a:p>
            <a:pPr marL="0" indent="0">
              <a:buNone/>
            </a:pPr>
            <a:r>
              <a:rPr lang="en-IN" dirty="0"/>
              <a:t>        '</a:t>
            </a:r>
            <a:r>
              <a:rPr lang="en-IN" dirty="0" err="1"/>
              <a:t>LearnRateDropPeriod</a:t>
            </a:r>
            <a:r>
              <a:rPr lang="en-IN" dirty="0"/>
              <a:t>', 100, ...</a:t>
            </a:r>
          </a:p>
          <a:p>
            <a:pPr marL="0" indent="0">
              <a:buNone/>
            </a:pPr>
            <a:r>
              <a:rPr lang="en-IN" dirty="0"/>
              <a:t>        '</a:t>
            </a:r>
            <a:r>
              <a:rPr lang="en-IN" dirty="0" err="1"/>
              <a:t>MaxEpochs</a:t>
            </a:r>
            <a:r>
              <a:rPr lang="en-IN" dirty="0"/>
              <a:t>', 20, ...</a:t>
            </a:r>
          </a:p>
          <a:p>
            <a:pPr marL="0" indent="0">
              <a:buNone/>
            </a:pPr>
            <a:r>
              <a:rPr lang="en-IN" dirty="0"/>
              <a:t>        'Verbose', true);</a:t>
            </a:r>
          </a:p>
        </p:txBody>
      </p:sp>
    </p:spTree>
    <p:extLst>
      <p:ext uri="{BB962C8B-B14F-4D97-AF65-F5344CB8AC3E}">
        <p14:creationId xmlns:p14="http://schemas.microsoft.com/office/powerpoint/2010/main" val="102523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detector = </a:t>
            </a:r>
            <a:r>
              <a:rPr lang="en-IN" dirty="0" err="1" smtClean="0"/>
              <a:t>trainRCNNObjectDetector</a:t>
            </a:r>
            <a:r>
              <a:rPr lang="en-IN" dirty="0" smtClean="0"/>
              <a:t>(</a:t>
            </a:r>
            <a:r>
              <a:rPr lang="en-IN" dirty="0" err="1"/>
              <a:t>trainingDatabottle</a:t>
            </a:r>
            <a:endParaRPr lang="en-IN" dirty="0"/>
          </a:p>
          <a:p>
            <a:r>
              <a:rPr lang="en-IN" dirty="0" smtClean="0"/>
              <a:t>, </a:t>
            </a:r>
            <a:r>
              <a:rPr lang="en-IN" dirty="0"/>
              <a:t>cifar10Net, options, ...</a:t>
            </a:r>
          </a:p>
          <a:p>
            <a:r>
              <a:rPr lang="en-IN" dirty="0"/>
              <a:t>    '</a:t>
            </a:r>
            <a:r>
              <a:rPr lang="en-IN" dirty="0" err="1"/>
              <a:t>NegativeOverlapRange</a:t>
            </a:r>
            <a:r>
              <a:rPr lang="en-IN" dirty="0"/>
              <a:t>', [0 0.3], '</a:t>
            </a:r>
            <a:r>
              <a:rPr lang="en-IN" dirty="0" err="1"/>
              <a:t>PositiveOverlapRange</a:t>
            </a:r>
            <a:r>
              <a:rPr lang="en-IN" dirty="0"/>
              <a:t>',[0.5 1]);</a:t>
            </a:r>
          </a:p>
        </p:txBody>
      </p:sp>
    </p:spTree>
    <p:extLst>
      <p:ext uri="{BB962C8B-B14F-4D97-AF65-F5344CB8AC3E}">
        <p14:creationId xmlns:p14="http://schemas.microsoft.com/office/powerpoint/2010/main" val="30532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CLASSIFY  USING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testImage</a:t>
            </a:r>
            <a:r>
              <a:rPr lang="en-IN" dirty="0"/>
              <a:t> = </a:t>
            </a:r>
            <a:r>
              <a:rPr lang="en-IN" dirty="0" err="1"/>
              <a:t>imread</a:t>
            </a:r>
            <a:r>
              <a:rPr lang="en-IN" dirty="0"/>
              <a:t>('C:\Users\</a:t>
            </a:r>
            <a:r>
              <a:rPr lang="en-IN" dirty="0" err="1"/>
              <a:t>chinm</a:t>
            </a:r>
            <a:r>
              <a:rPr lang="en-IN" dirty="0"/>
              <a:t>\Desktop\img8.jpg');</a:t>
            </a:r>
          </a:p>
          <a:p>
            <a:pPr marL="0" indent="0">
              <a:buNone/>
            </a:pPr>
            <a:r>
              <a:rPr lang="en-IN" dirty="0" err="1"/>
              <a:t>testImage</a:t>
            </a:r>
            <a:r>
              <a:rPr lang="en-IN" dirty="0"/>
              <a:t>=</a:t>
            </a:r>
            <a:r>
              <a:rPr lang="en-IN" dirty="0" err="1"/>
              <a:t>imresize</a:t>
            </a:r>
            <a:r>
              <a:rPr lang="en-IN" dirty="0"/>
              <a:t>(</a:t>
            </a:r>
            <a:r>
              <a:rPr lang="en-IN" dirty="0" err="1"/>
              <a:t>testImage</a:t>
            </a:r>
            <a:r>
              <a:rPr lang="en-IN" dirty="0"/>
              <a:t>,[128 128])    ;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bboxes,score,label</a:t>
            </a:r>
            <a:r>
              <a:rPr lang="en-IN" dirty="0"/>
              <a:t>] = detect(</a:t>
            </a:r>
            <a:r>
              <a:rPr lang="en-IN" dirty="0" err="1"/>
              <a:t>detector,testImage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[score, </a:t>
            </a:r>
            <a:r>
              <a:rPr lang="en-IN" dirty="0" err="1"/>
              <a:t>idx</a:t>
            </a:r>
            <a:r>
              <a:rPr lang="en-IN" dirty="0"/>
              <a:t>] = max(score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annotation = </a:t>
            </a:r>
            <a:r>
              <a:rPr lang="en-IN" dirty="0" err="1"/>
              <a:t>sprintf</a:t>
            </a:r>
            <a:r>
              <a:rPr lang="en-IN" dirty="0"/>
              <a:t>('%s: (Confidence = %f)', label(</a:t>
            </a:r>
            <a:r>
              <a:rPr lang="en-IN" dirty="0" err="1"/>
              <a:t>idx</a:t>
            </a:r>
            <a:r>
              <a:rPr lang="en-IN" dirty="0"/>
              <a:t>), score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outputImage</a:t>
            </a:r>
            <a:r>
              <a:rPr lang="en-IN" dirty="0"/>
              <a:t> = </a:t>
            </a:r>
            <a:r>
              <a:rPr lang="en-IN" dirty="0" err="1"/>
              <a:t>insertObjectAnnotation</a:t>
            </a:r>
            <a:r>
              <a:rPr lang="en-IN" dirty="0"/>
              <a:t>(</a:t>
            </a:r>
            <a:r>
              <a:rPr lang="en-IN" dirty="0" err="1"/>
              <a:t>testImage</a:t>
            </a:r>
            <a:r>
              <a:rPr lang="en-IN" dirty="0"/>
              <a:t>, 'rectangle', </a:t>
            </a:r>
            <a:r>
              <a:rPr lang="en-IN" dirty="0" err="1"/>
              <a:t>bboxes</a:t>
            </a:r>
            <a:r>
              <a:rPr lang="en-IN" dirty="0"/>
              <a:t>, annotation);</a:t>
            </a:r>
          </a:p>
          <a:p>
            <a:pPr marL="0" indent="0">
              <a:buNone/>
            </a:pPr>
            <a:r>
              <a:rPr lang="en-IN" dirty="0"/>
              <a:t> figure</a:t>
            </a:r>
          </a:p>
          <a:p>
            <a:pPr marL="0" indent="0">
              <a:buNone/>
            </a:pPr>
            <a:r>
              <a:rPr lang="en-IN" dirty="0" err="1"/>
              <a:t>imshow</a:t>
            </a:r>
            <a:r>
              <a:rPr lang="en-IN" dirty="0"/>
              <a:t>(</a:t>
            </a:r>
            <a:r>
              <a:rPr lang="en-IN" dirty="0" err="1"/>
              <a:t>outputImage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12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</a:t>
            </a:r>
            <a:r>
              <a:rPr lang="en-IN" dirty="0" smtClean="0"/>
              <a:t>is able to classify </a:t>
            </a:r>
            <a:r>
              <a:rPr lang="en-IN" dirty="0" smtClean="0"/>
              <a:t>bottle in </a:t>
            </a:r>
            <a:r>
              <a:rPr lang="en-IN" dirty="0" smtClean="0"/>
              <a:t>any unknown image if there exists 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CIFAR-10</a:t>
            </a:r>
            <a:r>
              <a:rPr lang="en-IN" dirty="0" smtClean="0"/>
              <a:t> dataset is used to train model named cifar10Net with the help of CNN, </a:t>
            </a:r>
            <a:r>
              <a:rPr lang="en-IN" dirty="0" err="1" smtClean="0"/>
              <a:t>ReLU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maxPool</a:t>
            </a:r>
            <a:r>
              <a:rPr lang="en-IN" dirty="0" smtClean="0"/>
              <a:t> as feature extraction layers and </a:t>
            </a:r>
            <a:r>
              <a:rPr lang="en-IN" dirty="0" err="1" smtClean="0"/>
              <a:t>fullyconnected</a:t>
            </a:r>
            <a:r>
              <a:rPr lang="en-IN" dirty="0" smtClean="0"/>
              <a:t> layers, </a:t>
            </a:r>
            <a:r>
              <a:rPr lang="en-IN" dirty="0" err="1" smtClean="0"/>
              <a:t>softmax</a:t>
            </a:r>
            <a:r>
              <a:rPr lang="en-IN" dirty="0" smtClean="0"/>
              <a:t> and Classification layer </a:t>
            </a:r>
            <a:r>
              <a:rPr lang="en-IN" dirty="0" err="1" smtClean="0"/>
              <a:t>ans</a:t>
            </a:r>
            <a:r>
              <a:rPr lang="en-IN" dirty="0" smtClean="0"/>
              <a:t> </a:t>
            </a:r>
            <a:r>
              <a:rPr lang="en-IN" smtClean="0"/>
              <a:t>classification layers.</a:t>
            </a:r>
            <a:endParaRPr lang="en-IN" dirty="0" smtClean="0"/>
          </a:p>
          <a:p>
            <a:r>
              <a:rPr lang="en-IN" dirty="0" smtClean="0"/>
              <a:t>Model recognises the scene and classify them in 10 labels.</a:t>
            </a:r>
          </a:p>
          <a:p>
            <a:r>
              <a:rPr lang="en-IN" dirty="0" smtClean="0"/>
              <a:t>We use the above trained model (i.e. cifar10Net) to train our object detector (i.e. detector) using function </a:t>
            </a:r>
            <a:r>
              <a:rPr lang="en-IN" dirty="0" err="1" smtClean="0"/>
              <a:t>trainRCNNObjectDetector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Detector is trained on stop sign images to classify stop signs in an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9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CIFAR-10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has </a:t>
            </a:r>
            <a:r>
              <a:rPr lang="en-IN" dirty="0" smtClean="0"/>
              <a:t>970 </a:t>
            </a:r>
            <a:r>
              <a:rPr lang="en-IN" dirty="0" smtClean="0"/>
              <a:t>images of size </a:t>
            </a:r>
            <a:r>
              <a:rPr lang="en-IN" dirty="0" smtClean="0"/>
              <a:t>128X128X3(3072 </a:t>
            </a:r>
            <a:r>
              <a:rPr lang="en-IN" dirty="0" smtClean="0"/>
              <a:t>pixels).</a:t>
            </a:r>
          </a:p>
          <a:p>
            <a:r>
              <a:rPr lang="en-IN" dirty="0" smtClean="0"/>
              <a:t>It has </a:t>
            </a:r>
            <a:r>
              <a:rPr lang="en-IN" dirty="0"/>
              <a:t>3 labels (Chair, Shoes and Mobile) </a:t>
            </a:r>
            <a:r>
              <a:rPr lang="en-IN" dirty="0" smtClean="0"/>
              <a:t>and </a:t>
            </a:r>
            <a:r>
              <a:rPr lang="en-IN" dirty="0" smtClean="0"/>
              <a:t>there are </a:t>
            </a:r>
            <a:r>
              <a:rPr lang="en-IN" dirty="0" smtClean="0"/>
              <a:t>135 </a:t>
            </a:r>
            <a:r>
              <a:rPr lang="en-IN" dirty="0" smtClean="0"/>
              <a:t>images </a:t>
            </a:r>
            <a:r>
              <a:rPr lang="en-IN" dirty="0" smtClean="0"/>
              <a:t>for chair, 390 mobile for mobile, 445 </a:t>
            </a:r>
            <a:r>
              <a:rPr lang="en-IN" dirty="0"/>
              <a:t>images </a:t>
            </a:r>
            <a:r>
              <a:rPr lang="en-IN" dirty="0" err="1" smtClean="0"/>
              <a:t>forshoes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cifar10Net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has 3 layers (input layer, middle layer, final layer).</a:t>
            </a:r>
          </a:p>
          <a:p>
            <a:r>
              <a:rPr lang="en-IN" dirty="0" smtClean="0"/>
              <a:t>Layers will be further discussed.</a:t>
            </a:r>
          </a:p>
          <a:p>
            <a:r>
              <a:rPr lang="en-IN" dirty="0" smtClean="0"/>
              <a:t>It classifies an image among </a:t>
            </a:r>
            <a:r>
              <a:rPr lang="en-IN" dirty="0"/>
              <a:t>3</a:t>
            </a:r>
            <a:r>
              <a:rPr lang="en-IN" dirty="0" smtClean="0"/>
              <a:t> </a:t>
            </a:r>
            <a:r>
              <a:rPr lang="en-IN" dirty="0" smtClean="0"/>
              <a:t>labels </a:t>
            </a:r>
            <a:r>
              <a:rPr lang="en-IN" dirty="0" smtClean="0"/>
              <a:t>(Chair, Shoes and Mobile) 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58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inputLayer</a:t>
            </a:r>
            <a:r>
              <a:rPr lang="en-IN" dirty="0"/>
              <a:t> = </a:t>
            </a:r>
            <a:r>
              <a:rPr lang="en-IN" dirty="0" err="1"/>
              <a:t>imageInputLayer</a:t>
            </a:r>
            <a:r>
              <a:rPr lang="en-IN" dirty="0"/>
              <a:t>(</a:t>
            </a:r>
            <a:r>
              <a:rPr lang="en-IN" dirty="0" err="1"/>
              <a:t>imageSize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MIDDLE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middleLayers</a:t>
            </a:r>
            <a:r>
              <a:rPr lang="en-IN" dirty="0" smtClean="0"/>
              <a:t> = [</a:t>
            </a:r>
          </a:p>
          <a:p>
            <a:pPr marL="0" indent="0">
              <a:buNone/>
            </a:pPr>
            <a:r>
              <a:rPr lang="en-IN" dirty="0" smtClean="0"/>
              <a:t>    convolution2dLayer(</a:t>
            </a:r>
            <a:r>
              <a:rPr lang="en-IN" dirty="0" err="1" smtClean="0"/>
              <a:t>filterSize</a:t>
            </a:r>
            <a:r>
              <a:rPr lang="en-IN" dirty="0" smtClean="0"/>
              <a:t>, </a:t>
            </a:r>
            <a:r>
              <a:rPr lang="en-IN" dirty="0" err="1" smtClean="0"/>
              <a:t>numFilters</a:t>
            </a:r>
            <a:r>
              <a:rPr lang="en-IN" dirty="0" smtClean="0"/>
              <a:t>, 'Padding', 2)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reluLayer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   maxPooling2dLayer(3, 'Stride', 2)</a:t>
            </a:r>
          </a:p>
          <a:p>
            <a:pPr marL="0" indent="0">
              <a:buNone/>
            </a:pPr>
            <a:r>
              <a:rPr lang="en-IN" dirty="0" smtClean="0"/>
              <a:t>    convolution2dLayer(</a:t>
            </a:r>
            <a:r>
              <a:rPr lang="en-IN" dirty="0" err="1" smtClean="0"/>
              <a:t>filterSize</a:t>
            </a:r>
            <a:r>
              <a:rPr lang="en-IN" dirty="0" smtClean="0"/>
              <a:t>, </a:t>
            </a:r>
            <a:r>
              <a:rPr lang="en-IN" dirty="0" err="1" smtClean="0"/>
              <a:t>numFilters</a:t>
            </a:r>
            <a:r>
              <a:rPr lang="en-IN" dirty="0" smtClean="0"/>
              <a:t>, 'Padding', 2)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reluLayer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   maxPooling2dLayer(3, 'Stride',2)</a:t>
            </a:r>
          </a:p>
          <a:p>
            <a:pPr marL="0" indent="0">
              <a:buNone/>
            </a:pPr>
            <a:r>
              <a:rPr lang="en-IN" dirty="0" smtClean="0"/>
              <a:t>    convolution2dLayer(</a:t>
            </a:r>
            <a:r>
              <a:rPr lang="en-IN" dirty="0" err="1" smtClean="0"/>
              <a:t>filterSize</a:t>
            </a:r>
            <a:r>
              <a:rPr lang="en-IN" dirty="0" smtClean="0"/>
              <a:t>, 2 * </a:t>
            </a:r>
            <a:r>
              <a:rPr lang="en-IN" dirty="0" err="1" smtClean="0"/>
              <a:t>numFilters</a:t>
            </a:r>
            <a:r>
              <a:rPr lang="en-IN" dirty="0" smtClean="0"/>
              <a:t>, 'Padding', 2)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reluLayer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   maxPooling2dLayer(3, 'Stride',2)</a:t>
            </a:r>
          </a:p>
          <a:p>
            <a:pPr marL="0" indent="0">
              <a:buNone/>
            </a:pP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06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finalLayers</a:t>
            </a:r>
            <a:r>
              <a:rPr lang="en-IN" dirty="0"/>
              <a:t> = </a:t>
            </a:r>
            <a:r>
              <a:rPr lang="en-IN" dirty="0" smtClean="0"/>
              <a:t>[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fullyConnectedLayer</a:t>
            </a:r>
            <a:r>
              <a:rPr lang="en-IN" dirty="0"/>
              <a:t>(64)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reluLayer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fullyConnectedLayer</a:t>
            </a:r>
            <a:r>
              <a:rPr lang="en-IN" dirty="0"/>
              <a:t>(</a:t>
            </a:r>
            <a:r>
              <a:rPr lang="en-IN" dirty="0" err="1"/>
              <a:t>numImageCategories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softmaxLayer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classificationLayer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760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Options for training deep learning neural </a:t>
            </a:r>
            <a:r>
              <a:rPr lang="en-IN" dirty="0" smtClean="0"/>
              <a:t>network.</a:t>
            </a:r>
          </a:p>
          <a:p>
            <a:pPr marL="0" indent="0">
              <a:buNone/>
            </a:pPr>
            <a:r>
              <a:rPr lang="en-IN" dirty="0"/>
              <a:t>opts = </a:t>
            </a:r>
            <a:r>
              <a:rPr lang="en-IN" dirty="0" err="1"/>
              <a:t>trainingOptions</a:t>
            </a:r>
            <a:r>
              <a:rPr lang="en-IN" dirty="0"/>
              <a:t>('</a:t>
            </a:r>
            <a:r>
              <a:rPr lang="en-IN" dirty="0" err="1"/>
              <a:t>sgdm</a:t>
            </a:r>
            <a:r>
              <a:rPr lang="en-IN" dirty="0"/>
              <a:t>', ...</a:t>
            </a:r>
          </a:p>
          <a:p>
            <a:pPr marL="0" indent="0">
              <a:buNone/>
            </a:pPr>
            <a:r>
              <a:rPr lang="en-IN" dirty="0"/>
              <a:t>    'Momentum', 0.9, ...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InitialLearnRate</a:t>
            </a:r>
            <a:r>
              <a:rPr lang="en-IN" dirty="0"/>
              <a:t>', 0.001, ...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LearnRateSchedule</a:t>
            </a:r>
            <a:r>
              <a:rPr lang="en-IN" dirty="0"/>
              <a:t>', 'piecewise', ...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LearnRateDropFactor</a:t>
            </a:r>
            <a:r>
              <a:rPr lang="en-IN" dirty="0"/>
              <a:t>', 0.1, ...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LearnRateDropPeriod</a:t>
            </a:r>
            <a:r>
              <a:rPr lang="en-IN" dirty="0"/>
              <a:t>', 8, ...</a:t>
            </a:r>
          </a:p>
          <a:p>
            <a:pPr marL="0" indent="0">
              <a:buNone/>
            </a:pPr>
            <a:r>
              <a:rPr lang="en-IN" dirty="0"/>
              <a:t>    'L2Regularization', 0.004, ...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MaxEpochs</a:t>
            </a:r>
            <a:r>
              <a:rPr lang="en-IN" dirty="0"/>
              <a:t>', 40, ...</a:t>
            </a:r>
          </a:p>
          <a:p>
            <a:pPr marL="0" indent="0">
              <a:buNone/>
            </a:pPr>
            <a:r>
              <a:rPr lang="en-IN" dirty="0"/>
              <a:t>    'Verbose', true);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1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TESTING ON TEST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X=</a:t>
            </a:r>
            <a:r>
              <a:rPr lang="en-IN" dirty="0" err="1"/>
              <a:t>imread</a:t>
            </a:r>
            <a:r>
              <a:rPr lang="en-IN" dirty="0"/>
              <a:t>('C:\Users\</a:t>
            </a:r>
            <a:r>
              <a:rPr lang="en-IN" dirty="0" err="1"/>
              <a:t>chinm</a:t>
            </a:r>
            <a:r>
              <a:rPr lang="en-IN" dirty="0"/>
              <a:t>\Desktop\testchair.jpg');</a:t>
            </a:r>
          </a:p>
          <a:p>
            <a:pPr marL="0" indent="0">
              <a:buNone/>
            </a:pPr>
            <a:r>
              <a:rPr lang="en-IN" dirty="0"/>
              <a:t>X=</a:t>
            </a:r>
            <a:r>
              <a:rPr lang="en-IN" dirty="0" err="1"/>
              <a:t>imresize</a:t>
            </a:r>
            <a:r>
              <a:rPr lang="en-IN" dirty="0"/>
              <a:t>(X,[128 128]);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YPred,scores</a:t>
            </a:r>
            <a:r>
              <a:rPr lang="en-IN" dirty="0"/>
              <a:t>] = classify(</a:t>
            </a:r>
            <a:r>
              <a:rPr lang="en-IN" dirty="0" err="1"/>
              <a:t>classnet,X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subplot(1,2,1);</a:t>
            </a:r>
          </a:p>
          <a:p>
            <a:pPr marL="0" indent="0">
              <a:buNone/>
            </a:pPr>
            <a:r>
              <a:rPr lang="en-IN" dirty="0" err="1"/>
              <a:t>imshow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err="1"/>
              <a:t>prob</a:t>
            </a:r>
            <a:r>
              <a:rPr lang="en-IN" dirty="0"/>
              <a:t> = num2str(100*max(scores),3);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predClass</a:t>
            </a:r>
            <a:r>
              <a:rPr lang="en-IN" dirty="0"/>
              <a:t> = char(</a:t>
            </a:r>
            <a:r>
              <a:rPr lang="en-IN" dirty="0" err="1"/>
              <a:t>YPred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title([</a:t>
            </a:r>
            <a:r>
              <a:rPr lang="en-IN" dirty="0" err="1"/>
              <a:t>predClass</a:t>
            </a:r>
            <a:r>
              <a:rPr lang="en-IN" dirty="0"/>
              <a:t>,', ',</a:t>
            </a:r>
            <a:r>
              <a:rPr lang="en-IN" dirty="0" err="1"/>
              <a:t>prob</a:t>
            </a:r>
            <a:r>
              <a:rPr lang="en-IN" dirty="0"/>
              <a:t>,'%'])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36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573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IMAGE RECOGNITION AND BOTTLE DETECTION</vt:lpstr>
      <vt:lpstr>INTRODUCTION</vt:lpstr>
      <vt:lpstr>CIFAR-10</vt:lpstr>
      <vt:lpstr>cifar10Net</vt:lpstr>
      <vt:lpstr>INPUT LAYER</vt:lpstr>
      <vt:lpstr>MIDDLE LAYER</vt:lpstr>
      <vt:lpstr>FINAL LAYER</vt:lpstr>
      <vt:lpstr>TRAINING OPTIONS</vt:lpstr>
      <vt:lpstr>MODEL TESTING ON TEST IMAGE</vt:lpstr>
      <vt:lpstr>PowerPoint Presentation</vt:lpstr>
      <vt:lpstr>Bottle detector DATASET</vt:lpstr>
      <vt:lpstr>HYPERPARAMETERS/OPTIONS</vt:lpstr>
      <vt:lpstr>TRAINING DETECTOR</vt:lpstr>
      <vt:lpstr>CLASSIFY  USING DETECTOR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AND STOP SIGN DETECTION</dc:title>
  <dc:creator>CHINMAYA GARG</dc:creator>
  <cp:lastModifiedBy>CHINMAYA GARG</cp:lastModifiedBy>
  <cp:revision>14</cp:revision>
  <dcterms:created xsi:type="dcterms:W3CDTF">2018-05-21T10:31:55Z</dcterms:created>
  <dcterms:modified xsi:type="dcterms:W3CDTF">2018-05-30T08:25:40Z</dcterms:modified>
</cp:coreProperties>
</file>