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 id="2147483846" r:id="rId2"/>
    <p:sldMasterId id="2147483858" r:id="rId3"/>
    <p:sldMasterId id="2147483870" r:id="rId4"/>
    <p:sldMasterId id="2147483882" r:id="rId5"/>
    <p:sldMasterId id="2147483900" r:id="rId6"/>
  </p:sldMasterIdLst>
  <p:sldIdLst>
    <p:sldId id="256" r:id="rId7"/>
    <p:sldId id="272" r:id="rId8"/>
    <p:sldId id="257" r:id="rId9"/>
    <p:sldId id="267" r:id="rId10"/>
    <p:sldId id="273" r:id="rId11"/>
    <p:sldId id="285" r:id="rId12"/>
    <p:sldId id="274" r:id="rId13"/>
    <p:sldId id="270" r:id="rId14"/>
    <p:sldId id="275" r:id="rId15"/>
    <p:sldId id="276" r:id="rId16"/>
    <p:sldId id="286" r:id="rId17"/>
    <p:sldId id="277" r:id="rId18"/>
    <p:sldId id="287" r:id="rId19"/>
    <p:sldId id="278" r:id="rId20"/>
    <p:sldId id="279" r:id="rId21"/>
    <p:sldId id="280" r:id="rId22"/>
    <p:sldId id="281" r:id="rId23"/>
    <p:sldId id="283" r:id="rId24"/>
    <p:sldId id="282" r:id="rId25"/>
    <p:sldId id="284"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7" d="100"/>
          <a:sy n="87" d="100"/>
        </p:scale>
        <p:origin x="528"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C77121-5A54-457F-8E11-8EE65010C8DD}" type="doc">
      <dgm:prSet loTypeId="urn:microsoft.com/office/officeart/2005/8/layout/process2" loCatId="process" qsTypeId="urn:microsoft.com/office/officeart/2005/8/quickstyle/simple1" qsCatId="simple" csTypeId="urn:microsoft.com/office/officeart/2005/8/colors/accent1_2" csCatId="accent1" phldr="1"/>
      <dgm:spPr/>
    </dgm:pt>
    <dgm:pt modelId="{6B6A0CD6-6917-484A-A5C8-A8991E61EF7E}">
      <dgm:prSet phldrT="[Text]"/>
      <dgm:spPr/>
      <dgm:t>
        <a:bodyPr/>
        <a:lstStyle/>
        <a:p>
          <a:r>
            <a:rPr lang="en-US" dirty="0"/>
            <a:t>Collection of  Coconut milk</a:t>
          </a:r>
          <a:endParaRPr lang="en-IN" dirty="0"/>
        </a:p>
      </dgm:t>
    </dgm:pt>
    <dgm:pt modelId="{33267E31-31B8-4BA7-B127-E77F5415A6A6}" type="parTrans" cxnId="{3D0D34E7-5FA9-4EB1-8BC8-52B4F1434884}">
      <dgm:prSet/>
      <dgm:spPr/>
      <dgm:t>
        <a:bodyPr/>
        <a:lstStyle/>
        <a:p>
          <a:endParaRPr lang="en-IN"/>
        </a:p>
      </dgm:t>
    </dgm:pt>
    <dgm:pt modelId="{3619CFEA-5C11-494B-B9F8-504F249FC374}" type="sibTrans" cxnId="{3D0D34E7-5FA9-4EB1-8BC8-52B4F1434884}">
      <dgm:prSet/>
      <dgm:spPr/>
      <dgm:t>
        <a:bodyPr/>
        <a:lstStyle/>
        <a:p>
          <a:endParaRPr lang="en-IN" dirty="0"/>
        </a:p>
      </dgm:t>
    </dgm:pt>
    <dgm:pt modelId="{ECAE50C6-A4AF-4571-84EE-32934030E3FE}">
      <dgm:prSet/>
      <dgm:spPr/>
      <dgm:t>
        <a:bodyPr/>
        <a:lstStyle/>
        <a:p>
          <a:r>
            <a:rPr lang="en-US" dirty="0"/>
            <a:t>Refrigerating the yogurt at 4</a:t>
          </a:r>
          <a:r>
            <a:rPr lang="en-US" baseline="30000" dirty="0"/>
            <a:t>0</a:t>
          </a:r>
          <a:r>
            <a:rPr lang="en-US" baseline="0" dirty="0"/>
            <a:t>C</a:t>
          </a:r>
          <a:endParaRPr lang="en-IN" baseline="30000" dirty="0"/>
        </a:p>
      </dgm:t>
    </dgm:pt>
    <dgm:pt modelId="{EC88C4B1-16AF-4844-96E4-C1D10B6EFFC5}" type="parTrans" cxnId="{B99F4A04-9646-4F1D-8B11-E22044A7B06C}">
      <dgm:prSet/>
      <dgm:spPr/>
      <dgm:t>
        <a:bodyPr/>
        <a:lstStyle/>
        <a:p>
          <a:endParaRPr lang="en-IN"/>
        </a:p>
      </dgm:t>
    </dgm:pt>
    <dgm:pt modelId="{04A32F2D-4C32-4E8D-AD80-C17DF17A52FB}" type="sibTrans" cxnId="{B99F4A04-9646-4F1D-8B11-E22044A7B06C}">
      <dgm:prSet/>
      <dgm:spPr/>
      <dgm:t>
        <a:bodyPr/>
        <a:lstStyle/>
        <a:p>
          <a:endParaRPr lang="en-IN"/>
        </a:p>
      </dgm:t>
    </dgm:pt>
    <dgm:pt modelId="{DF595942-6702-4FD0-AE6E-FE618525F9A3}">
      <dgm:prSet/>
      <dgm:spPr/>
      <dgm:t>
        <a:bodyPr/>
        <a:lstStyle/>
        <a:p>
          <a:r>
            <a:rPr lang="en-US" dirty="0"/>
            <a:t>Boiling of the milk  at 90</a:t>
          </a:r>
          <a:r>
            <a:rPr lang="en-US" baseline="30000" dirty="0"/>
            <a:t>0</a:t>
          </a:r>
          <a:r>
            <a:rPr lang="en-US" baseline="0" dirty="0"/>
            <a:t>C for 5mins</a:t>
          </a:r>
          <a:endParaRPr lang="en-IN" baseline="30000" dirty="0"/>
        </a:p>
      </dgm:t>
    </dgm:pt>
    <dgm:pt modelId="{4AE014C4-77DD-46F6-87E9-33E6DA80C0EE}" type="parTrans" cxnId="{4040DBC5-86C9-4BF8-A42E-D02899EC24BA}">
      <dgm:prSet/>
      <dgm:spPr/>
      <dgm:t>
        <a:bodyPr/>
        <a:lstStyle/>
        <a:p>
          <a:endParaRPr lang="en-IN"/>
        </a:p>
      </dgm:t>
    </dgm:pt>
    <dgm:pt modelId="{D8249A1C-F3BD-4DF3-9AC1-81FE679E541F}" type="sibTrans" cxnId="{4040DBC5-86C9-4BF8-A42E-D02899EC24BA}">
      <dgm:prSet/>
      <dgm:spPr/>
      <dgm:t>
        <a:bodyPr/>
        <a:lstStyle/>
        <a:p>
          <a:endParaRPr lang="en-IN" dirty="0"/>
        </a:p>
      </dgm:t>
    </dgm:pt>
    <dgm:pt modelId="{BF1FF3AF-0216-4714-BEDB-C4074A537EBE}">
      <dgm:prSet/>
      <dgm:spPr/>
      <dgm:t>
        <a:bodyPr/>
        <a:lstStyle/>
        <a:p>
          <a:r>
            <a:rPr lang="en-US" dirty="0"/>
            <a:t>Incubation of the mixture for 24-48 hrs at 40</a:t>
          </a:r>
          <a:r>
            <a:rPr lang="en-US" baseline="30000" dirty="0"/>
            <a:t>0</a:t>
          </a:r>
          <a:r>
            <a:rPr lang="en-US" baseline="0" dirty="0"/>
            <a:t>C</a:t>
          </a:r>
          <a:endParaRPr lang="en-IN" baseline="30000" dirty="0"/>
        </a:p>
      </dgm:t>
    </dgm:pt>
    <dgm:pt modelId="{191BD863-719F-4AA1-AD12-EE84B6930381}" type="parTrans" cxnId="{7D15312E-EFAC-463F-A35B-F088AE2E3B3A}">
      <dgm:prSet/>
      <dgm:spPr/>
      <dgm:t>
        <a:bodyPr/>
        <a:lstStyle/>
        <a:p>
          <a:endParaRPr lang="en-IN"/>
        </a:p>
      </dgm:t>
    </dgm:pt>
    <dgm:pt modelId="{D30E137F-0326-4F28-8760-90AC55DBA28F}" type="sibTrans" cxnId="{7D15312E-EFAC-463F-A35B-F088AE2E3B3A}">
      <dgm:prSet/>
      <dgm:spPr/>
      <dgm:t>
        <a:bodyPr/>
        <a:lstStyle/>
        <a:p>
          <a:endParaRPr lang="en-IN" dirty="0"/>
        </a:p>
      </dgm:t>
    </dgm:pt>
    <dgm:pt modelId="{D8F104A5-46CB-4148-9A92-987506563420}">
      <dgm:prSet/>
      <dgm:spPr/>
      <dgm:t>
        <a:bodyPr/>
        <a:lstStyle/>
        <a:p>
          <a:r>
            <a:rPr lang="en-US" dirty="0"/>
            <a:t>Cooling the milk to room temperature.</a:t>
          </a:r>
          <a:endParaRPr lang="en-IN" dirty="0"/>
        </a:p>
      </dgm:t>
    </dgm:pt>
    <dgm:pt modelId="{8297599C-60DF-4B76-BB49-54FE1578BBFB}" type="parTrans" cxnId="{D2AAE70A-1502-4FC5-BEA7-9A91A1C9DE72}">
      <dgm:prSet/>
      <dgm:spPr/>
      <dgm:t>
        <a:bodyPr/>
        <a:lstStyle/>
        <a:p>
          <a:endParaRPr lang="en-IN"/>
        </a:p>
      </dgm:t>
    </dgm:pt>
    <dgm:pt modelId="{3E564558-E84B-4A84-A8FA-9555A70C7D08}" type="sibTrans" cxnId="{D2AAE70A-1502-4FC5-BEA7-9A91A1C9DE72}">
      <dgm:prSet/>
      <dgm:spPr/>
      <dgm:t>
        <a:bodyPr/>
        <a:lstStyle/>
        <a:p>
          <a:endParaRPr lang="en-IN" dirty="0"/>
        </a:p>
      </dgm:t>
    </dgm:pt>
    <dgm:pt modelId="{4F4AFA78-BE1F-4295-9BE3-8CD6DACB17FE}">
      <dgm:prSet/>
      <dgm:spPr/>
      <dgm:t>
        <a:bodyPr/>
        <a:lstStyle/>
        <a:p>
          <a:r>
            <a:rPr lang="en-US" dirty="0"/>
            <a:t>Inoculating the milk with starter culture</a:t>
          </a:r>
          <a:endParaRPr lang="en-IN" dirty="0"/>
        </a:p>
      </dgm:t>
    </dgm:pt>
    <dgm:pt modelId="{87890EEA-7F23-4A6A-AB8F-F1489AAFA9F3}" type="parTrans" cxnId="{073CA900-C851-461B-8246-4E4EE80226C6}">
      <dgm:prSet/>
      <dgm:spPr/>
      <dgm:t>
        <a:bodyPr/>
        <a:lstStyle/>
        <a:p>
          <a:endParaRPr lang="en-IN"/>
        </a:p>
      </dgm:t>
    </dgm:pt>
    <dgm:pt modelId="{3FAA68A4-487C-40DC-8DA0-EE8B141C8BAC}" type="sibTrans" cxnId="{073CA900-C851-461B-8246-4E4EE80226C6}">
      <dgm:prSet/>
      <dgm:spPr/>
      <dgm:t>
        <a:bodyPr/>
        <a:lstStyle/>
        <a:p>
          <a:endParaRPr lang="en-IN" dirty="0"/>
        </a:p>
      </dgm:t>
    </dgm:pt>
    <dgm:pt modelId="{4E400909-8821-455B-A535-5D68F2F798FD}" type="pres">
      <dgm:prSet presAssocID="{20C77121-5A54-457F-8E11-8EE65010C8DD}" presName="linearFlow" presStyleCnt="0">
        <dgm:presLayoutVars>
          <dgm:resizeHandles val="exact"/>
        </dgm:presLayoutVars>
      </dgm:prSet>
      <dgm:spPr/>
    </dgm:pt>
    <dgm:pt modelId="{19302C0C-C87A-47DD-83E0-C4105F0C8EBF}" type="pres">
      <dgm:prSet presAssocID="{6B6A0CD6-6917-484A-A5C8-A8991E61EF7E}" presName="node" presStyleLbl="node1" presStyleIdx="0" presStyleCnt="6" custScaleX="137641" custLinFactNeighborX="0">
        <dgm:presLayoutVars>
          <dgm:bulletEnabled val="1"/>
        </dgm:presLayoutVars>
      </dgm:prSet>
      <dgm:spPr/>
    </dgm:pt>
    <dgm:pt modelId="{359F084E-68AD-490C-A849-836236950243}" type="pres">
      <dgm:prSet presAssocID="{3619CFEA-5C11-494B-B9F8-504F249FC374}" presName="sibTrans" presStyleLbl="sibTrans2D1" presStyleIdx="0" presStyleCnt="5"/>
      <dgm:spPr/>
    </dgm:pt>
    <dgm:pt modelId="{98259D05-9143-4F3D-A4A9-49824F95A7AC}" type="pres">
      <dgm:prSet presAssocID="{3619CFEA-5C11-494B-B9F8-504F249FC374}" presName="connectorText" presStyleLbl="sibTrans2D1" presStyleIdx="0" presStyleCnt="5"/>
      <dgm:spPr/>
    </dgm:pt>
    <dgm:pt modelId="{B5E7635F-C637-4D16-8C51-D09E4685508D}" type="pres">
      <dgm:prSet presAssocID="{DF595942-6702-4FD0-AE6E-FE618525F9A3}" presName="node" presStyleLbl="node1" presStyleIdx="1" presStyleCnt="6" custScaleX="136433" custLinFactNeighborY="22614">
        <dgm:presLayoutVars>
          <dgm:bulletEnabled val="1"/>
        </dgm:presLayoutVars>
      </dgm:prSet>
      <dgm:spPr/>
    </dgm:pt>
    <dgm:pt modelId="{ECDF00B2-FE87-44BA-AE6B-5110C309E17E}" type="pres">
      <dgm:prSet presAssocID="{D8249A1C-F3BD-4DF3-9AC1-81FE679E541F}" presName="sibTrans" presStyleLbl="sibTrans2D1" presStyleIdx="1" presStyleCnt="5"/>
      <dgm:spPr/>
    </dgm:pt>
    <dgm:pt modelId="{A2B2B5D1-1609-41C5-9D35-ED69E9C8AAC2}" type="pres">
      <dgm:prSet presAssocID="{D8249A1C-F3BD-4DF3-9AC1-81FE679E541F}" presName="connectorText" presStyleLbl="sibTrans2D1" presStyleIdx="1" presStyleCnt="5"/>
      <dgm:spPr/>
    </dgm:pt>
    <dgm:pt modelId="{AA5AAF7C-CFF3-4E01-A246-79BD655CA40C}" type="pres">
      <dgm:prSet presAssocID="{D8F104A5-46CB-4148-9A92-987506563420}" presName="node" presStyleLbl="node1" presStyleIdx="2" presStyleCnt="6" custScaleX="137126">
        <dgm:presLayoutVars>
          <dgm:bulletEnabled val="1"/>
        </dgm:presLayoutVars>
      </dgm:prSet>
      <dgm:spPr/>
    </dgm:pt>
    <dgm:pt modelId="{039F3907-224A-423A-AFEB-6442AB235973}" type="pres">
      <dgm:prSet presAssocID="{3E564558-E84B-4A84-A8FA-9555A70C7D08}" presName="sibTrans" presStyleLbl="sibTrans2D1" presStyleIdx="2" presStyleCnt="5"/>
      <dgm:spPr/>
    </dgm:pt>
    <dgm:pt modelId="{F54D691A-4078-4CC5-BD32-3465236E1AB6}" type="pres">
      <dgm:prSet presAssocID="{3E564558-E84B-4A84-A8FA-9555A70C7D08}" presName="connectorText" presStyleLbl="sibTrans2D1" presStyleIdx="2" presStyleCnt="5"/>
      <dgm:spPr/>
    </dgm:pt>
    <dgm:pt modelId="{32FE5DC8-929B-4FBF-9CE4-235373673AAF}" type="pres">
      <dgm:prSet presAssocID="{4F4AFA78-BE1F-4295-9BE3-8CD6DACB17FE}" presName="node" presStyleLbl="node1" presStyleIdx="3" presStyleCnt="6" custScaleX="137126">
        <dgm:presLayoutVars>
          <dgm:bulletEnabled val="1"/>
        </dgm:presLayoutVars>
      </dgm:prSet>
      <dgm:spPr/>
    </dgm:pt>
    <dgm:pt modelId="{66964A80-0524-4C95-91DF-01A7382AE34E}" type="pres">
      <dgm:prSet presAssocID="{3FAA68A4-487C-40DC-8DA0-EE8B141C8BAC}" presName="sibTrans" presStyleLbl="sibTrans2D1" presStyleIdx="3" presStyleCnt="5"/>
      <dgm:spPr/>
    </dgm:pt>
    <dgm:pt modelId="{59164BD6-7B2E-46B9-A6F4-7D8211910ED8}" type="pres">
      <dgm:prSet presAssocID="{3FAA68A4-487C-40DC-8DA0-EE8B141C8BAC}" presName="connectorText" presStyleLbl="sibTrans2D1" presStyleIdx="3" presStyleCnt="5"/>
      <dgm:spPr/>
    </dgm:pt>
    <dgm:pt modelId="{98923701-E4C1-40A5-BAF5-EEC7413781AC}" type="pres">
      <dgm:prSet presAssocID="{BF1FF3AF-0216-4714-BEDB-C4074A537EBE}" presName="node" presStyleLbl="node1" presStyleIdx="4" presStyleCnt="6" custScaleX="136433">
        <dgm:presLayoutVars>
          <dgm:bulletEnabled val="1"/>
        </dgm:presLayoutVars>
      </dgm:prSet>
      <dgm:spPr/>
    </dgm:pt>
    <dgm:pt modelId="{A32AE821-75D6-4052-B716-D8D0B4FA4F48}" type="pres">
      <dgm:prSet presAssocID="{D30E137F-0326-4F28-8760-90AC55DBA28F}" presName="sibTrans" presStyleLbl="sibTrans2D1" presStyleIdx="4" presStyleCnt="5"/>
      <dgm:spPr/>
    </dgm:pt>
    <dgm:pt modelId="{F68CC3C4-1134-4F58-ABCC-2A547DF3B13E}" type="pres">
      <dgm:prSet presAssocID="{D30E137F-0326-4F28-8760-90AC55DBA28F}" presName="connectorText" presStyleLbl="sibTrans2D1" presStyleIdx="4" presStyleCnt="5"/>
      <dgm:spPr/>
    </dgm:pt>
    <dgm:pt modelId="{95FA470D-2F0D-4FD9-80AB-70427E59DB10}" type="pres">
      <dgm:prSet presAssocID="{ECAE50C6-A4AF-4571-84EE-32934030E3FE}" presName="node" presStyleLbl="node1" presStyleIdx="5" presStyleCnt="6" custScaleX="136677">
        <dgm:presLayoutVars>
          <dgm:bulletEnabled val="1"/>
        </dgm:presLayoutVars>
      </dgm:prSet>
      <dgm:spPr/>
    </dgm:pt>
  </dgm:ptLst>
  <dgm:cxnLst>
    <dgm:cxn modelId="{073CA900-C851-461B-8246-4E4EE80226C6}" srcId="{20C77121-5A54-457F-8E11-8EE65010C8DD}" destId="{4F4AFA78-BE1F-4295-9BE3-8CD6DACB17FE}" srcOrd="3" destOrd="0" parTransId="{87890EEA-7F23-4A6A-AB8F-F1489AAFA9F3}" sibTransId="{3FAA68A4-487C-40DC-8DA0-EE8B141C8BAC}"/>
    <dgm:cxn modelId="{B99F4A04-9646-4F1D-8B11-E22044A7B06C}" srcId="{20C77121-5A54-457F-8E11-8EE65010C8DD}" destId="{ECAE50C6-A4AF-4571-84EE-32934030E3FE}" srcOrd="5" destOrd="0" parTransId="{EC88C4B1-16AF-4844-96E4-C1D10B6EFFC5}" sibTransId="{04A32F2D-4C32-4E8D-AD80-C17DF17A52FB}"/>
    <dgm:cxn modelId="{D2AAE70A-1502-4FC5-BEA7-9A91A1C9DE72}" srcId="{20C77121-5A54-457F-8E11-8EE65010C8DD}" destId="{D8F104A5-46CB-4148-9A92-987506563420}" srcOrd="2" destOrd="0" parTransId="{8297599C-60DF-4B76-BB49-54FE1578BBFB}" sibTransId="{3E564558-E84B-4A84-A8FA-9555A70C7D08}"/>
    <dgm:cxn modelId="{6EEA972D-B770-4766-96E2-EE2F961FB338}" type="presOf" srcId="{3619CFEA-5C11-494B-B9F8-504F249FC374}" destId="{359F084E-68AD-490C-A849-836236950243}" srcOrd="0" destOrd="0" presId="urn:microsoft.com/office/officeart/2005/8/layout/process2"/>
    <dgm:cxn modelId="{7D15312E-EFAC-463F-A35B-F088AE2E3B3A}" srcId="{20C77121-5A54-457F-8E11-8EE65010C8DD}" destId="{BF1FF3AF-0216-4714-BEDB-C4074A537EBE}" srcOrd="4" destOrd="0" parTransId="{191BD863-719F-4AA1-AD12-EE84B6930381}" sibTransId="{D30E137F-0326-4F28-8760-90AC55DBA28F}"/>
    <dgm:cxn modelId="{C8F1EC3A-819D-4428-BE91-6D98D4046DA8}" type="presOf" srcId="{BF1FF3AF-0216-4714-BEDB-C4074A537EBE}" destId="{98923701-E4C1-40A5-BAF5-EEC7413781AC}" srcOrd="0" destOrd="0" presId="urn:microsoft.com/office/officeart/2005/8/layout/process2"/>
    <dgm:cxn modelId="{1E3CB03D-7320-40F0-A236-9623FC2FF160}" type="presOf" srcId="{3E564558-E84B-4A84-A8FA-9555A70C7D08}" destId="{039F3907-224A-423A-AFEB-6442AB235973}" srcOrd="0" destOrd="0" presId="urn:microsoft.com/office/officeart/2005/8/layout/process2"/>
    <dgm:cxn modelId="{6DC64042-FD63-47A2-B924-8A83C4AF4E02}" type="presOf" srcId="{4F4AFA78-BE1F-4295-9BE3-8CD6DACB17FE}" destId="{32FE5DC8-929B-4FBF-9CE4-235373673AAF}" srcOrd="0" destOrd="0" presId="urn:microsoft.com/office/officeart/2005/8/layout/process2"/>
    <dgm:cxn modelId="{D71EBC62-6C79-4236-8617-0E00E280EC05}" type="presOf" srcId="{3E564558-E84B-4A84-A8FA-9555A70C7D08}" destId="{F54D691A-4078-4CC5-BD32-3465236E1AB6}" srcOrd="1" destOrd="0" presId="urn:microsoft.com/office/officeart/2005/8/layout/process2"/>
    <dgm:cxn modelId="{71B22252-49B9-4F68-9EB1-D01E1E7E1C96}" type="presOf" srcId="{D30E137F-0326-4F28-8760-90AC55DBA28F}" destId="{F68CC3C4-1134-4F58-ABCC-2A547DF3B13E}" srcOrd="1" destOrd="0" presId="urn:microsoft.com/office/officeart/2005/8/layout/process2"/>
    <dgm:cxn modelId="{14E7FD73-92EF-4A22-B3FE-688107DEDEA7}" type="presOf" srcId="{DF595942-6702-4FD0-AE6E-FE618525F9A3}" destId="{B5E7635F-C637-4D16-8C51-D09E4685508D}" srcOrd="0" destOrd="0" presId="urn:microsoft.com/office/officeart/2005/8/layout/process2"/>
    <dgm:cxn modelId="{27108E59-96DA-4E0C-A279-70A79E07FB0F}" type="presOf" srcId="{D30E137F-0326-4F28-8760-90AC55DBA28F}" destId="{A32AE821-75D6-4052-B716-D8D0B4FA4F48}" srcOrd="0" destOrd="0" presId="urn:microsoft.com/office/officeart/2005/8/layout/process2"/>
    <dgm:cxn modelId="{A3B6777A-B65D-4841-A1F6-DFBCA6ECB437}" type="presOf" srcId="{ECAE50C6-A4AF-4571-84EE-32934030E3FE}" destId="{95FA470D-2F0D-4FD9-80AB-70427E59DB10}" srcOrd="0" destOrd="0" presId="urn:microsoft.com/office/officeart/2005/8/layout/process2"/>
    <dgm:cxn modelId="{C17D187F-9026-4199-9572-1F7F1EFBE6B7}" type="presOf" srcId="{D8249A1C-F3BD-4DF3-9AC1-81FE679E541F}" destId="{ECDF00B2-FE87-44BA-AE6B-5110C309E17E}" srcOrd="0" destOrd="0" presId="urn:microsoft.com/office/officeart/2005/8/layout/process2"/>
    <dgm:cxn modelId="{A6DC3D82-B030-42E1-957B-1B31B72ECE31}" type="presOf" srcId="{20C77121-5A54-457F-8E11-8EE65010C8DD}" destId="{4E400909-8821-455B-A535-5D68F2F798FD}" srcOrd="0" destOrd="0" presId="urn:microsoft.com/office/officeart/2005/8/layout/process2"/>
    <dgm:cxn modelId="{6038EFAE-57E4-495A-A5E8-787A7E52EC56}" type="presOf" srcId="{3FAA68A4-487C-40DC-8DA0-EE8B141C8BAC}" destId="{59164BD6-7B2E-46B9-A6F4-7D8211910ED8}" srcOrd="1" destOrd="0" presId="urn:microsoft.com/office/officeart/2005/8/layout/process2"/>
    <dgm:cxn modelId="{4040DBC5-86C9-4BF8-A42E-D02899EC24BA}" srcId="{20C77121-5A54-457F-8E11-8EE65010C8DD}" destId="{DF595942-6702-4FD0-AE6E-FE618525F9A3}" srcOrd="1" destOrd="0" parTransId="{4AE014C4-77DD-46F6-87E9-33E6DA80C0EE}" sibTransId="{D8249A1C-F3BD-4DF3-9AC1-81FE679E541F}"/>
    <dgm:cxn modelId="{1F5819D8-3679-46B9-BBE2-B3044C18DE34}" type="presOf" srcId="{D8F104A5-46CB-4148-9A92-987506563420}" destId="{AA5AAF7C-CFF3-4E01-A246-79BD655CA40C}" srcOrd="0" destOrd="0" presId="urn:microsoft.com/office/officeart/2005/8/layout/process2"/>
    <dgm:cxn modelId="{953DC7E2-A03F-4B44-B9D2-5DEF6C424ECD}" type="presOf" srcId="{3619CFEA-5C11-494B-B9F8-504F249FC374}" destId="{98259D05-9143-4F3D-A4A9-49824F95A7AC}" srcOrd="1" destOrd="0" presId="urn:microsoft.com/office/officeart/2005/8/layout/process2"/>
    <dgm:cxn modelId="{3D0D34E7-5FA9-4EB1-8BC8-52B4F1434884}" srcId="{20C77121-5A54-457F-8E11-8EE65010C8DD}" destId="{6B6A0CD6-6917-484A-A5C8-A8991E61EF7E}" srcOrd="0" destOrd="0" parTransId="{33267E31-31B8-4BA7-B127-E77F5415A6A6}" sibTransId="{3619CFEA-5C11-494B-B9F8-504F249FC374}"/>
    <dgm:cxn modelId="{5749D5E7-3661-4FD8-863E-AC8D38777586}" type="presOf" srcId="{3FAA68A4-487C-40DC-8DA0-EE8B141C8BAC}" destId="{66964A80-0524-4C95-91DF-01A7382AE34E}" srcOrd="0" destOrd="0" presId="urn:microsoft.com/office/officeart/2005/8/layout/process2"/>
    <dgm:cxn modelId="{F2C6BFE8-C73D-4C91-AC58-BC4E002FA630}" type="presOf" srcId="{6B6A0CD6-6917-484A-A5C8-A8991E61EF7E}" destId="{19302C0C-C87A-47DD-83E0-C4105F0C8EBF}" srcOrd="0" destOrd="0" presId="urn:microsoft.com/office/officeart/2005/8/layout/process2"/>
    <dgm:cxn modelId="{4A4503EC-E50F-44DC-94DC-FF56A6977D53}" type="presOf" srcId="{D8249A1C-F3BD-4DF3-9AC1-81FE679E541F}" destId="{A2B2B5D1-1609-41C5-9D35-ED69E9C8AAC2}" srcOrd="1" destOrd="0" presId="urn:microsoft.com/office/officeart/2005/8/layout/process2"/>
    <dgm:cxn modelId="{2963A8FA-C6BA-4067-AED9-604B5827957B}" type="presParOf" srcId="{4E400909-8821-455B-A535-5D68F2F798FD}" destId="{19302C0C-C87A-47DD-83E0-C4105F0C8EBF}" srcOrd="0" destOrd="0" presId="urn:microsoft.com/office/officeart/2005/8/layout/process2"/>
    <dgm:cxn modelId="{62A5E5ED-C5D8-4A36-B5FE-6A7FC86676E4}" type="presParOf" srcId="{4E400909-8821-455B-A535-5D68F2F798FD}" destId="{359F084E-68AD-490C-A849-836236950243}" srcOrd="1" destOrd="0" presId="urn:microsoft.com/office/officeart/2005/8/layout/process2"/>
    <dgm:cxn modelId="{72F85A05-A846-49F1-8F9B-FF7849AC94D2}" type="presParOf" srcId="{359F084E-68AD-490C-A849-836236950243}" destId="{98259D05-9143-4F3D-A4A9-49824F95A7AC}" srcOrd="0" destOrd="0" presId="urn:microsoft.com/office/officeart/2005/8/layout/process2"/>
    <dgm:cxn modelId="{B33B15C3-6FE3-45DD-9A87-E3BC7AF5D872}" type="presParOf" srcId="{4E400909-8821-455B-A535-5D68F2F798FD}" destId="{B5E7635F-C637-4D16-8C51-D09E4685508D}" srcOrd="2" destOrd="0" presId="urn:microsoft.com/office/officeart/2005/8/layout/process2"/>
    <dgm:cxn modelId="{B838752D-66C0-49EC-AC56-D80D413D0DA0}" type="presParOf" srcId="{4E400909-8821-455B-A535-5D68F2F798FD}" destId="{ECDF00B2-FE87-44BA-AE6B-5110C309E17E}" srcOrd="3" destOrd="0" presId="urn:microsoft.com/office/officeart/2005/8/layout/process2"/>
    <dgm:cxn modelId="{3CBD1132-3160-4284-B047-26BB1D542AC6}" type="presParOf" srcId="{ECDF00B2-FE87-44BA-AE6B-5110C309E17E}" destId="{A2B2B5D1-1609-41C5-9D35-ED69E9C8AAC2}" srcOrd="0" destOrd="0" presId="urn:microsoft.com/office/officeart/2005/8/layout/process2"/>
    <dgm:cxn modelId="{CE15DCC3-77E4-4AA4-AC9A-539FAF0FFB0A}" type="presParOf" srcId="{4E400909-8821-455B-A535-5D68F2F798FD}" destId="{AA5AAF7C-CFF3-4E01-A246-79BD655CA40C}" srcOrd="4" destOrd="0" presId="urn:microsoft.com/office/officeart/2005/8/layout/process2"/>
    <dgm:cxn modelId="{7478013C-A3BF-4617-BC0D-BDDF3A9B7B14}" type="presParOf" srcId="{4E400909-8821-455B-A535-5D68F2F798FD}" destId="{039F3907-224A-423A-AFEB-6442AB235973}" srcOrd="5" destOrd="0" presId="urn:microsoft.com/office/officeart/2005/8/layout/process2"/>
    <dgm:cxn modelId="{8A1D134B-B188-4F72-B270-07251EC81F9B}" type="presParOf" srcId="{039F3907-224A-423A-AFEB-6442AB235973}" destId="{F54D691A-4078-4CC5-BD32-3465236E1AB6}" srcOrd="0" destOrd="0" presId="urn:microsoft.com/office/officeart/2005/8/layout/process2"/>
    <dgm:cxn modelId="{43BF109C-ADC7-4E80-9390-E4339810EC1F}" type="presParOf" srcId="{4E400909-8821-455B-A535-5D68F2F798FD}" destId="{32FE5DC8-929B-4FBF-9CE4-235373673AAF}" srcOrd="6" destOrd="0" presId="urn:microsoft.com/office/officeart/2005/8/layout/process2"/>
    <dgm:cxn modelId="{BB72EE73-C61C-45EF-B2FF-DF08747D8773}" type="presParOf" srcId="{4E400909-8821-455B-A535-5D68F2F798FD}" destId="{66964A80-0524-4C95-91DF-01A7382AE34E}" srcOrd="7" destOrd="0" presId="urn:microsoft.com/office/officeart/2005/8/layout/process2"/>
    <dgm:cxn modelId="{633C8A91-FB74-4FCB-90E3-D24EE220119E}" type="presParOf" srcId="{66964A80-0524-4C95-91DF-01A7382AE34E}" destId="{59164BD6-7B2E-46B9-A6F4-7D8211910ED8}" srcOrd="0" destOrd="0" presId="urn:microsoft.com/office/officeart/2005/8/layout/process2"/>
    <dgm:cxn modelId="{18A97AD8-D48C-4BF0-A361-C6CB40C49D39}" type="presParOf" srcId="{4E400909-8821-455B-A535-5D68F2F798FD}" destId="{98923701-E4C1-40A5-BAF5-EEC7413781AC}" srcOrd="8" destOrd="0" presId="urn:microsoft.com/office/officeart/2005/8/layout/process2"/>
    <dgm:cxn modelId="{D455EE51-F3CD-484A-BFDC-EF572E52D2A3}" type="presParOf" srcId="{4E400909-8821-455B-A535-5D68F2F798FD}" destId="{A32AE821-75D6-4052-B716-D8D0B4FA4F48}" srcOrd="9" destOrd="0" presId="urn:microsoft.com/office/officeart/2005/8/layout/process2"/>
    <dgm:cxn modelId="{8BD60A70-0483-4A7D-A993-DCE1D25CF504}" type="presParOf" srcId="{A32AE821-75D6-4052-B716-D8D0B4FA4F48}" destId="{F68CC3C4-1134-4F58-ABCC-2A547DF3B13E}" srcOrd="0" destOrd="0" presId="urn:microsoft.com/office/officeart/2005/8/layout/process2"/>
    <dgm:cxn modelId="{FCD8A25E-20A5-479F-A8D0-212E5D260924}" type="presParOf" srcId="{4E400909-8821-455B-A535-5D68F2F798FD}" destId="{95FA470D-2F0D-4FD9-80AB-70427E59DB10}"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BE8CB5-6784-4436-B426-68743036BF14}" type="doc">
      <dgm:prSet loTypeId="urn:microsoft.com/office/officeart/2005/8/layout/process2" loCatId="process" qsTypeId="urn:microsoft.com/office/officeart/2005/8/quickstyle/simple1" qsCatId="simple" csTypeId="urn:microsoft.com/office/officeart/2005/8/colors/accent1_2" csCatId="accent1" phldr="1"/>
      <dgm:spPr/>
    </dgm:pt>
    <dgm:pt modelId="{E9F79029-2FD5-43A4-A103-CC5FA5C81BBE}">
      <dgm:prSet phldrT="[Text]"/>
      <dgm:spPr/>
      <dgm:t>
        <a:bodyPr/>
        <a:lstStyle/>
        <a:p>
          <a:r>
            <a:rPr lang="en-US" dirty="0"/>
            <a:t>Collection of the milk</a:t>
          </a:r>
          <a:endParaRPr lang="en-IN" dirty="0"/>
        </a:p>
      </dgm:t>
    </dgm:pt>
    <dgm:pt modelId="{3CB0F30B-4D44-47DC-8090-8FB3210C3C45}" type="parTrans" cxnId="{373E4A39-911E-4D9C-94EC-51A3FD82C9FF}">
      <dgm:prSet/>
      <dgm:spPr/>
      <dgm:t>
        <a:bodyPr/>
        <a:lstStyle/>
        <a:p>
          <a:endParaRPr lang="en-IN"/>
        </a:p>
      </dgm:t>
    </dgm:pt>
    <dgm:pt modelId="{6E95FE28-2CCA-4D8E-B440-B4ECA79FA345}" type="sibTrans" cxnId="{373E4A39-911E-4D9C-94EC-51A3FD82C9FF}">
      <dgm:prSet/>
      <dgm:spPr/>
      <dgm:t>
        <a:bodyPr/>
        <a:lstStyle/>
        <a:p>
          <a:endParaRPr lang="en-IN" dirty="0"/>
        </a:p>
      </dgm:t>
    </dgm:pt>
    <dgm:pt modelId="{77025107-D228-47BB-8005-D6E5A810A210}">
      <dgm:prSet phldrT="[Text]"/>
      <dgm:spPr/>
      <dgm:t>
        <a:bodyPr/>
        <a:lstStyle/>
        <a:p>
          <a:r>
            <a:rPr lang="en-US" dirty="0"/>
            <a:t>Inoculation of milk with the starter culture</a:t>
          </a:r>
          <a:endParaRPr lang="en-IN" dirty="0"/>
        </a:p>
      </dgm:t>
    </dgm:pt>
    <dgm:pt modelId="{43AFAF6B-0AB2-487D-9C2E-734F2C9A6140}" type="parTrans" cxnId="{567524EE-3493-496B-87A8-6FDC5C9BB199}">
      <dgm:prSet/>
      <dgm:spPr/>
      <dgm:t>
        <a:bodyPr/>
        <a:lstStyle/>
        <a:p>
          <a:endParaRPr lang="en-IN"/>
        </a:p>
      </dgm:t>
    </dgm:pt>
    <dgm:pt modelId="{10C97D1B-C4C9-43CD-A5CD-B76D4F0044B5}" type="sibTrans" cxnId="{567524EE-3493-496B-87A8-6FDC5C9BB199}">
      <dgm:prSet/>
      <dgm:spPr/>
      <dgm:t>
        <a:bodyPr/>
        <a:lstStyle/>
        <a:p>
          <a:endParaRPr lang="en-IN" dirty="0"/>
        </a:p>
      </dgm:t>
    </dgm:pt>
    <dgm:pt modelId="{DCF7BD85-A4B1-47CE-B4A4-78D8F3660257}">
      <dgm:prSet phldrT="[Text]"/>
      <dgm:spPr/>
      <dgm:t>
        <a:bodyPr/>
        <a:lstStyle/>
        <a:p>
          <a:r>
            <a:rPr lang="en-US" dirty="0"/>
            <a:t>Incubate the mixture at 40</a:t>
          </a:r>
          <a:r>
            <a:rPr lang="en-US" baseline="30000" dirty="0"/>
            <a:t>0</a:t>
          </a:r>
          <a:r>
            <a:rPr lang="en-US" baseline="0" dirty="0"/>
            <a:t>C for 24 hrs and Refrigerate at 4</a:t>
          </a:r>
          <a:r>
            <a:rPr lang="en-US" baseline="30000" dirty="0"/>
            <a:t>0</a:t>
          </a:r>
          <a:r>
            <a:rPr lang="en-US" baseline="0" dirty="0"/>
            <a:t>C</a:t>
          </a:r>
          <a:endParaRPr lang="en-IN" baseline="30000" dirty="0"/>
        </a:p>
      </dgm:t>
    </dgm:pt>
    <dgm:pt modelId="{9844168B-0994-4C49-B1E2-F314C8744C97}" type="parTrans" cxnId="{B75E2A90-35FD-411F-B387-EA572C4DE051}">
      <dgm:prSet/>
      <dgm:spPr/>
      <dgm:t>
        <a:bodyPr/>
        <a:lstStyle/>
        <a:p>
          <a:endParaRPr lang="en-IN"/>
        </a:p>
      </dgm:t>
    </dgm:pt>
    <dgm:pt modelId="{BF0B256D-3E2D-4797-A9EC-36E8873622C2}" type="sibTrans" cxnId="{B75E2A90-35FD-411F-B387-EA572C4DE051}">
      <dgm:prSet/>
      <dgm:spPr/>
      <dgm:t>
        <a:bodyPr/>
        <a:lstStyle/>
        <a:p>
          <a:endParaRPr lang="en-IN"/>
        </a:p>
      </dgm:t>
    </dgm:pt>
    <dgm:pt modelId="{E0C635B8-D0C3-4FC5-9CC3-D7C62BF4CC81}">
      <dgm:prSet/>
      <dgm:spPr/>
      <dgm:t>
        <a:bodyPr/>
        <a:lstStyle/>
        <a:p>
          <a:r>
            <a:rPr lang="en-US" dirty="0"/>
            <a:t>Cooling down the milk to normal room temperature </a:t>
          </a:r>
          <a:endParaRPr lang="en-IN" dirty="0"/>
        </a:p>
      </dgm:t>
    </dgm:pt>
    <dgm:pt modelId="{0339E9E2-D0EC-4126-BBD0-A7AC32617B1A}" type="parTrans" cxnId="{A89716B5-6D7B-48AB-A75D-0E724C05C5CC}">
      <dgm:prSet/>
      <dgm:spPr/>
      <dgm:t>
        <a:bodyPr/>
        <a:lstStyle/>
        <a:p>
          <a:endParaRPr lang="en-IN"/>
        </a:p>
      </dgm:t>
    </dgm:pt>
    <dgm:pt modelId="{5FB46E6C-6DBE-42C5-98ED-5C0E33519619}" type="sibTrans" cxnId="{A89716B5-6D7B-48AB-A75D-0E724C05C5CC}">
      <dgm:prSet/>
      <dgm:spPr/>
      <dgm:t>
        <a:bodyPr/>
        <a:lstStyle/>
        <a:p>
          <a:endParaRPr lang="en-IN" dirty="0"/>
        </a:p>
      </dgm:t>
    </dgm:pt>
    <dgm:pt modelId="{6BE92C08-D6BF-496A-8D63-4BD44B82394C}">
      <dgm:prSet/>
      <dgm:spPr/>
      <dgm:t>
        <a:bodyPr/>
        <a:lstStyle/>
        <a:p>
          <a:r>
            <a:rPr lang="en-US" dirty="0"/>
            <a:t>Boiling the milk at 70</a:t>
          </a:r>
          <a:r>
            <a:rPr lang="en-US" baseline="30000" dirty="0"/>
            <a:t>0</a:t>
          </a:r>
          <a:r>
            <a:rPr lang="en-US" baseline="0" dirty="0"/>
            <a:t>C for 5 mins</a:t>
          </a:r>
          <a:endParaRPr lang="en-IN" baseline="30000" dirty="0"/>
        </a:p>
      </dgm:t>
    </dgm:pt>
    <dgm:pt modelId="{E823477A-C68D-4899-BF4D-4A1EA3EEEE97}" type="parTrans" cxnId="{4FD636AF-6E7E-4DF1-8981-F89532A9FFC4}">
      <dgm:prSet/>
      <dgm:spPr/>
      <dgm:t>
        <a:bodyPr/>
        <a:lstStyle/>
        <a:p>
          <a:endParaRPr lang="en-IN"/>
        </a:p>
      </dgm:t>
    </dgm:pt>
    <dgm:pt modelId="{4C5F420F-FAB4-4F25-92FF-16A0EAD89E67}" type="sibTrans" cxnId="{4FD636AF-6E7E-4DF1-8981-F89532A9FFC4}">
      <dgm:prSet/>
      <dgm:spPr/>
      <dgm:t>
        <a:bodyPr/>
        <a:lstStyle/>
        <a:p>
          <a:endParaRPr lang="en-IN" dirty="0"/>
        </a:p>
      </dgm:t>
    </dgm:pt>
    <dgm:pt modelId="{E58CCE22-2262-48A6-8B27-DE427BC0F418}" type="pres">
      <dgm:prSet presAssocID="{EFBE8CB5-6784-4436-B426-68743036BF14}" presName="linearFlow" presStyleCnt="0">
        <dgm:presLayoutVars>
          <dgm:resizeHandles val="exact"/>
        </dgm:presLayoutVars>
      </dgm:prSet>
      <dgm:spPr/>
    </dgm:pt>
    <dgm:pt modelId="{A670FA65-C465-491F-A5BC-B9A48C69450E}" type="pres">
      <dgm:prSet presAssocID="{E9F79029-2FD5-43A4-A103-CC5FA5C81BBE}" presName="node" presStyleLbl="node1" presStyleIdx="0" presStyleCnt="5" custScaleX="139407">
        <dgm:presLayoutVars>
          <dgm:bulletEnabled val="1"/>
        </dgm:presLayoutVars>
      </dgm:prSet>
      <dgm:spPr/>
    </dgm:pt>
    <dgm:pt modelId="{AF02F7C2-B4EE-4540-8518-70034449D73C}" type="pres">
      <dgm:prSet presAssocID="{6E95FE28-2CCA-4D8E-B440-B4ECA79FA345}" presName="sibTrans" presStyleLbl="sibTrans2D1" presStyleIdx="0" presStyleCnt="4"/>
      <dgm:spPr/>
    </dgm:pt>
    <dgm:pt modelId="{7706FE83-00D6-4ED2-9DCF-4362CDDF6CD8}" type="pres">
      <dgm:prSet presAssocID="{6E95FE28-2CCA-4D8E-B440-B4ECA79FA345}" presName="connectorText" presStyleLbl="sibTrans2D1" presStyleIdx="0" presStyleCnt="4"/>
      <dgm:spPr/>
    </dgm:pt>
    <dgm:pt modelId="{3DFBA615-4A18-4468-B05E-149DF8587786}" type="pres">
      <dgm:prSet presAssocID="{6BE92C08-D6BF-496A-8D63-4BD44B82394C}" presName="node" presStyleLbl="node1" presStyleIdx="1" presStyleCnt="5" custScaleX="139407">
        <dgm:presLayoutVars>
          <dgm:bulletEnabled val="1"/>
        </dgm:presLayoutVars>
      </dgm:prSet>
      <dgm:spPr/>
    </dgm:pt>
    <dgm:pt modelId="{7318BA67-EBC8-475B-AC1A-21F8743B3609}" type="pres">
      <dgm:prSet presAssocID="{4C5F420F-FAB4-4F25-92FF-16A0EAD89E67}" presName="sibTrans" presStyleLbl="sibTrans2D1" presStyleIdx="1" presStyleCnt="4"/>
      <dgm:spPr/>
    </dgm:pt>
    <dgm:pt modelId="{2F9C1582-33EB-4C5D-B03D-D1A82DF343D0}" type="pres">
      <dgm:prSet presAssocID="{4C5F420F-FAB4-4F25-92FF-16A0EAD89E67}" presName="connectorText" presStyleLbl="sibTrans2D1" presStyleIdx="1" presStyleCnt="4"/>
      <dgm:spPr/>
    </dgm:pt>
    <dgm:pt modelId="{003C8B69-8938-41C9-99B4-E2684E3DC314}" type="pres">
      <dgm:prSet presAssocID="{E0C635B8-D0C3-4FC5-9CC3-D7C62BF4CC81}" presName="node" presStyleLbl="node1" presStyleIdx="2" presStyleCnt="5" custScaleX="139407">
        <dgm:presLayoutVars>
          <dgm:bulletEnabled val="1"/>
        </dgm:presLayoutVars>
      </dgm:prSet>
      <dgm:spPr/>
    </dgm:pt>
    <dgm:pt modelId="{4E29A67E-C3EC-4875-AF50-7EEF62F3BA88}" type="pres">
      <dgm:prSet presAssocID="{5FB46E6C-6DBE-42C5-98ED-5C0E33519619}" presName="sibTrans" presStyleLbl="sibTrans2D1" presStyleIdx="2" presStyleCnt="4"/>
      <dgm:spPr/>
    </dgm:pt>
    <dgm:pt modelId="{5828EA08-A48F-4706-9A98-F10532A1BCCA}" type="pres">
      <dgm:prSet presAssocID="{5FB46E6C-6DBE-42C5-98ED-5C0E33519619}" presName="connectorText" presStyleLbl="sibTrans2D1" presStyleIdx="2" presStyleCnt="4"/>
      <dgm:spPr/>
    </dgm:pt>
    <dgm:pt modelId="{9B922130-66A6-4C32-9E46-9F2728C410F1}" type="pres">
      <dgm:prSet presAssocID="{77025107-D228-47BB-8005-D6E5A810A210}" presName="node" presStyleLbl="node1" presStyleIdx="3" presStyleCnt="5" custScaleX="139407">
        <dgm:presLayoutVars>
          <dgm:bulletEnabled val="1"/>
        </dgm:presLayoutVars>
      </dgm:prSet>
      <dgm:spPr/>
    </dgm:pt>
    <dgm:pt modelId="{E1288B8D-6070-468A-9911-091A5045D04A}" type="pres">
      <dgm:prSet presAssocID="{10C97D1B-C4C9-43CD-A5CD-B76D4F0044B5}" presName="sibTrans" presStyleLbl="sibTrans2D1" presStyleIdx="3" presStyleCnt="4"/>
      <dgm:spPr/>
    </dgm:pt>
    <dgm:pt modelId="{81304333-8BE1-4369-B7AC-F0209BDF3825}" type="pres">
      <dgm:prSet presAssocID="{10C97D1B-C4C9-43CD-A5CD-B76D4F0044B5}" presName="connectorText" presStyleLbl="sibTrans2D1" presStyleIdx="3" presStyleCnt="4"/>
      <dgm:spPr/>
    </dgm:pt>
    <dgm:pt modelId="{C179D2BE-E8ED-44C4-A7B4-1B04A51217A6}" type="pres">
      <dgm:prSet presAssocID="{DCF7BD85-A4B1-47CE-B4A4-78D8F3660257}" presName="node" presStyleLbl="node1" presStyleIdx="4" presStyleCnt="5" custScaleX="139407" custScaleY="93984">
        <dgm:presLayoutVars>
          <dgm:bulletEnabled val="1"/>
        </dgm:presLayoutVars>
      </dgm:prSet>
      <dgm:spPr/>
    </dgm:pt>
  </dgm:ptLst>
  <dgm:cxnLst>
    <dgm:cxn modelId="{9EC6EF00-1BD9-42C6-9A43-605AE4B67EF0}" type="presOf" srcId="{5FB46E6C-6DBE-42C5-98ED-5C0E33519619}" destId="{5828EA08-A48F-4706-9A98-F10532A1BCCA}" srcOrd="1" destOrd="0" presId="urn:microsoft.com/office/officeart/2005/8/layout/process2"/>
    <dgm:cxn modelId="{52C40C11-A518-4E35-8AAD-76AD115169DE}" type="presOf" srcId="{10C97D1B-C4C9-43CD-A5CD-B76D4F0044B5}" destId="{81304333-8BE1-4369-B7AC-F0209BDF3825}" srcOrd="1" destOrd="0" presId="urn:microsoft.com/office/officeart/2005/8/layout/process2"/>
    <dgm:cxn modelId="{8D50EA12-B42F-44E1-A146-DAEF5E36E910}" type="presOf" srcId="{EFBE8CB5-6784-4436-B426-68743036BF14}" destId="{E58CCE22-2262-48A6-8B27-DE427BC0F418}" srcOrd="0" destOrd="0" presId="urn:microsoft.com/office/officeart/2005/8/layout/process2"/>
    <dgm:cxn modelId="{91524F2E-5B9C-4F0E-98D7-FD2A58ED9EB9}" type="presOf" srcId="{10C97D1B-C4C9-43CD-A5CD-B76D4F0044B5}" destId="{E1288B8D-6070-468A-9911-091A5045D04A}" srcOrd="0" destOrd="0" presId="urn:microsoft.com/office/officeart/2005/8/layout/process2"/>
    <dgm:cxn modelId="{373E4A39-911E-4D9C-94EC-51A3FD82C9FF}" srcId="{EFBE8CB5-6784-4436-B426-68743036BF14}" destId="{E9F79029-2FD5-43A4-A103-CC5FA5C81BBE}" srcOrd="0" destOrd="0" parTransId="{3CB0F30B-4D44-47DC-8090-8FB3210C3C45}" sibTransId="{6E95FE28-2CCA-4D8E-B440-B4ECA79FA345}"/>
    <dgm:cxn modelId="{1C1DF93A-9766-4B95-B6CA-EDD76BB6A205}" type="presOf" srcId="{77025107-D228-47BB-8005-D6E5A810A210}" destId="{9B922130-66A6-4C32-9E46-9F2728C410F1}" srcOrd="0" destOrd="0" presId="urn:microsoft.com/office/officeart/2005/8/layout/process2"/>
    <dgm:cxn modelId="{FFF15D47-7DD7-40E6-8799-AFDB5F7A9A9D}" type="presOf" srcId="{6E95FE28-2CCA-4D8E-B440-B4ECA79FA345}" destId="{7706FE83-00D6-4ED2-9DCF-4362CDDF6CD8}" srcOrd="1" destOrd="0" presId="urn:microsoft.com/office/officeart/2005/8/layout/process2"/>
    <dgm:cxn modelId="{C082855A-DB03-46AA-87DC-1079F6410631}" type="presOf" srcId="{5FB46E6C-6DBE-42C5-98ED-5C0E33519619}" destId="{4E29A67E-C3EC-4875-AF50-7EEF62F3BA88}" srcOrd="0" destOrd="0" presId="urn:microsoft.com/office/officeart/2005/8/layout/process2"/>
    <dgm:cxn modelId="{840F9083-8DA2-4481-A50A-EB5988FDED93}" type="presOf" srcId="{4C5F420F-FAB4-4F25-92FF-16A0EAD89E67}" destId="{2F9C1582-33EB-4C5D-B03D-D1A82DF343D0}" srcOrd="1" destOrd="0" presId="urn:microsoft.com/office/officeart/2005/8/layout/process2"/>
    <dgm:cxn modelId="{B75E2A90-35FD-411F-B387-EA572C4DE051}" srcId="{EFBE8CB5-6784-4436-B426-68743036BF14}" destId="{DCF7BD85-A4B1-47CE-B4A4-78D8F3660257}" srcOrd="4" destOrd="0" parTransId="{9844168B-0994-4C49-B1E2-F314C8744C97}" sibTransId="{BF0B256D-3E2D-4797-A9EC-36E8873622C2}"/>
    <dgm:cxn modelId="{1A05B2A9-C4A4-4249-8BEE-ACA7BDD54859}" type="presOf" srcId="{4C5F420F-FAB4-4F25-92FF-16A0EAD89E67}" destId="{7318BA67-EBC8-475B-AC1A-21F8743B3609}" srcOrd="0" destOrd="0" presId="urn:microsoft.com/office/officeart/2005/8/layout/process2"/>
    <dgm:cxn modelId="{0750ECAD-D338-4DA6-8799-941E57034C8C}" type="presOf" srcId="{E0C635B8-D0C3-4FC5-9CC3-D7C62BF4CC81}" destId="{003C8B69-8938-41C9-99B4-E2684E3DC314}" srcOrd="0" destOrd="0" presId="urn:microsoft.com/office/officeart/2005/8/layout/process2"/>
    <dgm:cxn modelId="{4FD636AF-6E7E-4DF1-8981-F89532A9FFC4}" srcId="{EFBE8CB5-6784-4436-B426-68743036BF14}" destId="{6BE92C08-D6BF-496A-8D63-4BD44B82394C}" srcOrd="1" destOrd="0" parTransId="{E823477A-C68D-4899-BF4D-4A1EA3EEEE97}" sibTransId="{4C5F420F-FAB4-4F25-92FF-16A0EAD89E67}"/>
    <dgm:cxn modelId="{A89716B5-6D7B-48AB-A75D-0E724C05C5CC}" srcId="{EFBE8CB5-6784-4436-B426-68743036BF14}" destId="{E0C635B8-D0C3-4FC5-9CC3-D7C62BF4CC81}" srcOrd="2" destOrd="0" parTransId="{0339E9E2-D0EC-4126-BBD0-A7AC32617B1A}" sibTransId="{5FB46E6C-6DBE-42C5-98ED-5C0E33519619}"/>
    <dgm:cxn modelId="{4EE21FB6-6734-4CEF-9315-E3FD98071A3D}" type="presOf" srcId="{DCF7BD85-A4B1-47CE-B4A4-78D8F3660257}" destId="{C179D2BE-E8ED-44C4-A7B4-1B04A51217A6}" srcOrd="0" destOrd="0" presId="urn:microsoft.com/office/officeart/2005/8/layout/process2"/>
    <dgm:cxn modelId="{D6FD82BA-BEB0-4B69-9D2F-32B43EA37616}" type="presOf" srcId="{6E95FE28-2CCA-4D8E-B440-B4ECA79FA345}" destId="{AF02F7C2-B4EE-4540-8518-70034449D73C}" srcOrd="0" destOrd="0" presId="urn:microsoft.com/office/officeart/2005/8/layout/process2"/>
    <dgm:cxn modelId="{6D5D19C3-A638-4BA1-91B2-23A0DD987A0E}" type="presOf" srcId="{E9F79029-2FD5-43A4-A103-CC5FA5C81BBE}" destId="{A670FA65-C465-491F-A5BC-B9A48C69450E}" srcOrd="0" destOrd="0" presId="urn:microsoft.com/office/officeart/2005/8/layout/process2"/>
    <dgm:cxn modelId="{B45FCDD7-E1F1-4E9D-9C11-20B6EE816E22}" type="presOf" srcId="{6BE92C08-D6BF-496A-8D63-4BD44B82394C}" destId="{3DFBA615-4A18-4468-B05E-149DF8587786}" srcOrd="0" destOrd="0" presId="urn:microsoft.com/office/officeart/2005/8/layout/process2"/>
    <dgm:cxn modelId="{567524EE-3493-496B-87A8-6FDC5C9BB199}" srcId="{EFBE8CB5-6784-4436-B426-68743036BF14}" destId="{77025107-D228-47BB-8005-D6E5A810A210}" srcOrd="3" destOrd="0" parTransId="{43AFAF6B-0AB2-487D-9C2E-734F2C9A6140}" sibTransId="{10C97D1B-C4C9-43CD-A5CD-B76D4F0044B5}"/>
    <dgm:cxn modelId="{556DB107-DBB1-4080-8999-519AA1EEAC8F}" type="presParOf" srcId="{E58CCE22-2262-48A6-8B27-DE427BC0F418}" destId="{A670FA65-C465-491F-A5BC-B9A48C69450E}" srcOrd="0" destOrd="0" presId="urn:microsoft.com/office/officeart/2005/8/layout/process2"/>
    <dgm:cxn modelId="{F6F77471-041D-46C3-A3BE-446F70920075}" type="presParOf" srcId="{E58CCE22-2262-48A6-8B27-DE427BC0F418}" destId="{AF02F7C2-B4EE-4540-8518-70034449D73C}" srcOrd="1" destOrd="0" presId="urn:microsoft.com/office/officeart/2005/8/layout/process2"/>
    <dgm:cxn modelId="{49FACE10-E766-4ACD-877A-E6C3CA94CE18}" type="presParOf" srcId="{AF02F7C2-B4EE-4540-8518-70034449D73C}" destId="{7706FE83-00D6-4ED2-9DCF-4362CDDF6CD8}" srcOrd="0" destOrd="0" presId="urn:microsoft.com/office/officeart/2005/8/layout/process2"/>
    <dgm:cxn modelId="{BE9000C0-D735-476E-AF7B-8F27F60DBA1C}" type="presParOf" srcId="{E58CCE22-2262-48A6-8B27-DE427BC0F418}" destId="{3DFBA615-4A18-4468-B05E-149DF8587786}" srcOrd="2" destOrd="0" presId="urn:microsoft.com/office/officeart/2005/8/layout/process2"/>
    <dgm:cxn modelId="{AE432F6E-7AED-46D4-99F3-BB31F52ADD67}" type="presParOf" srcId="{E58CCE22-2262-48A6-8B27-DE427BC0F418}" destId="{7318BA67-EBC8-475B-AC1A-21F8743B3609}" srcOrd="3" destOrd="0" presId="urn:microsoft.com/office/officeart/2005/8/layout/process2"/>
    <dgm:cxn modelId="{9C0B4D40-5C27-4989-B329-AFA4D80726F0}" type="presParOf" srcId="{7318BA67-EBC8-475B-AC1A-21F8743B3609}" destId="{2F9C1582-33EB-4C5D-B03D-D1A82DF343D0}" srcOrd="0" destOrd="0" presId="urn:microsoft.com/office/officeart/2005/8/layout/process2"/>
    <dgm:cxn modelId="{BF547569-F383-420C-908E-153E3C72F91B}" type="presParOf" srcId="{E58CCE22-2262-48A6-8B27-DE427BC0F418}" destId="{003C8B69-8938-41C9-99B4-E2684E3DC314}" srcOrd="4" destOrd="0" presId="urn:microsoft.com/office/officeart/2005/8/layout/process2"/>
    <dgm:cxn modelId="{CF282DC8-AFE7-45A4-895C-2343B763E72E}" type="presParOf" srcId="{E58CCE22-2262-48A6-8B27-DE427BC0F418}" destId="{4E29A67E-C3EC-4875-AF50-7EEF62F3BA88}" srcOrd="5" destOrd="0" presId="urn:microsoft.com/office/officeart/2005/8/layout/process2"/>
    <dgm:cxn modelId="{12CA0282-1ED9-43B8-BF97-E53CCFC53D31}" type="presParOf" srcId="{4E29A67E-C3EC-4875-AF50-7EEF62F3BA88}" destId="{5828EA08-A48F-4706-9A98-F10532A1BCCA}" srcOrd="0" destOrd="0" presId="urn:microsoft.com/office/officeart/2005/8/layout/process2"/>
    <dgm:cxn modelId="{183D03BB-D835-4806-932E-D91B2549A161}" type="presParOf" srcId="{E58CCE22-2262-48A6-8B27-DE427BC0F418}" destId="{9B922130-66A6-4C32-9E46-9F2728C410F1}" srcOrd="6" destOrd="0" presId="urn:microsoft.com/office/officeart/2005/8/layout/process2"/>
    <dgm:cxn modelId="{18E262AA-A5AF-4A9C-BA90-11F98986B62C}" type="presParOf" srcId="{E58CCE22-2262-48A6-8B27-DE427BC0F418}" destId="{E1288B8D-6070-468A-9911-091A5045D04A}" srcOrd="7" destOrd="0" presId="urn:microsoft.com/office/officeart/2005/8/layout/process2"/>
    <dgm:cxn modelId="{04C9DE1C-D9CA-41D5-9E6A-ECDDFA274FB2}" type="presParOf" srcId="{E1288B8D-6070-468A-9911-091A5045D04A}" destId="{81304333-8BE1-4369-B7AC-F0209BDF3825}" srcOrd="0" destOrd="0" presId="urn:microsoft.com/office/officeart/2005/8/layout/process2"/>
    <dgm:cxn modelId="{D788FF1A-019C-4C22-BB72-A251688F7D09}" type="presParOf" srcId="{E58CCE22-2262-48A6-8B27-DE427BC0F418}" destId="{C179D2BE-E8ED-44C4-A7B4-1B04A51217A6}"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BE8CB5-6784-4436-B426-68743036BF14}" type="doc">
      <dgm:prSet loTypeId="urn:microsoft.com/office/officeart/2005/8/layout/process2" loCatId="process" qsTypeId="urn:microsoft.com/office/officeart/2005/8/quickstyle/simple1" qsCatId="simple" csTypeId="urn:microsoft.com/office/officeart/2005/8/colors/accent1_2" csCatId="accent1" phldr="1"/>
      <dgm:spPr/>
    </dgm:pt>
    <dgm:pt modelId="{E9F79029-2FD5-43A4-A103-CC5FA5C81BBE}">
      <dgm:prSet phldrT="[Text]"/>
      <dgm:spPr/>
      <dgm:t>
        <a:bodyPr/>
        <a:lstStyle/>
        <a:p>
          <a:r>
            <a:rPr lang="en-US" dirty="0"/>
            <a:t>Collection of the milk</a:t>
          </a:r>
          <a:endParaRPr lang="en-IN" dirty="0"/>
        </a:p>
      </dgm:t>
    </dgm:pt>
    <dgm:pt modelId="{3CB0F30B-4D44-47DC-8090-8FB3210C3C45}" type="parTrans" cxnId="{373E4A39-911E-4D9C-94EC-51A3FD82C9FF}">
      <dgm:prSet/>
      <dgm:spPr/>
      <dgm:t>
        <a:bodyPr/>
        <a:lstStyle/>
        <a:p>
          <a:endParaRPr lang="en-IN"/>
        </a:p>
      </dgm:t>
    </dgm:pt>
    <dgm:pt modelId="{6E95FE28-2CCA-4D8E-B440-B4ECA79FA345}" type="sibTrans" cxnId="{373E4A39-911E-4D9C-94EC-51A3FD82C9FF}">
      <dgm:prSet/>
      <dgm:spPr/>
      <dgm:t>
        <a:bodyPr/>
        <a:lstStyle/>
        <a:p>
          <a:endParaRPr lang="en-IN" dirty="0"/>
        </a:p>
      </dgm:t>
    </dgm:pt>
    <dgm:pt modelId="{77025107-D228-47BB-8005-D6E5A810A210}">
      <dgm:prSet phldrT="[Text]"/>
      <dgm:spPr/>
      <dgm:t>
        <a:bodyPr/>
        <a:lstStyle/>
        <a:p>
          <a:r>
            <a:rPr lang="en-US" dirty="0"/>
            <a:t>Inoculation of milk with the starter culture</a:t>
          </a:r>
          <a:endParaRPr lang="en-IN" dirty="0"/>
        </a:p>
      </dgm:t>
    </dgm:pt>
    <dgm:pt modelId="{43AFAF6B-0AB2-487D-9C2E-734F2C9A6140}" type="parTrans" cxnId="{567524EE-3493-496B-87A8-6FDC5C9BB199}">
      <dgm:prSet/>
      <dgm:spPr/>
      <dgm:t>
        <a:bodyPr/>
        <a:lstStyle/>
        <a:p>
          <a:endParaRPr lang="en-IN"/>
        </a:p>
      </dgm:t>
    </dgm:pt>
    <dgm:pt modelId="{10C97D1B-C4C9-43CD-A5CD-B76D4F0044B5}" type="sibTrans" cxnId="{567524EE-3493-496B-87A8-6FDC5C9BB199}">
      <dgm:prSet/>
      <dgm:spPr/>
      <dgm:t>
        <a:bodyPr/>
        <a:lstStyle/>
        <a:p>
          <a:endParaRPr lang="en-IN" dirty="0"/>
        </a:p>
      </dgm:t>
    </dgm:pt>
    <dgm:pt modelId="{DCF7BD85-A4B1-47CE-B4A4-78D8F3660257}">
      <dgm:prSet phldrT="[Text]"/>
      <dgm:spPr/>
      <dgm:t>
        <a:bodyPr/>
        <a:lstStyle/>
        <a:p>
          <a:r>
            <a:rPr lang="en-US" dirty="0"/>
            <a:t>Incubate the mixture at 40</a:t>
          </a:r>
          <a:r>
            <a:rPr lang="en-US" baseline="30000" dirty="0"/>
            <a:t>0</a:t>
          </a:r>
          <a:r>
            <a:rPr lang="en-US" baseline="0" dirty="0"/>
            <a:t>C for 24 hrs and Refrigerate at 4</a:t>
          </a:r>
          <a:r>
            <a:rPr lang="en-US" baseline="30000" dirty="0"/>
            <a:t>0</a:t>
          </a:r>
          <a:r>
            <a:rPr lang="en-US" baseline="0" dirty="0"/>
            <a:t>C</a:t>
          </a:r>
          <a:endParaRPr lang="en-IN" baseline="30000" dirty="0"/>
        </a:p>
      </dgm:t>
    </dgm:pt>
    <dgm:pt modelId="{9844168B-0994-4C49-B1E2-F314C8744C97}" type="parTrans" cxnId="{B75E2A90-35FD-411F-B387-EA572C4DE051}">
      <dgm:prSet/>
      <dgm:spPr/>
      <dgm:t>
        <a:bodyPr/>
        <a:lstStyle/>
        <a:p>
          <a:endParaRPr lang="en-IN"/>
        </a:p>
      </dgm:t>
    </dgm:pt>
    <dgm:pt modelId="{BF0B256D-3E2D-4797-A9EC-36E8873622C2}" type="sibTrans" cxnId="{B75E2A90-35FD-411F-B387-EA572C4DE051}">
      <dgm:prSet/>
      <dgm:spPr/>
      <dgm:t>
        <a:bodyPr/>
        <a:lstStyle/>
        <a:p>
          <a:endParaRPr lang="en-IN"/>
        </a:p>
      </dgm:t>
    </dgm:pt>
    <dgm:pt modelId="{E0C635B8-D0C3-4FC5-9CC3-D7C62BF4CC81}">
      <dgm:prSet/>
      <dgm:spPr/>
      <dgm:t>
        <a:bodyPr/>
        <a:lstStyle/>
        <a:p>
          <a:r>
            <a:rPr lang="en-US" dirty="0"/>
            <a:t>Cooling down the milk to normal temperature of 42</a:t>
          </a:r>
          <a:r>
            <a:rPr lang="en-US" baseline="30000" dirty="0"/>
            <a:t>0 </a:t>
          </a:r>
          <a:r>
            <a:rPr lang="en-US" baseline="0" dirty="0"/>
            <a:t>C</a:t>
          </a:r>
          <a:endParaRPr lang="en-IN" baseline="30000" dirty="0"/>
        </a:p>
      </dgm:t>
    </dgm:pt>
    <dgm:pt modelId="{0339E9E2-D0EC-4126-BBD0-A7AC32617B1A}" type="parTrans" cxnId="{A89716B5-6D7B-48AB-A75D-0E724C05C5CC}">
      <dgm:prSet/>
      <dgm:spPr/>
      <dgm:t>
        <a:bodyPr/>
        <a:lstStyle/>
        <a:p>
          <a:endParaRPr lang="en-IN"/>
        </a:p>
      </dgm:t>
    </dgm:pt>
    <dgm:pt modelId="{5FB46E6C-6DBE-42C5-98ED-5C0E33519619}" type="sibTrans" cxnId="{A89716B5-6D7B-48AB-A75D-0E724C05C5CC}">
      <dgm:prSet/>
      <dgm:spPr/>
      <dgm:t>
        <a:bodyPr/>
        <a:lstStyle/>
        <a:p>
          <a:endParaRPr lang="en-IN" dirty="0"/>
        </a:p>
      </dgm:t>
    </dgm:pt>
    <dgm:pt modelId="{6BE92C08-D6BF-496A-8D63-4BD44B82394C}">
      <dgm:prSet/>
      <dgm:spPr/>
      <dgm:t>
        <a:bodyPr/>
        <a:lstStyle/>
        <a:p>
          <a:r>
            <a:rPr lang="en-US" dirty="0"/>
            <a:t>Boiling the milk at 90</a:t>
          </a:r>
          <a:r>
            <a:rPr lang="en-US" baseline="30000" dirty="0"/>
            <a:t>0</a:t>
          </a:r>
          <a:r>
            <a:rPr lang="en-US" baseline="0" dirty="0"/>
            <a:t>C for 5 mins</a:t>
          </a:r>
          <a:endParaRPr lang="en-IN" baseline="30000" dirty="0"/>
        </a:p>
      </dgm:t>
    </dgm:pt>
    <dgm:pt modelId="{E823477A-C68D-4899-BF4D-4A1EA3EEEE97}" type="parTrans" cxnId="{4FD636AF-6E7E-4DF1-8981-F89532A9FFC4}">
      <dgm:prSet/>
      <dgm:spPr/>
      <dgm:t>
        <a:bodyPr/>
        <a:lstStyle/>
        <a:p>
          <a:endParaRPr lang="en-IN"/>
        </a:p>
      </dgm:t>
    </dgm:pt>
    <dgm:pt modelId="{4C5F420F-FAB4-4F25-92FF-16A0EAD89E67}" type="sibTrans" cxnId="{4FD636AF-6E7E-4DF1-8981-F89532A9FFC4}">
      <dgm:prSet/>
      <dgm:spPr/>
      <dgm:t>
        <a:bodyPr/>
        <a:lstStyle/>
        <a:p>
          <a:endParaRPr lang="en-IN" dirty="0"/>
        </a:p>
      </dgm:t>
    </dgm:pt>
    <dgm:pt modelId="{E58CCE22-2262-48A6-8B27-DE427BC0F418}" type="pres">
      <dgm:prSet presAssocID="{EFBE8CB5-6784-4436-B426-68743036BF14}" presName="linearFlow" presStyleCnt="0">
        <dgm:presLayoutVars>
          <dgm:resizeHandles val="exact"/>
        </dgm:presLayoutVars>
      </dgm:prSet>
      <dgm:spPr/>
    </dgm:pt>
    <dgm:pt modelId="{A670FA65-C465-491F-A5BC-B9A48C69450E}" type="pres">
      <dgm:prSet presAssocID="{E9F79029-2FD5-43A4-A103-CC5FA5C81BBE}" presName="node" presStyleLbl="node1" presStyleIdx="0" presStyleCnt="5" custScaleX="139407">
        <dgm:presLayoutVars>
          <dgm:bulletEnabled val="1"/>
        </dgm:presLayoutVars>
      </dgm:prSet>
      <dgm:spPr/>
    </dgm:pt>
    <dgm:pt modelId="{AF02F7C2-B4EE-4540-8518-70034449D73C}" type="pres">
      <dgm:prSet presAssocID="{6E95FE28-2CCA-4D8E-B440-B4ECA79FA345}" presName="sibTrans" presStyleLbl="sibTrans2D1" presStyleIdx="0" presStyleCnt="4"/>
      <dgm:spPr/>
    </dgm:pt>
    <dgm:pt modelId="{7706FE83-00D6-4ED2-9DCF-4362CDDF6CD8}" type="pres">
      <dgm:prSet presAssocID="{6E95FE28-2CCA-4D8E-B440-B4ECA79FA345}" presName="connectorText" presStyleLbl="sibTrans2D1" presStyleIdx="0" presStyleCnt="4"/>
      <dgm:spPr/>
    </dgm:pt>
    <dgm:pt modelId="{3DFBA615-4A18-4468-B05E-149DF8587786}" type="pres">
      <dgm:prSet presAssocID="{6BE92C08-D6BF-496A-8D63-4BD44B82394C}" presName="node" presStyleLbl="node1" presStyleIdx="1" presStyleCnt="5" custScaleX="139407">
        <dgm:presLayoutVars>
          <dgm:bulletEnabled val="1"/>
        </dgm:presLayoutVars>
      </dgm:prSet>
      <dgm:spPr/>
    </dgm:pt>
    <dgm:pt modelId="{7318BA67-EBC8-475B-AC1A-21F8743B3609}" type="pres">
      <dgm:prSet presAssocID="{4C5F420F-FAB4-4F25-92FF-16A0EAD89E67}" presName="sibTrans" presStyleLbl="sibTrans2D1" presStyleIdx="1" presStyleCnt="4"/>
      <dgm:spPr/>
    </dgm:pt>
    <dgm:pt modelId="{2F9C1582-33EB-4C5D-B03D-D1A82DF343D0}" type="pres">
      <dgm:prSet presAssocID="{4C5F420F-FAB4-4F25-92FF-16A0EAD89E67}" presName="connectorText" presStyleLbl="sibTrans2D1" presStyleIdx="1" presStyleCnt="4"/>
      <dgm:spPr/>
    </dgm:pt>
    <dgm:pt modelId="{003C8B69-8938-41C9-99B4-E2684E3DC314}" type="pres">
      <dgm:prSet presAssocID="{E0C635B8-D0C3-4FC5-9CC3-D7C62BF4CC81}" presName="node" presStyleLbl="node1" presStyleIdx="2" presStyleCnt="5" custScaleX="139407">
        <dgm:presLayoutVars>
          <dgm:bulletEnabled val="1"/>
        </dgm:presLayoutVars>
      </dgm:prSet>
      <dgm:spPr/>
    </dgm:pt>
    <dgm:pt modelId="{4E29A67E-C3EC-4875-AF50-7EEF62F3BA88}" type="pres">
      <dgm:prSet presAssocID="{5FB46E6C-6DBE-42C5-98ED-5C0E33519619}" presName="sibTrans" presStyleLbl="sibTrans2D1" presStyleIdx="2" presStyleCnt="4"/>
      <dgm:spPr/>
    </dgm:pt>
    <dgm:pt modelId="{5828EA08-A48F-4706-9A98-F10532A1BCCA}" type="pres">
      <dgm:prSet presAssocID="{5FB46E6C-6DBE-42C5-98ED-5C0E33519619}" presName="connectorText" presStyleLbl="sibTrans2D1" presStyleIdx="2" presStyleCnt="4"/>
      <dgm:spPr/>
    </dgm:pt>
    <dgm:pt modelId="{9B922130-66A6-4C32-9E46-9F2728C410F1}" type="pres">
      <dgm:prSet presAssocID="{77025107-D228-47BB-8005-D6E5A810A210}" presName="node" presStyleLbl="node1" presStyleIdx="3" presStyleCnt="5" custScaleX="139407">
        <dgm:presLayoutVars>
          <dgm:bulletEnabled val="1"/>
        </dgm:presLayoutVars>
      </dgm:prSet>
      <dgm:spPr/>
    </dgm:pt>
    <dgm:pt modelId="{E1288B8D-6070-468A-9911-091A5045D04A}" type="pres">
      <dgm:prSet presAssocID="{10C97D1B-C4C9-43CD-A5CD-B76D4F0044B5}" presName="sibTrans" presStyleLbl="sibTrans2D1" presStyleIdx="3" presStyleCnt="4"/>
      <dgm:spPr/>
    </dgm:pt>
    <dgm:pt modelId="{81304333-8BE1-4369-B7AC-F0209BDF3825}" type="pres">
      <dgm:prSet presAssocID="{10C97D1B-C4C9-43CD-A5CD-B76D4F0044B5}" presName="connectorText" presStyleLbl="sibTrans2D1" presStyleIdx="3" presStyleCnt="4"/>
      <dgm:spPr/>
    </dgm:pt>
    <dgm:pt modelId="{C179D2BE-E8ED-44C4-A7B4-1B04A51217A6}" type="pres">
      <dgm:prSet presAssocID="{DCF7BD85-A4B1-47CE-B4A4-78D8F3660257}" presName="node" presStyleLbl="node1" presStyleIdx="4" presStyleCnt="5" custScaleX="139407" custScaleY="93984">
        <dgm:presLayoutVars>
          <dgm:bulletEnabled val="1"/>
        </dgm:presLayoutVars>
      </dgm:prSet>
      <dgm:spPr/>
    </dgm:pt>
  </dgm:ptLst>
  <dgm:cxnLst>
    <dgm:cxn modelId="{9EC6EF00-1BD9-42C6-9A43-605AE4B67EF0}" type="presOf" srcId="{5FB46E6C-6DBE-42C5-98ED-5C0E33519619}" destId="{5828EA08-A48F-4706-9A98-F10532A1BCCA}" srcOrd="1" destOrd="0" presId="urn:microsoft.com/office/officeart/2005/8/layout/process2"/>
    <dgm:cxn modelId="{52C40C11-A518-4E35-8AAD-76AD115169DE}" type="presOf" srcId="{10C97D1B-C4C9-43CD-A5CD-B76D4F0044B5}" destId="{81304333-8BE1-4369-B7AC-F0209BDF3825}" srcOrd="1" destOrd="0" presId="urn:microsoft.com/office/officeart/2005/8/layout/process2"/>
    <dgm:cxn modelId="{8D50EA12-B42F-44E1-A146-DAEF5E36E910}" type="presOf" srcId="{EFBE8CB5-6784-4436-B426-68743036BF14}" destId="{E58CCE22-2262-48A6-8B27-DE427BC0F418}" srcOrd="0" destOrd="0" presId="urn:microsoft.com/office/officeart/2005/8/layout/process2"/>
    <dgm:cxn modelId="{91524F2E-5B9C-4F0E-98D7-FD2A58ED9EB9}" type="presOf" srcId="{10C97D1B-C4C9-43CD-A5CD-B76D4F0044B5}" destId="{E1288B8D-6070-468A-9911-091A5045D04A}" srcOrd="0" destOrd="0" presId="urn:microsoft.com/office/officeart/2005/8/layout/process2"/>
    <dgm:cxn modelId="{373E4A39-911E-4D9C-94EC-51A3FD82C9FF}" srcId="{EFBE8CB5-6784-4436-B426-68743036BF14}" destId="{E9F79029-2FD5-43A4-A103-CC5FA5C81BBE}" srcOrd="0" destOrd="0" parTransId="{3CB0F30B-4D44-47DC-8090-8FB3210C3C45}" sibTransId="{6E95FE28-2CCA-4D8E-B440-B4ECA79FA345}"/>
    <dgm:cxn modelId="{1C1DF93A-9766-4B95-B6CA-EDD76BB6A205}" type="presOf" srcId="{77025107-D228-47BB-8005-D6E5A810A210}" destId="{9B922130-66A6-4C32-9E46-9F2728C410F1}" srcOrd="0" destOrd="0" presId="urn:microsoft.com/office/officeart/2005/8/layout/process2"/>
    <dgm:cxn modelId="{FFF15D47-7DD7-40E6-8799-AFDB5F7A9A9D}" type="presOf" srcId="{6E95FE28-2CCA-4D8E-B440-B4ECA79FA345}" destId="{7706FE83-00D6-4ED2-9DCF-4362CDDF6CD8}" srcOrd="1" destOrd="0" presId="urn:microsoft.com/office/officeart/2005/8/layout/process2"/>
    <dgm:cxn modelId="{C082855A-DB03-46AA-87DC-1079F6410631}" type="presOf" srcId="{5FB46E6C-6DBE-42C5-98ED-5C0E33519619}" destId="{4E29A67E-C3EC-4875-AF50-7EEF62F3BA88}" srcOrd="0" destOrd="0" presId="urn:microsoft.com/office/officeart/2005/8/layout/process2"/>
    <dgm:cxn modelId="{840F9083-8DA2-4481-A50A-EB5988FDED93}" type="presOf" srcId="{4C5F420F-FAB4-4F25-92FF-16A0EAD89E67}" destId="{2F9C1582-33EB-4C5D-B03D-D1A82DF343D0}" srcOrd="1" destOrd="0" presId="urn:microsoft.com/office/officeart/2005/8/layout/process2"/>
    <dgm:cxn modelId="{B75E2A90-35FD-411F-B387-EA572C4DE051}" srcId="{EFBE8CB5-6784-4436-B426-68743036BF14}" destId="{DCF7BD85-A4B1-47CE-B4A4-78D8F3660257}" srcOrd="4" destOrd="0" parTransId="{9844168B-0994-4C49-B1E2-F314C8744C97}" sibTransId="{BF0B256D-3E2D-4797-A9EC-36E8873622C2}"/>
    <dgm:cxn modelId="{1A05B2A9-C4A4-4249-8BEE-ACA7BDD54859}" type="presOf" srcId="{4C5F420F-FAB4-4F25-92FF-16A0EAD89E67}" destId="{7318BA67-EBC8-475B-AC1A-21F8743B3609}" srcOrd="0" destOrd="0" presId="urn:microsoft.com/office/officeart/2005/8/layout/process2"/>
    <dgm:cxn modelId="{0750ECAD-D338-4DA6-8799-941E57034C8C}" type="presOf" srcId="{E0C635B8-D0C3-4FC5-9CC3-D7C62BF4CC81}" destId="{003C8B69-8938-41C9-99B4-E2684E3DC314}" srcOrd="0" destOrd="0" presId="urn:microsoft.com/office/officeart/2005/8/layout/process2"/>
    <dgm:cxn modelId="{4FD636AF-6E7E-4DF1-8981-F89532A9FFC4}" srcId="{EFBE8CB5-6784-4436-B426-68743036BF14}" destId="{6BE92C08-D6BF-496A-8D63-4BD44B82394C}" srcOrd="1" destOrd="0" parTransId="{E823477A-C68D-4899-BF4D-4A1EA3EEEE97}" sibTransId="{4C5F420F-FAB4-4F25-92FF-16A0EAD89E67}"/>
    <dgm:cxn modelId="{A89716B5-6D7B-48AB-A75D-0E724C05C5CC}" srcId="{EFBE8CB5-6784-4436-B426-68743036BF14}" destId="{E0C635B8-D0C3-4FC5-9CC3-D7C62BF4CC81}" srcOrd="2" destOrd="0" parTransId="{0339E9E2-D0EC-4126-BBD0-A7AC32617B1A}" sibTransId="{5FB46E6C-6DBE-42C5-98ED-5C0E33519619}"/>
    <dgm:cxn modelId="{4EE21FB6-6734-4CEF-9315-E3FD98071A3D}" type="presOf" srcId="{DCF7BD85-A4B1-47CE-B4A4-78D8F3660257}" destId="{C179D2BE-E8ED-44C4-A7B4-1B04A51217A6}" srcOrd="0" destOrd="0" presId="urn:microsoft.com/office/officeart/2005/8/layout/process2"/>
    <dgm:cxn modelId="{D6FD82BA-BEB0-4B69-9D2F-32B43EA37616}" type="presOf" srcId="{6E95FE28-2CCA-4D8E-B440-B4ECA79FA345}" destId="{AF02F7C2-B4EE-4540-8518-70034449D73C}" srcOrd="0" destOrd="0" presId="urn:microsoft.com/office/officeart/2005/8/layout/process2"/>
    <dgm:cxn modelId="{6D5D19C3-A638-4BA1-91B2-23A0DD987A0E}" type="presOf" srcId="{E9F79029-2FD5-43A4-A103-CC5FA5C81BBE}" destId="{A670FA65-C465-491F-A5BC-B9A48C69450E}" srcOrd="0" destOrd="0" presId="urn:microsoft.com/office/officeart/2005/8/layout/process2"/>
    <dgm:cxn modelId="{B45FCDD7-E1F1-4E9D-9C11-20B6EE816E22}" type="presOf" srcId="{6BE92C08-D6BF-496A-8D63-4BD44B82394C}" destId="{3DFBA615-4A18-4468-B05E-149DF8587786}" srcOrd="0" destOrd="0" presId="urn:microsoft.com/office/officeart/2005/8/layout/process2"/>
    <dgm:cxn modelId="{567524EE-3493-496B-87A8-6FDC5C9BB199}" srcId="{EFBE8CB5-6784-4436-B426-68743036BF14}" destId="{77025107-D228-47BB-8005-D6E5A810A210}" srcOrd="3" destOrd="0" parTransId="{43AFAF6B-0AB2-487D-9C2E-734F2C9A6140}" sibTransId="{10C97D1B-C4C9-43CD-A5CD-B76D4F0044B5}"/>
    <dgm:cxn modelId="{556DB107-DBB1-4080-8999-519AA1EEAC8F}" type="presParOf" srcId="{E58CCE22-2262-48A6-8B27-DE427BC0F418}" destId="{A670FA65-C465-491F-A5BC-B9A48C69450E}" srcOrd="0" destOrd="0" presId="urn:microsoft.com/office/officeart/2005/8/layout/process2"/>
    <dgm:cxn modelId="{F6F77471-041D-46C3-A3BE-446F70920075}" type="presParOf" srcId="{E58CCE22-2262-48A6-8B27-DE427BC0F418}" destId="{AF02F7C2-B4EE-4540-8518-70034449D73C}" srcOrd="1" destOrd="0" presId="urn:microsoft.com/office/officeart/2005/8/layout/process2"/>
    <dgm:cxn modelId="{49FACE10-E766-4ACD-877A-E6C3CA94CE18}" type="presParOf" srcId="{AF02F7C2-B4EE-4540-8518-70034449D73C}" destId="{7706FE83-00D6-4ED2-9DCF-4362CDDF6CD8}" srcOrd="0" destOrd="0" presId="urn:microsoft.com/office/officeart/2005/8/layout/process2"/>
    <dgm:cxn modelId="{BE9000C0-D735-476E-AF7B-8F27F60DBA1C}" type="presParOf" srcId="{E58CCE22-2262-48A6-8B27-DE427BC0F418}" destId="{3DFBA615-4A18-4468-B05E-149DF8587786}" srcOrd="2" destOrd="0" presId="urn:microsoft.com/office/officeart/2005/8/layout/process2"/>
    <dgm:cxn modelId="{AE432F6E-7AED-46D4-99F3-BB31F52ADD67}" type="presParOf" srcId="{E58CCE22-2262-48A6-8B27-DE427BC0F418}" destId="{7318BA67-EBC8-475B-AC1A-21F8743B3609}" srcOrd="3" destOrd="0" presId="urn:microsoft.com/office/officeart/2005/8/layout/process2"/>
    <dgm:cxn modelId="{9C0B4D40-5C27-4989-B329-AFA4D80726F0}" type="presParOf" srcId="{7318BA67-EBC8-475B-AC1A-21F8743B3609}" destId="{2F9C1582-33EB-4C5D-B03D-D1A82DF343D0}" srcOrd="0" destOrd="0" presId="urn:microsoft.com/office/officeart/2005/8/layout/process2"/>
    <dgm:cxn modelId="{BF547569-F383-420C-908E-153E3C72F91B}" type="presParOf" srcId="{E58CCE22-2262-48A6-8B27-DE427BC0F418}" destId="{003C8B69-8938-41C9-99B4-E2684E3DC314}" srcOrd="4" destOrd="0" presId="urn:microsoft.com/office/officeart/2005/8/layout/process2"/>
    <dgm:cxn modelId="{CF282DC8-AFE7-45A4-895C-2343B763E72E}" type="presParOf" srcId="{E58CCE22-2262-48A6-8B27-DE427BC0F418}" destId="{4E29A67E-C3EC-4875-AF50-7EEF62F3BA88}" srcOrd="5" destOrd="0" presId="urn:microsoft.com/office/officeart/2005/8/layout/process2"/>
    <dgm:cxn modelId="{12CA0282-1ED9-43B8-BF97-E53CCFC53D31}" type="presParOf" srcId="{4E29A67E-C3EC-4875-AF50-7EEF62F3BA88}" destId="{5828EA08-A48F-4706-9A98-F10532A1BCCA}" srcOrd="0" destOrd="0" presId="urn:microsoft.com/office/officeart/2005/8/layout/process2"/>
    <dgm:cxn modelId="{183D03BB-D835-4806-932E-D91B2549A161}" type="presParOf" srcId="{E58CCE22-2262-48A6-8B27-DE427BC0F418}" destId="{9B922130-66A6-4C32-9E46-9F2728C410F1}" srcOrd="6" destOrd="0" presId="urn:microsoft.com/office/officeart/2005/8/layout/process2"/>
    <dgm:cxn modelId="{18E262AA-A5AF-4A9C-BA90-11F98986B62C}" type="presParOf" srcId="{E58CCE22-2262-48A6-8B27-DE427BC0F418}" destId="{E1288B8D-6070-468A-9911-091A5045D04A}" srcOrd="7" destOrd="0" presId="urn:microsoft.com/office/officeart/2005/8/layout/process2"/>
    <dgm:cxn modelId="{04C9DE1C-D9CA-41D5-9E6A-ECDDFA274FB2}" type="presParOf" srcId="{E1288B8D-6070-468A-9911-091A5045D04A}" destId="{81304333-8BE1-4369-B7AC-F0209BDF3825}" srcOrd="0" destOrd="0" presId="urn:microsoft.com/office/officeart/2005/8/layout/process2"/>
    <dgm:cxn modelId="{D788FF1A-019C-4C22-BB72-A251688F7D09}" type="presParOf" srcId="{E58CCE22-2262-48A6-8B27-DE427BC0F418}" destId="{C179D2BE-E8ED-44C4-A7B4-1B04A51217A6}"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C77121-5A54-457F-8E11-8EE65010C8DD}" type="doc">
      <dgm:prSet loTypeId="urn:microsoft.com/office/officeart/2005/8/layout/process2" loCatId="process" qsTypeId="urn:microsoft.com/office/officeart/2005/8/quickstyle/simple1" qsCatId="simple" csTypeId="urn:microsoft.com/office/officeart/2005/8/colors/accent1_2" csCatId="accent1" phldr="1"/>
      <dgm:spPr/>
    </dgm:pt>
    <dgm:pt modelId="{6B6A0CD6-6917-484A-A5C8-A8991E61EF7E}">
      <dgm:prSet phldrT="[Text]"/>
      <dgm:spPr/>
      <dgm:t>
        <a:bodyPr/>
        <a:lstStyle/>
        <a:p>
          <a:r>
            <a:rPr lang="en-US" dirty="0"/>
            <a:t>Collection of  Coconut milk</a:t>
          </a:r>
          <a:endParaRPr lang="en-IN" dirty="0"/>
        </a:p>
      </dgm:t>
    </dgm:pt>
    <dgm:pt modelId="{33267E31-31B8-4BA7-B127-E77F5415A6A6}" type="parTrans" cxnId="{3D0D34E7-5FA9-4EB1-8BC8-52B4F1434884}">
      <dgm:prSet/>
      <dgm:spPr/>
      <dgm:t>
        <a:bodyPr/>
        <a:lstStyle/>
        <a:p>
          <a:endParaRPr lang="en-IN"/>
        </a:p>
      </dgm:t>
    </dgm:pt>
    <dgm:pt modelId="{3619CFEA-5C11-494B-B9F8-504F249FC374}" type="sibTrans" cxnId="{3D0D34E7-5FA9-4EB1-8BC8-52B4F1434884}">
      <dgm:prSet/>
      <dgm:spPr/>
      <dgm:t>
        <a:bodyPr/>
        <a:lstStyle/>
        <a:p>
          <a:endParaRPr lang="en-IN" dirty="0"/>
        </a:p>
      </dgm:t>
    </dgm:pt>
    <dgm:pt modelId="{ECAE50C6-A4AF-4571-84EE-32934030E3FE}">
      <dgm:prSet/>
      <dgm:spPr/>
      <dgm:t>
        <a:bodyPr/>
        <a:lstStyle/>
        <a:p>
          <a:r>
            <a:rPr lang="en-US" baseline="0" dirty="0"/>
            <a:t>Incubation of the mixture at 40</a:t>
          </a:r>
          <a:r>
            <a:rPr lang="en-US" baseline="30000" dirty="0"/>
            <a:t>0</a:t>
          </a:r>
          <a:r>
            <a:rPr lang="en-US" baseline="0" dirty="0"/>
            <a:t>C for 24-48 hrs</a:t>
          </a:r>
          <a:endParaRPr lang="en-IN" baseline="30000" dirty="0"/>
        </a:p>
      </dgm:t>
    </dgm:pt>
    <dgm:pt modelId="{EC88C4B1-16AF-4844-96E4-C1D10B6EFFC5}" type="parTrans" cxnId="{B99F4A04-9646-4F1D-8B11-E22044A7B06C}">
      <dgm:prSet/>
      <dgm:spPr/>
      <dgm:t>
        <a:bodyPr/>
        <a:lstStyle/>
        <a:p>
          <a:endParaRPr lang="en-IN"/>
        </a:p>
      </dgm:t>
    </dgm:pt>
    <dgm:pt modelId="{04A32F2D-4C32-4E8D-AD80-C17DF17A52FB}" type="sibTrans" cxnId="{B99F4A04-9646-4F1D-8B11-E22044A7B06C}">
      <dgm:prSet/>
      <dgm:spPr/>
      <dgm:t>
        <a:bodyPr/>
        <a:lstStyle/>
        <a:p>
          <a:endParaRPr lang="en-IN" dirty="0"/>
        </a:p>
      </dgm:t>
    </dgm:pt>
    <dgm:pt modelId="{DF595942-6702-4FD0-AE6E-FE618525F9A3}">
      <dgm:prSet/>
      <dgm:spPr/>
      <dgm:t>
        <a:bodyPr/>
        <a:lstStyle/>
        <a:p>
          <a:r>
            <a:rPr lang="en-US" dirty="0"/>
            <a:t>Boiling of the milk  at 90</a:t>
          </a:r>
          <a:r>
            <a:rPr lang="en-US" baseline="30000" dirty="0"/>
            <a:t>0</a:t>
          </a:r>
          <a:r>
            <a:rPr lang="en-US" baseline="0" dirty="0"/>
            <a:t>C for 5mins</a:t>
          </a:r>
          <a:endParaRPr lang="en-IN" baseline="30000" dirty="0"/>
        </a:p>
      </dgm:t>
    </dgm:pt>
    <dgm:pt modelId="{4AE014C4-77DD-46F6-87E9-33E6DA80C0EE}" type="parTrans" cxnId="{4040DBC5-86C9-4BF8-A42E-D02899EC24BA}">
      <dgm:prSet/>
      <dgm:spPr/>
      <dgm:t>
        <a:bodyPr/>
        <a:lstStyle/>
        <a:p>
          <a:endParaRPr lang="en-IN"/>
        </a:p>
      </dgm:t>
    </dgm:pt>
    <dgm:pt modelId="{D8249A1C-F3BD-4DF3-9AC1-81FE679E541F}" type="sibTrans" cxnId="{4040DBC5-86C9-4BF8-A42E-D02899EC24BA}">
      <dgm:prSet/>
      <dgm:spPr/>
      <dgm:t>
        <a:bodyPr/>
        <a:lstStyle/>
        <a:p>
          <a:endParaRPr lang="en-IN" dirty="0"/>
        </a:p>
      </dgm:t>
    </dgm:pt>
    <dgm:pt modelId="{BF1FF3AF-0216-4714-BEDB-C4074A537EBE}">
      <dgm:prSet/>
      <dgm:spPr/>
      <dgm:t>
        <a:bodyPr/>
        <a:lstStyle/>
        <a:p>
          <a:r>
            <a:rPr lang="en-US" dirty="0"/>
            <a:t>Inoculation of stater culture</a:t>
          </a:r>
          <a:endParaRPr lang="en-IN" baseline="30000" dirty="0"/>
        </a:p>
      </dgm:t>
    </dgm:pt>
    <dgm:pt modelId="{191BD863-719F-4AA1-AD12-EE84B6930381}" type="parTrans" cxnId="{7D15312E-EFAC-463F-A35B-F088AE2E3B3A}">
      <dgm:prSet/>
      <dgm:spPr/>
      <dgm:t>
        <a:bodyPr/>
        <a:lstStyle/>
        <a:p>
          <a:endParaRPr lang="en-IN"/>
        </a:p>
      </dgm:t>
    </dgm:pt>
    <dgm:pt modelId="{D30E137F-0326-4F28-8760-90AC55DBA28F}" type="sibTrans" cxnId="{7D15312E-EFAC-463F-A35B-F088AE2E3B3A}">
      <dgm:prSet/>
      <dgm:spPr/>
      <dgm:t>
        <a:bodyPr/>
        <a:lstStyle/>
        <a:p>
          <a:endParaRPr lang="en-IN" dirty="0"/>
        </a:p>
      </dgm:t>
    </dgm:pt>
    <dgm:pt modelId="{D8F104A5-46CB-4148-9A92-987506563420}">
      <dgm:prSet/>
      <dgm:spPr/>
      <dgm:t>
        <a:bodyPr/>
        <a:lstStyle/>
        <a:p>
          <a:r>
            <a:rPr lang="en-US" dirty="0"/>
            <a:t>Addition of dragon fruit peel powder and honey to milk</a:t>
          </a:r>
          <a:endParaRPr lang="en-IN" dirty="0"/>
        </a:p>
      </dgm:t>
    </dgm:pt>
    <dgm:pt modelId="{8297599C-60DF-4B76-BB49-54FE1578BBFB}" type="parTrans" cxnId="{D2AAE70A-1502-4FC5-BEA7-9A91A1C9DE72}">
      <dgm:prSet/>
      <dgm:spPr/>
      <dgm:t>
        <a:bodyPr/>
        <a:lstStyle/>
        <a:p>
          <a:endParaRPr lang="en-IN"/>
        </a:p>
      </dgm:t>
    </dgm:pt>
    <dgm:pt modelId="{3E564558-E84B-4A84-A8FA-9555A70C7D08}" type="sibTrans" cxnId="{D2AAE70A-1502-4FC5-BEA7-9A91A1C9DE72}">
      <dgm:prSet/>
      <dgm:spPr/>
      <dgm:t>
        <a:bodyPr/>
        <a:lstStyle/>
        <a:p>
          <a:endParaRPr lang="en-IN" dirty="0"/>
        </a:p>
      </dgm:t>
    </dgm:pt>
    <dgm:pt modelId="{4F4AFA78-BE1F-4295-9BE3-8CD6DACB17FE}">
      <dgm:prSet/>
      <dgm:spPr/>
      <dgm:t>
        <a:bodyPr/>
        <a:lstStyle/>
        <a:p>
          <a:r>
            <a:rPr lang="en-US" dirty="0"/>
            <a:t>Cooling the mixture to a room temperature</a:t>
          </a:r>
          <a:endParaRPr lang="en-IN" dirty="0"/>
        </a:p>
      </dgm:t>
    </dgm:pt>
    <dgm:pt modelId="{87890EEA-7F23-4A6A-AB8F-F1489AAFA9F3}" type="parTrans" cxnId="{073CA900-C851-461B-8246-4E4EE80226C6}">
      <dgm:prSet/>
      <dgm:spPr/>
      <dgm:t>
        <a:bodyPr/>
        <a:lstStyle/>
        <a:p>
          <a:endParaRPr lang="en-IN"/>
        </a:p>
      </dgm:t>
    </dgm:pt>
    <dgm:pt modelId="{3FAA68A4-487C-40DC-8DA0-EE8B141C8BAC}" type="sibTrans" cxnId="{073CA900-C851-461B-8246-4E4EE80226C6}">
      <dgm:prSet/>
      <dgm:spPr/>
      <dgm:t>
        <a:bodyPr/>
        <a:lstStyle/>
        <a:p>
          <a:endParaRPr lang="en-IN" dirty="0"/>
        </a:p>
      </dgm:t>
    </dgm:pt>
    <dgm:pt modelId="{81600E70-9154-4154-BF77-867BD3631DBE}">
      <dgm:prSet/>
      <dgm:spPr/>
      <dgm:t>
        <a:bodyPr/>
        <a:lstStyle/>
        <a:p>
          <a:r>
            <a:rPr lang="en-US" dirty="0"/>
            <a:t>Refrigerate the formed yogurt at 4</a:t>
          </a:r>
          <a:r>
            <a:rPr lang="en-US" baseline="30000" dirty="0"/>
            <a:t>0</a:t>
          </a:r>
          <a:r>
            <a:rPr lang="en-US" baseline="0" dirty="0"/>
            <a:t>C</a:t>
          </a:r>
          <a:endParaRPr lang="en-IN" baseline="30000" dirty="0"/>
        </a:p>
      </dgm:t>
    </dgm:pt>
    <dgm:pt modelId="{ECA5FAD5-0EE7-4834-8AB8-A949AF864650}" type="parTrans" cxnId="{D7253F30-9A33-478A-B243-DAC869EDC4C6}">
      <dgm:prSet/>
      <dgm:spPr/>
      <dgm:t>
        <a:bodyPr/>
        <a:lstStyle/>
        <a:p>
          <a:endParaRPr lang="en-IN"/>
        </a:p>
      </dgm:t>
    </dgm:pt>
    <dgm:pt modelId="{1ADF6ADB-5722-4E3C-A93F-8E53F38E65B4}" type="sibTrans" cxnId="{D7253F30-9A33-478A-B243-DAC869EDC4C6}">
      <dgm:prSet/>
      <dgm:spPr/>
      <dgm:t>
        <a:bodyPr/>
        <a:lstStyle/>
        <a:p>
          <a:endParaRPr lang="en-IN"/>
        </a:p>
      </dgm:t>
    </dgm:pt>
    <dgm:pt modelId="{4E400909-8821-455B-A535-5D68F2F798FD}" type="pres">
      <dgm:prSet presAssocID="{20C77121-5A54-457F-8E11-8EE65010C8DD}" presName="linearFlow" presStyleCnt="0">
        <dgm:presLayoutVars>
          <dgm:resizeHandles val="exact"/>
        </dgm:presLayoutVars>
      </dgm:prSet>
      <dgm:spPr/>
    </dgm:pt>
    <dgm:pt modelId="{19302C0C-C87A-47DD-83E0-C4105F0C8EBF}" type="pres">
      <dgm:prSet presAssocID="{6B6A0CD6-6917-484A-A5C8-A8991E61EF7E}" presName="node" presStyleLbl="node1" presStyleIdx="0" presStyleCnt="7" custScaleX="137641" custLinFactNeighborY="12506">
        <dgm:presLayoutVars>
          <dgm:bulletEnabled val="1"/>
        </dgm:presLayoutVars>
      </dgm:prSet>
      <dgm:spPr/>
    </dgm:pt>
    <dgm:pt modelId="{359F084E-68AD-490C-A849-836236950243}" type="pres">
      <dgm:prSet presAssocID="{3619CFEA-5C11-494B-B9F8-504F249FC374}" presName="sibTrans" presStyleLbl="sibTrans2D1" presStyleIdx="0" presStyleCnt="6"/>
      <dgm:spPr/>
    </dgm:pt>
    <dgm:pt modelId="{98259D05-9143-4F3D-A4A9-49824F95A7AC}" type="pres">
      <dgm:prSet presAssocID="{3619CFEA-5C11-494B-B9F8-504F249FC374}" presName="connectorText" presStyleLbl="sibTrans2D1" presStyleIdx="0" presStyleCnt="6"/>
      <dgm:spPr/>
    </dgm:pt>
    <dgm:pt modelId="{B5E7635F-C637-4D16-8C51-D09E4685508D}" type="pres">
      <dgm:prSet presAssocID="{DF595942-6702-4FD0-AE6E-FE618525F9A3}" presName="node" presStyleLbl="node1" presStyleIdx="1" presStyleCnt="7" custScaleX="136433" custLinFactNeighborY="22614">
        <dgm:presLayoutVars>
          <dgm:bulletEnabled val="1"/>
        </dgm:presLayoutVars>
      </dgm:prSet>
      <dgm:spPr/>
    </dgm:pt>
    <dgm:pt modelId="{ECDF00B2-FE87-44BA-AE6B-5110C309E17E}" type="pres">
      <dgm:prSet presAssocID="{D8249A1C-F3BD-4DF3-9AC1-81FE679E541F}" presName="sibTrans" presStyleLbl="sibTrans2D1" presStyleIdx="1" presStyleCnt="6"/>
      <dgm:spPr/>
    </dgm:pt>
    <dgm:pt modelId="{A2B2B5D1-1609-41C5-9D35-ED69E9C8AAC2}" type="pres">
      <dgm:prSet presAssocID="{D8249A1C-F3BD-4DF3-9AC1-81FE679E541F}" presName="connectorText" presStyleLbl="sibTrans2D1" presStyleIdx="1" presStyleCnt="6"/>
      <dgm:spPr/>
    </dgm:pt>
    <dgm:pt modelId="{AA5AAF7C-CFF3-4E01-A246-79BD655CA40C}" type="pres">
      <dgm:prSet presAssocID="{D8F104A5-46CB-4148-9A92-987506563420}" presName="node" presStyleLbl="node1" presStyleIdx="2" presStyleCnt="7" custScaleX="137126">
        <dgm:presLayoutVars>
          <dgm:bulletEnabled val="1"/>
        </dgm:presLayoutVars>
      </dgm:prSet>
      <dgm:spPr/>
    </dgm:pt>
    <dgm:pt modelId="{039F3907-224A-423A-AFEB-6442AB235973}" type="pres">
      <dgm:prSet presAssocID="{3E564558-E84B-4A84-A8FA-9555A70C7D08}" presName="sibTrans" presStyleLbl="sibTrans2D1" presStyleIdx="2" presStyleCnt="6"/>
      <dgm:spPr/>
    </dgm:pt>
    <dgm:pt modelId="{F54D691A-4078-4CC5-BD32-3465236E1AB6}" type="pres">
      <dgm:prSet presAssocID="{3E564558-E84B-4A84-A8FA-9555A70C7D08}" presName="connectorText" presStyleLbl="sibTrans2D1" presStyleIdx="2" presStyleCnt="6"/>
      <dgm:spPr/>
    </dgm:pt>
    <dgm:pt modelId="{32FE5DC8-929B-4FBF-9CE4-235373673AAF}" type="pres">
      <dgm:prSet presAssocID="{4F4AFA78-BE1F-4295-9BE3-8CD6DACB17FE}" presName="node" presStyleLbl="node1" presStyleIdx="3" presStyleCnt="7" custScaleX="137126">
        <dgm:presLayoutVars>
          <dgm:bulletEnabled val="1"/>
        </dgm:presLayoutVars>
      </dgm:prSet>
      <dgm:spPr/>
    </dgm:pt>
    <dgm:pt modelId="{66964A80-0524-4C95-91DF-01A7382AE34E}" type="pres">
      <dgm:prSet presAssocID="{3FAA68A4-487C-40DC-8DA0-EE8B141C8BAC}" presName="sibTrans" presStyleLbl="sibTrans2D1" presStyleIdx="3" presStyleCnt="6"/>
      <dgm:spPr/>
    </dgm:pt>
    <dgm:pt modelId="{59164BD6-7B2E-46B9-A6F4-7D8211910ED8}" type="pres">
      <dgm:prSet presAssocID="{3FAA68A4-487C-40DC-8DA0-EE8B141C8BAC}" presName="connectorText" presStyleLbl="sibTrans2D1" presStyleIdx="3" presStyleCnt="6"/>
      <dgm:spPr/>
    </dgm:pt>
    <dgm:pt modelId="{98923701-E4C1-40A5-BAF5-EEC7413781AC}" type="pres">
      <dgm:prSet presAssocID="{BF1FF3AF-0216-4714-BEDB-C4074A537EBE}" presName="node" presStyleLbl="node1" presStyleIdx="4" presStyleCnt="7" custScaleX="136433">
        <dgm:presLayoutVars>
          <dgm:bulletEnabled val="1"/>
        </dgm:presLayoutVars>
      </dgm:prSet>
      <dgm:spPr/>
    </dgm:pt>
    <dgm:pt modelId="{A32AE821-75D6-4052-B716-D8D0B4FA4F48}" type="pres">
      <dgm:prSet presAssocID="{D30E137F-0326-4F28-8760-90AC55DBA28F}" presName="sibTrans" presStyleLbl="sibTrans2D1" presStyleIdx="4" presStyleCnt="6"/>
      <dgm:spPr/>
    </dgm:pt>
    <dgm:pt modelId="{F68CC3C4-1134-4F58-ABCC-2A547DF3B13E}" type="pres">
      <dgm:prSet presAssocID="{D30E137F-0326-4F28-8760-90AC55DBA28F}" presName="connectorText" presStyleLbl="sibTrans2D1" presStyleIdx="4" presStyleCnt="6"/>
      <dgm:spPr/>
    </dgm:pt>
    <dgm:pt modelId="{95FA470D-2F0D-4FD9-80AB-70427E59DB10}" type="pres">
      <dgm:prSet presAssocID="{ECAE50C6-A4AF-4571-84EE-32934030E3FE}" presName="node" presStyleLbl="node1" presStyleIdx="5" presStyleCnt="7" custScaleX="136677" custLinFactNeighborY="-6791">
        <dgm:presLayoutVars>
          <dgm:bulletEnabled val="1"/>
        </dgm:presLayoutVars>
      </dgm:prSet>
      <dgm:spPr/>
    </dgm:pt>
    <dgm:pt modelId="{5DFF2BD2-98D1-485A-9A0E-407A1FC785B9}" type="pres">
      <dgm:prSet presAssocID="{04A32F2D-4C32-4E8D-AD80-C17DF17A52FB}" presName="sibTrans" presStyleLbl="sibTrans2D1" presStyleIdx="5" presStyleCnt="6"/>
      <dgm:spPr/>
    </dgm:pt>
    <dgm:pt modelId="{FAB4DE3E-073A-4EBF-B34F-C1B6E3FB8B53}" type="pres">
      <dgm:prSet presAssocID="{04A32F2D-4C32-4E8D-AD80-C17DF17A52FB}" presName="connectorText" presStyleLbl="sibTrans2D1" presStyleIdx="5" presStyleCnt="6"/>
      <dgm:spPr/>
    </dgm:pt>
    <dgm:pt modelId="{277D9F5C-62FF-4EA6-A0C7-F2D02C9B8C8E}" type="pres">
      <dgm:prSet presAssocID="{81600E70-9154-4154-BF77-867BD3631DBE}" presName="node" presStyleLbl="node1" presStyleIdx="6" presStyleCnt="7" custScaleX="136079">
        <dgm:presLayoutVars>
          <dgm:bulletEnabled val="1"/>
        </dgm:presLayoutVars>
      </dgm:prSet>
      <dgm:spPr/>
    </dgm:pt>
  </dgm:ptLst>
  <dgm:cxnLst>
    <dgm:cxn modelId="{073CA900-C851-461B-8246-4E4EE80226C6}" srcId="{20C77121-5A54-457F-8E11-8EE65010C8DD}" destId="{4F4AFA78-BE1F-4295-9BE3-8CD6DACB17FE}" srcOrd="3" destOrd="0" parTransId="{87890EEA-7F23-4A6A-AB8F-F1489AAFA9F3}" sibTransId="{3FAA68A4-487C-40DC-8DA0-EE8B141C8BAC}"/>
    <dgm:cxn modelId="{B99F4A04-9646-4F1D-8B11-E22044A7B06C}" srcId="{20C77121-5A54-457F-8E11-8EE65010C8DD}" destId="{ECAE50C6-A4AF-4571-84EE-32934030E3FE}" srcOrd="5" destOrd="0" parTransId="{EC88C4B1-16AF-4844-96E4-C1D10B6EFFC5}" sibTransId="{04A32F2D-4C32-4E8D-AD80-C17DF17A52FB}"/>
    <dgm:cxn modelId="{D2AAE70A-1502-4FC5-BEA7-9A91A1C9DE72}" srcId="{20C77121-5A54-457F-8E11-8EE65010C8DD}" destId="{D8F104A5-46CB-4148-9A92-987506563420}" srcOrd="2" destOrd="0" parTransId="{8297599C-60DF-4B76-BB49-54FE1578BBFB}" sibTransId="{3E564558-E84B-4A84-A8FA-9555A70C7D08}"/>
    <dgm:cxn modelId="{F1DD5428-C5A6-420E-9D22-24E7BC186128}" type="presOf" srcId="{81600E70-9154-4154-BF77-867BD3631DBE}" destId="{277D9F5C-62FF-4EA6-A0C7-F2D02C9B8C8E}" srcOrd="0" destOrd="0" presId="urn:microsoft.com/office/officeart/2005/8/layout/process2"/>
    <dgm:cxn modelId="{6EEA972D-B770-4766-96E2-EE2F961FB338}" type="presOf" srcId="{3619CFEA-5C11-494B-B9F8-504F249FC374}" destId="{359F084E-68AD-490C-A849-836236950243}" srcOrd="0" destOrd="0" presId="urn:microsoft.com/office/officeart/2005/8/layout/process2"/>
    <dgm:cxn modelId="{7D15312E-EFAC-463F-A35B-F088AE2E3B3A}" srcId="{20C77121-5A54-457F-8E11-8EE65010C8DD}" destId="{BF1FF3AF-0216-4714-BEDB-C4074A537EBE}" srcOrd="4" destOrd="0" parTransId="{191BD863-719F-4AA1-AD12-EE84B6930381}" sibTransId="{D30E137F-0326-4F28-8760-90AC55DBA28F}"/>
    <dgm:cxn modelId="{D7253F30-9A33-478A-B243-DAC869EDC4C6}" srcId="{20C77121-5A54-457F-8E11-8EE65010C8DD}" destId="{81600E70-9154-4154-BF77-867BD3631DBE}" srcOrd="6" destOrd="0" parTransId="{ECA5FAD5-0EE7-4834-8AB8-A949AF864650}" sibTransId="{1ADF6ADB-5722-4E3C-A93F-8E53F38E65B4}"/>
    <dgm:cxn modelId="{C8F1EC3A-819D-4428-BE91-6D98D4046DA8}" type="presOf" srcId="{BF1FF3AF-0216-4714-BEDB-C4074A537EBE}" destId="{98923701-E4C1-40A5-BAF5-EEC7413781AC}" srcOrd="0" destOrd="0" presId="urn:microsoft.com/office/officeart/2005/8/layout/process2"/>
    <dgm:cxn modelId="{1E3CB03D-7320-40F0-A236-9623FC2FF160}" type="presOf" srcId="{3E564558-E84B-4A84-A8FA-9555A70C7D08}" destId="{039F3907-224A-423A-AFEB-6442AB235973}" srcOrd="0" destOrd="0" presId="urn:microsoft.com/office/officeart/2005/8/layout/process2"/>
    <dgm:cxn modelId="{6DC64042-FD63-47A2-B924-8A83C4AF4E02}" type="presOf" srcId="{4F4AFA78-BE1F-4295-9BE3-8CD6DACB17FE}" destId="{32FE5DC8-929B-4FBF-9CE4-235373673AAF}" srcOrd="0" destOrd="0" presId="urn:microsoft.com/office/officeart/2005/8/layout/process2"/>
    <dgm:cxn modelId="{D71EBC62-6C79-4236-8617-0E00E280EC05}" type="presOf" srcId="{3E564558-E84B-4A84-A8FA-9555A70C7D08}" destId="{F54D691A-4078-4CC5-BD32-3465236E1AB6}" srcOrd="1" destOrd="0" presId="urn:microsoft.com/office/officeart/2005/8/layout/process2"/>
    <dgm:cxn modelId="{70DB6066-3DDF-402B-BC8F-1127709D53BE}" type="presOf" srcId="{04A32F2D-4C32-4E8D-AD80-C17DF17A52FB}" destId="{5DFF2BD2-98D1-485A-9A0E-407A1FC785B9}" srcOrd="0" destOrd="0" presId="urn:microsoft.com/office/officeart/2005/8/layout/process2"/>
    <dgm:cxn modelId="{71B22252-49B9-4F68-9EB1-D01E1E7E1C96}" type="presOf" srcId="{D30E137F-0326-4F28-8760-90AC55DBA28F}" destId="{F68CC3C4-1134-4F58-ABCC-2A547DF3B13E}" srcOrd="1" destOrd="0" presId="urn:microsoft.com/office/officeart/2005/8/layout/process2"/>
    <dgm:cxn modelId="{FC8DAC53-9342-4550-95A3-1C3ACCE0CE9B}" type="presOf" srcId="{04A32F2D-4C32-4E8D-AD80-C17DF17A52FB}" destId="{FAB4DE3E-073A-4EBF-B34F-C1B6E3FB8B53}" srcOrd="1" destOrd="0" presId="urn:microsoft.com/office/officeart/2005/8/layout/process2"/>
    <dgm:cxn modelId="{14E7FD73-92EF-4A22-B3FE-688107DEDEA7}" type="presOf" srcId="{DF595942-6702-4FD0-AE6E-FE618525F9A3}" destId="{B5E7635F-C637-4D16-8C51-D09E4685508D}" srcOrd="0" destOrd="0" presId="urn:microsoft.com/office/officeart/2005/8/layout/process2"/>
    <dgm:cxn modelId="{27108E59-96DA-4E0C-A279-70A79E07FB0F}" type="presOf" srcId="{D30E137F-0326-4F28-8760-90AC55DBA28F}" destId="{A32AE821-75D6-4052-B716-D8D0B4FA4F48}" srcOrd="0" destOrd="0" presId="urn:microsoft.com/office/officeart/2005/8/layout/process2"/>
    <dgm:cxn modelId="{A3B6777A-B65D-4841-A1F6-DFBCA6ECB437}" type="presOf" srcId="{ECAE50C6-A4AF-4571-84EE-32934030E3FE}" destId="{95FA470D-2F0D-4FD9-80AB-70427E59DB10}" srcOrd="0" destOrd="0" presId="urn:microsoft.com/office/officeart/2005/8/layout/process2"/>
    <dgm:cxn modelId="{C17D187F-9026-4199-9572-1F7F1EFBE6B7}" type="presOf" srcId="{D8249A1C-F3BD-4DF3-9AC1-81FE679E541F}" destId="{ECDF00B2-FE87-44BA-AE6B-5110C309E17E}" srcOrd="0" destOrd="0" presId="urn:microsoft.com/office/officeart/2005/8/layout/process2"/>
    <dgm:cxn modelId="{A6DC3D82-B030-42E1-957B-1B31B72ECE31}" type="presOf" srcId="{20C77121-5A54-457F-8E11-8EE65010C8DD}" destId="{4E400909-8821-455B-A535-5D68F2F798FD}" srcOrd="0" destOrd="0" presId="urn:microsoft.com/office/officeart/2005/8/layout/process2"/>
    <dgm:cxn modelId="{6038EFAE-57E4-495A-A5E8-787A7E52EC56}" type="presOf" srcId="{3FAA68A4-487C-40DC-8DA0-EE8B141C8BAC}" destId="{59164BD6-7B2E-46B9-A6F4-7D8211910ED8}" srcOrd="1" destOrd="0" presId="urn:microsoft.com/office/officeart/2005/8/layout/process2"/>
    <dgm:cxn modelId="{4040DBC5-86C9-4BF8-A42E-D02899EC24BA}" srcId="{20C77121-5A54-457F-8E11-8EE65010C8DD}" destId="{DF595942-6702-4FD0-AE6E-FE618525F9A3}" srcOrd="1" destOrd="0" parTransId="{4AE014C4-77DD-46F6-87E9-33E6DA80C0EE}" sibTransId="{D8249A1C-F3BD-4DF3-9AC1-81FE679E541F}"/>
    <dgm:cxn modelId="{1F5819D8-3679-46B9-BBE2-B3044C18DE34}" type="presOf" srcId="{D8F104A5-46CB-4148-9A92-987506563420}" destId="{AA5AAF7C-CFF3-4E01-A246-79BD655CA40C}" srcOrd="0" destOrd="0" presId="urn:microsoft.com/office/officeart/2005/8/layout/process2"/>
    <dgm:cxn modelId="{953DC7E2-A03F-4B44-B9D2-5DEF6C424ECD}" type="presOf" srcId="{3619CFEA-5C11-494B-B9F8-504F249FC374}" destId="{98259D05-9143-4F3D-A4A9-49824F95A7AC}" srcOrd="1" destOrd="0" presId="urn:microsoft.com/office/officeart/2005/8/layout/process2"/>
    <dgm:cxn modelId="{3D0D34E7-5FA9-4EB1-8BC8-52B4F1434884}" srcId="{20C77121-5A54-457F-8E11-8EE65010C8DD}" destId="{6B6A0CD6-6917-484A-A5C8-A8991E61EF7E}" srcOrd="0" destOrd="0" parTransId="{33267E31-31B8-4BA7-B127-E77F5415A6A6}" sibTransId="{3619CFEA-5C11-494B-B9F8-504F249FC374}"/>
    <dgm:cxn modelId="{5749D5E7-3661-4FD8-863E-AC8D38777586}" type="presOf" srcId="{3FAA68A4-487C-40DC-8DA0-EE8B141C8BAC}" destId="{66964A80-0524-4C95-91DF-01A7382AE34E}" srcOrd="0" destOrd="0" presId="urn:microsoft.com/office/officeart/2005/8/layout/process2"/>
    <dgm:cxn modelId="{F2C6BFE8-C73D-4C91-AC58-BC4E002FA630}" type="presOf" srcId="{6B6A0CD6-6917-484A-A5C8-A8991E61EF7E}" destId="{19302C0C-C87A-47DD-83E0-C4105F0C8EBF}" srcOrd="0" destOrd="0" presId="urn:microsoft.com/office/officeart/2005/8/layout/process2"/>
    <dgm:cxn modelId="{4A4503EC-E50F-44DC-94DC-FF56A6977D53}" type="presOf" srcId="{D8249A1C-F3BD-4DF3-9AC1-81FE679E541F}" destId="{A2B2B5D1-1609-41C5-9D35-ED69E9C8AAC2}" srcOrd="1" destOrd="0" presId="urn:microsoft.com/office/officeart/2005/8/layout/process2"/>
    <dgm:cxn modelId="{2963A8FA-C6BA-4067-AED9-604B5827957B}" type="presParOf" srcId="{4E400909-8821-455B-A535-5D68F2F798FD}" destId="{19302C0C-C87A-47DD-83E0-C4105F0C8EBF}" srcOrd="0" destOrd="0" presId="urn:microsoft.com/office/officeart/2005/8/layout/process2"/>
    <dgm:cxn modelId="{62A5E5ED-C5D8-4A36-B5FE-6A7FC86676E4}" type="presParOf" srcId="{4E400909-8821-455B-A535-5D68F2F798FD}" destId="{359F084E-68AD-490C-A849-836236950243}" srcOrd="1" destOrd="0" presId="urn:microsoft.com/office/officeart/2005/8/layout/process2"/>
    <dgm:cxn modelId="{72F85A05-A846-49F1-8F9B-FF7849AC94D2}" type="presParOf" srcId="{359F084E-68AD-490C-A849-836236950243}" destId="{98259D05-9143-4F3D-A4A9-49824F95A7AC}" srcOrd="0" destOrd="0" presId="urn:microsoft.com/office/officeart/2005/8/layout/process2"/>
    <dgm:cxn modelId="{B33B15C3-6FE3-45DD-9A87-E3BC7AF5D872}" type="presParOf" srcId="{4E400909-8821-455B-A535-5D68F2F798FD}" destId="{B5E7635F-C637-4D16-8C51-D09E4685508D}" srcOrd="2" destOrd="0" presId="urn:microsoft.com/office/officeart/2005/8/layout/process2"/>
    <dgm:cxn modelId="{B838752D-66C0-49EC-AC56-D80D413D0DA0}" type="presParOf" srcId="{4E400909-8821-455B-A535-5D68F2F798FD}" destId="{ECDF00B2-FE87-44BA-AE6B-5110C309E17E}" srcOrd="3" destOrd="0" presId="urn:microsoft.com/office/officeart/2005/8/layout/process2"/>
    <dgm:cxn modelId="{3CBD1132-3160-4284-B047-26BB1D542AC6}" type="presParOf" srcId="{ECDF00B2-FE87-44BA-AE6B-5110C309E17E}" destId="{A2B2B5D1-1609-41C5-9D35-ED69E9C8AAC2}" srcOrd="0" destOrd="0" presId="urn:microsoft.com/office/officeart/2005/8/layout/process2"/>
    <dgm:cxn modelId="{CE15DCC3-77E4-4AA4-AC9A-539FAF0FFB0A}" type="presParOf" srcId="{4E400909-8821-455B-A535-5D68F2F798FD}" destId="{AA5AAF7C-CFF3-4E01-A246-79BD655CA40C}" srcOrd="4" destOrd="0" presId="urn:microsoft.com/office/officeart/2005/8/layout/process2"/>
    <dgm:cxn modelId="{7478013C-A3BF-4617-BC0D-BDDF3A9B7B14}" type="presParOf" srcId="{4E400909-8821-455B-A535-5D68F2F798FD}" destId="{039F3907-224A-423A-AFEB-6442AB235973}" srcOrd="5" destOrd="0" presId="urn:microsoft.com/office/officeart/2005/8/layout/process2"/>
    <dgm:cxn modelId="{8A1D134B-B188-4F72-B270-07251EC81F9B}" type="presParOf" srcId="{039F3907-224A-423A-AFEB-6442AB235973}" destId="{F54D691A-4078-4CC5-BD32-3465236E1AB6}" srcOrd="0" destOrd="0" presId="urn:microsoft.com/office/officeart/2005/8/layout/process2"/>
    <dgm:cxn modelId="{43BF109C-ADC7-4E80-9390-E4339810EC1F}" type="presParOf" srcId="{4E400909-8821-455B-A535-5D68F2F798FD}" destId="{32FE5DC8-929B-4FBF-9CE4-235373673AAF}" srcOrd="6" destOrd="0" presId="urn:microsoft.com/office/officeart/2005/8/layout/process2"/>
    <dgm:cxn modelId="{BB72EE73-C61C-45EF-B2FF-DF08747D8773}" type="presParOf" srcId="{4E400909-8821-455B-A535-5D68F2F798FD}" destId="{66964A80-0524-4C95-91DF-01A7382AE34E}" srcOrd="7" destOrd="0" presId="urn:microsoft.com/office/officeart/2005/8/layout/process2"/>
    <dgm:cxn modelId="{633C8A91-FB74-4FCB-90E3-D24EE220119E}" type="presParOf" srcId="{66964A80-0524-4C95-91DF-01A7382AE34E}" destId="{59164BD6-7B2E-46B9-A6F4-7D8211910ED8}" srcOrd="0" destOrd="0" presId="urn:microsoft.com/office/officeart/2005/8/layout/process2"/>
    <dgm:cxn modelId="{18A97AD8-D48C-4BF0-A361-C6CB40C49D39}" type="presParOf" srcId="{4E400909-8821-455B-A535-5D68F2F798FD}" destId="{98923701-E4C1-40A5-BAF5-EEC7413781AC}" srcOrd="8" destOrd="0" presId="urn:microsoft.com/office/officeart/2005/8/layout/process2"/>
    <dgm:cxn modelId="{D455EE51-F3CD-484A-BFDC-EF572E52D2A3}" type="presParOf" srcId="{4E400909-8821-455B-A535-5D68F2F798FD}" destId="{A32AE821-75D6-4052-B716-D8D0B4FA4F48}" srcOrd="9" destOrd="0" presId="urn:microsoft.com/office/officeart/2005/8/layout/process2"/>
    <dgm:cxn modelId="{8BD60A70-0483-4A7D-A993-DCE1D25CF504}" type="presParOf" srcId="{A32AE821-75D6-4052-B716-D8D0B4FA4F48}" destId="{F68CC3C4-1134-4F58-ABCC-2A547DF3B13E}" srcOrd="0" destOrd="0" presId="urn:microsoft.com/office/officeart/2005/8/layout/process2"/>
    <dgm:cxn modelId="{FCD8A25E-20A5-479F-A8D0-212E5D260924}" type="presParOf" srcId="{4E400909-8821-455B-A535-5D68F2F798FD}" destId="{95FA470D-2F0D-4FD9-80AB-70427E59DB10}" srcOrd="10" destOrd="0" presId="urn:microsoft.com/office/officeart/2005/8/layout/process2"/>
    <dgm:cxn modelId="{5B345B47-C5D2-4E40-80A9-5D65312345CE}" type="presParOf" srcId="{4E400909-8821-455B-A535-5D68F2F798FD}" destId="{5DFF2BD2-98D1-485A-9A0E-407A1FC785B9}" srcOrd="11" destOrd="0" presId="urn:microsoft.com/office/officeart/2005/8/layout/process2"/>
    <dgm:cxn modelId="{19739CDE-53EA-4D53-8839-4856C69B7BD4}" type="presParOf" srcId="{5DFF2BD2-98D1-485A-9A0E-407A1FC785B9}" destId="{FAB4DE3E-073A-4EBF-B34F-C1B6E3FB8B53}" srcOrd="0" destOrd="0" presId="urn:microsoft.com/office/officeart/2005/8/layout/process2"/>
    <dgm:cxn modelId="{B6AF1D59-9F2C-45E4-A148-7026EA9940FF}" type="presParOf" srcId="{4E400909-8821-455B-A535-5D68F2F798FD}" destId="{277D9F5C-62FF-4EA6-A0C7-F2D02C9B8C8E}"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02C0C-C87A-47DD-83E0-C4105F0C8EBF}">
      <dsp:nvSpPr>
        <dsp:cNvPr id="0" name=""/>
        <dsp:cNvSpPr/>
      </dsp:nvSpPr>
      <dsp:spPr>
        <a:xfrm>
          <a:off x="0" y="2472"/>
          <a:ext cx="3528100" cy="73260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Collection of  Coconut milk</a:t>
          </a:r>
          <a:endParaRPr lang="en-IN" sz="1800" kern="1200" dirty="0"/>
        </a:p>
      </dsp:txBody>
      <dsp:txXfrm>
        <a:off x="21457" y="23929"/>
        <a:ext cx="3485186" cy="689695"/>
      </dsp:txXfrm>
    </dsp:sp>
    <dsp:sp modelId="{359F084E-68AD-490C-A849-836236950243}">
      <dsp:nvSpPr>
        <dsp:cNvPr id="0" name=""/>
        <dsp:cNvSpPr/>
      </dsp:nvSpPr>
      <dsp:spPr>
        <a:xfrm rot="5400000">
          <a:off x="1595622" y="794814"/>
          <a:ext cx="336855" cy="3296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dirty="0"/>
        </a:p>
      </dsp:txBody>
      <dsp:txXfrm rot="-5400000">
        <a:off x="1665147" y="791224"/>
        <a:ext cx="197804" cy="237953"/>
      </dsp:txXfrm>
    </dsp:sp>
    <dsp:sp modelId="{B5E7635F-C637-4D16-8C51-D09E4685508D}">
      <dsp:nvSpPr>
        <dsp:cNvPr id="0" name=""/>
        <dsp:cNvSpPr/>
      </dsp:nvSpPr>
      <dsp:spPr>
        <a:xfrm>
          <a:off x="15482" y="1184222"/>
          <a:ext cx="3497135" cy="73260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Boiling of the milk  at 90</a:t>
          </a:r>
          <a:r>
            <a:rPr lang="en-US" sz="1800" kern="1200" baseline="30000" dirty="0"/>
            <a:t>0</a:t>
          </a:r>
          <a:r>
            <a:rPr lang="en-US" sz="1800" kern="1200" baseline="0" dirty="0"/>
            <a:t>C for 5mins</a:t>
          </a:r>
          <a:endParaRPr lang="en-IN" sz="1800" kern="1200" baseline="30000" dirty="0"/>
        </a:p>
      </dsp:txBody>
      <dsp:txXfrm>
        <a:off x="36939" y="1205679"/>
        <a:ext cx="3454221" cy="689695"/>
      </dsp:txXfrm>
    </dsp:sp>
    <dsp:sp modelId="{ECDF00B2-FE87-44BA-AE6B-5110C309E17E}">
      <dsp:nvSpPr>
        <dsp:cNvPr id="0" name=""/>
        <dsp:cNvSpPr/>
      </dsp:nvSpPr>
      <dsp:spPr>
        <a:xfrm rot="5400000">
          <a:off x="1657749" y="1893728"/>
          <a:ext cx="212601" cy="3296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dirty="0"/>
        </a:p>
      </dsp:txBody>
      <dsp:txXfrm rot="-5400000">
        <a:off x="1665148" y="1952264"/>
        <a:ext cx="197804" cy="148821"/>
      </dsp:txXfrm>
    </dsp:sp>
    <dsp:sp modelId="{AA5AAF7C-CFF3-4E01-A246-79BD655CA40C}">
      <dsp:nvSpPr>
        <dsp:cNvPr id="0" name=""/>
        <dsp:cNvSpPr/>
      </dsp:nvSpPr>
      <dsp:spPr>
        <a:xfrm>
          <a:off x="6600" y="2200300"/>
          <a:ext cx="3514899" cy="73260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Cooling the milk to room temperature.</a:t>
          </a:r>
          <a:endParaRPr lang="en-IN" sz="1800" kern="1200" dirty="0"/>
        </a:p>
      </dsp:txBody>
      <dsp:txXfrm>
        <a:off x="28057" y="2221757"/>
        <a:ext cx="3471985" cy="689695"/>
      </dsp:txXfrm>
    </dsp:sp>
    <dsp:sp modelId="{039F3907-224A-423A-AFEB-6442AB235973}">
      <dsp:nvSpPr>
        <dsp:cNvPr id="0" name=""/>
        <dsp:cNvSpPr/>
      </dsp:nvSpPr>
      <dsp:spPr>
        <a:xfrm rot="5400000">
          <a:off x="1626685" y="2951224"/>
          <a:ext cx="274728" cy="3296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dirty="0"/>
        </a:p>
      </dsp:txBody>
      <dsp:txXfrm rot="-5400000">
        <a:off x="1665147" y="2978697"/>
        <a:ext cx="197804" cy="192310"/>
      </dsp:txXfrm>
    </dsp:sp>
    <dsp:sp modelId="{32FE5DC8-929B-4FBF-9CE4-235373673AAF}">
      <dsp:nvSpPr>
        <dsp:cNvPr id="0" name=""/>
        <dsp:cNvSpPr/>
      </dsp:nvSpPr>
      <dsp:spPr>
        <a:xfrm>
          <a:off x="6600" y="3299213"/>
          <a:ext cx="3514899" cy="73260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Inoculating the milk with starter culture</a:t>
          </a:r>
          <a:endParaRPr lang="en-IN" sz="1800" kern="1200" dirty="0"/>
        </a:p>
      </dsp:txBody>
      <dsp:txXfrm>
        <a:off x="28057" y="3320670"/>
        <a:ext cx="3471985" cy="689695"/>
      </dsp:txXfrm>
    </dsp:sp>
    <dsp:sp modelId="{66964A80-0524-4C95-91DF-01A7382AE34E}">
      <dsp:nvSpPr>
        <dsp:cNvPr id="0" name=""/>
        <dsp:cNvSpPr/>
      </dsp:nvSpPr>
      <dsp:spPr>
        <a:xfrm rot="5400000">
          <a:off x="1626685" y="4050138"/>
          <a:ext cx="274728" cy="3296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dirty="0"/>
        </a:p>
      </dsp:txBody>
      <dsp:txXfrm rot="-5400000">
        <a:off x="1665147" y="4077611"/>
        <a:ext cx="197804" cy="192310"/>
      </dsp:txXfrm>
    </dsp:sp>
    <dsp:sp modelId="{98923701-E4C1-40A5-BAF5-EEC7413781AC}">
      <dsp:nvSpPr>
        <dsp:cNvPr id="0" name=""/>
        <dsp:cNvSpPr/>
      </dsp:nvSpPr>
      <dsp:spPr>
        <a:xfrm>
          <a:off x="15482" y="4398127"/>
          <a:ext cx="3497135" cy="73260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Incubation of the mixture for 24-48 hrs at 40</a:t>
          </a:r>
          <a:r>
            <a:rPr lang="en-US" sz="1800" kern="1200" baseline="30000" dirty="0"/>
            <a:t>0</a:t>
          </a:r>
          <a:r>
            <a:rPr lang="en-US" sz="1800" kern="1200" baseline="0" dirty="0"/>
            <a:t>C</a:t>
          </a:r>
          <a:endParaRPr lang="en-IN" sz="1800" kern="1200" baseline="30000" dirty="0"/>
        </a:p>
      </dsp:txBody>
      <dsp:txXfrm>
        <a:off x="36939" y="4419584"/>
        <a:ext cx="3454221" cy="689695"/>
      </dsp:txXfrm>
    </dsp:sp>
    <dsp:sp modelId="{A32AE821-75D6-4052-B716-D8D0B4FA4F48}">
      <dsp:nvSpPr>
        <dsp:cNvPr id="0" name=""/>
        <dsp:cNvSpPr/>
      </dsp:nvSpPr>
      <dsp:spPr>
        <a:xfrm rot="5400000">
          <a:off x="1626685" y="5149051"/>
          <a:ext cx="274728" cy="3296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dirty="0"/>
        </a:p>
      </dsp:txBody>
      <dsp:txXfrm rot="-5400000">
        <a:off x="1665147" y="5176524"/>
        <a:ext cx="197804" cy="192310"/>
      </dsp:txXfrm>
    </dsp:sp>
    <dsp:sp modelId="{95FA470D-2F0D-4FD9-80AB-70427E59DB10}">
      <dsp:nvSpPr>
        <dsp:cNvPr id="0" name=""/>
        <dsp:cNvSpPr/>
      </dsp:nvSpPr>
      <dsp:spPr>
        <a:xfrm>
          <a:off x="12354" y="5497041"/>
          <a:ext cx="3503390" cy="73260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Refrigerating the yogurt at 4</a:t>
          </a:r>
          <a:r>
            <a:rPr lang="en-US" sz="1800" kern="1200" baseline="30000" dirty="0"/>
            <a:t>0</a:t>
          </a:r>
          <a:r>
            <a:rPr lang="en-US" sz="1800" kern="1200" baseline="0" dirty="0"/>
            <a:t>C</a:t>
          </a:r>
          <a:endParaRPr lang="en-IN" sz="1800" kern="1200" baseline="30000" dirty="0"/>
        </a:p>
      </dsp:txBody>
      <dsp:txXfrm>
        <a:off x="33811" y="5518498"/>
        <a:ext cx="3460476" cy="689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0FA65-C465-491F-A5BC-B9A48C69450E}">
      <dsp:nvSpPr>
        <dsp:cNvPr id="0" name=""/>
        <dsp:cNvSpPr/>
      </dsp:nvSpPr>
      <dsp:spPr>
        <a:xfrm>
          <a:off x="0" y="1088"/>
          <a:ext cx="3533311" cy="8593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Collection of the milk</a:t>
          </a:r>
          <a:endParaRPr lang="en-IN" sz="1800" kern="1200" dirty="0"/>
        </a:p>
      </dsp:txBody>
      <dsp:txXfrm>
        <a:off x="25169" y="26257"/>
        <a:ext cx="3482973" cy="808992"/>
      </dsp:txXfrm>
    </dsp:sp>
    <dsp:sp modelId="{AF02F7C2-B4EE-4540-8518-70034449D73C}">
      <dsp:nvSpPr>
        <dsp:cNvPr id="0" name=""/>
        <dsp:cNvSpPr/>
      </dsp:nvSpPr>
      <dsp:spPr>
        <a:xfrm rot="5400000">
          <a:off x="1605530" y="881902"/>
          <a:ext cx="322249" cy="3866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dirty="0"/>
        </a:p>
      </dsp:txBody>
      <dsp:txXfrm rot="-5400000">
        <a:off x="1650646" y="914127"/>
        <a:ext cx="232018" cy="225574"/>
      </dsp:txXfrm>
    </dsp:sp>
    <dsp:sp modelId="{3DFBA615-4A18-4468-B05E-149DF8587786}">
      <dsp:nvSpPr>
        <dsp:cNvPr id="0" name=""/>
        <dsp:cNvSpPr/>
      </dsp:nvSpPr>
      <dsp:spPr>
        <a:xfrm>
          <a:off x="0" y="1290084"/>
          <a:ext cx="3533311" cy="8593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Boiling the milk at 70</a:t>
          </a:r>
          <a:r>
            <a:rPr lang="en-US" sz="1800" kern="1200" baseline="30000" dirty="0"/>
            <a:t>0</a:t>
          </a:r>
          <a:r>
            <a:rPr lang="en-US" sz="1800" kern="1200" baseline="0" dirty="0"/>
            <a:t>C for 5 mins</a:t>
          </a:r>
          <a:endParaRPr lang="en-IN" sz="1800" kern="1200" baseline="30000" dirty="0"/>
        </a:p>
      </dsp:txBody>
      <dsp:txXfrm>
        <a:off x="25169" y="1315253"/>
        <a:ext cx="3482973" cy="808992"/>
      </dsp:txXfrm>
    </dsp:sp>
    <dsp:sp modelId="{7318BA67-EBC8-475B-AC1A-21F8743B3609}">
      <dsp:nvSpPr>
        <dsp:cNvPr id="0" name=""/>
        <dsp:cNvSpPr/>
      </dsp:nvSpPr>
      <dsp:spPr>
        <a:xfrm rot="5400000">
          <a:off x="1605530" y="2170898"/>
          <a:ext cx="322249" cy="3866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dirty="0"/>
        </a:p>
      </dsp:txBody>
      <dsp:txXfrm rot="-5400000">
        <a:off x="1650646" y="2203123"/>
        <a:ext cx="232018" cy="225574"/>
      </dsp:txXfrm>
    </dsp:sp>
    <dsp:sp modelId="{003C8B69-8938-41C9-99B4-E2684E3DC314}">
      <dsp:nvSpPr>
        <dsp:cNvPr id="0" name=""/>
        <dsp:cNvSpPr/>
      </dsp:nvSpPr>
      <dsp:spPr>
        <a:xfrm>
          <a:off x="0" y="2579080"/>
          <a:ext cx="3533311" cy="8593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Cooling down the milk to normal room temperature </a:t>
          </a:r>
          <a:endParaRPr lang="en-IN" sz="1800" kern="1200" dirty="0"/>
        </a:p>
      </dsp:txBody>
      <dsp:txXfrm>
        <a:off x="25169" y="2604249"/>
        <a:ext cx="3482973" cy="808992"/>
      </dsp:txXfrm>
    </dsp:sp>
    <dsp:sp modelId="{4E29A67E-C3EC-4875-AF50-7EEF62F3BA88}">
      <dsp:nvSpPr>
        <dsp:cNvPr id="0" name=""/>
        <dsp:cNvSpPr/>
      </dsp:nvSpPr>
      <dsp:spPr>
        <a:xfrm rot="5400000">
          <a:off x="1605530" y="3459894"/>
          <a:ext cx="322249" cy="3866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dirty="0"/>
        </a:p>
      </dsp:txBody>
      <dsp:txXfrm rot="-5400000">
        <a:off x="1650646" y="3492119"/>
        <a:ext cx="232018" cy="225574"/>
      </dsp:txXfrm>
    </dsp:sp>
    <dsp:sp modelId="{9B922130-66A6-4C32-9E46-9F2728C410F1}">
      <dsp:nvSpPr>
        <dsp:cNvPr id="0" name=""/>
        <dsp:cNvSpPr/>
      </dsp:nvSpPr>
      <dsp:spPr>
        <a:xfrm>
          <a:off x="0" y="3868076"/>
          <a:ext cx="3533311" cy="8593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Inoculation of milk with the starter culture</a:t>
          </a:r>
          <a:endParaRPr lang="en-IN" sz="1800" kern="1200" dirty="0"/>
        </a:p>
      </dsp:txBody>
      <dsp:txXfrm>
        <a:off x="25169" y="3893245"/>
        <a:ext cx="3482973" cy="808992"/>
      </dsp:txXfrm>
    </dsp:sp>
    <dsp:sp modelId="{E1288B8D-6070-468A-9911-091A5045D04A}">
      <dsp:nvSpPr>
        <dsp:cNvPr id="0" name=""/>
        <dsp:cNvSpPr/>
      </dsp:nvSpPr>
      <dsp:spPr>
        <a:xfrm rot="5400000">
          <a:off x="1605530" y="4748891"/>
          <a:ext cx="322249" cy="3866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dirty="0"/>
        </a:p>
      </dsp:txBody>
      <dsp:txXfrm rot="-5400000">
        <a:off x="1650646" y="4781116"/>
        <a:ext cx="232018" cy="225574"/>
      </dsp:txXfrm>
    </dsp:sp>
    <dsp:sp modelId="{C179D2BE-E8ED-44C4-A7B4-1B04A51217A6}">
      <dsp:nvSpPr>
        <dsp:cNvPr id="0" name=""/>
        <dsp:cNvSpPr/>
      </dsp:nvSpPr>
      <dsp:spPr>
        <a:xfrm>
          <a:off x="0" y="5157073"/>
          <a:ext cx="3533311" cy="8076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Incubate the mixture at 40</a:t>
          </a:r>
          <a:r>
            <a:rPr lang="en-US" sz="1800" kern="1200" baseline="30000" dirty="0"/>
            <a:t>0</a:t>
          </a:r>
          <a:r>
            <a:rPr lang="en-US" sz="1800" kern="1200" baseline="0" dirty="0"/>
            <a:t>C for 24 hrs and Refrigerate at 4</a:t>
          </a:r>
          <a:r>
            <a:rPr lang="en-US" sz="1800" kern="1200" baseline="30000" dirty="0"/>
            <a:t>0</a:t>
          </a:r>
          <a:r>
            <a:rPr lang="en-US" sz="1800" kern="1200" baseline="0" dirty="0"/>
            <a:t>C</a:t>
          </a:r>
          <a:endParaRPr lang="en-IN" sz="1800" kern="1200" baseline="30000" dirty="0"/>
        </a:p>
      </dsp:txBody>
      <dsp:txXfrm>
        <a:off x="23655" y="5180728"/>
        <a:ext cx="3486001" cy="7603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0FA65-C465-491F-A5BC-B9A48C69450E}">
      <dsp:nvSpPr>
        <dsp:cNvPr id="0" name=""/>
        <dsp:cNvSpPr/>
      </dsp:nvSpPr>
      <dsp:spPr>
        <a:xfrm>
          <a:off x="0" y="1088"/>
          <a:ext cx="3533311" cy="8593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Collection of the milk</a:t>
          </a:r>
          <a:endParaRPr lang="en-IN" sz="1800" kern="1200" dirty="0"/>
        </a:p>
      </dsp:txBody>
      <dsp:txXfrm>
        <a:off x="25169" y="26257"/>
        <a:ext cx="3482973" cy="808992"/>
      </dsp:txXfrm>
    </dsp:sp>
    <dsp:sp modelId="{AF02F7C2-B4EE-4540-8518-70034449D73C}">
      <dsp:nvSpPr>
        <dsp:cNvPr id="0" name=""/>
        <dsp:cNvSpPr/>
      </dsp:nvSpPr>
      <dsp:spPr>
        <a:xfrm rot="5400000">
          <a:off x="1605530" y="881902"/>
          <a:ext cx="322249" cy="3866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dirty="0"/>
        </a:p>
      </dsp:txBody>
      <dsp:txXfrm rot="-5400000">
        <a:off x="1650646" y="914127"/>
        <a:ext cx="232018" cy="225574"/>
      </dsp:txXfrm>
    </dsp:sp>
    <dsp:sp modelId="{3DFBA615-4A18-4468-B05E-149DF8587786}">
      <dsp:nvSpPr>
        <dsp:cNvPr id="0" name=""/>
        <dsp:cNvSpPr/>
      </dsp:nvSpPr>
      <dsp:spPr>
        <a:xfrm>
          <a:off x="0" y="1290084"/>
          <a:ext cx="3533311" cy="8593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Boiling the milk at 90</a:t>
          </a:r>
          <a:r>
            <a:rPr lang="en-US" sz="1800" kern="1200" baseline="30000" dirty="0"/>
            <a:t>0</a:t>
          </a:r>
          <a:r>
            <a:rPr lang="en-US" sz="1800" kern="1200" baseline="0" dirty="0"/>
            <a:t>C for 5 mins</a:t>
          </a:r>
          <a:endParaRPr lang="en-IN" sz="1800" kern="1200" baseline="30000" dirty="0"/>
        </a:p>
      </dsp:txBody>
      <dsp:txXfrm>
        <a:off x="25169" y="1315253"/>
        <a:ext cx="3482973" cy="808992"/>
      </dsp:txXfrm>
    </dsp:sp>
    <dsp:sp modelId="{7318BA67-EBC8-475B-AC1A-21F8743B3609}">
      <dsp:nvSpPr>
        <dsp:cNvPr id="0" name=""/>
        <dsp:cNvSpPr/>
      </dsp:nvSpPr>
      <dsp:spPr>
        <a:xfrm rot="5400000">
          <a:off x="1605530" y="2170898"/>
          <a:ext cx="322249" cy="3866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dirty="0"/>
        </a:p>
      </dsp:txBody>
      <dsp:txXfrm rot="-5400000">
        <a:off x="1650646" y="2203123"/>
        <a:ext cx="232018" cy="225574"/>
      </dsp:txXfrm>
    </dsp:sp>
    <dsp:sp modelId="{003C8B69-8938-41C9-99B4-E2684E3DC314}">
      <dsp:nvSpPr>
        <dsp:cNvPr id="0" name=""/>
        <dsp:cNvSpPr/>
      </dsp:nvSpPr>
      <dsp:spPr>
        <a:xfrm>
          <a:off x="0" y="2579080"/>
          <a:ext cx="3533311" cy="8593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Cooling down the milk to normal temperature of 42</a:t>
          </a:r>
          <a:r>
            <a:rPr lang="en-US" sz="1800" kern="1200" baseline="30000" dirty="0"/>
            <a:t>0 </a:t>
          </a:r>
          <a:r>
            <a:rPr lang="en-US" sz="1800" kern="1200" baseline="0" dirty="0"/>
            <a:t>C</a:t>
          </a:r>
          <a:endParaRPr lang="en-IN" sz="1800" kern="1200" baseline="30000" dirty="0"/>
        </a:p>
      </dsp:txBody>
      <dsp:txXfrm>
        <a:off x="25169" y="2604249"/>
        <a:ext cx="3482973" cy="808992"/>
      </dsp:txXfrm>
    </dsp:sp>
    <dsp:sp modelId="{4E29A67E-C3EC-4875-AF50-7EEF62F3BA88}">
      <dsp:nvSpPr>
        <dsp:cNvPr id="0" name=""/>
        <dsp:cNvSpPr/>
      </dsp:nvSpPr>
      <dsp:spPr>
        <a:xfrm rot="5400000">
          <a:off x="1605530" y="3459894"/>
          <a:ext cx="322249" cy="3866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dirty="0"/>
        </a:p>
      </dsp:txBody>
      <dsp:txXfrm rot="-5400000">
        <a:off x="1650646" y="3492119"/>
        <a:ext cx="232018" cy="225574"/>
      </dsp:txXfrm>
    </dsp:sp>
    <dsp:sp modelId="{9B922130-66A6-4C32-9E46-9F2728C410F1}">
      <dsp:nvSpPr>
        <dsp:cNvPr id="0" name=""/>
        <dsp:cNvSpPr/>
      </dsp:nvSpPr>
      <dsp:spPr>
        <a:xfrm>
          <a:off x="0" y="3868076"/>
          <a:ext cx="3533311" cy="8593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Inoculation of milk with the starter culture</a:t>
          </a:r>
          <a:endParaRPr lang="en-IN" sz="1800" kern="1200" dirty="0"/>
        </a:p>
      </dsp:txBody>
      <dsp:txXfrm>
        <a:off x="25169" y="3893245"/>
        <a:ext cx="3482973" cy="808992"/>
      </dsp:txXfrm>
    </dsp:sp>
    <dsp:sp modelId="{E1288B8D-6070-468A-9911-091A5045D04A}">
      <dsp:nvSpPr>
        <dsp:cNvPr id="0" name=""/>
        <dsp:cNvSpPr/>
      </dsp:nvSpPr>
      <dsp:spPr>
        <a:xfrm rot="5400000">
          <a:off x="1605530" y="4748891"/>
          <a:ext cx="322249" cy="3866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dirty="0"/>
        </a:p>
      </dsp:txBody>
      <dsp:txXfrm rot="-5400000">
        <a:off x="1650646" y="4781116"/>
        <a:ext cx="232018" cy="225574"/>
      </dsp:txXfrm>
    </dsp:sp>
    <dsp:sp modelId="{C179D2BE-E8ED-44C4-A7B4-1B04A51217A6}">
      <dsp:nvSpPr>
        <dsp:cNvPr id="0" name=""/>
        <dsp:cNvSpPr/>
      </dsp:nvSpPr>
      <dsp:spPr>
        <a:xfrm>
          <a:off x="0" y="5157073"/>
          <a:ext cx="3533311" cy="8076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Incubate the mixture at 40</a:t>
          </a:r>
          <a:r>
            <a:rPr lang="en-US" sz="1800" kern="1200" baseline="30000" dirty="0"/>
            <a:t>0</a:t>
          </a:r>
          <a:r>
            <a:rPr lang="en-US" sz="1800" kern="1200" baseline="0" dirty="0"/>
            <a:t>C for 24 hrs and Refrigerate at 4</a:t>
          </a:r>
          <a:r>
            <a:rPr lang="en-US" sz="1800" kern="1200" baseline="30000" dirty="0"/>
            <a:t>0</a:t>
          </a:r>
          <a:r>
            <a:rPr lang="en-US" sz="1800" kern="1200" baseline="0" dirty="0"/>
            <a:t>C</a:t>
          </a:r>
          <a:endParaRPr lang="en-IN" sz="1800" kern="1200" baseline="30000" dirty="0"/>
        </a:p>
      </dsp:txBody>
      <dsp:txXfrm>
        <a:off x="23655" y="5180728"/>
        <a:ext cx="3486001" cy="7603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02C0C-C87A-47DD-83E0-C4105F0C8EBF}">
      <dsp:nvSpPr>
        <dsp:cNvPr id="0" name=""/>
        <dsp:cNvSpPr/>
      </dsp:nvSpPr>
      <dsp:spPr>
        <a:xfrm>
          <a:off x="48877" y="39720"/>
          <a:ext cx="3430344" cy="623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Collection of  Coconut milk</a:t>
          </a:r>
          <a:endParaRPr lang="en-IN" sz="1500" kern="1200" dirty="0"/>
        </a:p>
      </dsp:txBody>
      <dsp:txXfrm>
        <a:off x="67126" y="57969"/>
        <a:ext cx="3393846" cy="586562"/>
      </dsp:txXfrm>
    </dsp:sp>
    <dsp:sp modelId="{359F084E-68AD-490C-A849-836236950243}">
      <dsp:nvSpPr>
        <dsp:cNvPr id="0" name=""/>
        <dsp:cNvSpPr/>
      </dsp:nvSpPr>
      <dsp:spPr>
        <a:xfrm rot="5400000">
          <a:off x="1635417" y="694102"/>
          <a:ext cx="257264" cy="2803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dirty="0"/>
        </a:p>
      </dsp:txBody>
      <dsp:txXfrm rot="-5400000">
        <a:off x="1679936" y="705659"/>
        <a:ext cx="168227" cy="180085"/>
      </dsp:txXfrm>
    </dsp:sp>
    <dsp:sp modelId="{B5E7635F-C637-4D16-8C51-D09E4685508D}">
      <dsp:nvSpPr>
        <dsp:cNvPr id="0" name=""/>
        <dsp:cNvSpPr/>
      </dsp:nvSpPr>
      <dsp:spPr>
        <a:xfrm>
          <a:off x="63930" y="1005800"/>
          <a:ext cx="3400238" cy="623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Boiling of the milk  at 90</a:t>
          </a:r>
          <a:r>
            <a:rPr lang="en-US" sz="1500" kern="1200" baseline="30000" dirty="0"/>
            <a:t>0</a:t>
          </a:r>
          <a:r>
            <a:rPr lang="en-US" sz="1500" kern="1200" baseline="0" dirty="0"/>
            <a:t>C for 5mins</a:t>
          </a:r>
          <a:endParaRPr lang="en-IN" sz="1500" kern="1200" baseline="30000" dirty="0"/>
        </a:p>
      </dsp:txBody>
      <dsp:txXfrm>
        <a:off x="82179" y="1024049"/>
        <a:ext cx="3363740" cy="586562"/>
      </dsp:txXfrm>
    </dsp:sp>
    <dsp:sp modelId="{ECDF00B2-FE87-44BA-AE6B-5110C309E17E}">
      <dsp:nvSpPr>
        <dsp:cNvPr id="0" name=""/>
        <dsp:cNvSpPr/>
      </dsp:nvSpPr>
      <dsp:spPr>
        <a:xfrm rot="5400000">
          <a:off x="1673644" y="1609212"/>
          <a:ext cx="180810" cy="2803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dirty="0"/>
        </a:p>
      </dsp:txBody>
      <dsp:txXfrm rot="-5400000">
        <a:off x="1679936" y="1658996"/>
        <a:ext cx="168227" cy="126567"/>
      </dsp:txXfrm>
    </dsp:sp>
    <dsp:sp modelId="{AA5AAF7C-CFF3-4E01-A246-79BD655CA40C}">
      <dsp:nvSpPr>
        <dsp:cNvPr id="0" name=""/>
        <dsp:cNvSpPr/>
      </dsp:nvSpPr>
      <dsp:spPr>
        <a:xfrm>
          <a:off x="55295" y="1869941"/>
          <a:ext cx="3417509" cy="623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Addition of dragon fruit peel powder and honey to milk</a:t>
          </a:r>
          <a:endParaRPr lang="en-IN" sz="1500" kern="1200" dirty="0"/>
        </a:p>
      </dsp:txBody>
      <dsp:txXfrm>
        <a:off x="73544" y="1888190"/>
        <a:ext cx="3381011" cy="586562"/>
      </dsp:txXfrm>
    </dsp:sp>
    <dsp:sp modelId="{039F3907-224A-423A-AFEB-6442AB235973}">
      <dsp:nvSpPr>
        <dsp:cNvPr id="0" name=""/>
        <dsp:cNvSpPr/>
      </dsp:nvSpPr>
      <dsp:spPr>
        <a:xfrm rot="5400000">
          <a:off x="1647226" y="2508577"/>
          <a:ext cx="233647" cy="2803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dirty="0"/>
        </a:p>
      </dsp:txBody>
      <dsp:txXfrm rot="-5400000">
        <a:off x="1679936" y="2531942"/>
        <a:ext cx="168227" cy="163553"/>
      </dsp:txXfrm>
    </dsp:sp>
    <dsp:sp modelId="{32FE5DC8-929B-4FBF-9CE4-235373673AAF}">
      <dsp:nvSpPr>
        <dsp:cNvPr id="0" name=""/>
        <dsp:cNvSpPr/>
      </dsp:nvSpPr>
      <dsp:spPr>
        <a:xfrm>
          <a:off x="55295" y="2804531"/>
          <a:ext cx="3417509" cy="623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Cooling the mixture to a room temperature</a:t>
          </a:r>
          <a:endParaRPr lang="en-IN" sz="1500" kern="1200" dirty="0"/>
        </a:p>
      </dsp:txBody>
      <dsp:txXfrm>
        <a:off x="73544" y="2822780"/>
        <a:ext cx="3381011" cy="586562"/>
      </dsp:txXfrm>
    </dsp:sp>
    <dsp:sp modelId="{66964A80-0524-4C95-91DF-01A7382AE34E}">
      <dsp:nvSpPr>
        <dsp:cNvPr id="0" name=""/>
        <dsp:cNvSpPr/>
      </dsp:nvSpPr>
      <dsp:spPr>
        <a:xfrm rot="5400000">
          <a:off x="1647226" y="3443168"/>
          <a:ext cx="233647" cy="2803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dirty="0"/>
        </a:p>
      </dsp:txBody>
      <dsp:txXfrm rot="-5400000">
        <a:off x="1679936" y="3466533"/>
        <a:ext cx="168227" cy="163553"/>
      </dsp:txXfrm>
    </dsp:sp>
    <dsp:sp modelId="{98923701-E4C1-40A5-BAF5-EEC7413781AC}">
      <dsp:nvSpPr>
        <dsp:cNvPr id="0" name=""/>
        <dsp:cNvSpPr/>
      </dsp:nvSpPr>
      <dsp:spPr>
        <a:xfrm>
          <a:off x="63930" y="3739121"/>
          <a:ext cx="3400238" cy="623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Inoculation of stater culture</a:t>
          </a:r>
          <a:endParaRPr lang="en-IN" sz="1500" kern="1200" baseline="30000" dirty="0"/>
        </a:p>
      </dsp:txBody>
      <dsp:txXfrm>
        <a:off x="82179" y="3757370"/>
        <a:ext cx="3363740" cy="586562"/>
      </dsp:txXfrm>
    </dsp:sp>
    <dsp:sp modelId="{A32AE821-75D6-4052-B716-D8D0B4FA4F48}">
      <dsp:nvSpPr>
        <dsp:cNvPr id="0" name=""/>
        <dsp:cNvSpPr/>
      </dsp:nvSpPr>
      <dsp:spPr>
        <a:xfrm rot="5400000">
          <a:off x="1655159" y="4367180"/>
          <a:ext cx="217780" cy="2803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dirty="0"/>
        </a:p>
      </dsp:txBody>
      <dsp:txXfrm rot="-5400000">
        <a:off x="1679936" y="4398478"/>
        <a:ext cx="168227" cy="152446"/>
      </dsp:txXfrm>
    </dsp:sp>
    <dsp:sp modelId="{95FA470D-2F0D-4FD9-80AB-70427E59DB10}">
      <dsp:nvSpPr>
        <dsp:cNvPr id="0" name=""/>
        <dsp:cNvSpPr/>
      </dsp:nvSpPr>
      <dsp:spPr>
        <a:xfrm>
          <a:off x="60890" y="4652555"/>
          <a:ext cx="3406319" cy="623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dirty="0"/>
            <a:t>Incubation of the mixture at 40</a:t>
          </a:r>
          <a:r>
            <a:rPr lang="en-US" sz="1500" kern="1200" baseline="30000" dirty="0"/>
            <a:t>0</a:t>
          </a:r>
          <a:r>
            <a:rPr lang="en-US" sz="1500" kern="1200" baseline="0" dirty="0"/>
            <a:t>C for 24-48 hrs</a:t>
          </a:r>
          <a:endParaRPr lang="en-IN" sz="1500" kern="1200" baseline="30000" dirty="0"/>
        </a:p>
      </dsp:txBody>
      <dsp:txXfrm>
        <a:off x="79139" y="4670804"/>
        <a:ext cx="3369821" cy="586562"/>
      </dsp:txXfrm>
    </dsp:sp>
    <dsp:sp modelId="{5DFF2BD2-98D1-485A-9A0E-407A1FC785B9}">
      <dsp:nvSpPr>
        <dsp:cNvPr id="0" name=""/>
        <dsp:cNvSpPr/>
      </dsp:nvSpPr>
      <dsp:spPr>
        <a:xfrm rot="5400000">
          <a:off x="1639292" y="5301770"/>
          <a:ext cx="249514" cy="2803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dirty="0"/>
        </a:p>
      </dsp:txBody>
      <dsp:txXfrm rot="-5400000">
        <a:off x="1679935" y="5317202"/>
        <a:ext cx="168227" cy="174660"/>
      </dsp:txXfrm>
    </dsp:sp>
    <dsp:sp modelId="{277D9F5C-62FF-4EA6-A0C7-F2D02C9B8C8E}">
      <dsp:nvSpPr>
        <dsp:cNvPr id="0" name=""/>
        <dsp:cNvSpPr/>
      </dsp:nvSpPr>
      <dsp:spPr>
        <a:xfrm>
          <a:off x="68341" y="5608302"/>
          <a:ext cx="3391416" cy="6230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Refrigerate the formed yogurt at 4</a:t>
          </a:r>
          <a:r>
            <a:rPr lang="en-US" sz="1500" kern="1200" baseline="30000" dirty="0"/>
            <a:t>0</a:t>
          </a:r>
          <a:r>
            <a:rPr lang="en-US" sz="1500" kern="1200" baseline="0" dirty="0"/>
            <a:t>C</a:t>
          </a:r>
          <a:endParaRPr lang="en-IN" sz="1500" kern="1200" baseline="30000" dirty="0"/>
        </a:p>
      </dsp:txBody>
      <dsp:txXfrm>
        <a:off x="86590" y="5626551"/>
        <a:ext cx="3354918" cy="58656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43052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4100327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814744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3822985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387599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992794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8" name="Footer Placeholder 7"/>
          <p:cNvSpPr>
            <a:spLocks noGrp="1"/>
          </p:cNvSpPr>
          <p:nvPr>
            <p:ph type="ftr" sz="quarter" idx="11"/>
          </p:nvPr>
        </p:nvSpPr>
        <p:spPr>
          <a:xfrm>
            <a:off x="561111" y="6391838"/>
            <a:ext cx="3644282" cy="304801"/>
          </a:xfrm>
        </p:spPr>
        <p:txBody>
          <a:bodyPr/>
          <a:lstStyle/>
          <a:p>
            <a:endParaRPr lang="en-IN" dirty="0"/>
          </a:p>
        </p:txBody>
      </p:sp>
      <p:sp>
        <p:nvSpPr>
          <p:cNvPr id="9" name="Slide Number Placeholder 8"/>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3191732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3814793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695286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51E2BE3-A387-4FBE-B7FC-6C2F47ED5FDF}" type="slidenum">
              <a:rPr lang="en-IN" smtClean="0"/>
              <a:t>‹#›</a:t>
            </a:fld>
            <a:endParaRPr lang="en-IN"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145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900997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3452765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8788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9209390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40715860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9191935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32393262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31797189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0875353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2157500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36826104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51E2BE3-A387-4FBE-B7FC-6C2F47ED5FDF}" type="slidenum">
              <a:rPr lang="en-IN" smtClean="0"/>
              <a:t>‹#›</a:t>
            </a:fld>
            <a:endParaRPr lang="en-IN"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5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3126269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686282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9669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7036551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37323881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0609211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8151067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4794426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5515365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35370492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41670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3870041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51E2BE3-A387-4FBE-B7FC-6C2F47ED5FDF}" type="slidenum">
              <a:rPr lang="en-IN" smtClean="0"/>
              <a:t>‹#›</a:t>
            </a:fld>
            <a:endParaRPr lang="en-IN" dirty="0"/>
          </a:p>
        </p:txBody>
      </p:sp>
    </p:spTree>
    <p:extLst>
      <p:ext uri="{BB962C8B-B14F-4D97-AF65-F5344CB8AC3E}">
        <p14:creationId xmlns:p14="http://schemas.microsoft.com/office/powerpoint/2010/main" val="31045909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7860314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a:xfrm>
            <a:off x="2182708" y="6272784"/>
            <a:ext cx="6327648" cy="365125"/>
          </a:xfrm>
        </p:spPr>
        <p:txBody>
          <a:bodyPr/>
          <a:lstStyle/>
          <a:p>
            <a:endParaRPr lang="en-IN"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51E2BE3-A387-4FBE-B7FC-6C2F47ED5FDF}" type="slidenum">
              <a:rPr lang="en-IN" smtClean="0"/>
              <a:t>‹#›</a:t>
            </a:fld>
            <a:endParaRPr lang="en-IN" dirty="0"/>
          </a:p>
        </p:txBody>
      </p:sp>
    </p:spTree>
    <p:extLst>
      <p:ext uri="{BB962C8B-B14F-4D97-AF65-F5344CB8AC3E}">
        <p14:creationId xmlns:p14="http://schemas.microsoft.com/office/powerpoint/2010/main" val="42066824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4965770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4657332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7368905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31229549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6" name="Footer Placeholder 5"/>
          <p:cNvSpPr>
            <a:spLocks noGrp="1"/>
          </p:cNvSpPr>
          <p:nvPr>
            <p:ph type="ftr" sz="quarter" idx="11"/>
          </p:nvPr>
        </p:nvSpPr>
        <p:spPr/>
        <p:txBody>
          <a:bodyPr/>
          <a:lstStyle/>
          <a:p>
            <a:endParaRPr lang="en-IN"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2129313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2576A-9149-46A8-8848-0A84E53BCC00}" type="datetimeFigureOut">
              <a:rPr lang="en-IN" smtClean="0"/>
              <a:t>10-01-2022</a:t>
            </a:fld>
            <a:endParaRPr lang="en-IN"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38799922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3192689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5725496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67828744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33744179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1364011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2897742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5447640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0746428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2762058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3201912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39304533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06974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395528876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338958290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6039457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2504673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41262391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7465105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8" name="Footer Placeholder 7"/>
          <p:cNvSpPr>
            <a:spLocks noGrp="1"/>
          </p:cNvSpPr>
          <p:nvPr>
            <p:ph type="ftr" sz="quarter" idx="11"/>
          </p:nvPr>
        </p:nvSpPr>
        <p:spPr>
          <a:xfrm>
            <a:off x="561111" y="6391838"/>
            <a:ext cx="3644282" cy="304801"/>
          </a:xfrm>
        </p:spPr>
        <p:txBody>
          <a:bodyPr/>
          <a:lstStyle/>
          <a:p>
            <a:endParaRPr lang="en-IN" dirty="0"/>
          </a:p>
        </p:txBody>
      </p:sp>
      <p:sp>
        <p:nvSpPr>
          <p:cNvPr id="9" name="Slide Number Placeholder 8"/>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6910124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8070061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EF2576A-9149-46A8-8848-0A84E53BCC00}" type="datetimeFigureOut">
              <a:rPr lang="en-IN" smtClean="0"/>
              <a:t>10-01-2022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67305276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453CB-9532-4ACD-B9C7-318543DE93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1434D6-E26B-45FA-80CB-F7908233CB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5D48C6-5710-4D02-A164-B9EB1EF7386F}"/>
              </a:ext>
            </a:extLst>
          </p:cNvPr>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a:extLst>
              <a:ext uri="{FF2B5EF4-FFF2-40B4-BE49-F238E27FC236}">
                <a16:creationId xmlns:a16="http://schemas.microsoft.com/office/drawing/2014/main" id="{1C9C3980-EE12-4E5A-A82B-17264B45D65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58F4342-3D89-46C6-8771-E3BF45A92560}"/>
              </a:ext>
            </a:extLst>
          </p:cNvPr>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40893214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77A0-2FA3-4E8C-BAEB-E6E58523ED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53C67E-6991-4505-A28A-E77B99FBEA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7CF960-03AE-4F3A-B936-F3EEF38086A3}"/>
              </a:ext>
            </a:extLst>
          </p:cNvPr>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a:extLst>
              <a:ext uri="{FF2B5EF4-FFF2-40B4-BE49-F238E27FC236}">
                <a16:creationId xmlns:a16="http://schemas.microsoft.com/office/drawing/2014/main" id="{51F9989A-514C-4DB6-8B11-B7E8889DE7D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93358C1-14E6-4BC7-9B96-A019A9DCFFA5}"/>
              </a:ext>
            </a:extLst>
          </p:cNvPr>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29245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1399271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2114-C983-40AE-8355-B2BA0D2E4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152F6D-659E-4AD3-B36F-F16718952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7C1F07-18AF-4DA2-BB22-9B6084E4D7B9}"/>
              </a:ext>
            </a:extLst>
          </p:cNvPr>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a:extLst>
              <a:ext uri="{FF2B5EF4-FFF2-40B4-BE49-F238E27FC236}">
                <a16:creationId xmlns:a16="http://schemas.microsoft.com/office/drawing/2014/main" id="{A1F37500-CA2C-4DF2-BD74-8A345B1174D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96D57D-16E5-4F48-8D1E-9946CAAC4265}"/>
              </a:ext>
            </a:extLst>
          </p:cNvPr>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2170236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71A7-7510-480F-8F66-9F41FD96B4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3E3B52-469B-4124-8718-43953629C5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09ACE4-714C-4537-9746-D426B08931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F4DEBA-BA5F-4F8C-BE19-D2EA1F27A372}"/>
              </a:ext>
            </a:extLst>
          </p:cNvPr>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6" name="Footer Placeholder 5">
            <a:extLst>
              <a:ext uri="{FF2B5EF4-FFF2-40B4-BE49-F238E27FC236}">
                <a16:creationId xmlns:a16="http://schemas.microsoft.com/office/drawing/2014/main" id="{2EB2EDB5-3E2F-4D13-95D6-0B13EA77D71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D3F7361-294E-4EDF-B4FF-C30F47BA4D98}"/>
              </a:ext>
            </a:extLst>
          </p:cNvPr>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92031159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4B5C-4D32-416E-88AC-DF80D622F6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CE14A7-03B8-4CCF-A117-1EC51EEAB6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73BDB6-5CCD-4EAB-9CA5-210DEA4768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03CA89-3CEB-4D21-BBA1-8AD1A5CE13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BF59D5-8393-4252-8CDE-1D499D0F88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DFA4FB-9CC9-498E-A1ED-919B81A6E02D}"/>
              </a:ext>
            </a:extLst>
          </p:cNvPr>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8" name="Footer Placeholder 7">
            <a:extLst>
              <a:ext uri="{FF2B5EF4-FFF2-40B4-BE49-F238E27FC236}">
                <a16:creationId xmlns:a16="http://schemas.microsoft.com/office/drawing/2014/main" id="{D1C13867-75D1-4110-8066-5523AE60DC55}"/>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6D8999A-C727-42E1-9FEE-51DA331D50DB}"/>
              </a:ext>
            </a:extLst>
          </p:cNvPr>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98599065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55AFD-DDD8-4AE8-A3B9-466E53832A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E1AEBC-3980-4180-8FC0-725A04AB841B}"/>
              </a:ext>
            </a:extLst>
          </p:cNvPr>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4" name="Footer Placeholder 3">
            <a:extLst>
              <a:ext uri="{FF2B5EF4-FFF2-40B4-BE49-F238E27FC236}">
                <a16:creationId xmlns:a16="http://schemas.microsoft.com/office/drawing/2014/main" id="{A71F19B6-4D4D-4AD9-B9F7-5A464B0886C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D9AE2A8-1581-4707-9D25-9DFE43998DC1}"/>
              </a:ext>
            </a:extLst>
          </p:cNvPr>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19468015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DBB54D-B820-4044-93C1-7D5EBF26F472}"/>
              </a:ext>
            </a:extLst>
          </p:cNvPr>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3" name="Footer Placeholder 2">
            <a:extLst>
              <a:ext uri="{FF2B5EF4-FFF2-40B4-BE49-F238E27FC236}">
                <a16:creationId xmlns:a16="http://schemas.microsoft.com/office/drawing/2014/main" id="{FA597069-EDD0-4298-81F6-31BBE80C644F}"/>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F77213D0-FA3B-443D-A652-096F57D3F02E}"/>
              </a:ext>
            </a:extLst>
          </p:cNvPr>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01293113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ADE8-9866-401E-A701-17DA26ADF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736E91-05EE-48C4-A1B1-F41E5AF01F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E4B696-B0E1-48E7-AD2A-087CF7460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06156E-9648-4AEB-9104-E0BC9E007C2B}"/>
              </a:ext>
            </a:extLst>
          </p:cNvPr>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6" name="Footer Placeholder 5">
            <a:extLst>
              <a:ext uri="{FF2B5EF4-FFF2-40B4-BE49-F238E27FC236}">
                <a16:creationId xmlns:a16="http://schemas.microsoft.com/office/drawing/2014/main" id="{4AD2C85C-ED7F-4F88-AA19-DC467AEA872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0B807F1-7E6B-4A24-AC90-7E2A7495BB18}"/>
              </a:ext>
            </a:extLst>
          </p:cNvPr>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306234071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ED7FB-99BC-44B4-8FAD-3BAEAE983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FD262D-1F49-40A6-8373-B4B1D4EB5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7620BE62-3621-4177-95F8-8EE5C9512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09228-45DB-4D86-9A72-3228EFB15929}"/>
              </a:ext>
            </a:extLst>
          </p:cNvPr>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6" name="Footer Placeholder 5">
            <a:extLst>
              <a:ext uri="{FF2B5EF4-FFF2-40B4-BE49-F238E27FC236}">
                <a16:creationId xmlns:a16="http://schemas.microsoft.com/office/drawing/2014/main" id="{1790160E-88D6-44E9-9AF6-BA47CBB68A0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8502E9D-3E24-4D03-9B9F-924A9285A488}"/>
              </a:ext>
            </a:extLst>
          </p:cNvPr>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42229995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713E-D7B0-419A-B8B1-8514D798EB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B8443D-F249-42B9-8944-05B550807E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E20C89-0BE4-4C99-8AE2-6369854B3DB4}"/>
              </a:ext>
            </a:extLst>
          </p:cNvPr>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a:extLst>
              <a:ext uri="{FF2B5EF4-FFF2-40B4-BE49-F238E27FC236}">
                <a16:creationId xmlns:a16="http://schemas.microsoft.com/office/drawing/2014/main" id="{B39D6EAA-742D-4015-8269-D48CDE7A67D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9B083A0-E012-49FB-9EA7-91A887792D2D}"/>
              </a:ext>
            </a:extLst>
          </p:cNvPr>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52582264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A59CC5-C5CD-452A-97D7-89D3143E2B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2B598D-09D8-4A1B-B8FD-0C30205EC3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2EDC8A-3C8A-4C0B-B81E-515DB4E54905}"/>
              </a:ext>
            </a:extLst>
          </p:cNvPr>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5" name="Footer Placeholder 4">
            <a:extLst>
              <a:ext uri="{FF2B5EF4-FFF2-40B4-BE49-F238E27FC236}">
                <a16:creationId xmlns:a16="http://schemas.microsoft.com/office/drawing/2014/main" id="{30AAECDF-9B65-46E8-B7DB-1A6F57FBF7C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9599843-79DC-4275-BE4A-0DFBE890964B}"/>
              </a:ext>
            </a:extLst>
          </p:cNvPr>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570938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1190157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2576A-9149-46A8-8848-0A84E53BCC00}" type="datetimeFigureOut">
              <a:rPr lang="en-IN" smtClean="0"/>
              <a:t>10-01-2022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1E2BE3-A387-4FBE-B7FC-6C2F47ED5FDF}" type="slidenum">
              <a:rPr lang="en-IN" smtClean="0"/>
              <a:t>‹#›</a:t>
            </a:fld>
            <a:endParaRPr lang="en-IN" dirty="0"/>
          </a:p>
        </p:txBody>
      </p:sp>
    </p:spTree>
    <p:extLst>
      <p:ext uri="{BB962C8B-B14F-4D97-AF65-F5344CB8AC3E}">
        <p14:creationId xmlns:p14="http://schemas.microsoft.com/office/powerpoint/2010/main" val="2459729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3.pn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4.pn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microsoft.com/office/2007/relationships/hdphoto" Target="../media/hdphoto1.wdp"/></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heme" Target="../theme/theme5.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image" Target="../media/image1.jpeg"/><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6.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EF2576A-9149-46A8-8848-0A84E53BCC00}" type="datetimeFigureOut">
              <a:rPr lang="en-IN" smtClean="0"/>
              <a:t>10-01-2022</a:t>
            </a:fld>
            <a:endParaRPr lang="en-IN"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51E2BE3-A387-4FBE-B7FC-6C2F47ED5FDF}" type="slidenum">
              <a:rPr lang="en-IN" smtClean="0"/>
              <a:t>‹#›</a:t>
            </a:fld>
            <a:endParaRPr lang="en-IN" dirty="0"/>
          </a:p>
        </p:txBody>
      </p:sp>
    </p:spTree>
    <p:extLst>
      <p:ext uri="{BB962C8B-B14F-4D97-AF65-F5344CB8AC3E}">
        <p14:creationId xmlns:p14="http://schemas.microsoft.com/office/powerpoint/2010/main" val="320746457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EF2576A-9149-46A8-8848-0A84E53BCC00}" type="datetimeFigureOut">
              <a:rPr lang="en-IN" smtClean="0"/>
              <a:t>10-01-2022</a:t>
            </a:fld>
            <a:endParaRPr lang="en-IN"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751E2BE3-A387-4FBE-B7FC-6C2F47ED5FDF}" type="slidenum">
              <a:rPr lang="en-IN" smtClean="0"/>
              <a:t>‹#›</a:t>
            </a:fld>
            <a:endParaRPr lang="en-IN" dirty="0"/>
          </a:p>
        </p:txBody>
      </p:sp>
    </p:spTree>
    <p:extLst>
      <p:ext uri="{BB962C8B-B14F-4D97-AF65-F5344CB8AC3E}">
        <p14:creationId xmlns:p14="http://schemas.microsoft.com/office/powerpoint/2010/main" val="2531329617"/>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EF2576A-9149-46A8-8848-0A84E53BCC00}" type="datetimeFigureOut">
              <a:rPr lang="en-IN" smtClean="0"/>
              <a:t>10-01-2022</a:t>
            </a:fld>
            <a:endParaRPr lang="en-IN"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751E2BE3-A387-4FBE-B7FC-6C2F47ED5FDF}" type="slidenum">
              <a:rPr lang="en-IN" smtClean="0"/>
              <a:t>‹#›</a:t>
            </a:fld>
            <a:endParaRPr lang="en-IN" dirty="0"/>
          </a:p>
        </p:txBody>
      </p:sp>
    </p:spTree>
    <p:extLst>
      <p:ext uri="{BB962C8B-B14F-4D97-AF65-F5344CB8AC3E}">
        <p14:creationId xmlns:p14="http://schemas.microsoft.com/office/powerpoint/2010/main" val="721281782"/>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EF2576A-9149-46A8-8848-0A84E53BCC00}" type="datetimeFigureOut">
              <a:rPr lang="en-IN" smtClean="0"/>
              <a:t>10-01-2022</a:t>
            </a:fld>
            <a:endParaRPr lang="en-IN"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51E2BE3-A387-4FBE-B7FC-6C2F47ED5FDF}" type="slidenum">
              <a:rPr lang="en-IN" smtClean="0"/>
              <a:t>‹#›</a:t>
            </a:fld>
            <a:endParaRPr lang="en-IN" dirty="0"/>
          </a:p>
        </p:txBody>
      </p:sp>
    </p:spTree>
    <p:extLst>
      <p:ext uri="{BB962C8B-B14F-4D97-AF65-F5344CB8AC3E}">
        <p14:creationId xmlns:p14="http://schemas.microsoft.com/office/powerpoint/2010/main" val="2879944309"/>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EF2576A-9149-46A8-8848-0A84E53BCC00}" type="datetimeFigureOut">
              <a:rPr lang="en-IN" smtClean="0"/>
              <a:t>10-01-2022</a:t>
            </a:fld>
            <a:endParaRPr lang="en-IN"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51E2BE3-A387-4FBE-B7FC-6C2F47ED5FDF}" type="slidenum">
              <a:rPr lang="en-IN" smtClean="0"/>
              <a:t>‹#›</a:t>
            </a:fld>
            <a:endParaRPr lang="en-IN" dirty="0"/>
          </a:p>
        </p:txBody>
      </p:sp>
    </p:spTree>
    <p:extLst>
      <p:ext uri="{BB962C8B-B14F-4D97-AF65-F5344CB8AC3E}">
        <p14:creationId xmlns:p14="http://schemas.microsoft.com/office/powerpoint/2010/main" val="1550295390"/>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DE4C8A-70A9-4374-A621-7A47CC794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D31BAD-EAA6-4BBB-B158-9B0394329A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8E1B4F-A297-44A2-8606-6589553202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2576A-9149-46A8-8848-0A84E53BCC00}" type="datetimeFigureOut">
              <a:rPr lang="en-IN" smtClean="0"/>
              <a:t>10-01-2022</a:t>
            </a:fld>
            <a:endParaRPr lang="en-IN" dirty="0"/>
          </a:p>
        </p:txBody>
      </p:sp>
      <p:sp>
        <p:nvSpPr>
          <p:cNvPr id="5" name="Footer Placeholder 4">
            <a:extLst>
              <a:ext uri="{FF2B5EF4-FFF2-40B4-BE49-F238E27FC236}">
                <a16:creationId xmlns:a16="http://schemas.microsoft.com/office/drawing/2014/main" id="{33ED2013-05C9-493B-878F-9FFF06837C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C2A77AF-F3BE-4DB6-B0F7-245E097780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1E2BE3-A387-4FBE-B7FC-6C2F47ED5FDF}" type="slidenum">
              <a:rPr lang="en-IN" smtClean="0"/>
              <a:t>‹#›</a:t>
            </a:fld>
            <a:endParaRPr lang="en-IN" dirty="0"/>
          </a:p>
        </p:txBody>
      </p:sp>
    </p:spTree>
    <p:extLst>
      <p:ext uri="{BB962C8B-B14F-4D97-AF65-F5344CB8AC3E}">
        <p14:creationId xmlns:p14="http://schemas.microsoft.com/office/powerpoint/2010/main" val="3247628807"/>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9.jpeg"/><Relationship Id="rId1" Type="http://schemas.openxmlformats.org/officeDocument/2006/relationships/slideLayout" Target="../slideLayouts/slideLayout23.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22.jpeg"/><Relationship Id="rId2" Type="http://schemas.openxmlformats.org/officeDocument/2006/relationships/image" Target="../media/image9.jpeg"/><Relationship Id="rId1" Type="http://schemas.openxmlformats.org/officeDocument/2006/relationships/slideLayout" Target="../slideLayouts/slideLayout30.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0.xml"/><Relationship Id="rId5" Type="http://schemas.openxmlformats.org/officeDocument/2006/relationships/image" Target="../media/image14.jpeg"/><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9.png"/><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4.jpeg"/><Relationship Id="rId2" Type="http://schemas.openxmlformats.org/officeDocument/2006/relationships/image" Target="../media/image10.jpeg"/><Relationship Id="rId1" Type="http://schemas.openxmlformats.org/officeDocument/2006/relationships/slideLayout" Target="../slideLayouts/slideLayout23.xml"/><Relationship Id="rId6" Type="http://schemas.openxmlformats.org/officeDocument/2006/relationships/image" Target="../media/image7.jpe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l="-2000" r="-6000" b="-4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1584-FCA1-406F-92DD-41232D2DF9E5}"/>
              </a:ext>
            </a:extLst>
          </p:cNvPr>
          <p:cNvSpPr>
            <a:spLocks noGrp="1"/>
          </p:cNvSpPr>
          <p:nvPr>
            <p:ph type="ctrTitle"/>
          </p:nvPr>
        </p:nvSpPr>
        <p:spPr>
          <a:xfrm>
            <a:off x="504823" y="1409522"/>
            <a:ext cx="10661017" cy="2428874"/>
          </a:xfrm>
        </p:spPr>
        <p:txBody>
          <a:bodyPr>
            <a:normAutofit/>
          </a:bodyPr>
          <a:lstStyle/>
          <a:p>
            <a:r>
              <a:rPr lang="en-US" sz="4000" dirty="0">
                <a:latin typeface="Copperplate Gothic Bold" panose="020E0705020206020404" pitchFamily="34" charset="0"/>
                <a:ea typeface="Calibri" panose="020F0502020204030204" pitchFamily="34" charset="0"/>
                <a:cs typeface="Times New Roman" panose="02020603050405020304" pitchFamily="18" charset="0"/>
              </a:rPr>
              <a:t>Development of vegan Yoghurt enriched with Dragon Fruit pulp and Peel powder.</a:t>
            </a:r>
            <a:br>
              <a:rPr lang="en-IN" sz="4000" dirty="0">
                <a:latin typeface="Copperplate Gothic Bold" panose="020E0705020206020404" pitchFamily="34" charset="0"/>
                <a:ea typeface="Calibri" panose="020F0502020204030204" pitchFamily="34" charset="0"/>
                <a:cs typeface="Times New Roman" panose="02020603050405020304" pitchFamily="18" charset="0"/>
              </a:rPr>
            </a:br>
            <a:endParaRPr lang="en-IN" sz="4000" dirty="0">
              <a:latin typeface="Copperplate Gothic Bold" panose="020E0705020206020404" pitchFamily="34" charset="0"/>
            </a:endParaRPr>
          </a:p>
        </p:txBody>
      </p:sp>
      <p:sp>
        <p:nvSpPr>
          <p:cNvPr id="5" name="TextBox 4"/>
          <p:cNvSpPr txBox="1"/>
          <p:nvPr/>
        </p:nvSpPr>
        <p:spPr>
          <a:xfrm>
            <a:off x="1170994" y="4241330"/>
            <a:ext cx="5036765" cy="1754326"/>
          </a:xfrm>
          <a:prstGeom prst="rect">
            <a:avLst/>
          </a:prstGeom>
          <a:noFill/>
        </p:spPr>
        <p:txBody>
          <a:bodyPr wrap="square" rtlCol="0">
            <a:spAutoFit/>
          </a:bodyPr>
          <a:lstStyle/>
          <a:p>
            <a:r>
              <a:rPr lang="en-US" dirty="0">
                <a:latin typeface="Bahnschrift" panose="020B0502040204020203" pitchFamily="34" charset="0"/>
              </a:rPr>
              <a:t>Registered numbers :     </a:t>
            </a:r>
          </a:p>
          <a:p>
            <a:r>
              <a:rPr lang="en-US" dirty="0">
                <a:latin typeface="Bahnschrift" panose="020B0502040204020203" pitchFamily="34" charset="0"/>
              </a:rPr>
              <a:t>  191FA15052 (CHINMAYA)</a:t>
            </a:r>
          </a:p>
          <a:p>
            <a:r>
              <a:rPr lang="en-US" dirty="0">
                <a:latin typeface="Bahnschrift" panose="020B0502040204020203" pitchFamily="34" charset="0"/>
              </a:rPr>
              <a:t>  191FA15055 ( PRIYADARSHINI)</a:t>
            </a:r>
          </a:p>
          <a:p>
            <a:r>
              <a:rPr lang="en-US" dirty="0">
                <a:latin typeface="Bahnschrift" panose="020B0502040204020203" pitchFamily="34" charset="0"/>
              </a:rPr>
              <a:t>  191FA15057 ( REHANA)</a:t>
            </a:r>
          </a:p>
          <a:p>
            <a:r>
              <a:rPr lang="en-US" dirty="0">
                <a:latin typeface="Bahnschrift" panose="020B0502040204020203" pitchFamily="34" charset="0"/>
              </a:rPr>
              <a:t>  191FA15059 ( LAXMANSAI)</a:t>
            </a:r>
          </a:p>
          <a:p>
            <a:r>
              <a:rPr lang="en-US" dirty="0">
                <a:latin typeface="Bahnschrift" panose="020B0502040204020203" pitchFamily="34" charset="0"/>
              </a:rPr>
              <a:t>  191FA01183 (KEERTHI KIRAN)</a:t>
            </a:r>
            <a:endParaRPr lang="en-IN" dirty="0">
              <a:latin typeface="Bahnschrift" panose="020B0502040204020203" pitchFamily="34" charset="0"/>
            </a:endParaRPr>
          </a:p>
        </p:txBody>
      </p:sp>
      <p:sp>
        <p:nvSpPr>
          <p:cNvPr id="6" name="TextBox 5"/>
          <p:cNvSpPr txBox="1"/>
          <p:nvPr/>
        </p:nvSpPr>
        <p:spPr>
          <a:xfrm>
            <a:off x="7830227" y="5626324"/>
            <a:ext cx="3700329" cy="369332"/>
          </a:xfrm>
          <a:prstGeom prst="rect">
            <a:avLst/>
          </a:prstGeom>
          <a:noFill/>
        </p:spPr>
        <p:txBody>
          <a:bodyPr wrap="square" rtlCol="0">
            <a:spAutoFit/>
          </a:bodyPr>
          <a:lstStyle/>
          <a:p>
            <a:r>
              <a:rPr lang="en-US" dirty="0">
                <a:latin typeface="Bahnschrift" panose="020B0502040204020203" pitchFamily="34" charset="0"/>
              </a:rPr>
              <a:t>PROJECT GUIDE : SUMIT GAWAI</a:t>
            </a:r>
            <a:endParaRPr lang="en-IN" dirty="0">
              <a:latin typeface="Bahnschrift" panose="020B0502040204020203" pitchFamily="34" charset="0"/>
            </a:endParaRPr>
          </a:p>
        </p:txBody>
      </p:sp>
    </p:spTree>
    <p:extLst>
      <p:ext uri="{BB962C8B-B14F-4D97-AF65-F5344CB8AC3E}">
        <p14:creationId xmlns:p14="http://schemas.microsoft.com/office/powerpoint/2010/main" val="3300323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8A62-FA01-4928-B984-EC082072CCA6}"/>
              </a:ext>
            </a:extLst>
          </p:cNvPr>
          <p:cNvSpPr>
            <a:spLocks noGrp="1"/>
          </p:cNvSpPr>
          <p:nvPr>
            <p:ph type="title"/>
          </p:nvPr>
        </p:nvSpPr>
        <p:spPr>
          <a:xfrm>
            <a:off x="389216" y="681037"/>
            <a:ext cx="6908731" cy="957464"/>
          </a:xfrm>
        </p:spPr>
        <p:txBody>
          <a:bodyPr>
            <a:normAutofit fontScale="90000"/>
          </a:bodyPr>
          <a:lstStyle/>
          <a:p>
            <a:r>
              <a:rPr lang="en-US" sz="3200" dirty="0">
                <a:latin typeface="Century Gothic" panose="020B0502020202020204" pitchFamily="34" charset="0"/>
              </a:rPr>
              <a:t>PREPARATION OF RED DRAGON FRUIT PEEL POWDERED YOGURT</a:t>
            </a:r>
            <a:endParaRPr lang="en-IN" sz="3200" dirty="0">
              <a:latin typeface="Century Gothic" panose="020B0502020202020204" pitchFamily="34" charset="0"/>
            </a:endParaRPr>
          </a:p>
        </p:txBody>
      </p:sp>
      <p:sp>
        <p:nvSpPr>
          <p:cNvPr id="4" name="Content Placeholder 2">
            <a:extLst>
              <a:ext uri="{FF2B5EF4-FFF2-40B4-BE49-F238E27FC236}">
                <a16:creationId xmlns:a16="http://schemas.microsoft.com/office/drawing/2014/main" id="{4329A508-06A8-4AAF-8A1E-EA46566D09F4}"/>
              </a:ext>
            </a:extLst>
          </p:cNvPr>
          <p:cNvSpPr>
            <a:spLocks noGrp="1"/>
          </p:cNvSpPr>
          <p:nvPr>
            <p:ph idx="1"/>
          </p:nvPr>
        </p:nvSpPr>
        <p:spPr>
          <a:xfrm>
            <a:off x="838199" y="2234242"/>
            <a:ext cx="6321725" cy="3942721"/>
          </a:xfrm>
        </p:spPr>
        <p:txBody>
          <a:bodyPr>
            <a:normAutofit fontScale="77500" lnSpcReduction="20000"/>
          </a:bodyPr>
          <a:lstStyle/>
          <a:p>
            <a:pPr marL="0" indent="0" algn="just">
              <a:buNone/>
            </a:pPr>
            <a:r>
              <a:rPr lang="en-US" dirty="0">
                <a:latin typeface="Century Gothic" panose="020B0502020202020204" pitchFamily="34" charset="0"/>
              </a:rPr>
              <a:t>Boil</a:t>
            </a:r>
            <a:r>
              <a:rPr lang="en-US" dirty="0">
                <a:effectLst/>
                <a:latin typeface="Century Gothic" panose="020B0502020202020204" pitchFamily="34" charset="0"/>
              </a:rPr>
              <a:t> the milk at 90</a:t>
            </a:r>
            <a:r>
              <a:rPr lang="en-US" baseline="30000" dirty="0">
                <a:effectLst/>
                <a:latin typeface="Century Gothic" panose="020B0502020202020204" pitchFamily="34" charset="0"/>
              </a:rPr>
              <a:t>0</a:t>
            </a:r>
            <a:r>
              <a:rPr lang="en-US" dirty="0">
                <a:effectLst/>
                <a:latin typeface="Century Gothic" panose="020B0502020202020204" pitchFamily="34" charset="0"/>
              </a:rPr>
              <a:t>C for 5 mins.</a:t>
            </a:r>
          </a:p>
          <a:p>
            <a:pPr algn="just">
              <a:buFont typeface="Arial" panose="020B0604020202020204" pitchFamily="34" charset="0"/>
              <a:buChar char="•"/>
            </a:pPr>
            <a:r>
              <a:rPr lang="en-US" dirty="0">
                <a:effectLst/>
                <a:latin typeface="Century Gothic" panose="020B0502020202020204" pitchFamily="34" charset="0"/>
              </a:rPr>
              <a:t>Let it cool completely.</a:t>
            </a:r>
          </a:p>
          <a:p>
            <a:pPr algn="just">
              <a:buFont typeface="Arial" panose="020B0604020202020204" pitchFamily="34" charset="0"/>
              <a:buChar char="•"/>
            </a:pPr>
            <a:r>
              <a:rPr lang="en-US" b="1" dirty="0">
                <a:solidFill>
                  <a:srgbClr val="666666"/>
                </a:solidFill>
                <a:effectLst/>
                <a:latin typeface="Century Gothic" panose="020B0502020202020204" pitchFamily="34" charset="0"/>
              </a:rPr>
              <a:t> </a:t>
            </a:r>
            <a:r>
              <a:rPr lang="en-US" dirty="0">
                <a:effectLst/>
                <a:latin typeface="Century Gothic" panose="020B0502020202020204" pitchFamily="34" charset="0"/>
              </a:rPr>
              <a:t>Remove from the heat and let cool to below 42°C.</a:t>
            </a:r>
          </a:p>
          <a:p>
            <a:pPr algn="just">
              <a:buFont typeface="Arial" panose="020B0604020202020204" pitchFamily="34" charset="0"/>
              <a:buChar char="•"/>
            </a:pPr>
            <a:r>
              <a:rPr lang="en-US" dirty="0">
                <a:latin typeface="Century Gothic" panose="020B0502020202020204" pitchFamily="34" charset="0"/>
              </a:rPr>
              <a:t>Add 15g of dragon fruit peel powder to the milk.</a:t>
            </a:r>
          </a:p>
          <a:p>
            <a:pPr algn="just">
              <a:buFont typeface="Arial" panose="020B0604020202020204" pitchFamily="34" charset="0"/>
              <a:buChar char="•"/>
            </a:pPr>
            <a:r>
              <a:rPr lang="en-US" dirty="0">
                <a:latin typeface="Century Gothic" panose="020B0502020202020204" pitchFamily="34" charset="0"/>
              </a:rPr>
              <a:t>Add 25g of honey in to the mixture while the mixture is hot.</a:t>
            </a:r>
            <a:endParaRPr lang="en-US" dirty="0">
              <a:effectLst/>
              <a:latin typeface="Century Gothic" panose="020B0502020202020204" pitchFamily="34" charset="0"/>
            </a:endParaRPr>
          </a:p>
          <a:p>
            <a:pPr algn="just">
              <a:buFont typeface="Arial" panose="020B0604020202020204" pitchFamily="34" charset="0"/>
              <a:buChar char="•"/>
            </a:pPr>
            <a:r>
              <a:rPr lang="en-US" dirty="0">
                <a:effectLst/>
                <a:latin typeface="Century Gothic" panose="020B0502020202020204" pitchFamily="34" charset="0"/>
              </a:rPr>
              <a:t>Starter culture will only thrive in a narrow temperature range, too cool </a:t>
            </a:r>
            <a:r>
              <a:rPr lang="en-US" dirty="0">
                <a:latin typeface="Century Gothic" panose="020B0502020202020204" pitchFamily="34" charset="0"/>
              </a:rPr>
              <a:t>,</a:t>
            </a:r>
            <a:r>
              <a:rPr lang="en-US" dirty="0">
                <a:effectLst/>
                <a:latin typeface="Century Gothic" panose="020B0502020202020204" pitchFamily="34" charset="0"/>
              </a:rPr>
              <a:t> it will go dormant;  too hot </a:t>
            </a:r>
            <a:r>
              <a:rPr lang="en-US" dirty="0">
                <a:latin typeface="Century Gothic" panose="020B0502020202020204" pitchFamily="34" charset="0"/>
              </a:rPr>
              <a:t>,</a:t>
            </a:r>
            <a:r>
              <a:rPr lang="en-US" dirty="0">
                <a:effectLst/>
                <a:latin typeface="Century Gothic" panose="020B0502020202020204" pitchFamily="34" charset="0"/>
              </a:rPr>
              <a:t> it will die. So be sure to allow the soy milk to cool before adding the </a:t>
            </a:r>
            <a:r>
              <a:rPr lang="en-US" dirty="0">
                <a:latin typeface="Century Gothic" panose="020B0502020202020204" pitchFamily="34" charset="0"/>
              </a:rPr>
              <a:t>starter culture.</a:t>
            </a:r>
          </a:p>
          <a:p>
            <a:pPr algn="just">
              <a:buFont typeface="Arial" panose="020B0604020202020204" pitchFamily="34" charset="0"/>
              <a:buChar char="•"/>
            </a:pPr>
            <a:r>
              <a:rPr lang="en-US" dirty="0">
                <a:effectLst/>
                <a:latin typeface="Century Gothic" panose="020B0502020202020204" pitchFamily="34" charset="0"/>
              </a:rPr>
              <a:t> Add the</a:t>
            </a:r>
            <a:r>
              <a:rPr lang="en-US" dirty="0">
                <a:latin typeface="Century Gothic" panose="020B0502020202020204" pitchFamily="34" charset="0"/>
              </a:rPr>
              <a:t> probiotic powder</a:t>
            </a:r>
            <a:r>
              <a:rPr lang="en-US" dirty="0">
                <a:effectLst/>
                <a:latin typeface="Century Gothic" panose="020B0502020202020204" pitchFamily="34" charset="0"/>
              </a:rPr>
              <a:t> to the milk.</a:t>
            </a:r>
          </a:p>
          <a:p>
            <a:pPr algn="just">
              <a:buFont typeface="Arial" panose="020B0604020202020204" pitchFamily="34" charset="0"/>
              <a:buChar char="•"/>
            </a:pPr>
            <a:r>
              <a:rPr lang="en-US" dirty="0">
                <a:effectLst/>
                <a:latin typeface="Century Gothic" panose="020B0502020202020204" pitchFamily="34" charset="0"/>
              </a:rPr>
              <a:t>Incubate the milk for 40</a:t>
            </a:r>
            <a:r>
              <a:rPr lang="en-US" baseline="30000" dirty="0">
                <a:effectLst/>
                <a:latin typeface="Century Gothic" panose="020B0502020202020204" pitchFamily="34" charset="0"/>
              </a:rPr>
              <a:t>0</a:t>
            </a:r>
            <a:r>
              <a:rPr lang="en-US" dirty="0">
                <a:effectLst/>
                <a:latin typeface="Century Gothic" panose="020B0502020202020204" pitchFamily="34" charset="0"/>
              </a:rPr>
              <a:t>C for 24-48hrs.</a:t>
            </a:r>
            <a:r>
              <a:rPr lang="en-US" baseline="30000" dirty="0">
                <a:latin typeface="Century Gothic" panose="020B0502020202020204" pitchFamily="34" charset="0"/>
              </a:rPr>
              <a:t> </a:t>
            </a:r>
          </a:p>
          <a:p>
            <a:pPr algn="just">
              <a:buFont typeface="Arial" panose="020B0604020202020204" pitchFamily="34" charset="0"/>
              <a:buChar char="•"/>
            </a:pPr>
            <a:r>
              <a:rPr lang="en-US" dirty="0">
                <a:effectLst/>
                <a:latin typeface="Century Gothic" panose="020B0502020202020204" pitchFamily="34" charset="0"/>
              </a:rPr>
              <a:t>Refrigerate the </a:t>
            </a:r>
            <a:r>
              <a:rPr lang="en-US" dirty="0">
                <a:latin typeface="Century Gothic" panose="020B0502020202020204" pitchFamily="34" charset="0"/>
              </a:rPr>
              <a:t>yogurt at 4</a:t>
            </a:r>
            <a:r>
              <a:rPr lang="en-US" baseline="30000" dirty="0">
                <a:latin typeface="Century Gothic" panose="020B0502020202020204" pitchFamily="34" charset="0"/>
              </a:rPr>
              <a:t>0</a:t>
            </a:r>
            <a:r>
              <a:rPr lang="en-US" dirty="0">
                <a:latin typeface="Century Gothic" panose="020B0502020202020204" pitchFamily="34" charset="0"/>
              </a:rPr>
              <a:t>C</a:t>
            </a:r>
            <a:r>
              <a:rPr lang="en-US" dirty="0">
                <a:effectLst/>
                <a:latin typeface="Century Gothic" panose="020B0502020202020204" pitchFamily="34" charset="0"/>
              </a:rPr>
              <a:t>.</a:t>
            </a:r>
          </a:p>
          <a:p>
            <a:pPr marL="0" indent="0">
              <a:buNone/>
            </a:pPr>
            <a:endParaRPr lang="en-US" b="1" dirty="0">
              <a:effectLst/>
            </a:endParaRPr>
          </a:p>
          <a:p>
            <a:endParaRPr lang="en-IN" dirty="0"/>
          </a:p>
        </p:txBody>
      </p:sp>
      <p:graphicFrame>
        <p:nvGraphicFramePr>
          <p:cNvPr id="5" name="Diagram 4">
            <a:extLst>
              <a:ext uri="{FF2B5EF4-FFF2-40B4-BE49-F238E27FC236}">
                <a16:creationId xmlns:a16="http://schemas.microsoft.com/office/drawing/2014/main" id="{239FCFDF-D6BA-4AE2-958A-F0B01131B4FD}"/>
              </a:ext>
            </a:extLst>
          </p:cNvPr>
          <p:cNvGraphicFramePr/>
          <p:nvPr>
            <p:extLst>
              <p:ext uri="{D42A27DB-BD31-4B8C-83A1-F6EECF244321}">
                <p14:modId xmlns:p14="http://schemas.microsoft.com/office/powerpoint/2010/main" val="1097387043"/>
              </p:ext>
            </p:extLst>
          </p:nvPr>
        </p:nvGraphicFramePr>
        <p:xfrm>
          <a:off x="7825700" y="312938"/>
          <a:ext cx="3528100" cy="6232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8974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67500D-35BE-47F7-9AE4-17FA2A32C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538" y="1311902"/>
            <a:ext cx="2429281" cy="1942409"/>
          </a:xfrm>
          <a:prstGeom prst="rect">
            <a:avLst/>
          </a:prstGeom>
        </p:spPr>
      </p:pic>
      <p:pic>
        <p:nvPicPr>
          <p:cNvPr id="12" name="Picture 11">
            <a:extLst>
              <a:ext uri="{FF2B5EF4-FFF2-40B4-BE49-F238E27FC236}">
                <a16:creationId xmlns:a16="http://schemas.microsoft.com/office/drawing/2014/main" id="{6D40A9A0-603D-4EA2-9DA4-924CB7118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5041543" y="4084382"/>
            <a:ext cx="1942408" cy="2429281"/>
          </a:xfrm>
          <a:prstGeom prst="rect">
            <a:avLst/>
          </a:prstGeom>
        </p:spPr>
      </p:pic>
      <p:pic>
        <p:nvPicPr>
          <p:cNvPr id="14" name="Picture 13">
            <a:extLst>
              <a:ext uri="{FF2B5EF4-FFF2-40B4-BE49-F238E27FC236}">
                <a16:creationId xmlns:a16="http://schemas.microsoft.com/office/drawing/2014/main" id="{DB6CF1AA-C785-4643-937B-07A36A8CE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156" y="4327819"/>
            <a:ext cx="2165752" cy="1942410"/>
          </a:xfrm>
          <a:prstGeom prst="rect">
            <a:avLst/>
          </a:prstGeom>
        </p:spPr>
      </p:pic>
      <p:pic>
        <p:nvPicPr>
          <p:cNvPr id="18" name="Picture 17">
            <a:extLst>
              <a:ext uri="{FF2B5EF4-FFF2-40B4-BE49-F238E27FC236}">
                <a16:creationId xmlns:a16="http://schemas.microsoft.com/office/drawing/2014/main" id="{E87DD440-ED07-4F93-AE3E-BF3DF1FB4E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8323" y="1311901"/>
            <a:ext cx="2518784" cy="1942409"/>
          </a:xfrm>
          <a:prstGeom prst="rect">
            <a:avLst/>
          </a:prstGeom>
        </p:spPr>
      </p:pic>
      <p:pic>
        <p:nvPicPr>
          <p:cNvPr id="20" name="Picture 19">
            <a:extLst>
              <a:ext uri="{FF2B5EF4-FFF2-40B4-BE49-F238E27FC236}">
                <a16:creationId xmlns:a16="http://schemas.microsoft.com/office/drawing/2014/main" id="{7F63FD94-C2C2-423F-8F2F-30148E265B64}"/>
              </a:ext>
            </a:extLst>
          </p:cNvPr>
          <p:cNvPicPr>
            <a:picLocks noChangeAspect="1"/>
          </p:cNvPicPr>
          <p:nvPr/>
        </p:nvPicPr>
        <p:blipFill rotWithShape="1">
          <a:blip r:embed="rId6">
            <a:extLst>
              <a:ext uri="{28A0092B-C50C-407E-A947-70E740481C1C}">
                <a14:useLocalDpi xmlns:a14="http://schemas.microsoft.com/office/drawing/2010/main" val="0"/>
              </a:ext>
            </a:extLst>
          </a:blip>
          <a:srcRect t="16580" r="28686"/>
          <a:stretch/>
        </p:blipFill>
        <p:spPr>
          <a:xfrm>
            <a:off x="842155" y="1311902"/>
            <a:ext cx="2165751" cy="1942409"/>
          </a:xfrm>
          <a:prstGeom prst="rect">
            <a:avLst/>
          </a:prstGeom>
        </p:spPr>
      </p:pic>
      <p:sp>
        <p:nvSpPr>
          <p:cNvPr id="22" name="TextBox 21">
            <a:extLst>
              <a:ext uri="{FF2B5EF4-FFF2-40B4-BE49-F238E27FC236}">
                <a16:creationId xmlns:a16="http://schemas.microsoft.com/office/drawing/2014/main" id="{801931B0-547A-415F-A387-ED8A79D9606E}"/>
              </a:ext>
            </a:extLst>
          </p:cNvPr>
          <p:cNvSpPr txBox="1"/>
          <p:nvPr/>
        </p:nvSpPr>
        <p:spPr>
          <a:xfrm>
            <a:off x="505991" y="543443"/>
            <a:ext cx="10208626" cy="584775"/>
          </a:xfrm>
          <a:prstGeom prst="rect">
            <a:avLst/>
          </a:prstGeom>
          <a:noFill/>
        </p:spPr>
        <p:txBody>
          <a:bodyPr wrap="square" rtlCol="0">
            <a:spAutoFit/>
          </a:bodyPr>
          <a:lstStyle/>
          <a:p>
            <a:r>
              <a:rPr lang="en-US" sz="3200" dirty="0"/>
              <a:t>TRIALS OF MAKING OF YOGHURT </a:t>
            </a:r>
            <a:endParaRPr lang="en-IN" sz="3200" dirty="0"/>
          </a:p>
        </p:txBody>
      </p:sp>
      <p:sp>
        <p:nvSpPr>
          <p:cNvPr id="2" name="TextBox 1">
            <a:extLst>
              <a:ext uri="{FF2B5EF4-FFF2-40B4-BE49-F238E27FC236}">
                <a16:creationId xmlns:a16="http://schemas.microsoft.com/office/drawing/2014/main" id="{8B5860B9-0E41-4542-9C69-B84FE9BD6741}"/>
              </a:ext>
            </a:extLst>
          </p:cNvPr>
          <p:cNvSpPr txBox="1"/>
          <p:nvPr/>
        </p:nvSpPr>
        <p:spPr>
          <a:xfrm>
            <a:off x="3007906" y="2081687"/>
            <a:ext cx="1491449" cy="646331"/>
          </a:xfrm>
          <a:prstGeom prst="rect">
            <a:avLst/>
          </a:prstGeom>
          <a:noFill/>
        </p:spPr>
        <p:txBody>
          <a:bodyPr wrap="square" rtlCol="0">
            <a:spAutoFit/>
          </a:bodyPr>
          <a:lstStyle/>
          <a:p>
            <a:r>
              <a:rPr lang="en-US" dirty="0"/>
              <a:t>PREPARATION OF THE MILK</a:t>
            </a:r>
            <a:endParaRPr lang="en-IN" dirty="0"/>
          </a:p>
        </p:txBody>
      </p:sp>
      <p:sp>
        <p:nvSpPr>
          <p:cNvPr id="3" name="TextBox 2">
            <a:extLst>
              <a:ext uri="{FF2B5EF4-FFF2-40B4-BE49-F238E27FC236}">
                <a16:creationId xmlns:a16="http://schemas.microsoft.com/office/drawing/2014/main" id="{AD688A39-BB1D-432F-BB2C-4D04D1276F73}"/>
              </a:ext>
            </a:extLst>
          </p:cNvPr>
          <p:cNvSpPr txBox="1"/>
          <p:nvPr/>
        </p:nvSpPr>
        <p:spPr>
          <a:xfrm>
            <a:off x="7138931" y="2081686"/>
            <a:ext cx="1484299" cy="646331"/>
          </a:xfrm>
          <a:prstGeom prst="rect">
            <a:avLst/>
          </a:prstGeom>
          <a:noFill/>
        </p:spPr>
        <p:txBody>
          <a:bodyPr wrap="square" rtlCol="0">
            <a:spAutoFit/>
          </a:bodyPr>
          <a:lstStyle/>
          <a:p>
            <a:r>
              <a:rPr lang="en-US" dirty="0"/>
              <a:t>THE MILK PREPARED</a:t>
            </a:r>
            <a:endParaRPr lang="en-IN" dirty="0"/>
          </a:p>
        </p:txBody>
      </p:sp>
      <p:sp>
        <p:nvSpPr>
          <p:cNvPr id="5" name="TextBox 4">
            <a:extLst>
              <a:ext uri="{FF2B5EF4-FFF2-40B4-BE49-F238E27FC236}">
                <a16:creationId xmlns:a16="http://schemas.microsoft.com/office/drawing/2014/main" id="{32ACB7B5-8652-49E7-B050-D04D0A526260}"/>
              </a:ext>
            </a:extLst>
          </p:cNvPr>
          <p:cNvSpPr txBox="1"/>
          <p:nvPr/>
        </p:nvSpPr>
        <p:spPr>
          <a:xfrm>
            <a:off x="10917107" y="1989352"/>
            <a:ext cx="1086925" cy="830997"/>
          </a:xfrm>
          <a:prstGeom prst="rect">
            <a:avLst/>
          </a:prstGeom>
          <a:noFill/>
        </p:spPr>
        <p:txBody>
          <a:bodyPr wrap="square" rtlCol="0">
            <a:spAutoFit/>
          </a:bodyPr>
          <a:lstStyle/>
          <a:p>
            <a:r>
              <a:rPr lang="en-US" sz="1600" dirty="0"/>
              <a:t>THE STARTER CULTURE</a:t>
            </a:r>
            <a:endParaRPr lang="en-IN" sz="1600" dirty="0"/>
          </a:p>
        </p:txBody>
      </p:sp>
      <p:sp>
        <p:nvSpPr>
          <p:cNvPr id="6" name="TextBox 5">
            <a:extLst>
              <a:ext uri="{FF2B5EF4-FFF2-40B4-BE49-F238E27FC236}">
                <a16:creationId xmlns:a16="http://schemas.microsoft.com/office/drawing/2014/main" id="{F77C6CD2-1007-46D2-88C1-ED0CA452BC6B}"/>
              </a:ext>
            </a:extLst>
          </p:cNvPr>
          <p:cNvSpPr txBox="1"/>
          <p:nvPr/>
        </p:nvSpPr>
        <p:spPr>
          <a:xfrm>
            <a:off x="3007906" y="4705165"/>
            <a:ext cx="1377467" cy="923330"/>
          </a:xfrm>
          <a:prstGeom prst="rect">
            <a:avLst/>
          </a:prstGeom>
          <a:noFill/>
        </p:spPr>
        <p:txBody>
          <a:bodyPr wrap="square" rtlCol="0">
            <a:spAutoFit/>
          </a:bodyPr>
          <a:lstStyle/>
          <a:p>
            <a:r>
              <a:rPr lang="en-US" dirty="0"/>
              <a:t>ADDITION OF STARTER CULTURE</a:t>
            </a:r>
            <a:endParaRPr lang="en-IN" dirty="0"/>
          </a:p>
        </p:txBody>
      </p:sp>
      <p:sp>
        <p:nvSpPr>
          <p:cNvPr id="9" name="TextBox 8">
            <a:extLst>
              <a:ext uri="{FF2B5EF4-FFF2-40B4-BE49-F238E27FC236}">
                <a16:creationId xmlns:a16="http://schemas.microsoft.com/office/drawing/2014/main" id="{5B2EBAE0-1497-48A8-947E-2346DB1A54AC}"/>
              </a:ext>
            </a:extLst>
          </p:cNvPr>
          <p:cNvSpPr txBox="1"/>
          <p:nvPr/>
        </p:nvSpPr>
        <p:spPr>
          <a:xfrm>
            <a:off x="7412854" y="4705165"/>
            <a:ext cx="1604732" cy="923330"/>
          </a:xfrm>
          <a:prstGeom prst="rect">
            <a:avLst/>
          </a:prstGeom>
          <a:noFill/>
        </p:spPr>
        <p:txBody>
          <a:bodyPr wrap="square" rtlCol="0">
            <a:spAutoFit/>
          </a:bodyPr>
          <a:lstStyle/>
          <a:p>
            <a:r>
              <a:rPr lang="en-US" dirty="0"/>
              <a:t>INCUBATION FOR 24-48 HRS</a:t>
            </a:r>
            <a:endParaRPr lang="en-IN" dirty="0"/>
          </a:p>
        </p:txBody>
      </p:sp>
    </p:spTree>
    <p:extLst>
      <p:ext uri="{BB962C8B-B14F-4D97-AF65-F5344CB8AC3E}">
        <p14:creationId xmlns:p14="http://schemas.microsoft.com/office/powerpoint/2010/main" val="3897403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CE4F4-4BB1-499D-9D94-F3489FDE68D4}"/>
              </a:ext>
            </a:extLst>
          </p:cNvPr>
          <p:cNvSpPr>
            <a:spLocks noGrp="1"/>
          </p:cNvSpPr>
          <p:nvPr>
            <p:ph type="title"/>
          </p:nvPr>
        </p:nvSpPr>
        <p:spPr>
          <a:xfrm>
            <a:off x="706120" y="303986"/>
            <a:ext cx="10453830" cy="1080827"/>
          </a:xfrm>
        </p:spPr>
        <p:txBody>
          <a:bodyPr/>
          <a:lstStyle/>
          <a:p>
            <a:r>
              <a:rPr lang="en-US" dirty="0"/>
              <a:t>THE TRIALS FOR YOGURT FORMATION</a:t>
            </a:r>
            <a:endParaRPr lang="en-IN" dirty="0"/>
          </a:p>
        </p:txBody>
      </p:sp>
      <p:pic>
        <p:nvPicPr>
          <p:cNvPr id="4" name="Content Placeholder 3">
            <a:extLst>
              <a:ext uri="{FF2B5EF4-FFF2-40B4-BE49-F238E27FC236}">
                <a16:creationId xmlns:a16="http://schemas.microsoft.com/office/drawing/2014/main" id="{2F475691-257B-4F27-B677-EFCCCCBB61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467" y="1234895"/>
            <a:ext cx="3364637" cy="1942408"/>
          </a:xfrm>
          <a:prstGeom prst="rect">
            <a:avLst/>
          </a:prstGeom>
        </p:spPr>
      </p:pic>
      <p:pic>
        <p:nvPicPr>
          <p:cNvPr id="5" name="Picture 4">
            <a:extLst>
              <a:ext uri="{FF2B5EF4-FFF2-40B4-BE49-F238E27FC236}">
                <a16:creationId xmlns:a16="http://schemas.microsoft.com/office/drawing/2014/main" id="{11C0855E-C038-4AB4-B857-FD3099237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366582" y="3699868"/>
            <a:ext cx="1942408" cy="3364638"/>
          </a:xfrm>
          <a:prstGeom prst="rect">
            <a:avLst/>
          </a:prstGeom>
        </p:spPr>
      </p:pic>
      <p:sp>
        <p:nvSpPr>
          <p:cNvPr id="6" name="TextBox 5">
            <a:extLst>
              <a:ext uri="{FF2B5EF4-FFF2-40B4-BE49-F238E27FC236}">
                <a16:creationId xmlns:a16="http://schemas.microsoft.com/office/drawing/2014/main" id="{EEBCBE9B-D48F-4D37-8129-E9DF7DE243BC}"/>
              </a:ext>
            </a:extLst>
          </p:cNvPr>
          <p:cNvSpPr txBox="1"/>
          <p:nvPr/>
        </p:nvSpPr>
        <p:spPr>
          <a:xfrm>
            <a:off x="3948837" y="1857631"/>
            <a:ext cx="1518081" cy="1200329"/>
          </a:xfrm>
          <a:prstGeom prst="rect">
            <a:avLst/>
          </a:prstGeom>
          <a:noFill/>
        </p:spPr>
        <p:txBody>
          <a:bodyPr wrap="square" rtlCol="0">
            <a:spAutoFit/>
          </a:bodyPr>
          <a:lstStyle/>
          <a:p>
            <a:r>
              <a:rPr lang="en-US" dirty="0"/>
              <a:t>THE MILK RIGHT BEFORE INCUBATION</a:t>
            </a:r>
            <a:endParaRPr lang="en-IN" dirty="0"/>
          </a:p>
        </p:txBody>
      </p:sp>
      <p:sp>
        <p:nvSpPr>
          <p:cNvPr id="7" name="TextBox 6">
            <a:extLst>
              <a:ext uri="{FF2B5EF4-FFF2-40B4-BE49-F238E27FC236}">
                <a16:creationId xmlns:a16="http://schemas.microsoft.com/office/drawing/2014/main" id="{E602C391-CCAF-4987-99D1-73C3E74D0734}"/>
              </a:ext>
            </a:extLst>
          </p:cNvPr>
          <p:cNvSpPr txBox="1"/>
          <p:nvPr/>
        </p:nvSpPr>
        <p:spPr>
          <a:xfrm>
            <a:off x="3980904" y="4599065"/>
            <a:ext cx="1518081" cy="1754326"/>
          </a:xfrm>
          <a:prstGeom prst="rect">
            <a:avLst/>
          </a:prstGeom>
          <a:noFill/>
        </p:spPr>
        <p:txBody>
          <a:bodyPr wrap="square" rtlCol="0">
            <a:spAutoFit/>
          </a:bodyPr>
          <a:lstStyle/>
          <a:p>
            <a:r>
              <a:rPr lang="en-US" dirty="0"/>
              <a:t>THE MILK AFTER INCUBATION OF 24 HRS</a:t>
            </a:r>
          </a:p>
          <a:p>
            <a:r>
              <a:rPr lang="en-US" dirty="0"/>
              <a:t>(the yogurt didn’t set)</a:t>
            </a:r>
            <a:endParaRPr lang="en-IN" dirty="0"/>
          </a:p>
        </p:txBody>
      </p:sp>
      <p:pic>
        <p:nvPicPr>
          <p:cNvPr id="8" name="Picture 7">
            <a:extLst>
              <a:ext uri="{FF2B5EF4-FFF2-40B4-BE49-F238E27FC236}">
                <a16:creationId xmlns:a16="http://schemas.microsoft.com/office/drawing/2014/main" id="{100D27C1-81AD-48FA-8AF6-81698172A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0917" y="1234895"/>
            <a:ext cx="2054617" cy="1942408"/>
          </a:xfrm>
          <a:prstGeom prst="rect">
            <a:avLst/>
          </a:prstGeom>
        </p:spPr>
      </p:pic>
      <p:pic>
        <p:nvPicPr>
          <p:cNvPr id="10" name="Picture 9">
            <a:extLst>
              <a:ext uri="{FF2B5EF4-FFF2-40B4-BE49-F238E27FC236}">
                <a16:creationId xmlns:a16="http://schemas.microsoft.com/office/drawing/2014/main" id="{6CFF4C87-8E2D-4069-AB75-E13F810C77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0917" y="4410983"/>
            <a:ext cx="1989859" cy="1779629"/>
          </a:xfrm>
          <a:prstGeom prst="rect">
            <a:avLst/>
          </a:prstGeom>
        </p:spPr>
      </p:pic>
      <p:pic>
        <p:nvPicPr>
          <p:cNvPr id="14" name="Picture 13">
            <a:extLst>
              <a:ext uri="{FF2B5EF4-FFF2-40B4-BE49-F238E27FC236}">
                <a16:creationId xmlns:a16="http://schemas.microsoft.com/office/drawing/2014/main" id="{49267717-B6FF-48D2-A41A-A1DBA22AC9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72045" y="4302590"/>
            <a:ext cx="2005494" cy="1942408"/>
          </a:xfrm>
          <a:prstGeom prst="rect">
            <a:avLst/>
          </a:prstGeom>
        </p:spPr>
      </p:pic>
      <p:pic>
        <p:nvPicPr>
          <p:cNvPr id="18" name="Picture 17">
            <a:extLst>
              <a:ext uri="{FF2B5EF4-FFF2-40B4-BE49-F238E27FC236}">
                <a16:creationId xmlns:a16="http://schemas.microsoft.com/office/drawing/2014/main" id="{FA228A98-63C9-45B9-B0B5-1F3155D97C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72045" y="1226724"/>
            <a:ext cx="2015838" cy="1942408"/>
          </a:xfrm>
          <a:prstGeom prst="rect">
            <a:avLst/>
          </a:prstGeom>
        </p:spPr>
      </p:pic>
      <p:sp>
        <p:nvSpPr>
          <p:cNvPr id="19" name="TextBox 18">
            <a:extLst>
              <a:ext uri="{FF2B5EF4-FFF2-40B4-BE49-F238E27FC236}">
                <a16:creationId xmlns:a16="http://schemas.microsoft.com/office/drawing/2014/main" id="{8F063B30-03FF-46C0-9723-0936CD180BCC}"/>
              </a:ext>
            </a:extLst>
          </p:cNvPr>
          <p:cNvSpPr txBox="1"/>
          <p:nvPr/>
        </p:nvSpPr>
        <p:spPr>
          <a:xfrm>
            <a:off x="7763295" y="1714072"/>
            <a:ext cx="1606682" cy="1477328"/>
          </a:xfrm>
          <a:prstGeom prst="rect">
            <a:avLst/>
          </a:prstGeom>
          <a:noFill/>
        </p:spPr>
        <p:txBody>
          <a:bodyPr wrap="square" rtlCol="0">
            <a:spAutoFit/>
          </a:bodyPr>
          <a:lstStyle/>
          <a:p>
            <a:r>
              <a:rPr lang="en-US" dirty="0"/>
              <a:t>THE MILK BEFORE INCUBATION WITH AL THE CONTENT</a:t>
            </a:r>
            <a:endParaRPr lang="en-IN" dirty="0"/>
          </a:p>
        </p:txBody>
      </p:sp>
      <p:sp>
        <p:nvSpPr>
          <p:cNvPr id="20" name="TextBox 19">
            <a:extLst>
              <a:ext uri="{FF2B5EF4-FFF2-40B4-BE49-F238E27FC236}">
                <a16:creationId xmlns:a16="http://schemas.microsoft.com/office/drawing/2014/main" id="{DA35D01A-C6B1-468C-806B-6B1F8AA9C428}"/>
              </a:ext>
            </a:extLst>
          </p:cNvPr>
          <p:cNvSpPr txBox="1"/>
          <p:nvPr/>
        </p:nvSpPr>
        <p:spPr>
          <a:xfrm>
            <a:off x="7710776" y="4812129"/>
            <a:ext cx="1269507" cy="923330"/>
          </a:xfrm>
          <a:prstGeom prst="rect">
            <a:avLst/>
          </a:prstGeom>
          <a:noFill/>
        </p:spPr>
        <p:txBody>
          <a:bodyPr wrap="square" rtlCol="0">
            <a:spAutoFit/>
          </a:bodyPr>
          <a:lstStyle/>
          <a:p>
            <a:r>
              <a:rPr lang="en-US" dirty="0"/>
              <a:t>THE SOY YOGURT FORMED</a:t>
            </a:r>
            <a:endParaRPr lang="en-IN" dirty="0"/>
          </a:p>
        </p:txBody>
      </p:sp>
      <p:sp>
        <p:nvSpPr>
          <p:cNvPr id="21" name="TextBox 20">
            <a:extLst>
              <a:ext uri="{FF2B5EF4-FFF2-40B4-BE49-F238E27FC236}">
                <a16:creationId xmlns:a16="http://schemas.microsoft.com/office/drawing/2014/main" id="{DFAC236D-47D7-4464-876F-9E2A7C804D17}"/>
              </a:ext>
            </a:extLst>
          </p:cNvPr>
          <p:cNvSpPr txBox="1"/>
          <p:nvPr/>
        </p:nvSpPr>
        <p:spPr>
          <a:xfrm>
            <a:off x="706120" y="3477566"/>
            <a:ext cx="3364637" cy="646331"/>
          </a:xfrm>
          <a:prstGeom prst="rect">
            <a:avLst/>
          </a:prstGeom>
          <a:noFill/>
        </p:spPr>
        <p:txBody>
          <a:bodyPr wrap="square" rtlCol="0">
            <a:spAutoFit/>
          </a:bodyPr>
          <a:lstStyle/>
          <a:p>
            <a:r>
              <a:rPr lang="en-US" dirty="0"/>
              <a:t>COCONUT AND CHICKPEA YOGURT TRIAL</a:t>
            </a:r>
            <a:endParaRPr lang="en-IN" dirty="0"/>
          </a:p>
        </p:txBody>
      </p:sp>
      <p:sp>
        <p:nvSpPr>
          <p:cNvPr id="22" name="TextBox 21">
            <a:extLst>
              <a:ext uri="{FF2B5EF4-FFF2-40B4-BE49-F238E27FC236}">
                <a16:creationId xmlns:a16="http://schemas.microsoft.com/office/drawing/2014/main" id="{024EF22C-F53A-4681-BC12-6D1C62FB218D}"/>
              </a:ext>
            </a:extLst>
          </p:cNvPr>
          <p:cNvSpPr txBox="1"/>
          <p:nvPr/>
        </p:nvSpPr>
        <p:spPr>
          <a:xfrm>
            <a:off x="7437544" y="3498391"/>
            <a:ext cx="3498886" cy="369332"/>
          </a:xfrm>
          <a:prstGeom prst="rect">
            <a:avLst/>
          </a:prstGeom>
          <a:noFill/>
        </p:spPr>
        <p:txBody>
          <a:bodyPr wrap="square" rtlCol="0">
            <a:spAutoFit/>
          </a:bodyPr>
          <a:lstStyle/>
          <a:p>
            <a:r>
              <a:rPr lang="en-US" dirty="0"/>
              <a:t>SOY MILK BASED YOGURT</a:t>
            </a:r>
            <a:endParaRPr lang="en-IN" dirty="0"/>
          </a:p>
        </p:txBody>
      </p:sp>
    </p:spTree>
    <p:extLst>
      <p:ext uri="{BB962C8B-B14F-4D97-AF65-F5344CB8AC3E}">
        <p14:creationId xmlns:p14="http://schemas.microsoft.com/office/powerpoint/2010/main" val="194730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638A-E00C-43A6-8C35-FB16AF52E372}"/>
              </a:ext>
            </a:extLst>
          </p:cNvPr>
          <p:cNvSpPr>
            <a:spLocks noGrp="1"/>
          </p:cNvSpPr>
          <p:nvPr>
            <p:ph type="title"/>
          </p:nvPr>
        </p:nvSpPr>
        <p:spPr>
          <a:xfrm>
            <a:off x="677334" y="428625"/>
            <a:ext cx="9061470" cy="1320800"/>
          </a:xfrm>
        </p:spPr>
        <p:txBody>
          <a:bodyPr>
            <a:normAutofit/>
          </a:bodyPr>
          <a:lstStyle/>
          <a:p>
            <a:r>
              <a:rPr lang="en-US" sz="3200" dirty="0">
                <a:latin typeface="Century Gothic" panose="020B0502020202020204" pitchFamily="34" charset="0"/>
              </a:rPr>
              <a:t>PROBLEMS WE FACED WITH THE YOGURT PREPARATION:</a:t>
            </a:r>
            <a:endParaRPr lang="en-IN" sz="32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49989E6A-4669-4FAF-BCC4-9D7784EB05BD}"/>
              </a:ext>
            </a:extLst>
          </p:cNvPr>
          <p:cNvSpPr>
            <a:spLocks noGrp="1"/>
          </p:cNvSpPr>
          <p:nvPr>
            <p:ph idx="1"/>
          </p:nvPr>
        </p:nvSpPr>
        <p:spPr>
          <a:xfrm>
            <a:off x="990842" y="1914721"/>
            <a:ext cx="8066072" cy="3880773"/>
          </a:xfrm>
        </p:spPr>
        <p:txBody>
          <a:bodyPr>
            <a:normAutofit fontScale="92500"/>
          </a:bodyPr>
          <a:lstStyle/>
          <a:p>
            <a:pPr algn="just"/>
            <a:r>
              <a:rPr lang="en-US" dirty="0">
                <a:latin typeface="Century Gothic" panose="020B0502020202020204" pitchFamily="34" charset="0"/>
              </a:rPr>
              <a:t>Proper conditions were not maintained.</a:t>
            </a:r>
          </a:p>
          <a:p>
            <a:pPr algn="just"/>
            <a:r>
              <a:rPr lang="en-US" dirty="0">
                <a:latin typeface="Century Gothic" panose="020B0502020202020204" pitchFamily="34" charset="0"/>
              </a:rPr>
              <a:t>The necessary temperature conditions couldn’t be followed .</a:t>
            </a:r>
          </a:p>
          <a:p>
            <a:pPr algn="just"/>
            <a:r>
              <a:rPr lang="en-US" dirty="0">
                <a:latin typeface="Century Gothic" panose="020B0502020202020204" pitchFamily="34" charset="0"/>
              </a:rPr>
              <a:t>The starter culture handling was not done properly.</a:t>
            </a:r>
          </a:p>
          <a:p>
            <a:pPr algn="just"/>
            <a:r>
              <a:rPr lang="en-US" dirty="0">
                <a:latin typeface="Century Gothic" panose="020B0502020202020204" pitchFamily="34" charset="0"/>
              </a:rPr>
              <a:t>There were mistakes in incubation for fermentation.</a:t>
            </a:r>
          </a:p>
          <a:p>
            <a:pPr algn="just"/>
            <a:r>
              <a:rPr lang="en-US" dirty="0">
                <a:latin typeface="Century Gothic" panose="020B0502020202020204" pitchFamily="34" charset="0"/>
              </a:rPr>
              <a:t>Production of off flavour.</a:t>
            </a:r>
          </a:p>
          <a:p>
            <a:pPr algn="just"/>
            <a:r>
              <a:rPr lang="en-US" dirty="0">
                <a:latin typeface="Century Gothic" panose="020B0502020202020204" pitchFamily="34" charset="0"/>
              </a:rPr>
              <a:t>The characteristics of the used milk was looked into for the fermentation to be carried out.</a:t>
            </a:r>
          </a:p>
          <a:p>
            <a:pPr algn="just"/>
            <a:r>
              <a:rPr lang="en-US" dirty="0">
                <a:latin typeface="Century Gothic" panose="020B0502020202020204" pitchFamily="34" charset="0"/>
              </a:rPr>
              <a:t>All the parameters were not looked into.</a:t>
            </a:r>
          </a:p>
          <a:p>
            <a:pPr algn="just"/>
            <a:r>
              <a:rPr lang="en-US" dirty="0">
                <a:latin typeface="Century Gothic" panose="020B0502020202020204" pitchFamily="34" charset="0"/>
              </a:rPr>
              <a:t>The Formulation for the preparation wasn’t correct. </a:t>
            </a:r>
          </a:p>
          <a:p>
            <a:endParaRPr lang="en-IN" dirty="0"/>
          </a:p>
        </p:txBody>
      </p:sp>
    </p:spTree>
    <p:extLst>
      <p:ext uri="{BB962C8B-B14F-4D97-AF65-F5344CB8AC3E}">
        <p14:creationId xmlns:p14="http://schemas.microsoft.com/office/powerpoint/2010/main" val="197921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A18E18-C976-4DB6-98DC-430696753F5C}"/>
              </a:ext>
            </a:extLst>
          </p:cNvPr>
          <p:cNvSpPr>
            <a:spLocks noGrp="1"/>
          </p:cNvSpPr>
          <p:nvPr>
            <p:ph idx="1"/>
          </p:nvPr>
        </p:nvSpPr>
        <p:spPr>
          <a:xfrm>
            <a:off x="323296" y="360809"/>
            <a:ext cx="7469079" cy="6141591"/>
          </a:xfrm>
        </p:spPr>
        <p:txBody>
          <a:bodyPr>
            <a:normAutofit fontScale="70000" lnSpcReduction="20000"/>
          </a:bodyPr>
          <a:lstStyle/>
          <a:p>
            <a:pPr marL="342900" indent="-342900">
              <a:buFont typeface="Wingdings" panose="05000000000000000000" pitchFamily="2" charset="2"/>
              <a:buChar char="Ø"/>
            </a:pPr>
            <a:r>
              <a:rPr lang="en-US" dirty="0">
                <a:latin typeface="Century Gothic" panose="020B0502020202020204" pitchFamily="34" charset="0"/>
              </a:rPr>
              <a:t>Sample preparations : </a:t>
            </a:r>
          </a:p>
          <a:p>
            <a:r>
              <a:rPr lang="en-US" dirty="0">
                <a:latin typeface="Century Gothic" panose="020B0502020202020204" pitchFamily="34" charset="0"/>
              </a:rPr>
              <a:t>Yogurt sample was mixed with 2.5 mL distilled water then incubated at 45</a:t>
            </a:r>
            <a:r>
              <a:rPr lang="en-US" baseline="30000" dirty="0">
                <a:latin typeface="Century Gothic" panose="020B0502020202020204" pitchFamily="34" charset="0"/>
              </a:rPr>
              <a:t>0</a:t>
            </a:r>
            <a:r>
              <a:rPr lang="en-US" dirty="0">
                <a:latin typeface="Century Gothic" panose="020B0502020202020204" pitchFamily="34" charset="0"/>
              </a:rPr>
              <a:t>C for 10 mins.</a:t>
            </a:r>
          </a:p>
          <a:p>
            <a:pPr marL="342900" indent="-342900">
              <a:buFont typeface="Wingdings" panose="05000000000000000000" pitchFamily="2" charset="2"/>
              <a:buChar char="Ø"/>
            </a:pPr>
            <a:r>
              <a:rPr lang="en-US" dirty="0">
                <a:latin typeface="Century Gothic" panose="020B0502020202020204" pitchFamily="34" charset="0"/>
              </a:rPr>
              <a:t>Organoleptic properties :</a:t>
            </a:r>
          </a:p>
          <a:p>
            <a:r>
              <a:rPr lang="en-US" dirty="0">
                <a:latin typeface="Century Gothic" panose="020B0502020202020204" pitchFamily="34" charset="0"/>
              </a:rPr>
              <a:t>Organoleptic properties were assessed by a panel of 10 people. They consist of four females and six males. All criteria evaluated were given a score of 1-4 points. Organoleptic tests used a hedonic scale from dislike extremely to like extremely. Criteria included aroma, taste, body texture, color, and visual appearance.</a:t>
            </a:r>
          </a:p>
          <a:p>
            <a:pPr marL="342900" indent="-342900">
              <a:buFont typeface="Wingdings" panose="05000000000000000000" pitchFamily="2" charset="2"/>
              <a:buChar char="Ø"/>
            </a:pPr>
            <a:r>
              <a:rPr lang="en-US" dirty="0">
                <a:latin typeface="Century Gothic" panose="020B0502020202020204" pitchFamily="34" charset="0"/>
              </a:rPr>
              <a:t>Water content :</a:t>
            </a:r>
          </a:p>
          <a:p>
            <a:r>
              <a:rPr lang="en-US" dirty="0">
                <a:latin typeface="Century Gothic" panose="020B0502020202020204" pitchFamily="34" charset="0"/>
              </a:rPr>
              <a:t>Water content determination was the gravimetric method with oven drying. This method involved weighing a homogenized yogurt, oven drying 100-105°C for 3 hrs, reweighing, and calculating the mass of water lost as a percentage of the mass of the dried sample. Results are usually reported as % sample water on a dry mass basis          </a:t>
            </a:r>
          </a:p>
          <a:p>
            <a:pPr marL="0" indent="0">
              <a:buNone/>
            </a:pPr>
            <a:endParaRPr lang="en-US" dirty="0">
              <a:latin typeface="Century Gothic" panose="020B0502020202020204" pitchFamily="34" charset="0"/>
            </a:endParaRPr>
          </a:p>
          <a:p>
            <a:pPr marL="342900" indent="-342900">
              <a:buFont typeface="Wingdings" panose="05000000000000000000" pitchFamily="2" charset="2"/>
              <a:buChar char="Ø"/>
            </a:pPr>
            <a:r>
              <a:rPr lang="en-US" dirty="0">
                <a:latin typeface="Century Gothic" panose="020B0502020202020204" pitchFamily="34" charset="0"/>
              </a:rPr>
              <a:t>Ash content :</a:t>
            </a:r>
          </a:p>
          <a:p>
            <a:r>
              <a:rPr lang="en-US" dirty="0">
                <a:latin typeface="Century Gothic" panose="020B0502020202020204" pitchFamily="34" charset="0"/>
              </a:rPr>
              <a:t>Ash refers to the inorganic residue remaining after either ignition or complete oxidation of organic matter in the food sample. Determining the ash content of a food is part of proximate analysis for nutritional evaluation, and it is an important quality attribute for some food ingredients. The gravimetric method was made for the determination of ash content on red dragon fruit peel yogurt. The sample is ashed at 600 - 650</a:t>
            </a:r>
            <a:r>
              <a:rPr lang="en-US" baseline="30000" dirty="0">
                <a:latin typeface="Century Gothic" panose="020B0502020202020204" pitchFamily="34" charset="0"/>
              </a:rPr>
              <a:t>o</a:t>
            </a:r>
            <a:r>
              <a:rPr lang="en-US" dirty="0">
                <a:latin typeface="Century Gothic" panose="020B0502020202020204" pitchFamily="34" charset="0"/>
              </a:rPr>
              <a:t>C to constant weight and, the ash is determined by weighing. This method used the dry ashing technique with a muffle furnace to determine the ash content of the sample. </a:t>
            </a:r>
            <a:endParaRPr lang="en-IN" dirty="0">
              <a:latin typeface="Century Gothic" panose="020B0502020202020204" pitchFamily="34" charset="0"/>
            </a:endParaRPr>
          </a:p>
        </p:txBody>
      </p:sp>
      <p:sp>
        <p:nvSpPr>
          <p:cNvPr id="13" name="TextBox 12">
            <a:extLst>
              <a:ext uri="{FF2B5EF4-FFF2-40B4-BE49-F238E27FC236}">
                <a16:creationId xmlns:a16="http://schemas.microsoft.com/office/drawing/2014/main" id="{D213AC52-F984-4D16-BDC7-3C6908734490}"/>
              </a:ext>
            </a:extLst>
          </p:cNvPr>
          <p:cNvSpPr txBox="1"/>
          <p:nvPr/>
        </p:nvSpPr>
        <p:spPr>
          <a:xfrm>
            <a:off x="8022086" y="2922947"/>
            <a:ext cx="378188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Water content% = </a:t>
            </a:r>
          </a:p>
          <a:p>
            <a:r>
              <a:rPr lang="en-US" dirty="0"/>
              <a:t>(sample weight – dried sample ) ×100</a:t>
            </a:r>
          </a:p>
          <a:p>
            <a:r>
              <a:rPr lang="en-IN" dirty="0"/>
              <a:t>                    sample weight</a:t>
            </a:r>
            <a:endParaRPr lang="en-US" dirty="0"/>
          </a:p>
        </p:txBody>
      </p:sp>
      <p:cxnSp>
        <p:nvCxnSpPr>
          <p:cNvPr id="15" name="Straight Connector 14">
            <a:extLst>
              <a:ext uri="{FF2B5EF4-FFF2-40B4-BE49-F238E27FC236}">
                <a16:creationId xmlns:a16="http://schemas.microsoft.com/office/drawing/2014/main" id="{6913F013-1128-4BD2-BEAD-075F5A85F60E}"/>
              </a:ext>
            </a:extLst>
          </p:cNvPr>
          <p:cNvCxnSpPr/>
          <p:nvPr/>
        </p:nvCxnSpPr>
        <p:spPr>
          <a:xfrm>
            <a:off x="8247356" y="3534348"/>
            <a:ext cx="327586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1D6F46E-5BC4-402C-8CA9-E05D97959B88}"/>
              </a:ext>
            </a:extLst>
          </p:cNvPr>
          <p:cNvSpPr txBox="1"/>
          <p:nvPr/>
        </p:nvSpPr>
        <p:spPr>
          <a:xfrm>
            <a:off x="8047608" y="5140171"/>
            <a:ext cx="373084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Ash content % =</a:t>
            </a:r>
          </a:p>
          <a:p>
            <a:r>
              <a:rPr lang="en-US" dirty="0"/>
              <a:t>(weight of the ash collected)×100</a:t>
            </a:r>
          </a:p>
          <a:p>
            <a:r>
              <a:rPr lang="en-US" dirty="0"/>
              <a:t>          Weight of the sample </a:t>
            </a:r>
            <a:endParaRPr lang="en-IN" dirty="0"/>
          </a:p>
        </p:txBody>
      </p:sp>
      <p:cxnSp>
        <p:nvCxnSpPr>
          <p:cNvPr id="18" name="Straight Connector 17">
            <a:extLst>
              <a:ext uri="{FF2B5EF4-FFF2-40B4-BE49-F238E27FC236}">
                <a16:creationId xmlns:a16="http://schemas.microsoft.com/office/drawing/2014/main" id="{64AB8DA4-0F97-454F-93C6-E41C1B88AFDA}"/>
              </a:ext>
            </a:extLst>
          </p:cNvPr>
          <p:cNvCxnSpPr/>
          <p:nvPr/>
        </p:nvCxnSpPr>
        <p:spPr>
          <a:xfrm>
            <a:off x="8553635" y="5140171"/>
            <a:ext cx="29695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30C39C2-4F4B-4640-A1E3-67EF90C1A678}"/>
              </a:ext>
            </a:extLst>
          </p:cNvPr>
          <p:cNvCxnSpPr/>
          <p:nvPr/>
        </p:nvCxnSpPr>
        <p:spPr>
          <a:xfrm>
            <a:off x="8247356" y="5750560"/>
            <a:ext cx="2834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882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40665-1F6F-4B4D-B36A-4E5AEB283B59}"/>
              </a:ext>
            </a:extLst>
          </p:cNvPr>
          <p:cNvSpPr>
            <a:spLocks noGrp="1"/>
          </p:cNvSpPr>
          <p:nvPr>
            <p:ph idx="1"/>
          </p:nvPr>
        </p:nvSpPr>
        <p:spPr>
          <a:xfrm>
            <a:off x="332173" y="310718"/>
            <a:ext cx="6743328" cy="6222162"/>
          </a:xfrm>
        </p:spPr>
        <p:txBody>
          <a:bodyPr>
            <a:normAutofit fontScale="92500"/>
          </a:bodyPr>
          <a:lstStyle/>
          <a:p>
            <a:pPr marL="342900" indent="-342900" algn="just">
              <a:buFont typeface="Wingdings" panose="05000000000000000000" pitchFamily="2" charset="2"/>
              <a:buChar char="Ø"/>
            </a:pPr>
            <a:r>
              <a:rPr lang="en-US" dirty="0">
                <a:latin typeface="Century Gothic" panose="020B0502020202020204" pitchFamily="34" charset="0"/>
              </a:rPr>
              <a:t>pH of the yogurt:</a:t>
            </a:r>
          </a:p>
          <a:p>
            <a:pPr marL="0" indent="0" algn="just">
              <a:buNone/>
            </a:pPr>
            <a:r>
              <a:rPr lang="en-US" dirty="0">
                <a:latin typeface="Century Gothic" panose="020B0502020202020204" pitchFamily="34" charset="0"/>
              </a:rPr>
              <a:t>The pH of the yogurts was measured with a pH meter</a:t>
            </a:r>
          </a:p>
          <a:p>
            <a:pPr algn="just">
              <a:buFont typeface="Wingdings" panose="05000000000000000000" pitchFamily="2" charset="2"/>
              <a:buChar char="Ø"/>
            </a:pPr>
            <a:r>
              <a:rPr lang="en-US" dirty="0">
                <a:latin typeface="Century Gothic" panose="020B0502020202020204" pitchFamily="34" charset="0"/>
              </a:rPr>
              <a:t>Total Titratable Acidity:</a:t>
            </a:r>
          </a:p>
          <a:p>
            <a:pPr marL="0" indent="0" algn="just">
              <a:buNone/>
            </a:pPr>
            <a:r>
              <a:rPr lang="en-US" dirty="0">
                <a:latin typeface="Century Gothic" panose="020B0502020202020204" pitchFamily="34" charset="0"/>
              </a:rPr>
              <a:t> Titratable acidity was determined by neutralizing the acid present in 10 g of the commercial yogurt samples using 0.1 N NaOH solution. </a:t>
            </a:r>
          </a:p>
          <a:p>
            <a:pPr marL="0" indent="0" algn="just">
              <a:buNone/>
            </a:pPr>
            <a:r>
              <a:rPr lang="en-US" dirty="0">
                <a:latin typeface="Century Gothic" panose="020B0502020202020204" pitchFamily="34" charset="0"/>
              </a:rPr>
              <a:t>The titration was performed using 10 drops of phenolphthalein as indicator until a pale pink endpoint was reached. The quantity of NaOH used to neutralise the solutions was divided by 10 in order to obtain the titratable acidity. </a:t>
            </a:r>
          </a:p>
          <a:p>
            <a:pPr marL="342900" indent="-342900" algn="just">
              <a:buFont typeface="Wingdings" panose="05000000000000000000" pitchFamily="2" charset="2"/>
              <a:buChar char="Ø"/>
            </a:pPr>
            <a:r>
              <a:rPr lang="en-US" dirty="0">
                <a:latin typeface="Century Gothic" panose="020B0502020202020204" pitchFamily="34" charset="0"/>
              </a:rPr>
              <a:t>TSS : </a:t>
            </a:r>
          </a:p>
          <a:p>
            <a:pPr marL="0" indent="0" algn="just">
              <a:buNone/>
            </a:pPr>
            <a:r>
              <a:rPr lang="en-US" dirty="0">
                <a:latin typeface="Century Gothic" panose="020B0502020202020204" pitchFamily="34" charset="0"/>
              </a:rPr>
              <a:t>Using hand refractometer, the TSS of the sample was recorded.</a:t>
            </a:r>
          </a:p>
          <a:p>
            <a:pPr marL="0" indent="0" algn="just">
              <a:buNone/>
            </a:pPr>
            <a:r>
              <a:rPr lang="en-US" dirty="0">
                <a:latin typeface="Century Gothic" panose="020B0502020202020204" pitchFamily="34" charset="0"/>
              </a:rPr>
              <a:t>The hand refractometer is calibrated with the water and then test it for the sample. </a:t>
            </a:r>
          </a:p>
          <a:p>
            <a:pPr marL="0" indent="0" algn="just">
              <a:buNone/>
            </a:pPr>
            <a:r>
              <a:rPr lang="en-US" dirty="0">
                <a:latin typeface="Century Gothic" panose="020B0502020202020204" pitchFamily="34" charset="0"/>
              </a:rPr>
              <a:t>TSS is measured in degree brix or percentage</a:t>
            </a:r>
          </a:p>
          <a:p>
            <a:pPr marL="0" indent="0">
              <a:buNone/>
            </a:pPr>
            <a:endParaRPr lang="en-IN" dirty="0"/>
          </a:p>
        </p:txBody>
      </p:sp>
      <p:sp>
        <p:nvSpPr>
          <p:cNvPr id="4" name="TextBox 3">
            <a:extLst>
              <a:ext uri="{FF2B5EF4-FFF2-40B4-BE49-F238E27FC236}">
                <a16:creationId xmlns:a16="http://schemas.microsoft.com/office/drawing/2014/main" id="{D6A2E4F7-AFCB-4166-8BE2-78780349CD9D}"/>
              </a:ext>
            </a:extLst>
          </p:cNvPr>
          <p:cNvSpPr txBox="1"/>
          <p:nvPr/>
        </p:nvSpPr>
        <p:spPr>
          <a:xfrm>
            <a:off x="7492752" y="2276672"/>
            <a:ext cx="403046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TA% =</a:t>
            </a:r>
          </a:p>
          <a:p>
            <a:r>
              <a:rPr lang="en-US" dirty="0"/>
              <a:t>(Titre value × Normality of NaOH × 9)</a:t>
            </a:r>
          </a:p>
          <a:p>
            <a:r>
              <a:rPr lang="en-US" dirty="0"/>
              <a:t>                 (weight of sample)</a:t>
            </a:r>
            <a:endParaRPr lang="en-IN" dirty="0"/>
          </a:p>
        </p:txBody>
      </p:sp>
      <p:cxnSp>
        <p:nvCxnSpPr>
          <p:cNvPr id="6" name="Straight Connector 5">
            <a:extLst>
              <a:ext uri="{FF2B5EF4-FFF2-40B4-BE49-F238E27FC236}">
                <a16:creationId xmlns:a16="http://schemas.microsoft.com/office/drawing/2014/main" id="{386BB290-E8F1-4A13-BED9-38B805F9103F}"/>
              </a:ext>
            </a:extLst>
          </p:cNvPr>
          <p:cNvCxnSpPr/>
          <p:nvPr/>
        </p:nvCxnSpPr>
        <p:spPr>
          <a:xfrm>
            <a:off x="7821228" y="2890865"/>
            <a:ext cx="3151572"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870C80C-9A2D-47DD-AEDC-41741A5B3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156" y="508942"/>
            <a:ext cx="2120884" cy="1558915"/>
          </a:xfrm>
          <a:prstGeom prst="rect">
            <a:avLst/>
          </a:prstGeom>
        </p:spPr>
      </p:pic>
      <p:pic>
        <p:nvPicPr>
          <p:cNvPr id="8" name="Picture 7">
            <a:extLst>
              <a:ext uri="{FF2B5EF4-FFF2-40B4-BE49-F238E27FC236}">
                <a16:creationId xmlns:a16="http://schemas.microsoft.com/office/drawing/2014/main" id="{B8E02951-F1E7-4650-A8FB-C8DBDC0A04E3}"/>
              </a:ext>
            </a:extLst>
          </p:cNvPr>
          <p:cNvPicPr>
            <a:picLocks noChangeAspect="1"/>
          </p:cNvPicPr>
          <p:nvPr/>
        </p:nvPicPr>
        <p:blipFill rotWithShape="1">
          <a:blip r:embed="rId3">
            <a:extLst>
              <a:ext uri="{28A0092B-C50C-407E-A947-70E740481C1C}">
                <a14:useLocalDpi xmlns:a14="http://schemas.microsoft.com/office/drawing/2010/main" val="0"/>
              </a:ext>
            </a:extLst>
          </a:blip>
          <a:srcRect l="7616" r="5704"/>
          <a:stretch/>
        </p:blipFill>
        <p:spPr>
          <a:xfrm>
            <a:off x="8313156" y="3657999"/>
            <a:ext cx="2659644" cy="2716218"/>
          </a:xfrm>
          <a:prstGeom prst="rect">
            <a:avLst/>
          </a:prstGeom>
        </p:spPr>
      </p:pic>
    </p:spTree>
    <p:extLst>
      <p:ext uri="{BB962C8B-B14F-4D97-AF65-F5344CB8AC3E}">
        <p14:creationId xmlns:p14="http://schemas.microsoft.com/office/powerpoint/2010/main" val="2184675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931D5-CD10-4E17-93E4-14C2621A0B27}"/>
              </a:ext>
            </a:extLst>
          </p:cNvPr>
          <p:cNvSpPr>
            <a:spLocks noGrp="1"/>
          </p:cNvSpPr>
          <p:nvPr>
            <p:ph type="title"/>
          </p:nvPr>
        </p:nvSpPr>
        <p:spPr>
          <a:xfrm>
            <a:off x="229832" y="-114269"/>
            <a:ext cx="10515600" cy="1325563"/>
          </a:xfrm>
        </p:spPr>
        <p:txBody>
          <a:bodyPr/>
          <a:lstStyle/>
          <a:p>
            <a:r>
              <a:rPr lang="en-US" dirty="0"/>
              <a:t>RESULTS AND DISCUSSIONS</a:t>
            </a:r>
            <a:endParaRPr lang="en-IN" dirty="0"/>
          </a:p>
        </p:txBody>
      </p:sp>
      <p:graphicFrame>
        <p:nvGraphicFramePr>
          <p:cNvPr id="11" name="Table 11">
            <a:extLst>
              <a:ext uri="{FF2B5EF4-FFF2-40B4-BE49-F238E27FC236}">
                <a16:creationId xmlns:a16="http://schemas.microsoft.com/office/drawing/2014/main" id="{9E975956-2D17-4173-B449-ACA742F0B521}"/>
              </a:ext>
            </a:extLst>
          </p:cNvPr>
          <p:cNvGraphicFramePr>
            <a:graphicFrameLocks noGrp="1"/>
          </p:cNvGraphicFramePr>
          <p:nvPr>
            <p:extLst>
              <p:ext uri="{D42A27DB-BD31-4B8C-83A1-F6EECF244321}">
                <p14:modId xmlns:p14="http://schemas.microsoft.com/office/powerpoint/2010/main" val="175981474"/>
              </p:ext>
            </p:extLst>
          </p:nvPr>
        </p:nvGraphicFramePr>
        <p:xfrm>
          <a:off x="229832" y="991894"/>
          <a:ext cx="7517391" cy="2658541"/>
        </p:xfrm>
        <a:graphic>
          <a:graphicData uri="http://schemas.openxmlformats.org/drawingml/2006/table">
            <a:tbl>
              <a:tblPr firstRow="1" bandRow="1">
                <a:tableStyleId>{5C22544A-7EE6-4342-B048-85BDC9FD1C3A}</a:tableStyleId>
              </a:tblPr>
              <a:tblGrid>
                <a:gridCol w="1770468">
                  <a:extLst>
                    <a:ext uri="{9D8B030D-6E8A-4147-A177-3AD203B41FA5}">
                      <a16:colId xmlns:a16="http://schemas.microsoft.com/office/drawing/2014/main" val="1670658540"/>
                    </a:ext>
                  </a:extLst>
                </a:gridCol>
                <a:gridCol w="1202404">
                  <a:extLst>
                    <a:ext uri="{9D8B030D-6E8A-4147-A177-3AD203B41FA5}">
                      <a16:colId xmlns:a16="http://schemas.microsoft.com/office/drawing/2014/main" val="1231536009"/>
                    </a:ext>
                  </a:extLst>
                </a:gridCol>
                <a:gridCol w="1174001">
                  <a:extLst>
                    <a:ext uri="{9D8B030D-6E8A-4147-A177-3AD203B41FA5}">
                      <a16:colId xmlns:a16="http://schemas.microsoft.com/office/drawing/2014/main" val="859661600"/>
                    </a:ext>
                  </a:extLst>
                </a:gridCol>
                <a:gridCol w="1041452">
                  <a:extLst>
                    <a:ext uri="{9D8B030D-6E8A-4147-A177-3AD203B41FA5}">
                      <a16:colId xmlns:a16="http://schemas.microsoft.com/office/drawing/2014/main" val="314464033"/>
                    </a:ext>
                  </a:extLst>
                </a:gridCol>
                <a:gridCol w="1234444">
                  <a:extLst>
                    <a:ext uri="{9D8B030D-6E8A-4147-A177-3AD203B41FA5}">
                      <a16:colId xmlns:a16="http://schemas.microsoft.com/office/drawing/2014/main" val="1410369738"/>
                    </a:ext>
                  </a:extLst>
                </a:gridCol>
                <a:gridCol w="1094622">
                  <a:extLst>
                    <a:ext uri="{9D8B030D-6E8A-4147-A177-3AD203B41FA5}">
                      <a16:colId xmlns:a16="http://schemas.microsoft.com/office/drawing/2014/main" val="3957726742"/>
                    </a:ext>
                  </a:extLst>
                </a:gridCol>
              </a:tblGrid>
              <a:tr h="406801">
                <a:tc>
                  <a:txBody>
                    <a:bodyPr/>
                    <a:lstStyle/>
                    <a:p>
                      <a:r>
                        <a:rPr lang="en-US" dirty="0"/>
                        <a:t>THE SCALE</a:t>
                      </a:r>
                    </a:p>
                    <a:p>
                      <a:r>
                        <a:rPr lang="en-US" dirty="0"/>
                        <a:t>(SAMPLE A)</a:t>
                      </a:r>
                      <a:endParaRPr lang="en-IN" dirty="0"/>
                    </a:p>
                  </a:txBody>
                  <a:tcPr/>
                </a:tc>
                <a:tc>
                  <a:txBody>
                    <a:bodyPr/>
                    <a:lstStyle/>
                    <a:p>
                      <a:r>
                        <a:rPr lang="en-US" dirty="0"/>
                        <a:t>AROMA</a:t>
                      </a:r>
                      <a:endParaRPr lang="en-IN" dirty="0"/>
                    </a:p>
                  </a:txBody>
                  <a:tcPr/>
                </a:tc>
                <a:tc>
                  <a:txBody>
                    <a:bodyPr/>
                    <a:lstStyle/>
                    <a:p>
                      <a:r>
                        <a:rPr lang="en-US" dirty="0"/>
                        <a:t>TEXTURE</a:t>
                      </a:r>
                      <a:endParaRPr lang="en-IN" dirty="0"/>
                    </a:p>
                  </a:txBody>
                  <a:tcPr/>
                </a:tc>
                <a:tc>
                  <a:txBody>
                    <a:bodyPr/>
                    <a:lstStyle/>
                    <a:p>
                      <a:r>
                        <a:rPr lang="en-US" dirty="0"/>
                        <a:t>TASTE</a:t>
                      </a:r>
                      <a:endParaRPr lang="en-IN" dirty="0"/>
                    </a:p>
                  </a:txBody>
                  <a:tcPr/>
                </a:tc>
                <a:tc>
                  <a:txBody>
                    <a:bodyPr/>
                    <a:lstStyle/>
                    <a:p>
                      <a:r>
                        <a:rPr lang="en-US" dirty="0"/>
                        <a:t>COLOUR</a:t>
                      </a:r>
                      <a:endParaRPr lang="en-IN" dirty="0"/>
                    </a:p>
                  </a:txBody>
                  <a:tcPr/>
                </a:tc>
                <a:tc>
                  <a:txBody>
                    <a:bodyPr/>
                    <a:lstStyle/>
                    <a:p>
                      <a:r>
                        <a:rPr lang="en-US" dirty="0"/>
                        <a:t>OVERALL</a:t>
                      </a:r>
                      <a:endParaRPr lang="en-IN" dirty="0"/>
                    </a:p>
                  </a:txBody>
                  <a:tcPr/>
                </a:tc>
                <a:extLst>
                  <a:ext uri="{0D108BD9-81ED-4DB2-BD59-A6C34878D82A}">
                    <a16:rowId xmlns:a16="http://schemas.microsoft.com/office/drawing/2014/main" val="581780791"/>
                  </a:ext>
                </a:extLst>
              </a:tr>
              <a:tr h="646861">
                <a:tc>
                  <a:txBody>
                    <a:bodyPr/>
                    <a:lstStyle/>
                    <a:p>
                      <a:r>
                        <a:rPr lang="en-US" dirty="0"/>
                        <a:t>1 (Dislike Extremely)</a:t>
                      </a:r>
                      <a:endParaRPr lang="en-IN" dirty="0"/>
                    </a:p>
                  </a:txBody>
                  <a:tcPr/>
                </a:tc>
                <a:tc>
                  <a:txBody>
                    <a:bodyPr/>
                    <a:lstStyle/>
                    <a:p>
                      <a:r>
                        <a:rPr lang="en-US" dirty="0"/>
                        <a:t>3</a:t>
                      </a:r>
                      <a:endParaRPr lang="en-IN" dirty="0"/>
                    </a:p>
                  </a:txBody>
                  <a:tcPr/>
                </a:tc>
                <a:tc>
                  <a:txBody>
                    <a:bodyPr/>
                    <a:lstStyle/>
                    <a:p>
                      <a:r>
                        <a:rPr lang="en-US" dirty="0"/>
                        <a:t>0</a:t>
                      </a:r>
                      <a:endParaRPr lang="en-IN" dirty="0"/>
                    </a:p>
                  </a:txBody>
                  <a:tcPr/>
                </a:tc>
                <a:tc>
                  <a:txBody>
                    <a:bodyPr/>
                    <a:lstStyle/>
                    <a:p>
                      <a:r>
                        <a:rPr lang="en-US" dirty="0"/>
                        <a:t>2</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90276107"/>
                  </a:ext>
                </a:extLst>
              </a:tr>
              <a:tr h="303280">
                <a:tc>
                  <a:txBody>
                    <a:bodyPr/>
                    <a:lstStyle/>
                    <a:p>
                      <a:r>
                        <a:rPr lang="en-US" dirty="0"/>
                        <a:t>2 (Dislike)</a:t>
                      </a:r>
                      <a:endParaRPr lang="en-IN" dirty="0"/>
                    </a:p>
                  </a:txBody>
                  <a:tcPr/>
                </a:tc>
                <a:tc>
                  <a:txBody>
                    <a:bodyPr/>
                    <a:lstStyle/>
                    <a:p>
                      <a:r>
                        <a:rPr lang="en-US" dirty="0"/>
                        <a:t>5</a:t>
                      </a:r>
                      <a:endParaRPr lang="en-IN" dirty="0"/>
                    </a:p>
                  </a:txBody>
                  <a:tcPr/>
                </a:tc>
                <a:tc>
                  <a:txBody>
                    <a:bodyPr/>
                    <a:lstStyle/>
                    <a:p>
                      <a:r>
                        <a:rPr lang="en-US" dirty="0"/>
                        <a:t>4</a:t>
                      </a:r>
                      <a:endParaRPr lang="en-IN" dirty="0"/>
                    </a:p>
                  </a:txBody>
                  <a:tcPr/>
                </a:tc>
                <a:tc>
                  <a:txBody>
                    <a:bodyPr/>
                    <a:lstStyle/>
                    <a:p>
                      <a:r>
                        <a:rPr lang="en-US" dirty="0"/>
                        <a:t>7</a:t>
                      </a:r>
                      <a:endParaRPr lang="en-IN" dirty="0"/>
                    </a:p>
                  </a:txBody>
                  <a:tcPr/>
                </a:tc>
                <a:tc>
                  <a:txBody>
                    <a:bodyPr/>
                    <a:lstStyle/>
                    <a:p>
                      <a:r>
                        <a:rPr lang="en-US" dirty="0"/>
                        <a:t>3</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2572377080"/>
                  </a:ext>
                </a:extLst>
              </a:tr>
              <a:tr h="303280">
                <a:tc>
                  <a:txBody>
                    <a:bodyPr/>
                    <a:lstStyle/>
                    <a:p>
                      <a:r>
                        <a:rPr lang="en-US" dirty="0"/>
                        <a:t>3 (Like)</a:t>
                      </a:r>
                      <a:endParaRPr lang="en-IN" dirty="0"/>
                    </a:p>
                  </a:txBody>
                  <a:tcPr/>
                </a:tc>
                <a:tc>
                  <a:txBody>
                    <a:bodyPr/>
                    <a:lstStyle/>
                    <a:p>
                      <a:r>
                        <a:rPr lang="en-US" dirty="0"/>
                        <a:t>2</a:t>
                      </a:r>
                      <a:endParaRPr lang="en-IN" dirty="0"/>
                    </a:p>
                  </a:txBody>
                  <a:tcPr/>
                </a:tc>
                <a:tc>
                  <a:txBody>
                    <a:bodyPr/>
                    <a:lstStyle/>
                    <a:p>
                      <a:r>
                        <a:rPr lang="en-US" dirty="0"/>
                        <a:t>6</a:t>
                      </a:r>
                      <a:endParaRPr lang="en-IN" dirty="0"/>
                    </a:p>
                  </a:txBody>
                  <a:tcPr/>
                </a:tc>
                <a:tc>
                  <a:txBody>
                    <a:bodyPr/>
                    <a:lstStyle/>
                    <a:p>
                      <a:r>
                        <a:rPr lang="en-US" dirty="0"/>
                        <a:t>1</a:t>
                      </a:r>
                      <a:endParaRPr lang="en-IN" dirty="0"/>
                    </a:p>
                  </a:txBody>
                  <a:tcPr/>
                </a:tc>
                <a:tc>
                  <a:txBody>
                    <a:bodyPr/>
                    <a:lstStyle/>
                    <a:p>
                      <a:r>
                        <a:rPr lang="en-US" dirty="0"/>
                        <a:t>7</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2171905517"/>
                  </a:ext>
                </a:extLst>
              </a:tr>
              <a:tr h="545645">
                <a:tc>
                  <a:txBody>
                    <a:bodyPr/>
                    <a:lstStyle/>
                    <a:p>
                      <a:r>
                        <a:rPr lang="en-US" dirty="0"/>
                        <a:t>4(Like Extremely)</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452567841"/>
                  </a:ext>
                </a:extLst>
              </a:tr>
            </a:tbl>
          </a:graphicData>
        </a:graphic>
      </p:graphicFrame>
      <p:pic>
        <p:nvPicPr>
          <p:cNvPr id="3074" name="Picture 2">
            <a:extLst>
              <a:ext uri="{FF2B5EF4-FFF2-40B4-BE49-F238E27FC236}">
                <a16:creationId xmlns:a16="http://schemas.microsoft.com/office/drawing/2014/main" id="{ABA1525C-89D3-4686-B57D-ABD1329705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222" y="874575"/>
            <a:ext cx="4167686" cy="232621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3">
            <a:extLst>
              <a:ext uri="{FF2B5EF4-FFF2-40B4-BE49-F238E27FC236}">
                <a16:creationId xmlns:a16="http://schemas.microsoft.com/office/drawing/2014/main" id="{62E56C9F-2403-4DFC-9D96-D22A74F39969}"/>
              </a:ext>
            </a:extLst>
          </p:cNvPr>
          <p:cNvGraphicFramePr>
            <a:graphicFrameLocks noGrp="1"/>
          </p:cNvGraphicFramePr>
          <p:nvPr>
            <p:extLst>
              <p:ext uri="{D42A27DB-BD31-4B8C-83A1-F6EECF244321}">
                <p14:modId xmlns:p14="http://schemas.microsoft.com/office/powerpoint/2010/main" val="1994161535"/>
              </p:ext>
            </p:extLst>
          </p:nvPr>
        </p:nvGraphicFramePr>
        <p:xfrm>
          <a:off x="277090" y="3891280"/>
          <a:ext cx="7470131" cy="2651760"/>
        </p:xfrm>
        <a:graphic>
          <a:graphicData uri="http://schemas.openxmlformats.org/drawingml/2006/table">
            <a:tbl>
              <a:tblPr firstRow="1" bandRow="1">
                <a:tableStyleId>{5C22544A-7EE6-4342-B048-85BDC9FD1C3A}</a:tableStyleId>
              </a:tblPr>
              <a:tblGrid>
                <a:gridCol w="1460570">
                  <a:extLst>
                    <a:ext uri="{9D8B030D-6E8A-4147-A177-3AD203B41FA5}">
                      <a16:colId xmlns:a16="http://schemas.microsoft.com/office/drawing/2014/main" val="2871597299"/>
                    </a:ext>
                  </a:extLst>
                </a:gridCol>
                <a:gridCol w="1029473">
                  <a:extLst>
                    <a:ext uri="{9D8B030D-6E8A-4147-A177-3AD203B41FA5}">
                      <a16:colId xmlns:a16="http://schemas.microsoft.com/office/drawing/2014/main" val="4286131998"/>
                    </a:ext>
                  </a:extLst>
                </a:gridCol>
                <a:gridCol w="1245022">
                  <a:extLst>
                    <a:ext uri="{9D8B030D-6E8A-4147-A177-3AD203B41FA5}">
                      <a16:colId xmlns:a16="http://schemas.microsoft.com/office/drawing/2014/main" val="2471950197"/>
                    </a:ext>
                  </a:extLst>
                </a:gridCol>
                <a:gridCol w="1245022">
                  <a:extLst>
                    <a:ext uri="{9D8B030D-6E8A-4147-A177-3AD203B41FA5}">
                      <a16:colId xmlns:a16="http://schemas.microsoft.com/office/drawing/2014/main" val="1277544656"/>
                    </a:ext>
                  </a:extLst>
                </a:gridCol>
                <a:gridCol w="1245022">
                  <a:extLst>
                    <a:ext uri="{9D8B030D-6E8A-4147-A177-3AD203B41FA5}">
                      <a16:colId xmlns:a16="http://schemas.microsoft.com/office/drawing/2014/main" val="4254863615"/>
                    </a:ext>
                  </a:extLst>
                </a:gridCol>
                <a:gridCol w="1245022">
                  <a:extLst>
                    <a:ext uri="{9D8B030D-6E8A-4147-A177-3AD203B41FA5}">
                      <a16:colId xmlns:a16="http://schemas.microsoft.com/office/drawing/2014/main" val="55648637"/>
                    </a:ext>
                  </a:extLst>
                </a:gridCol>
              </a:tblGrid>
              <a:tr h="412496">
                <a:tc>
                  <a:txBody>
                    <a:bodyPr/>
                    <a:lstStyle/>
                    <a:p>
                      <a:r>
                        <a:rPr lang="en-US" dirty="0"/>
                        <a:t>THE SCALE</a:t>
                      </a:r>
                    </a:p>
                    <a:p>
                      <a:r>
                        <a:rPr lang="en-US" dirty="0"/>
                        <a:t>(SAMPLE B)</a:t>
                      </a:r>
                      <a:endParaRPr lang="en-IN" dirty="0"/>
                    </a:p>
                  </a:txBody>
                  <a:tcPr/>
                </a:tc>
                <a:tc>
                  <a:txBody>
                    <a:bodyPr/>
                    <a:lstStyle/>
                    <a:p>
                      <a:r>
                        <a:rPr lang="en-US" dirty="0"/>
                        <a:t>AROMA</a:t>
                      </a:r>
                      <a:endParaRPr lang="en-IN" dirty="0"/>
                    </a:p>
                  </a:txBody>
                  <a:tcPr/>
                </a:tc>
                <a:tc>
                  <a:txBody>
                    <a:bodyPr/>
                    <a:lstStyle/>
                    <a:p>
                      <a:r>
                        <a:rPr lang="en-US" dirty="0"/>
                        <a:t>TEXTURE</a:t>
                      </a:r>
                      <a:endParaRPr lang="en-IN" dirty="0"/>
                    </a:p>
                  </a:txBody>
                  <a:tcPr/>
                </a:tc>
                <a:tc>
                  <a:txBody>
                    <a:bodyPr/>
                    <a:lstStyle/>
                    <a:p>
                      <a:r>
                        <a:rPr lang="en-US" dirty="0"/>
                        <a:t>TASTE</a:t>
                      </a:r>
                      <a:endParaRPr lang="en-IN" dirty="0"/>
                    </a:p>
                  </a:txBody>
                  <a:tcPr/>
                </a:tc>
                <a:tc>
                  <a:txBody>
                    <a:bodyPr/>
                    <a:lstStyle/>
                    <a:p>
                      <a:r>
                        <a:rPr lang="en-US" dirty="0"/>
                        <a:t>COLOUR</a:t>
                      </a:r>
                      <a:endParaRPr lang="en-IN" dirty="0"/>
                    </a:p>
                  </a:txBody>
                  <a:tcPr/>
                </a:tc>
                <a:tc>
                  <a:txBody>
                    <a:bodyPr/>
                    <a:lstStyle/>
                    <a:p>
                      <a:r>
                        <a:rPr lang="en-US" dirty="0"/>
                        <a:t>OVERALL</a:t>
                      </a:r>
                      <a:endParaRPr lang="en-IN" dirty="0"/>
                    </a:p>
                  </a:txBody>
                  <a:tcPr/>
                </a:tc>
                <a:extLst>
                  <a:ext uri="{0D108BD9-81ED-4DB2-BD59-A6C34878D82A}">
                    <a16:rowId xmlns:a16="http://schemas.microsoft.com/office/drawing/2014/main" val="160357955"/>
                  </a:ext>
                </a:extLst>
              </a:tr>
              <a:tr h="589280">
                <a:tc>
                  <a:txBody>
                    <a:bodyPr/>
                    <a:lstStyle/>
                    <a:p>
                      <a:r>
                        <a:rPr lang="en-US" dirty="0"/>
                        <a:t>1 (Dislike Extremely)</a:t>
                      </a:r>
                      <a:endParaRPr lang="en-IN" dirty="0"/>
                    </a:p>
                  </a:txBody>
                  <a:tcPr/>
                </a:tc>
                <a:tc>
                  <a:txBody>
                    <a:bodyPr/>
                    <a:lstStyle/>
                    <a:p>
                      <a:r>
                        <a:rPr lang="en-US" dirty="0"/>
                        <a:t>4</a:t>
                      </a:r>
                    </a:p>
                  </a:txBody>
                  <a:tcPr/>
                </a:tc>
                <a:tc>
                  <a:txBody>
                    <a:bodyPr/>
                    <a:lstStyle/>
                    <a:p>
                      <a:r>
                        <a:rPr lang="en-US" dirty="0"/>
                        <a:t>0</a:t>
                      </a:r>
                      <a:endParaRPr lang="en-IN" dirty="0"/>
                    </a:p>
                  </a:txBody>
                  <a:tcPr/>
                </a:tc>
                <a:tc>
                  <a:txBody>
                    <a:bodyPr/>
                    <a:lstStyle/>
                    <a:p>
                      <a:r>
                        <a:rPr lang="en-US" dirty="0"/>
                        <a:t>3</a:t>
                      </a:r>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129917201"/>
                  </a:ext>
                </a:extLst>
              </a:tr>
              <a:tr h="235712">
                <a:tc>
                  <a:txBody>
                    <a:bodyPr/>
                    <a:lstStyle/>
                    <a:p>
                      <a:r>
                        <a:rPr lang="en-US" dirty="0"/>
                        <a:t>2 (Dislike)</a:t>
                      </a:r>
                      <a:endParaRPr lang="en-IN" dirty="0"/>
                    </a:p>
                  </a:txBody>
                  <a:tcPr/>
                </a:tc>
                <a:tc>
                  <a:txBody>
                    <a:bodyPr/>
                    <a:lstStyle/>
                    <a:p>
                      <a:r>
                        <a:rPr lang="en-US" dirty="0"/>
                        <a:t>6</a:t>
                      </a:r>
                      <a:endParaRPr lang="en-IN" dirty="0"/>
                    </a:p>
                  </a:txBody>
                  <a:tcPr/>
                </a:tc>
                <a:tc>
                  <a:txBody>
                    <a:bodyPr/>
                    <a:lstStyle/>
                    <a:p>
                      <a:r>
                        <a:rPr lang="en-US" dirty="0"/>
                        <a:t>2</a:t>
                      </a:r>
                      <a:endParaRPr lang="en-IN" dirty="0"/>
                    </a:p>
                  </a:txBody>
                  <a:tcPr/>
                </a:tc>
                <a:tc>
                  <a:txBody>
                    <a:bodyPr/>
                    <a:lstStyle/>
                    <a:p>
                      <a:r>
                        <a:rPr lang="en-US" dirty="0"/>
                        <a:t>7</a:t>
                      </a:r>
                      <a:endParaRPr lang="en-IN" dirty="0"/>
                    </a:p>
                  </a:txBody>
                  <a:tcPr/>
                </a:tc>
                <a:tc>
                  <a:txBody>
                    <a:bodyPr/>
                    <a:lstStyle/>
                    <a:p>
                      <a:r>
                        <a:rPr lang="en-US" dirty="0"/>
                        <a:t>6</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1784016262"/>
                  </a:ext>
                </a:extLst>
              </a:tr>
              <a:tr h="235712">
                <a:tc>
                  <a:txBody>
                    <a:bodyPr/>
                    <a:lstStyle/>
                    <a:p>
                      <a:r>
                        <a:rPr lang="en-US" dirty="0"/>
                        <a:t>3 (Like)</a:t>
                      </a:r>
                      <a:endParaRPr lang="en-IN" dirty="0"/>
                    </a:p>
                  </a:txBody>
                  <a:tcPr/>
                </a:tc>
                <a:tc>
                  <a:txBody>
                    <a:bodyPr/>
                    <a:lstStyle/>
                    <a:p>
                      <a:r>
                        <a:rPr lang="en-US" dirty="0"/>
                        <a:t>0</a:t>
                      </a:r>
                      <a:endParaRPr lang="en-IN" dirty="0"/>
                    </a:p>
                  </a:txBody>
                  <a:tcPr/>
                </a:tc>
                <a:tc>
                  <a:txBody>
                    <a:bodyPr/>
                    <a:lstStyle/>
                    <a:p>
                      <a:r>
                        <a:rPr lang="en-US" dirty="0"/>
                        <a:t>8</a:t>
                      </a:r>
                      <a:endParaRPr lang="en-IN" dirty="0"/>
                    </a:p>
                  </a:txBody>
                  <a:tcPr/>
                </a:tc>
                <a:tc>
                  <a:txBody>
                    <a:bodyPr/>
                    <a:lstStyle/>
                    <a:p>
                      <a:r>
                        <a:rPr lang="en-US" dirty="0"/>
                        <a:t>0</a:t>
                      </a:r>
                      <a:endParaRPr lang="en-IN" dirty="0"/>
                    </a:p>
                  </a:txBody>
                  <a:tcPr/>
                </a:tc>
                <a:tc>
                  <a:txBody>
                    <a:bodyPr/>
                    <a:lstStyle/>
                    <a:p>
                      <a:r>
                        <a:rPr lang="en-US" dirty="0"/>
                        <a:t>4</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381778862"/>
                  </a:ext>
                </a:extLst>
              </a:tr>
              <a:tr h="447040">
                <a:tc>
                  <a:txBody>
                    <a:bodyPr/>
                    <a:lstStyle/>
                    <a:p>
                      <a:r>
                        <a:rPr lang="en-US" dirty="0"/>
                        <a:t>4(Like Extremely)</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537228607"/>
                  </a:ext>
                </a:extLst>
              </a:tr>
            </a:tbl>
          </a:graphicData>
        </a:graphic>
      </p:graphicFrame>
      <p:pic>
        <p:nvPicPr>
          <p:cNvPr id="3076" name="Picture 4">
            <a:extLst>
              <a:ext uri="{FF2B5EF4-FFF2-40B4-BE49-F238E27FC236}">
                <a16:creationId xmlns:a16="http://schemas.microsoft.com/office/drawing/2014/main" id="{FD81C1C8-6F6A-439E-986A-E914E9E242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481" y="3657216"/>
            <a:ext cx="4010428" cy="217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065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47F807-4B62-4E1C-ADCB-75AE415C8F20}"/>
                  </a:ext>
                </a:extLst>
              </p:cNvPr>
              <p:cNvSpPr>
                <a:spLocks noGrp="1"/>
              </p:cNvSpPr>
              <p:nvPr>
                <p:ph idx="1"/>
              </p:nvPr>
            </p:nvSpPr>
            <p:spPr>
              <a:xfrm>
                <a:off x="586419" y="630787"/>
                <a:ext cx="4793942" cy="3463496"/>
              </a:xfrm>
            </p:spPr>
            <p:txBody>
              <a:bodyPr>
                <a:normAutofit fontScale="25000" lnSpcReduction="20000"/>
              </a:bodyPr>
              <a:lstStyle/>
              <a:p>
                <a:pPr marL="0" indent="0">
                  <a:buNone/>
                </a:pPr>
                <a:r>
                  <a:rPr lang="en-US" sz="7200" dirty="0">
                    <a:solidFill>
                      <a:schemeClr val="tx1"/>
                    </a:solidFill>
                    <a:latin typeface="Bahnschrift" panose="020B0502040204020203" pitchFamily="34" charset="0"/>
                  </a:rPr>
                  <a:t>WATER CONTENT :</a:t>
                </a:r>
              </a:p>
              <a:p>
                <a:pPr marL="0" indent="0">
                  <a:buNone/>
                </a:pPr>
                <a:r>
                  <a:rPr lang="en-US" sz="7200" dirty="0">
                    <a:solidFill>
                      <a:schemeClr val="tx1"/>
                    </a:solidFill>
                    <a:latin typeface="Bahnschrift" panose="020B0502040204020203" pitchFamily="34" charset="0"/>
                  </a:rPr>
                  <a:t>SAMPLE A</a:t>
                </a:r>
                <a:endParaRPr lang="en-US" sz="7200" i="1" dirty="0">
                  <a:solidFill>
                    <a:schemeClr val="tx1"/>
                  </a:solidFill>
                  <a:latin typeface="Cambria Math" panose="02040503050406030204" pitchFamily="18" charset="0"/>
                </a:endParaRPr>
              </a:p>
              <a:p>
                <a:pPr marL="0" indent="0">
                  <a:buNone/>
                </a:pPr>
                <a14:m>
                  <m:oMath xmlns:m="http://schemas.openxmlformats.org/officeDocument/2006/math">
                    <m:r>
                      <a:rPr lang="en-US" sz="7200" b="0" i="1" smtClean="0">
                        <a:solidFill>
                          <a:schemeClr val="tx1"/>
                        </a:solidFill>
                        <a:latin typeface="Cambria Math" panose="02040503050406030204" pitchFamily="18" charset="0"/>
                      </a:rPr>
                      <m:t>𝑊𝐴</m:t>
                    </m:r>
                    <m:r>
                      <a:rPr lang="en-US" sz="7200" b="0" i="1" smtClean="0">
                        <a:solidFill>
                          <a:schemeClr val="tx1"/>
                        </a:solidFill>
                        <a:latin typeface="Cambria Math" panose="02040503050406030204" pitchFamily="18" charset="0"/>
                      </a:rPr>
                      <m:t>%=</m:t>
                    </m:r>
                    <m:f>
                      <m:fPr>
                        <m:ctrlPr>
                          <a:rPr lang="en-US" sz="7200" i="1" smtClean="0">
                            <a:solidFill>
                              <a:schemeClr val="tx1"/>
                            </a:solidFill>
                            <a:latin typeface="Cambria Math" panose="02040503050406030204" pitchFamily="18" charset="0"/>
                          </a:rPr>
                        </m:ctrlPr>
                      </m:fPr>
                      <m:num>
                        <m:r>
                          <m:rPr>
                            <m:nor/>
                          </m:rPr>
                          <a:rPr lang="en-US" sz="7200" dirty="0">
                            <a:solidFill>
                              <a:schemeClr val="tx1"/>
                            </a:solidFill>
                            <a:latin typeface="Bahnschrift" panose="020B0502040204020203" pitchFamily="34" charset="0"/>
                          </a:rPr>
                          <m:t> (</m:t>
                        </m:r>
                        <m:r>
                          <m:rPr>
                            <m:nor/>
                          </m:rPr>
                          <a:rPr lang="en-US" sz="7200" dirty="0">
                            <a:solidFill>
                              <a:schemeClr val="tx1"/>
                            </a:solidFill>
                            <a:latin typeface="Bahnschrift" panose="020B0502040204020203" pitchFamily="34" charset="0"/>
                          </a:rPr>
                          <m:t>sample</m:t>
                        </m:r>
                        <m:r>
                          <m:rPr>
                            <m:nor/>
                          </m:rPr>
                          <a:rPr lang="en-US" sz="7200" dirty="0">
                            <a:solidFill>
                              <a:schemeClr val="tx1"/>
                            </a:solidFill>
                            <a:latin typeface="Bahnschrift" panose="020B0502040204020203" pitchFamily="34" charset="0"/>
                          </a:rPr>
                          <m:t> </m:t>
                        </m:r>
                        <m:r>
                          <m:rPr>
                            <m:nor/>
                          </m:rPr>
                          <a:rPr lang="en-US" sz="7200" dirty="0">
                            <a:solidFill>
                              <a:schemeClr val="tx1"/>
                            </a:solidFill>
                            <a:latin typeface="Bahnschrift" panose="020B0502040204020203" pitchFamily="34" charset="0"/>
                          </a:rPr>
                          <m:t>weight</m:t>
                        </m:r>
                        <m:r>
                          <m:rPr>
                            <m:nor/>
                          </m:rPr>
                          <a:rPr lang="en-US" sz="7200" dirty="0">
                            <a:solidFill>
                              <a:schemeClr val="tx1"/>
                            </a:solidFill>
                            <a:latin typeface="Bahnschrift" panose="020B0502040204020203" pitchFamily="34" charset="0"/>
                          </a:rPr>
                          <m:t> – </m:t>
                        </m:r>
                        <m:r>
                          <m:rPr>
                            <m:nor/>
                          </m:rPr>
                          <a:rPr lang="en-US" sz="7200" dirty="0">
                            <a:solidFill>
                              <a:schemeClr val="tx1"/>
                            </a:solidFill>
                            <a:latin typeface="Bahnschrift" panose="020B0502040204020203" pitchFamily="34" charset="0"/>
                          </a:rPr>
                          <m:t>dried</m:t>
                        </m:r>
                        <m:r>
                          <m:rPr>
                            <m:nor/>
                          </m:rPr>
                          <a:rPr lang="en-US" sz="7200" dirty="0">
                            <a:solidFill>
                              <a:schemeClr val="tx1"/>
                            </a:solidFill>
                            <a:latin typeface="Bahnschrift" panose="020B0502040204020203" pitchFamily="34" charset="0"/>
                          </a:rPr>
                          <m:t> </m:t>
                        </m:r>
                        <m:r>
                          <m:rPr>
                            <m:nor/>
                          </m:rPr>
                          <a:rPr lang="en-US" sz="7200" dirty="0">
                            <a:solidFill>
                              <a:schemeClr val="tx1"/>
                            </a:solidFill>
                            <a:latin typeface="Bahnschrift" panose="020B0502040204020203" pitchFamily="34" charset="0"/>
                          </a:rPr>
                          <m:t>weight</m:t>
                        </m:r>
                        <m:r>
                          <m:rPr>
                            <m:nor/>
                          </m:rPr>
                          <a:rPr lang="en-US" sz="7200" dirty="0">
                            <a:solidFill>
                              <a:schemeClr val="tx1"/>
                            </a:solidFill>
                            <a:latin typeface="Bahnschrift" panose="020B0502040204020203" pitchFamily="34" charset="0"/>
                          </a:rPr>
                          <m:t>) </m:t>
                        </m:r>
                        <m:r>
                          <m:rPr>
                            <m:nor/>
                          </m:rPr>
                          <a:rPr lang="en-US" sz="7200" dirty="0">
                            <a:solidFill>
                              <a:schemeClr val="tx1"/>
                            </a:solidFill>
                            <a:latin typeface="Bahnschrift" panose="020B0502040204020203" pitchFamily="34" charset="0"/>
                          </a:rPr>
                          <m:t>×</m:t>
                        </m:r>
                        <m:r>
                          <m:rPr>
                            <m:nor/>
                          </m:rPr>
                          <a:rPr lang="en-US" sz="7200" dirty="0">
                            <a:solidFill>
                              <a:schemeClr val="tx1"/>
                            </a:solidFill>
                            <a:latin typeface="Bahnschrift" panose="020B0502040204020203" pitchFamily="34" charset="0"/>
                          </a:rPr>
                          <m:t>100</m:t>
                        </m:r>
                      </m:num>
                      <m:den>
                        <m:r>
                          <a:rPr lang="en-US" sz="7200" b="0" i="1" smtClean="0">
                            <a:solidFill>
                              <a:schemeClr val="tx1"/>
                            </a:solidFill>
                            <a:latin typeface="Cambria Math" panose="02040503050406030204" pitchFamily="18" charset="0"/>
                          </a:rPr>
                          <m:t>𝑠𝑎𝑚𝑝𝑙𝑒</m:t>
                        </m:r>
                        <m:r>
                          <a:rPr lang="en-US" sz="7200" b="0" i="1" smtClean="0">
                            <a:solidFill>
                              <a:schemeClr val="tx1"/>
                            </a:solidFill>
                            <a:latin typeface="Cambria Math" panose="02040503050406030204" pitchFamily="18" charset="0"/>
                          </a:rPr>
                          <m:t> </m:t>
                        </m:r>
                        <m:r>
                          <a:rPr lang="en-US" sz="7200" b="0" i="1" smtClean="0">
                            <a:solidFill>
                              <a:schemeClr val="tx1"/>
                            </a:solidFill>
                            <a:latin typeface="Cambria Math" panose="02040503050406030204" pitchFamily="18" charset="0"/>
                          </a:rPr>
                          <m:t>𝑤𝑒𝑖𝑔h𝑡</m:t>
                        </m:r>
                      </m:den>
                    </m:f>
                  </m:oMath>
                </a14:m>
                <a:r>
                  <a:rPr lang="en-US" sz="7200" dirty="0">
                    <a:solidFill>
                      <a:schemeClr val="tx1"/>
                    </a:solidFill>
                    <a:latin typeface="Bahnschrift" panose="020B0502040204020203" pitchFamily="34" charset="0"/>
                  </a:rPr>
                  <a:t>                 </a:t>
                </a:r>
              </a:p>
              <a:p>
                <a:pPr marL="0" indent="0">
                  <a:buNone/>
                </a:pPr>
                <a:r>
                  <a:rPr lang="en-US" sz="7200" dirty="0">
                    <a:solidFill>
                      <a:schemeClr val="tx1"/>
                    </a:solidFill>
                    <a:latin typeface="Bahnschrift" panose="020B0502040204020203" pitchFamily="34" charset="0"/>
                  </a:rPr>
                  <a:t>                           </a:t>
                </a:r>
              </a:p>
              <a:p>
                <a:pPr marL="0" indent="0">
                  <a:buNone/>
                </a:pPr>
                <a:r>
                  <a:rPr lang="en-US" sz="7200" dirty="0">
                    <a:solidFill>
                      <a:schemeClr val="tx1"/>
                    </a:solidFill>
                    <a:latin typeface="Bahnschrift" panose="020B0502040204020203" pitchFamily="34" charset="0"/>
                  </a:rPr>
                  <a:t>                     WA%</a:t>
                </a:r>
                <a14:m>
                  <m:oMath xmlns:m="http://schemas.openxmlformats.org/officeDocument/2006/math">
                    <m:r>
                      <a:rPr lang="en-US" sz="7200" b="0" i="1" smtClean="0">
                        <a:solidFill>
                          <a:schemeClr val="tx1"/>
                        </a:solidFill>
                        <a:latin typeface="Cambria Math" panose="02040503050406030204" pitchFamily="18" charset="0"/>
                      </a:rPr>
                      <m:t>=</m:t>
                    </m:r>
                    <m:f>
                      <m:fPr>
                        <m:ctrlPr>
                          <a:rPr lang="en-US" sz="7200" b="0" i="1" smtClean="0">
                            <a:solidFill>
                              <a:schemeClr val="tx1"/>
                            </a:solidFill>
                            <a:latin typeface="Cambria Math" panose="02040503050406030204" pitchFamily="18" charset="0"/>
                          </a:rPr>
                        </m:ctrlPr>
                      </m:fPr>
                      <m:num>
                        <m:r>
                          <a:rPr lang="en-US" sz="7200" b="0" i="1" smtClean="0">
                            <a:solidFill>
                              <a:schemeClr val="tx1"/>
                            </a:solidFill>
                            <a:latin typeface="Cambria Math" panose="02040503050406030204" pitchFamily="18" charset="0"/>
                          </a:rPr>
                          <m:t>(12−4.2)×100</m:t>
                        </m:r>
                      </m:num>
                      <m:den>
                        <m:r>
                          <a:rPr lang="en-US" sz="7200" b="0" i="1" smtClean="0">
                            <a:solidFill>
                              <a:schemeClr val="tx1"/>
                            </a:solidFill>
                            <a:latin typeface="Cambria Math" panose="02040503050406030204" pitchFamily="18" charset="0"/>
                          </a:rPr>
                          <m:t>12</m:t>
                        </m:r>
                      </m:den>
                    </m:f>
                  </m:oMath>
                </a14:m>
                <a:r>
                  <a:rPr lang="en-US" sz="7200" b="0" dirty="0">
                    <a:solidFill>
                      <a:schemeClr val="tx1"/>
                    </a:solidFill>
                    <a:latin typeface="Bahnschrift" panose="020B0502040204020203" pitchFamily="34" charset="0"/>
                  </a:rPr>
                  <a:t> = 65%</a:t>
                </a:r>
              </a:p>
              <a:p>
                <a:pPr marL="0" indent="0">
                  <a:buNone/>
                </a:pPr>
                <a:r>
                  <a:rPr lang="en-US" sz="7200" dirty="0">
                    <a:solidFill>
                      <a:schemeClr val="tx1"/>
                    </a:solidFill>
                    <a:latin typeface="Bahnschrift" panose="020B0502040204020203" pitchFamily="34" charset="0"/>
                  </a:rPr>
                  <a:t>SAMPLE B</a:t>
                </a:r>
              </a:p>
              <a:p>
                <a:pPr marL="0" indent="0">
                  <a:buNone/>
                </a:pPr>
                <a:r>
                  <a:rPr lang="en-US" sz="7200" b="0" dirty="0">
                    <a:solidFill>
                      <a:schemeClr val="tx1"/>
                    </a:solidFill>
                    <a:latin typeface="Bahnschrift" panose="020B0502040204020203" pitchFamily="34" charset="0"/>
                  </a:rPr>
                  <a:t>WA%</a:t>
                </a:r>
                <a14:m>
                  <m:oMath xmlns:m="http://schemas.openxmlformats.org/officeDocument/2006/math">
                    <m:r>
                      <a:rPr lang="en-US" sz="7200" b="0" i="1" smtClean="0">
                        <a:solidFill>
                          <a:schemeClr val="tx1"/>
                        </a:solidFill>
                        <a:latin typeface="Cambria Math" panose="02040503050406030204" pitchFamily="18" charset="0"/>
                      </a:rPr>
                      <m:t>=</m:t>
                    </m:r>
                    <m:f>
                      <m:fPr>
                        <m:ctrlPr>
                          <a:rPr lang="en-US" sz="7200" b="0" i="1" smtClean="0">
                            <a:solidFill>
                              <a:schemeClr val="tx1"/>
                            </a:solidFill>
                            <a:latin typeface="Cambria Math" panose="02040503050406030204" pitchFamily="18" charset="0"/>
                          </a:rPr>
                        </m:ctrlPr>
                      </m:fPr>
                      <m:num>
                        <m:r>
                          <m:rPr>
                            <m:nor/>
                          </m:rPr>
                          <a:rPr lang="en-US" sz="7200" dirty="0">
                            <a:solidFill>
                              <a:schemeClr val="tx1"/>
                            </a:solidFill>
                            <a:latin typeface="Bahnschrift" panose="020B0502040204020203" pitchFamily="34" charset="0"/>
                          </a:rPr>
                          <m:t>(</m:t>
                        </m:r>
                        <m:r>
                          <m:rPr>
                            <m:nor/>
                          </m:rPr>
                          <a:rPr lang="en-US" sz="7200" dirty="0">
                            <a:solidFill>
                              <a:schemeClr val="tx1"/>
                            </a:solidFill>
                            <a:latin typeface="Bahnschrift" panose="020B0502040204020203" pitchFamily="34" charset="0"/>
                          </a:rPr>
                          <m:t>sample</m:t>
                        </m:r>
                        <m:r>
                          <m:rPr>
                            <m:nor/>
                          </m:rPr>
                          <a:rPr lang="en-US" sz="7200" dirty="0">
                            <a:solidFill>
                              <a:schemeClr val="tx1"/>
                            </a:solidFill>
                            <a:latin typeface="Bahnschrift" panose="020B0502040204020203" pitchFamily="34" charset="0"/>
                          </a:rPr>
                          <m:t> </m:t>
                        </m:r>
                        <m:r>
                          <m:rPr>
                            <m:nor/>
                          </m:rPr>
                          <a:rPr lang="en-US" sz="7200" dirty="0">
                            <a:solidFill>
                              <a:schemeClr val="tx1"/>
                            </a:solidFill>
                            <a:latin typeface="Bahnschrift" panose="020B0502040204020203" pitchFamily="34" charset="0"/>
                          </a:rPr>
                          <m:t>weight</m:t>
                        </m:r>
                        <m:r>
                          <m:rPr>
                            <m:nor/>
                          </m:rPr>
                          <a:rPr lang="en-US" sz="7200" dirty="0">
                            <a:solidFill>
                              <a:schemeClr val="tx1"/>
                            </a:solidFill>
                            <a:latin typeface="Bahnschrift" panose="020B0502040204020203" pitchFamily="34" charset="0"/>
                          </a:rPr>
                          <m:t> – </m:t>
                        </m:r>
                        <m:r>
                          <m:rPr>
                            <m:nor/>
                          </m:rPr>
                          <a:rPr lang="en-US" sz="7200" dirty="0">
                            <a:solidFill>
                              <a:schemeClr val="tx1"/>
                            </a:solidFill>
                            <a:latin typeface="Bahnschrift" panose="020B0502040204020203" pitchFamily="34" charset="0"/>
                          </a:rPr>
                          <m:t>dried</m:t>
                        </m:r>
                        <m:r>
                          <m:rPr>
                            <m:nor/>
                          </m:rPr>
                          <a:rPr lang="en-US" sz="7200" dirty="0">
                            <a:solidFill>
                              <a:schemeClr val="tx1"/>
                            </a:solidFill>
                            <a:latin typeface="Bahnschrift" panose="020B0502040204020203" pitchFamily="34" charset="0"/>
                          </a:rPr>
                          <m:t> </m:t>
                        </m:r>
                        <m:r>
                          <m:rPr>
                            <m:nor/>
                          </m:rPr>
                          <a:rPr lang="en-US" sz="7200" dirty="0">
                            <a:solidFill>
                              <a:schemeClr val="tx1"/>
                            </a:solidFill>
                            <a:latin typeface="Bahnschrift" panose="020B0502040204020203" pitchFamily="34" charset="0"/>
                          </a:rPr>
                          <m:t>weight</m:t>
                        </m:r>
                        <m:r>
                          <m:rPr>
                            <m:nor/>
                          </m:rPr>
                          <a:rPr lang="en-US" sz="7200" dirty="0">
                            <a:solidFill>
                              <a:schemeClr val="tx1"/>
                            </a:solidFill>
                            <a:latin typeface="Bahnschrift" panose="020B0502040204020203" pitchFamily="34" charset="0"/>
                          </a:rPr>
                          <m:t>) </m:t>
                        </m:r>
                        <m:r>
                          <m:rPr>
                            <m:nor/>
                          </m:rPr>
                          <a:rPr lang="en-US" sz="7200" dirty="0">
                            <a:solidFill>
                              <a:schemeClr val="tx1"/>
                            </a:solidFill>
                            <a:latin typeface="Bahnschrift" panose="020B0502040204020203" pitchFamily="34" charset="0"/>
                          </a:rPr>
                          <m:t>×</m:t>
                        </m:r>
                        <m:r>
                          <m:rPr>
                            <m:nor/>
                          </m:rPr>
                          <a:rPr lang="en-US" sz="7200" dirty="0">
                            <a:solidFill>
                              <a:schemeClr val="tx1"/>
                            </a:solidFill>
                            <a:latin typeface="Bahnschrift" panose="020B0502040204020203" pitchFamily="34" charset="0"/>
                          </a:rPr>
                          <m:t>100</m:t>
                        </m:r>
                      </m:num>
                      <m:den>
                        <m:r>
                          <a:rPr lang="en-US" sz="7200" b="0" i="1" smtClean="0">
                            <a:solidFill>
                              <a:schemeClr val="tx1"/>
                            </a:solidFill>
                            <a:latin typeface="Cambria Math" panose="02040503050406030204" pitchFamily="18" charset="0"/>
                          </a:rPr>
                          <m:t>𝑠𝑎𝑚𝑝𝑙𝑒</m:t>
                        </m:r>
                        <m:r>
                          <a:rPr lang="en-US" sz="7200" b="0" i="1" smtClean="0">
                            <a:solidFill>
                              <a:schemeClr val="tx1"/>
                            </a:solidFill>
                            <a:latin typeface="Cambria Math" panose="02040503050406030204" pitchFamily="18" charset="0"/>
                          </a:rPr>
                          <m:t> </m:t>
                        </m:r>
                        <m:r>
                          <a:rPr lang="en-US" sz="7200" b="0" i="1" smtClean="0">
                            <a:solidFill>
                              <a:schemeClr val="tx1"/>
                            </a:solidFill>
                            <a:latin typeface="Cambria Math" panose="02040503050406030204" pitchFamily="18" charset="0"/>
                          </a:rPr>
                          <m:t>𝑤𝑒𝑖𝑔h𝑡</m:t>
                        </m:r>
                      </m:den>
                    </m:f>
                  </m:oMath>
                </a14:m>
                <a:endParaRPr lang="en-US" sz="7200" b="0" i="1" dirty="0">
                  <a:solidFill>
                    <a:schemeClr val="tx1"/>
                  </a:solidFill>
                  <a:latin typeface="Bahnschrift" panose="020B0502040204020203" pitchFamily="34" charset="0"/>
                </a:endParaRPr>
              </a:p>
              <a:p>
                <a:pPr marL="0" indent="0">
                  <a:buNone/>
                </a:pPr>
                <a:endParaRPr lang="en-US" sz="7200" i="1" dirty="0">
                  <a:solidFill>
                    <a:schemeClr val="tx1"/>
                  </a:solidFill>
                  <a:latin typeface="Bahnschrift" panose="020B0502040204020203" pitchFamily="34" charset="0"/>
                </a:endParaRPr>
              </a:p>
              <a:p>
                <a:pPr marL="0" indent="0">
                  <a:buNone/>
                </a:pPr>
                <a:r>
                  <a:rPr lang="en-US" sz="7200" dirty="0">
                    <a:solidFill>
                      <a:schemeClr val="tx1"/>
                    </a:solidFill>
                    <a:latin typeface="Bahnschrift" panose="020B0502040204020203" pitchFamily="34" charset="0"/>
                  </a:rPr>
                  <a:t>WA% = </a:t>
                </a:r>
                <a14:m>
                  <m:oMath xmlns:m="http://schemas.openxmlformats.org/officeDocument/2006/math">
                    <m:f>
                      <m:fPr>
                        <m:ctrlPr>
                          <a:rPr lang="en-US" sz="7200" i="1" smtClean="0">
                            <a:solidFill>
                              <a:schemeClr val="tx1"/>
                            </a:solidFill>
                            <a:latin typeface="Cambria Math" panose="02040503050406030204" pitchFamily="18" charset="0"/>
                          </a:rPr>
                        </m:ctrlPr>
                      </m:fPr>
                      <m:num>
                        <m:r>
                          <a:rPr lang="en-US" sz="7200" b="0" i="1" smtClean="0">
                            <a:solidFill>
                              <a:schemeClr val="tx1"/>
                            </a:solidFill>
                            <a:latin typeface="Cambria Math" panose="02040503050406030204" pitchFamily="18" charset="0"/>
                          </a:rPr>
                          <m:t>(12−1.9)</m:t>
                        </m:r>
                        <m:r>
                          <a:rPr lang="en-US" sz="7200" b="0" i="1" smtClean="0">
                            <a:solidFill>
                              <a:schemeClr val="tx1"/>
                            </a:solidFill>
                            <a:latin typeface="Cambria Math" panose="02040503050406030204" pitchFamily="18" charset="0"/>
                            <a:ea typeface="Cambria Math" panose="02040503050406030204" pitchFamily="18" charset="0"/>
                          </a:rPr>
                          <m:t>×100</m:t>
                        </m:r>
                      </m:num>
                      <m:den>
                        <m:r>
                          <a:rPr lang="en-US" sz="7200" b="0" i="1" smtClean="0">
                            <a:solidFill>
                              <a:schemeClr val="tx1"/>
                            </a:solidFill>
                            <a:latin typeface="Cambria Math" panose="02040503050406030204" pitchFamily="18" charset="0"/>
                          </a:rPr>
                          <m:t>12</m:t>
                        </m:r>
                      </m:den>
                    </m:f>
                  </m:oMath>
                </a14:m>
                <a:r>
                  <a:rPr lang="en-US" sz="7200" dirty="0">
                    <a:solidFill>
                      <a:schemeClr val="tx1"/>
                    </a:solidFill>
                    <a:latin typeface="Bahnschrift" panose="020B0502040204020203" pitchFamily="34" charset="0"/>
                  </a:rPr>
                  <a:t> = 84.16%</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IN" dirty="0"/>
              </a:p>
            </p:txBody>
          </p:sp>
        </mc:Choice>
        <mc:Fallback xmlns="">
          <p:sp>
            <p:nvSpPr>
              <p:cNvPr id="3" name="Content Placeholder 2">
                <a:extLst>
                  <a:ext uri="{FF2B5EF4-FFF2-40B4-BE49-F238E27FC236}">
                    <a16:creationId xmlns:a16="http://schemas.microsoft.com/office/drawing/2014/main" id="{BD47F807-4B62-4E1C-ADCB-75AE415C8F20}"/>
                  </a:ext>
                </a:extLst>
              </p:cNvPr>
              <p:cNvSpPr>
                <a:spLocks noGrp="1" noRot="1" noChangeAspect="1" noMove="1" noResize="1" noEditPoints="1" noAdjustHandles="1" noChangeArrowheads="1" noChangeShapeType="1" noTextEdit="1"/>
              </p:cNvSpPr>
              <p:nvPr>
                <p:ph idx="1"/>
              </p:nvPr>
            </p:nvSpPr>
            <p:spPr>
              <a:xfrm>
                <a:off x="586419" y="630787"/>
                <a:ext cx="4793942" cy="3463496"/>
              </a:xfrm>
              <a:blipFill>
                <a:blip r:embed="rId2"/>
                <a:stretch>
                  <a:fillRect l="-1017" t="-3163" b="-93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8B11492-2CAE-4C98-8468-D47186B41F70}"/>
                  </a:ext>
                </a:extLst>
              </p:cNvPr>
              <p:cNvSpPr txBox="1"/>
              <p:nvPr/>
            </p:nvSpPr>
            <p:spPr>
              <a:xfrm>
                <a:off x="7001918" y="492747"/>
                <a:ext cx="4136994" cy="4799199"/>
              </a:xfrm>
              <a:prstGeom prst="rect">
                <a:avLst/>
              </a:prstGeom>
              <a:noFill/>
            </p:spPr>
            <p:txBody>
              <a:bodyPr wrap="square" rtlCol="0">
                <a:spAutoFit/>
              </a:bodyPr>
              <a:lstStyle/>
              <a:p>
                <a:r>
                  <a:rPr lang="en-US" dirty="0">
                    <a:latin typeface="Bahnschrift" panose="020B0502040204020203" pitchFamily="34" charset="0"/>
                  </a:rPr>
                  <a:t>TITRABLE AICIDITY :</a:t>
                </a:r>
              </a:p>
              <a:p>
                <a:r>
                  <a:rPr lang="en-US" dirty="0">
                    <a:latin typeface="Bahnschrift" panose="020B0502040204020203" pitchFamily="34" charset="0"/>
                  </a:rPr>
                  <a:t>SAMPLE A</a:t>
                </a:r>
              </a:p>
              <a:p>
                <a:r>
                  <a:rPr lang="en-US" dirty="0">
                    <a:latin typeface="Bahnschrift" panose="020B0502040204020203" pitchFamily="34" charset="0"/>
                  </a:rPr>
                  <a:t>TA%</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9×</m:t>
                        </m:r>
                        <m:r>
                          <a:rPr lang="en-US" b="0" i="1" smtClean="0">
                            <a:latin typeface="Cambria Math" panose="02040503050406030204" pitchFamily="18" charset="0"/>
                          </a:rPr>
                          <m:t>𝑡𝑖𝑡𝑟𝑒</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𝑛𝑜𝑟𝑚𝑎𝑙𝑖𝑡𝑦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𝑁𝑎𝑂𝐻</m:t>
                        </m:r>
                        <m:r>
                          <a:rPr lang="en-US" b="0" i="1" smtClean="0">
                            <a:latin typeface="Cambria Math" panose="02040503050406030204" pitchFamily="18" charset="0"/>
                          </a:rPr>
                          <m:t> ×100</m:t>
                        </m:r>
                      </m:num>
                      <m:den>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b="0" i="1" smtClean="0">
                            <a:latin typeface="Cambria Math" panose="02040503050406030204" pitchFamily="18" charset="0"/>
                          </a:rPr>
                          <m:t>𝑤𝑒𝑖𝑔h𝑡</m:t>
                        </m:r>
                      </m:den>
                    </m:f>
                  </m:oMath>
                </a14:m>
                <a:endParaRPr lang="en-US" dirty="0">
                  <a:latin typeface="Bahnschrift" panose="020B0502040204020203" pitchFamily="34" charset="0"/>
                </a:endParaRPr>
              </a:p>
              <a:p>
                <a:endParaRPr lang="en-US" dirty="0">
                  <a:latin typeface="Bahnschrift" panose="020B0502040204020203" pitchFamily="34" charset="0"/>
                </a:endParaRPr>
              </a:p>
              <a:p>
                <a:r>
                  <a:rPr lang="en-US" dirty="0">
                    <a:latin typeface="Bahnschrift" panose="020B0502040204020203" pitchFamily="34" charset="0"/>
                  </a:rPr>
                  <a:t>TA% </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9×10.1×0.1   </m:t>
                        </m:r>
                      </m:num>
                      <m:den>
                        <m:r>
                          <a:rPr lang="en-US" b="0" i="1" smtClean="0">
                            <a:latin typeface="Cambria Math" panose="02040503050406030204" pitchFamily="18" charset="0"/>
                          </a:rPr>
                          <m:t>10</m:t>
                        </m:r>
                      </m:den>
                    </m:f>
                    <m:r>
                      <a:rPr lang="en-US" b="0" i="1" smtClean="0">
                        <a:latin typeface="Cambria Math" panose="02040503050406030204" pitchFamily="18" charset="0"/>
                      </a:rPr>
                      <m:t>=0.909</m:t>
                    </m:r>
                  </m:oMath>
                </a14:m>
                <a:r>
                  <a:rPr lang="en-IN" dirty="0">
                    <a:latin typeface="Bahnschrift" panose="020B0502040204020203" pitchFamily="34" charset="0"/>
                  </a:rPr>
                  <a:t>%</a:t>
                </a:r>
              </a:p>
              <a:p>
                <a:endParaRPr lang="en-US" dirty="0">
                  <a:latin typeface="Bahnschrift" panose="020B0502040204020203" pitchFamily="34" charset="0"/>
                </a:endParaRPr>
              </a:p>
              <a:p>
                <a:r>
                  <a:rPr lang="en-US" dirty="0">
                    <a:latin typeface="Bahnschrift" panose="020B0502040204020203" pitchFamily="34" charset="0"/>
                  </a:rPr>
                  <a:t>SAMPLE B</a:t>
                </a:r>
              </a:p>
              <a:p>
                <a:r>
                  <a:rPr lang="en-US" dirty="0">
                    <a:latin typeface="Bahnschrift" panose="020B0502040204020203" pitchFamily="34" charset="0"/>
                  </a:rPr>
                  <a:t>TA%</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9×</m:t>
                        </m:r>
                        <m:r>
                          <a:rPr lang="en-US" b="0" i="1" smtClean="0">
                            <a:latin typeface="Cambria Math" panose="02040503050406030204" pitchFamily="18" charset="0"/>
                          </a:rPr>
                          <m:t>𝑡𝑖𝑡𝑟𝑒</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𝑛𝑜𝑟𝑚𝑎𝑙𝑖𝑡𝑦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𝑁𝑎𝑂𝐻</m:t>
                        </m:r>
                        <m:r>
                          <a:rPr lang="en-US" b="0" i="1" smtClean="0">
                            <a:latin typeface="Cambria Math" panose="02040503050406030204" pitchFamily="18" charset="0"/>
                          </a:rPr>
                          <m:t>×100</m:t>
                        </m:r>
                      </m:num>
                      <m:den>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b="0" i="1" smtClean="0">
                            <a:latin typeface="Cambria Math" panose="02040503050406030204" pitchFamily="18" charset="0"/>
                          </a:rPr>
                          <m:t>𝑤𝑒𝑖𝑔h𝑡</m:t>
                        </m:r>
                      </m:den>
                    </m:f>
                  </m:oMath>
                </a14:m>
                <a:endParaRPr lang="en-US" dirty="0">
                  <a:latin typeface="Bahnschrift" panose="020B0502040204020203" pitchFamily="34" charset="0"/>
                </a:endParaRPr>
              </a:p>
              <a:p>
                <a:endParaRPr lang="en-US" dirty="0">
                  <a:latin typeface="Bahnschrift" panose="020B0502040204020203" pitchFamily="34" charset="0"/>
                </a:endParaRPr>
              </a:p>
              <a:p>
                <a:r>
                  <a:rPr lang="en-US" dirty="0">
                    <a:latin typeface="Bahnschrift" panose="020B0502040204020203" pitchFamily="34" charset="0"/>
                  </a:rPr>
                  <a:t>TA%</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9×8.5×0.1</m:t>
                        </m:r>
                      </m:num>
                      <m:den>
                        <m:r>
                          <a:rPr lang="en-US" b="0" i="1" smtClean="0">
                            <a:latin typeface="Cambria Math" panose="02040503050406030204" pitchFamily="18" charset="0"/>
                          </a:rPr>
                          <m:t>10</m:t>
                        </m:r>
                      </m:den>
                    </m:f>
                  </m:oMath>
                </a14:m>
                <a:r>
                  <a:rPr lang="en-IN" dirty="0">
                    <a:latin typeface="Bahnschrift" panose="020B0502040204020203" pitchFamily="34" charset="0"/>
                  </a:rPr>
                  <a:t>= 0.765%</a:t>
                </a:r>
              </a:p>
              <a:p>
                <a:endParaRPr lang="en-US" dirty="0">
                  <a:latin typeface="Bahnschrift" panose="020B0502040204020203" pitchFamily="34" charset="0"/>
                </a:endParaRPr>
              </a:p>
              <a:p>
                <a:endParaRPr lang="en-US" dirty="0"/>
              </a:p>
              <a:p>
                <a:endParaRPr lang="en-US" dirty="0"/>
              </a:p>
              <a:p>
                <a:endParaRPr lang="en-IN" dirty="0"/>
              </a:p>
            </p:txBody>
          </p:sp>
        </mc:Choice>
        <mc:Fallback xmlns="">
          <p:sp>
            <p:nvSpPr>
              <p:cNvPr id="2" name="TextBox 1">
                <a:extLst>
                  <a:ext uri="{FF2B5EF4-FFF2-40B4-BE49-F238E27FC236}">
                    <a16:creationId xmlns:a16="http://schemas.microsoft.com/office/drawing/2014/main" id="{58B11492-2CAE-4C98-8468-D47186B41F70}"/>
                  </a:ext>
                </a:extLst>
              </p:cNvPr>
              <p:cNvSpPr txBox="1">
                <a:spLocks noRot="1" noChangeAspect="1" noMove="1" noResize="1" noEditPoints="1" noAdjustHandles="1" noChangeArrowheads="1" noChangeShapeType="1" noTextEdit="1"/>
              </p:cNvSpPr>
              <p:nvPr/>
            </p:nvSpPr>
            <p:spPr>
              <a:xfrm>
                <a:off x="7001918" y="492747"/>
                <a:ext cx="4136994" cy="4799199"/>
              </a:xfrm>
              <a:prstGeom prst="rect">
                <a:avLst/>
              </a:prstGeom>
              <a:blipFill>
                <a:blip r:embed="rId3"/>
                <a:stretch>
                  <a:fillRect l="-1327" t="-762"/>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C51329E5-C55B-4A31-91A6-2953BF06673D}"/>
              </a:ext>
            </a:extLst>
          </p:cNvPr>
          <p:cNvPicPr>
            <a:picLocks noChangeAspect="1"/>
          </p:cNvPicPr>
          <p:nvPr/>
        </p:nvPicPr>
        <p:blipFill rotWithShape="1">
          <a:blip r:embed="rId4">
            <a:extLst>
              <a:ext uri="{28A0092B-C50C-407E-A947-70E740481C1C}">
                <a14:useLocalDpi xmlns:a14="http://schemas.microsoft.com/office/drawing/2010/main" val="0"/>
              </a:ext>
            </a:extLst>
          </a:blip>
          <a:srcRect l="10522" r="9346"/>
          <a:stretch/>
        </p:blipFill>
        <p:spPr>
          <a:xfrm>
            <a:off x="7559040" y="4287519"/>
            <a:ext cx="3373120" cy="2208617"/>
          </a:xfrm>
          <a:prstGeom prst="rect">
            <a:avLst/>
          </a:prstGeom>
        </p:spPr>
      </p:pic>
      <p:pic>
        <p:nvPicPr>
          <p:cNvPr id="8" name="Picture 7">
            <a:extLst>
              <a:ext uri="{FF2B5EF4-FFF2-40B4-BE49-F238E27FC236}">
                <a16:creationId xmlns:a16="http://schemas.microsoft.com/office/drawing/2014/main" id="{B8AFBC53-8F98-42E4-9708-3C51130D8F8A}"/>
              </a:ext>
            </a:extLst>
          </p:cNvPr>
          <p:cNvPicPr>
            <a:picLocks noChangeAspect="1"/>
          </p:cNvPicPr>
          <p:nvPr/>
        </p:nvPicPr>
        <p:blipFill rotWithShape="1">
          <a:blip r:embed="rId5">
            <a:extLst>
              <a:ext uri="{28A0092B-C50C-407E-A947-70E740481C1C}">
                <a14:useLocalDpi xmlns:a14="http://schemas.microsoft.com/office/drawing/2010/main" val="0"/>
              </a:ext>
            </a:extLst>
          </a:blip>
          <a:srcRect l="29795" t="47402" b="16970"/>
          <a:stretch/>
        </p:blipFill>
        <p:spPr>
          <a:xfrm>
            <a:off x="776161" y="4533078"/>
            <a:ext cx="3216719" cy="1897714"/>
          </a:xfrm>
          <a:prstGeom prst="rect">
            <a:avLst/>
          </a:prstGeom>
        </p:spPr>
      </p:pic>
    </p:spTree>
    <p:extLst>
      <p:ext uri="{BB962C8B-B14F-4D97-AF65-F5344CB8AC3E}">
        <p14:creationId xmlns:p14="http://schemas.microsoft.com/office/powerpoint/2010/main" val="3612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C5D16FA-D612-4714-98CC-47D8560B9A92}"/>
                  </a:ext>
                </a:extLst>
              </p:cNvPr>
              <p:cNvSpPr txBox="1">
                <a:spLocks noGrp="1"/>
              </p:cNvSpPr>
              <p:nvPr>
                <p:ph idx="1"/>
              </p:nvPr>
            </p:nvSpPr>
            <p:spPr>
              <a:xfrm>
                <a:off x="412072" y="245399"/>
                <a:ext cx="6672309" cy="5898666"/>
              </a:xfrm>
              <a:prstGeom prst="rect">
                <a:avLst/>
              </a:prstGeom>
              <a:noFill/>
            </p:spPr>
            <p:txBody>
              <a:bodyPr wrap="square" rtlCol="0">
                <a:spAutoFit/>
              </a:bodyPr>
              <a:lstStyle/>
              <a:p>
                <a:pPr marL="0" indent="0">
                  <a:buNone/>
                </a:pPr>
                <a:r>
                  <a:rPr lang="en-US" dirty="0"/>
                  <a:t>Ash content :</a:t>
                </a:r>
              </a:p>
              <a:p>
                <a:pPr marL="0" indent="0">
                  <a:buNone/>
                </a:pPr>
                <a:r>
                  <a:rPr lang="en-US" dirty="0"/>
                  <a:t>SAMPLE A :</a:t>
                </a:r>
              </a:p>
              <a:p>
                <a:pPr marL="0" indent="0">
                  <a:buNone/>
                </a:pPr>
                <a:r>
                  <a:rPr lang="en-US" dirty="0"/>
                  <a:t>  Ash% </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b="0" i="1" smtClean="0">
                            <a:latin typeface="Cambria Math" panose="02040503050406030204" pitchFamily="18" charset="0"/>
                          </a:rPr>
                          <m:t>𝑤𝑒𝑖𝑔h𝑡</m:t>
                        </m:r>
                        <m:r>
                          <a:rPr lang="en-US" b="0" i="1" smtClean="0">
                            <a:latin typeface="Cambria Math" panose="02040503050406030204" pitchFamily="18" charset="0"/>
                          </a:rPr>
                          <m:t> − </m:t>
                        </m:r>
                        <m:r>
                          <a:rPr lang="en-US" b="0" i="1" smtClean="0">
                            <a:latin typeface="Cambria Math" panose="02040503050406030204" pitchFamily="18" charset="0"/>
                          </a:rPr>
                          <m:t>𝐴𝑠h</m:t>
                        </m:r>
                        <m:r>
                          <a:rPr lang="en-US" b="0" i="1" smtClean="0">
                            <a:latin typeface="Cambria Math" panose="02040503050406030204" pitchFamily="18" charset="0"/>
                          </a:rPr>
                          <m:t> </m:t>
                        </m:r>
                        <m:r>
                          <a:rPr lang="en-US" b="0" i="1" smtClean="0">
                            <a:latin typeface="Cambria Math" panose="02040503050406030204" pitchFamily="18" charset="0"/>
                          </a:rPr>
                          <m:t>𝑤𝑒𝑖𝑔h𝑡</m:t>
                        </m:r>
                        <m:r>
                          <a:rPr lang="en-US" b="0" i="1" smtClean="0">
                            <a:latin typeface="Cambria Math" panose="02040503050406030204" pitchFamily="18" charset="0"/>
                          </a:rPr>
                          <m:t>)×100</m:t>
                        </m:r>
                      </m:num>
                      <m:den>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b="0" i="1" smtClean="0">
                            <a:latin typeface="Cambria Math" panose="02040503050406030204" pitchFamily="18" charset="0"/>
                          </a:rPr>
                          <m:t>𝑤𝑒𝑖𝑔h𝑡</m:t>
                        </m:r>
                      </m:den>
                    </m:f>
                  </m:oMath>
                </a14:m>
                <a:r>
                  <a:rPr lang="en-IN" dirty="0"/>
                  <a:t>                   </a:t>
                </a:r>
              </a:p>
              <a:p>
                <a:pPr marL="0" indent="0">
                  <a:buNone/>
                </a:pPr>
                <a:r>
                  <a:rPr lang="en-IN" dirty="0"/>
                  <a:t>               =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10−1.32</m:t>
                        </m:r>
                      </m:num>
                      <m:den>
                        <m:r>
                          <a:rPr lang="en-US" b="0" i="1" smtClean="0">
                            <a:latin typeface="Cambria Math" panose="02040503050406030204" pitchFamily="18" charset="0"/>
                          </a:rPr>
                          <m:t>10</m:t>
                        </m:r>
                      </m:den>
                    </m:f>
                    <m:r>
                      <a:rPr lang="en-US" b="0" i="0" smtClean="0">
                        <a:latin typeface="Cambria Math" panose="02040503050406030204" pitchFamily="18" charset="0"/>
                      </a:rPr>
                      <m:t> </m:t>
                    </m:r>
                    <m:r>
                      <a:rPr lang="en-US" b="0" i="1" smtClean="0">
                        <a:latin typeface="Cambria Math" panose="02040503050406030204" pitchFamily="18" charset="0"/>
                      </a:rPr>
                      <m:t>×</m:t>
                    </m:r>
                  </m:oMath>
                </a14:m>
                <a:r>
                  <a:rPr lang="en-IN" dirty="0"/>
                  <a:t> 100 = 0.86% </a:t>
                </a:r>
              </a:p>
              <a:p>
                <a:endParaRPr lang="en-IN" dirty="0"/>
              </a:p>
              <a:p>
                <a:pPr marL="0" indent="0">
                  <a:buNone/>
                </a:pPr>
                <a:r>
                  <a:rPr lang="en-IN" dirty="0"/>
                  <a:t>SAMPLE B:</a:t>
                </a:r>
              </a:p>
              <a:p>
                <a:pPr marL="0" indent="0">
                  <a:buNone/>
                </a:pPr>
                <a:r>
                  <a:rPr lang="en-US" dirty="0"/>
                  <a:t> Ash% </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b="0" i="1" smtClean="0">
                            <a:latin typeface="Cambria Math" panose="02040503050406030204" pitchFamily="18" charset="0"/>
                          </a:rPr>
                          <m:t>𝑤𝑒𝑖𝑔h𝑡</m:t>
                        </m:r>
                        <m:r>
                          <a:rPr lang="en-US" b="0" i="1" smtClean="0">
                            <a:latin typeface="Cambria Math" panose="02040503050406030204" pitchFamily="18" charset="0"/>
                          </a:rPr>
                          <m:t> − </m:t>
                        </m:r>
                        <m:r>
                          <a:rPr lang="en-US" b="0" i="1" smtClean="0">
                            <a:latin typeface="Cambria Math" panose="02040503050406030204" pitchFamily="18" charset="0"/>
                          </a:rPr>
                          <m:t>𝐴𝑠h</m:t>
                        </m:r>
                        <m:r>
                          <a:rPr lang="en-US" b="0" i="1" smtClean="0">
                            <a:latin typeface="Cambria Math" panose="02040503050406030204" pitchFamily="18" charset="0"/>
                          </a:rPr>
                          <m:t> </m:t>
                        </m:r>
                        <m:r>
                          <a:rPr lang="en-US" b="0" i="1" smtClean="0">
                            <a:latin typeface="Cambria Math" panose="02040503050406030204" pitchFamily="18" charset="0"/>
                          </a:rPr>
                          <m:t>𝑤𝑒𝑖𝑔h𝑡</m:t>
                        </m:r>
                        <m:r>
                          <a:rPr lang="en-US" b="0" i="1" smtClean="0">
                            <a:latin typeface="Cambria Math" panose="02040503050406030204" pitchFamily="18" charset="0"/>
                          </a:rPr>
                          <m:t>)×100</m:t>
                        </m:r>
                      </m:num>
                      <m:den>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b="0" i="1" smtClean="0">
                            <a:latin typeface="Cambria Math" panose="02040503050406030204" pitchFamily="18" charset="0"/>
                          </a:rPr>
                          <m:t>𝑤𝑒𝑖𝑔h𝑡</m:t>
                        </m:r>
                      </m:den>
                    </m:f>
                  </m:oMath>
                </a14:m>
                <a:r>
                  <a:rPr lang="en-IN" dirty="0"/>
                  <a:t> </a:t>
                </a:r>
              </a:p>
              <a:p>
                <a:pPr marL="0" indent="0">
                  <a:buNone/>
                </a:pPr>
                <a:r>
                  <a:rPr lang="en-IN" dirty="0"/>
                  <a:t>                  </a:t>
                </a:r>
              </a:p>
              <a:p>
                <a:pPr marL="0" indent="0">
                  <a:buNone/>
                </a:pPr>
                <a:r>
                  <a:rPr lang="en-IN" dirty="0"/>
                  <a:t>                 =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10−4.91</m:t>
                        </m:r>
                      </m:num>
                      <m:den>
                        <m:r>
                          <a:rPr lang="en-US" b="0" i="1" smtClean="0">
                            <a:latin typeface="Cambria Math" panose="02040503050406030204" pitchFamily="18" charset="0"/>
                          </a:rPr>
                          <m:t>10</m:t>
                        </m:r>
                      </m:den>
                    </m:f>
                    <m:r>
                      <a:rPr lang="en-US" b="0" i="0" smtClean="0">
                        <a:latin typeface="Cambria Math" panose="02040503050406030204" pitchFamily="18" charset="0"/>
                      </a:rPr>
                      <m:t> </m:t>
                    </m:r>
                    <m:r>
                      <a:rPr lang="en-US" b="0" i="1" smtClean="0">
                        <a:latin typeface="Cambria Math" panose="02040503050406030204" pitchFamily="18" charset="0"/>
                      </a:rPr>
                      <m:t>×</m:t>
                    </m:r>
                  </m:oMath>
                </a14:m>
                <a:r>
                  <a:rPr lang="en-IN" dirty="0"/>
                  <a:t> 100 = 0.509% </a:t>
                </a:r>
              </a:p>
              <a:p>
                <a:endParaRPr lang="en-IN" dirty="0"/>
              </a:p>
            </p:txBody>
          </p:sp>
        </mc:Choice>
        <mc:Fallback xmlns="">
          <p:sp>
            <p:nvSpPr>
              <p:cNvPr id="4" name="Content Placeholder 3">
                <a:extLst>
                  <a:ext uri="{FF2B5EF4-FFF2-40B4-BE49-F238E27FC236}">
                    <a16:creationId xmlns:a16="http://schemas.microsoft.com/office/drawing/2014/main" id="{6C5D16FA-D612-4714-98CC-47D8560B9A92}"/>
                  </a:ext>
                </a:extLst>
              </p:cNvPr>
              <p:cNvSpPr txBox="1">
                <a:spLocks noGrp="1" noRot="1" noChangeAspect="1" noMove="1" noResize="1" noEditPoints="1" noAdjustHandles="1" noChangeArrowheads="1" noChangeShapeType="1" noTextEdit="1"/>
              </p:cNvSpPr>
              <p:nvPr>
                <p:ph idx="1"/>
              </p:nvPr>
            </p:nvSpPr>
            <p:spPr>
              <a:xfrm>
                <a:off x="412072" y="245399"/>
                <a:ext cx="6672309" cy="5898666"/>
              </a:xfrm>
              <a:prstGeom prst="rect">
                <a:avLst/>
              </a:prstGeom>
              <a:blipFill>
                <a:blip r:embed="rId2"/>
                <a:stretch>
                  <a:fillRect l="-1188" t="-1240"/>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15C0D1CE-3CB1-432F-B6C3-678AD5F851CD}"/>
              </a:ext>
            </a:extLst>
          </p:cNvPr>
          <p:cNvPicPr>
            <a:picLocks noChangeAspect="1"/>
          </p:cNvPicPr>
          <p:nvPr/>
        </p:nvPicPr>
        <p:blipFill rotWithShape="1">
          <a:blip r:embed="rId3">
            <a:extLst>
              <a:ext uri="{28A0092B-C50C-407E-A947-70E740481C1C}">
                <a14:useLocalDpi xmlns:a14="http://schemas.microsoft.com/office/drawing/2010/main" val="0"/>
              </a:ext>
            </a:extLst>
          </a:blip>
          <a:srcRect l="10000" t="7294" r="10122"/>
          <a:stretch/>
        </p:blipFill>
        <p:spPr>
          <a:xfrm>
            <a:off x="6583679" y="1503680"/>
            <a:ext cx="4866687" cy="3180080"/>
          </a:xfrm>
          <a:prstGeom prst="rect">
            <a:avLst/>
          </a:prstGeom>
        </p:spPr>
      </p:pic>
    </p:spTree>
    <p:extLst>
      <p:ext uri="{BB962C8B-B14F-4D97-AF65-F5344CB8AC3E}">
        <p14:creationId xmlns:p14="http://schemas.microsoft.com/office/powerpoint/2010/main" val="3663437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3C2864C-03DC-4FC0-AC9B-4217E9016BE2}"/>
              </a:ext>
            </a:extLst>
          </p:cNvPr>
          <p:cNvGraphicFramePr>
            <a:graphicFrameLocks noGrp="1"/>
          </p:cNvGraphicFramePr>
          <p:nvPr>
            <p:ph idx="1"/>
            <p:extLst>
              <p:ext uri="{D42A27DB-BD31-4B8C-83A1-F6EECF244321}">
                <p14:modId xmlns:p14="http://schemas.microsoft.com/office/powerpoint/2010/main" val="1420461444"/>
              </p:ext>
            </p:extLst>
          </p:nvPr>
        </p:nvGraphicFramePr>
        <p:xfrm>
          <a:off x="453994" y="1600823"/>
          <a:ext cx="10515600" cy="11125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816175323"/>
                    </a:ext>
                  </a:extLst>
                </a:gridCol>
                <a:gridCol w="1752600">
                  <a:extLst>
                    <a:ext uri="{9D8B030D-6E8A-4147-A177-3AD203B41FA5}">
                      <a16:colId xmlns:a16="http://schemas.microsoft.com/office/drawing/2014/main" val="1882403496"/>
                    </a:ext>
                  </a:extLst>
                </a:gridCol>
                <a:gridCol w="1752600">
                  <a:extLst>
                    <a:ext uri="{9D8B030D-6E8A-4147-A177-3AD203B41FA5}">
                      <a16:colId xmlns:a16="http://schemas.microsoft.com/office/drawing/2014/main" val="4016298168"/>
                    </a:ext>
                  </a:extLst>
                </a:gridCol>
                <a:gridCol w="1752600">
                  <a:extLst>
                    <a:ext uri="{9D8B030D-6E8A-4147-A177-3AD203B41FA5}">
                      <a16:colId xmlns:a16="http://schemas.microsoft.com/office/drawing/2014/main" val="1185268821"/>
                    </a:ext>
                  </a:extLst>
                </a:gridCol>
                <a:gridCol w="1752600">
                  <a:extLst>
                    <a:ext uri="{9D8B030D-6E8A-4147-A177-3AD203B41FA5}">
                      <a16:colId xmlns:a16="http://schemas.microsoft.com/office/drawing/2014/main" val="907091960"/>
                    </a:ext>
                  </a:extLst>
                </a:gridCol>
                <a:gridCol w="1752600">
                  <a:extLst>
                    <a:ext uri="{9D8B030D-6E8A-4147-A177-3AD203B41FA5}">
                      <a16:colId xmlns:a16="http://schemas.microsoft.com/office/drawing/2014/main" val="547647013"/>
                    </a:ext>
                  </a:extLst>
                </a:gridCol>
              </a:tblGrid>
              <a:tr h="370840">
                <a:tc>
                  <a:txBody>
                    <a:bodyPr/>
                    <a:lstStyle/>
                    <a:p>
                      <a:r>
                        <a:rPr lang="en-US" dirty="0"/>
                        <a:t>SAMPLES</a:t>
                      </a:r>
                      <a:endParaRPr lang="en-IN" dirty="0"/>
                    </a:p>
                  </a:txBody>
                  <a:tcPr/>
                </a:tc>
                <a:tc>
                  <a:txBody>
                    <a:bodyPr/>
                    <a:lstStyle/>
                    <a:p>
                      <a:r>
                        <a:rPr lang="en-US" dirty="0"/>
                        <a:t>WA%</a:t>
                      </a:r>
                      <a:endParaRPr lang="en-IN" dirty="0"/>
                    </a:p>
                  </a:txBody>
                  <a:tcPr/>
                </a:tc>
                <a:tc>
                  <a:txBody>
                    <a:bodyPr/>
                    <a:lstStyle/>
                    <a:p>
                      <a:r>
                        <a:rPr lang="en-US" dirty="0"/>
                        <a:t>TA%</a:t>
                      </a:r>
                      <a:endParaRPr lang="en-IN" dirty="0"/>
                    </a:p>
                  </a:txBody>
                  <a:tcPr/>
                </a:tc>
                <a:tc>
                  <a:txBody>
                    <a:bodyPr/>
                    <a:lstStyle/>
                    <a:p>
                      <a:r>
                        <a:rPr lang="en-US" dirty="0"/>
                        <a:t>pH</a:t>
                      </a:r>
                      <a:endParaRPr lang="en-IN" dirty="0"/>
                    </a:p>
                  </a:txBody>
                  <a:tcPr/>
                </a:tc>
                <a:tc>
                  <a:txBody>
                    <a:bodyPr/>
                    <a:lstStyle/>
                    <a:p>
                      <a:r>
                        <a:rPr lang="en-US" dirty="0"/>
                        <a:t>TSS</a:t>
                      </a:r>
                      <a:endParaRPr lang="en-IN" dirty="0"/>
                    </a:p>
                  </a:txBody>
                  <a:tcPr/>
                </a:tc>
                <a:tc>
                  <a:txBody>
                    <a:bodyPr/>
                    <a:lstStyle/>
                    <a:p>
                      <a:r>
                        <a:rPr lang="en-US" dirty="0"/>
                        <a:t>ASH%</a:t>
                      </a:r>
                      <a:endParaRPr lang="en-IN" dirty="0"/>
                    </a:p>
                  </a:txBody>
                  <a:tcPr/>
                </a:tc>
                <a:extLst>
                  <a:ext uri="{0D108BD9-81ED-4DB2-BD59-A6C34878D82A}">
                    <a16:rowId xmlns:a16="http://schemas.microsoft.com/office/drawing/2014/main" val="2856747810"/>
                  </a:ext>
                </a:extLst>
              </a:tr>
              <a:tr h="370840">
                <a:tc>
                  <a:txBody>
                    <a:bodyPr/>
                    <a:lstStyle/>
                    <a:p>
                      <a:r>
                        <a:rPr lang="en-US" dirty="0"/>
                        <a:t>A</a:t>
                      </a:r>
                      <a:endParaRPr lang="en-IN" dirty="0"/>
                    </a:p>
                  </a:txBody>
                  <a:tcPr/>
                </a:tc>
                <a:tc>
                  <a:txBody>
                    <a:bodyPr/>
                    <a:lstStyle/>
                    <a:p>
                      <a:r>
                        <a:rPr lang="en-US" dirty="0"/>
                        <a:t>65</a:t>
                      </a:r>
                      <a:endParaRPr lang="en-IN" dirty="0"/>
                    </a:p>
                  </a:txBody>
                  <a:tcPr/>
                </a:tc>
                <a:tc>
                  <a:txBody>
                    <a:bodyPr/>
                    <a:lstStyle/>
                    <a:p>
                      <a:r>
                        <a:rPr lang="en-US" dirty="0"/>
                        <a:t>0.909</a:t>
                      </a:r>
                      <a:endParaRPr lang="en-IN" dirty="0"/>
                    </a:p>
                  </a:txBody>
                  <a:tcPr/>
                </a:tc>
                <a:tc>
                  <a:txBody>
                    <a:bodyPr/>
                    <a:lstStyle/>
                    <a:p>
                      <a:r>
                        <a:rPr lang="en-US" dirty="0"/>
                        <a:t>4.51</a:t>
                      </a:r>
                      <a:endParaRPr lang="en-IN" dirty="0"/>
                    </a:p>
                  </a:txBody>
                  <a:tcPr/>
                </a:tc>
                <a:tc>
                  <a:txBody>
                    <a:bodyPr/>
                    <a:lstStyle/>
                    <a:p>
                      <a:r>
                        <a:rPr lang="en-US" dirty="0"/>
                        <a:t>8.9</a:t>
                      </a:r>
                      <a:endParaRPr lang="en-IN" dirty="0"/>
                    </a:p>
                  </a:txBody>
                  <a:tcPr/>
                </a:tc>
                <a:tc>
                  <a:txBody>
                    <a:bodyPr/>
                    <a:lstStyle/>
                    <a:p>
                      <a:r>
                        <a:rPr lang="en-US" dirty="0"/>
                        <a:t>0.86</a:t>
                      </a:r>
                      <a:endParaRPr lang="en-IN" dirty="0"/>
                    </a:p>
                  </a:txBody>
                  <a:tcPr/>
                </a:tc>
                <a:extLst>
                  <a:ext uri="{0D108BD9-81ED-4DB2-BD59-A6C34878D82A}">
                    <a16:rowId xmlns:a16="http://schemas.microsoft.com/office/drawing/2014/main" val="1265996001"/>
                  </a:ext>
                </a:extLst>
              </a:tr>
              <a:tr h="370840">
                <a:tc>
                  <a:txBody>
                    <a:bodyPr/>
                    <a:lstStyle/>
                    <a:p>
                      <a:r>
                        <a:rPr lang="en-US" dirty="0"/>
                        <a:t>B</a:t>
                      </a:r>
                      <a:endParaRPr lang="en-IN" dirty="0"/>
                    </a:p>
                  </a:txBody>
                  <a:tcPr/>
                </a:tc>
                <a:tc>
                  <a:txBody>
                    <a:bodyPr/>
                    <a:lstStyle/>
                    <a:p>
                      <a:r>
                        <a:rPr lang="en-US" dirty="0"/>
                        <a:t>84.16</a:t>
                      </a:r>
                      <a:endParaRPr lang="en-IN" dirty="0"/>
                    </a:p>
                  </a:txBody>
                  <a:tcPr/>
                </a:tc>
                <a:tc>
                  <a:txBody>
                    <a:bodyPr/>
                    <a:lstStyle/>
                    <a:p>
                      <a:r>
                        <a:rPr lang="en-US" dirty="0"/>
                        <a:t>0.765</a:t>
                      </a:r>
                      <a:endParaRPr lang="en-IN" dirty="0"/>
                    </a:p>
                  </a:txBody>
                  <a:tcPr/>
                </a:tc>
                <a:tc>
                  <a:txBody>
                    <a:bodyPr/>
                    <a:lstStyle/>
                    <a:p>
                      <a:r>
                        <a:rPr lang="en-US" dirty="0"/>
                        <a:t>4.89</a:t>
                      </a:r>
                      <a:endParaRPr lang="en-IN" dirty="0"/>
                    </a:p>
                  </a:txBody>
                  <a:tcPr/>
                </a:tc>
                <a:tc>
                  <a:txBody>
                    <a:bodyPr/>
                    <a:lstStyle/>
                    <a:p>
                      <a:r>
                        <a:rPr lang="en-US" dirty="0"/>
                        <a:t>11.4</a:t>
                      </a:r>
                      <a:endParaRPr lang="en-IN" dirty="0"/>
                    </a:p>
                  </a:txBody>
                  <a:tcPr/>
                </a:tc>
                <a:tc>
                  <a:txBody>
                    <a:bodyPr/>
                    <a:lstStyle/>
                    <a:p>
                      <a:r>
                        <a:rPr lang="en-US" dirty="0"/>
                        <a:t>0.509</a:t>
                      </a:r>
                      <a:endParaRPr lang="en-IN" dirty="0"/>
                    </a:p>
                  </a:txBody>
                  <a:tcPr/>
                </a:tc>
                <a:extLst>
                  <a:ext uri="{0D108BD9-81ED-4DB2-BD59-A6C34878D82A}">
                    <a16:rowId xmlns:a16="http://schemas.microsoft.com/office/drawing/2014/main" val="3151234839"/>
                  </a:ext>
                </a:extLst>
              </a:tr>
            </a:tbl>
          </a:graphicData>
        </a:graphic>
      </p:graphicFrame>
      <p:pic>
        <p:nvPicPr>
          <p:cNvPr id="5" name="Picture 4">
            <a:extLst>
              <a:ext uri="{FF2B5EF4-FFF2-40B4-BE49-F238E27FC236}">
                <a16:creationId xmlns:a16="http://schemas.microsoft.com/office/drawing/2014/main" id="{ACD4A5B8-9A2F-4F55-9891-9ED1346BF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7010" y="3241040"/>
            <a:ext cx="4196916" cy="2853381"/>
          </a:xfrm>
          <a:prstGeom prst="rect">
            <a:avLst/>
          </a:prstGeom>
        </p:spPr>
      </p:pic>
      <p:sp>
        <p:nvSpPr>
          <p:cNvPr id="3" name="TextBox 2">
            <a:extLst>
              <a:ext uri="{FF2B5EF4-FFF2-40B4-BE49-F238E27FC236}">
                <a16:creationId xmlns:a16="http://schemas.microsoft.com/office/drawing/2014/main" id="{71A728F9-EAFA-4B9F-B633-936F9128F74B}"/>
              </a:ext>
            </a:extLst>
          </p:cNvPr>
          <p:cNvSpPr txBox="1"/>
          <p:nvPr/>
        </p:nvSpPr>
        <p:spPr>
          <a:xfrm>
            <a:off x="762000" y="458779"/>
            <a:ext cx="7101840" cy="830997"/>
          </a:xfrm>
          <a:prstGeom prst="rect">
            <a:avLst/>
          </a:prstGeom>
          <a:noFill/>
        </p:spPr>
        <p:txBody>
          <a:bodyPr wrap="square" rtlCol="0">
            <a:spAutoFit/>
          </a:bodyPr>
          <a:lstStyle/>
          <a:p>
            <a:r>
              <a:rPr lang="en-US" sz="4000" dirty="0"/>
              <a:t>RESULTS AND DISCUSSIONS </a:t>
            </a:r>
            <a:r>
              <a:rPr lang="en-US" sz="4800" dirty="0"/>
              <a:t>:</a:t>
            </a:r>
            <a:endParaRPr lang="en-IN" sz="4800" dirty="0"/>
          </a:p>
        </p:txBody>
      </p:sp>
      <p:sp>
        <p:nvSpPr>
          <p:cNvPr id="6" name="TextBox 5">
            <a:extLst>
              <a:ext uri="{FF2B5EF4-FFF2-40B4-BE49-F238E27FC236}">
                <a16:creationId xmlns:a16="http://schemas.microsoft.com/office/drawing/2014/main" id="{BA166473-7DBF-49AA-AA3E-111A7EFD1026}"/>
              </a:ext>
            </a:extLst>
          </p:cNvPr>
          <p:cNvSpPr txBox="1"/>
          <p:nvPr/>
        </p:nvSpPr>
        <p:spPr>
          <a:xfrm>
            <a:off x="7640320" y="3429000"/>
            <a:ext cx="3749040" cy="2585323"/>
          </a:xfrm>
          <a:prstGeom prst="rect">
            <a:avLst/>
          </a:prstGeom>
          <a:noFill/>
        </p:spPr>
        <p:txBody>
          <a:bodyPr wrap="square" rtlCol="0">
            <a:spAutoFit/>
          </a:bodyPr>
          <a:lstStyle/>
          <a:p>
            <a:pPr algn="just"/>
            <a:r>
              <a:rPr lang="en-US" dirty="0">
                <a:latin typeface="Century Gothic" panose="020B0502020202020204" pitchFamily="34" charset="0"/>
              </a:rPr>
              <a:t>We tried adding the flavours for the enhancement of the flavour the prepared by adding the flavours (a) vanilla (b) pineapple (c) Badam.</a:t>
            </a:r>
          </a:p>
          <a:p>
            <a:pPr algn="just"/>
            <a:r>
              <a:rPr lang="en-US" dirty="0">
                <a:latin typeface="Century Gothic" panose="020B0502020202020204" pitchFamily="34" charset="0"/>
              </a:rPr>
              <a:t>Due to time limitations we couldn’t do the sensory analysis for the prepared flavours of red dragon peel powder yogurt.</a:t>
            </a:r>
            <a:endParaRPr lang="en-IN" dirty="0">
              <a:latin typeface="Century Gothic" panose="020B0502020202020204" pitchFamily="34" charset="0"/>
            </a:endParaRPr>
          </a:p>
        </p:txBody>
      </p:sp>
      <p:sp>
        <p:nvSpPr>
          <p:cNvPr id="7" name="TextBox 6">
            <a:extLst>
              <a:ext uri="{FF2B5EF4-FFF2-40B4-BE49-F238E27FC236}">
                <a16:creationId xmlns:a16="http://schemas.microsoft.com/office/drawing/2014/main" id="{AA422F8D-3637-41DF-9677-35B6AF69CE7C}"/>
              </a:ext>
            </a:extLst>
          </p:cNvPr>
          <p:cNvSpPr txBox="1"/>
          <p:nvPr/>
        </p:nvSpPr>
        <p:spPr>
          <a:xfrm>
            <a:off x="453994" y="3251200"/>
            <a:ext cx="2482246" cy="1200329"/>
          </a:xfrm>
          <a:prstGeom prst="rect">
            <a:avLst/>
          </a:prstGeom>
          <a:noFill/>
        </p:spPr>
        <p:txBody>
          <a:bodyPr wrap="square" rtlCol="0">
            <a:spAutoFit/>
          </a:bodyPr>
          <a:lstStyle/>
          <a:p>
            <a:r>
              <a:rPr lang="en-US" dirty="0">
                <a:latin typeface="Century Gothic" panose="020B0502020202020204" pitchFamily="34" charset="0"/>
              </a:rPr>
              <a:t>SAMPLE A :</a:t>
            </a:r>
          </a:p>
          <a:p>
            <a:r>
              <a:rPr lang="en-US" dirty="0">
                <a:latin typeface="Century Gothic" panose="020B0502020202020204" pitchFamily="34" charset="0"/>
              </a:rPr>
              <a:t>Red dragon fruit peel soy based yogurt.</a:t>
            </a:r>
            <a:endParaRPr lang="en-IN" dirty="0">
              <a:latin typeface="Century Gothic" panose="020B0502020202020204" pitchFamily="34" charset="0"/>
            </a:endParaRPr>
          </a:p>
        </p:txBody>
      </p:sp>
      <p:sp>
        <p:nvSpPr>
          <p:cNvPr id="8" name="TextBox 7">
            <a:extLst>
              <a:ext uri="{FF2B5EF4-FFF2-40B4-BE49-F238E27FC236}">
                <a16:creationId xmlns:a16="http://schemas.microsoft.com/office/drawing/2014/main" id="{6316492E-1B8E-47F2-872E-4D4CFCCC7592}"/>
              </a:ext>
            </a:extLst>
          </p:cNvPr>
          <p:cNvSpPr txBox="1"/>
          <p:nvPr/>
        </p:nvSpPr>
        <p:spPr>
          <a:xfrm>
            <a:off x="496237" y="4521106"/>
            <a:ext cx="2397760" cy="646331"/>
          </a:xfrm>
          <a:prstGeom prst="rect">
            <a:avLst/>
          </a:prstGeom>
          <a:noFill/>
        </p:spPr>
        <p:txBody>
          <a:bodyPr wrap="square" rtlCol="0">
            <a:spAutoFit/>
          </a:bodyPr>
          <a:lstStyle/>
          <a:p>
            <a:r>
              <a:rPr lang="en-US" dirty="0">
                <a:latin typeface="Century Gothic" panose="020B0502020202020204" pitchFamily="34" charset="0"/>
              </a:rPr>
              <a:t>SAMPLE B :</a:t>
            </a:r>
          </a:p>
          <a:p>
            <a:r>
              <a:rPr lang="en-US" dirty="0">
                <a:latin typeface="Century Gothic" panose="020B0502020202020204" pitchFamily="34" charset="0"/>
              </a:rPr>
              <a:t>Soy based yogurt</a:t>
            </a:r>
            <a:endParaRPr lang="en-IN" dirty="0">
              <a:latin typeface="Century Gothic" panose="020B0502020202020204" pitchFamily="34" charset="0"/>
            </a:endParaRPr>
          </a:p>
        </p:txBody>
      </p:sp>
    </p:spTree>
    <p:extLst>
      <p:ext uri="{BB962C8B-B14F-4D97-AF65-F5344CB8AC3E}">
        <p14:creationId xmlns:p14="http://schemas.microsoft.com/office/powerpoint/2010/main" val="384736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4E18-1647-4B66-A1AC-80E18855BC3B}"/>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F09E6744-00A1-4B0C-84A4-503C9C02DFC7}"/>
              </a:ext>
            </a:extLst>
          </p:cNvPr>
          <p:cNvSpPr>
            <a:spLocks noGrp="1"/>
          </p:cNvSpPr>
          <p:nvPr>
            <p:ph idx="1"/>
          </p:nvPr>
        </p:nvSpPr>
        <p:spPr>
          <a:xfrm>
            <a:off x="985520" y="2484491"/>
            <a:ext cx="10515600" cy="4048389"/>
          </a:xfrm>
        </p:spPr>
        <p:txBody>
          <a:bodyPr>
            <a:normAutofit/>
          </a:bodyPr>
          <a:lstStyle/>
          <a:p>
            <a:pPr algn="just"/>
            <a:r>
              <a:rPr lang="en-US" dirty="0"/>
              <a:t>Yogurt is a coagulated milk product obtained from the lactic acid fermentation-yogurt made from various milk, whether fresh milk, skim milk, or even full cream milk. The Plant based yogurt is a yogurt made from plant based milk. The additions of red dragon fruit peel may enhance the taste and the therapeutical values. This study was aimed to compare the organoleptic properties, protein, lipid, and flavonoid content of commercial dairy yogurt and Red fruit peel powder vegan yogurt.</a:t>
            </a:r>
            <a:r>
              <a:rPr lang="en-IN" dirty="0"/>
              <a:t> Red dragon fruit peel yogurt was made with amounts of red dragon fruit peel (15% w/v), plant based milk, starter (Lactobacillus bulgaricus, Lactobacillus acidophilus, Streptococcus thermophilus, Bifidobacterium). Hedonic scale test form was used for measuring organoleptic properties.</a:t>
            </a:r>
            <a:r>
              <a:rPr lang="en-US" dirty="0"/>
              <a:t> Various tests like the water content, titrable acidity, pH, ash content and TSS( total soluble solids).Red dragon fruit peel yogurt has a good chance of getting a positive reception from the public and has potential as a functional food. </a:t>
            </a:r>
            <a:endParaRPr lang="en-IN" dirty="0"/>
          </a:p>
        </p:txBody>
      </p:sp>
    </p:spTree>
    <p:extLst>
      <p:ext uri="{BB962C8B-B14F-4D97-AF65-F5344CB8AC3E}">
        <p14:creationId xmlns:p14="http://schemas.microsoft.com/office/powerpoint/2010/main" val="4121255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5ADB-F5C3-4117-B623-530E3120011D}"/>
              </a:ext>
            </a:extLst>
          </p:cNvPr>
          <p:cNvSpPr>
            <a:spLocks noGrp="1"/>
          </p:cNvSpPr>
          <p:nvPr>
            <p:ph type="title"/>
          </p:nvPr>
        </p:nvSpPr>
        <p:spPr/>
        <p:txBody>
          <a:bodyPr/>
          <a:lstStyle/>
          <a:p>
            <a:r>
              <a:rPr lang="en-US" dirty="0">
                <a:latin typeface="Century Gothic" panose="020B0502020202020204" pitchFamily="34" charset="0"/>
              </a:rPr>
              <a:t>CONCLUSIONS:</a:t>
            </a:r>
            <a:endParaRPr lang="en-IN"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C5D9398B-0DB7-4268-ADFA-3CEFEC1D5FB9}"/>
              </a:ext>
            </a:extLst>
          </p:cNvPr>
          <p:cNvSpPr>
            <a:spLocks noGrp="1"/>
          </p:cNvSpPr>
          <p:nvPr>
            <p:ph idx="1"/>
          </p:nvPr>
        </p:nvSpPr>
        <p:spPr>
          <a:xfrm>
            <a:off x="1176129" y="1899139"/>
            <a:ext cx="9872871" cy="4038600"/>
          </a:xfrm>
        </p:spPr>
        <p:txBody>
          <a:bodyPr>
            <a:normAutofit fontScale="92500" lnSpcReduction="20000"/>
          </a:bodyPr>
          <a:lstStyle/>
          <a:p>
            <a:pPr algn="just"/>
            <a:r>
              <a:rPr lang="en-US" dirty="0">
                <a:latin typeface="Century Gothic" panose="020B0502020202020204" pitchFamily="34" charset="0"/>
              </a:rPr>
              <a:t>Red dragon fruit peel yogurt has a good chance of getting a positive reception from the public. Red dragon fruit peel yogurt has potential as a functional food because of its high flavonoid content and low lipid content. The red dragon fruit peel yogurt is suitable for consumption not only by healthy people but also by those who have metabolic diseases, such as dyslipidemia and diabetes as it contains flavonoid, fiber, and lactic acid bacteria that could help decrease blood sugar, cholesterol and triglyceride levels.</a:t>
            </a:r>
          </a:p>
          <a:p>
            <a:pPr algn="just"/>
            <a:r>
              <a:rPr lang="en-US" dirty="0">
                <a:latin typeface="Century Gothic" panose="020B0502020202020204" pitchFamily="34" charset="0"/>
              </a:rPr>
              <a:t>The study depicted that the acidity of the red dragon peel powdered yogurt is higher than the acidity of the soy based yogurt. The sensory analysis showed that the red dragon fruit peel yogurt has higher acceptability than the normal soy yogurt.</a:t>
            </a:r>
          </a:p>
          <a:p>
            <a:pPr algn="just"/>
            <a:r>
              <a:rPr lang="en-US" dirty="0">
                <a:latin typeface="Century Gothic" panose="020B0502020202020204" pitchFamily="34" charset="0"/>
              </a:rPr>
              <a:t>The red dragon fruit peel yogurt had a problem of taste for acceptability which can be improved by further research and formulations, hence red dragon fruit peel yogurt can be a good functional food which can be a good alternative for the usual dairy based yogurt.</a:t>
            </a:r>
          </a:p>
        </p:txBody>
      </p:sp>
    </p:spTree>
    <p:extLst>
      <p:ext uri="{BB962C8B-B14F-4D97-AF65-F5344CB8AC3E}">
        <p14:creationId xmlns:p14="http://schemas.microsoft.com/office/powerpoint/2010/main" val="3198249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3000">
              <a:schemeClr val="accent1">
                <a:alpha val="45000"/>
                <a:lumMod val="38000"/>
                <a:lumOff val="62000"/>
              </a:schemeClr>
            </a:gs>
            <a:gs pos="100000">
              <a:schemeClr val="bg2">
                <a:shade val="98000"/>
                <a:satMod val="120000"/>
                <a:lumMod val="98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905125"/>
            <a:ext cx="11121852" cy="1320800"/>
          </a:xfrm>
        </p:spPr>
        <p:txBody>
          <a:bodyPr>
            <a:noAutofit/>
          </a:bodyPr>
          <a:lstStyle/>
          <a:p>
            <a:r>
              <a:rPr lang="en-US" sz="9600" dirty="0">
                <a:solidFill>
                  <a:schemeClr val="tx1"/>
                </a:solidFill>
                <a:latin typeface="Arial Black" panose="020B0A04020102020204" pitchFamily="34" charset="0"/>
              </a:rPr>
              <a:t>THANK YOU</a:t>
            </a:r>
            <a:endParaRPr lang="en-IN" sz="96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446947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chemeClr val="bg1"/>
                </a:solidFill>
                <a:latin typeface="Bahnschrift SemiBold" panose="020B0502040204020203" pitchFamily="34" charset="0"/>
              </a:rPr>
              <a:t>INTRODUCTION</a:t>
            </a:r>
            <a:endParaRPr lang="en-IN" dirty="0">
              <a:solidFill>
                <a:schemeClr val="bg1"/>
              </a:solidFill>
              <a:latin typeface="Bahnschrift SemiBold" panose="020B0502040204020203" pitchFamily="34" charset="0"/>
            </a:endParaRPr>
          </a:p>
        </p:txBody>
      </p:sp>
      <p:sp>
        <p:nvSpPr>
          <p:cNvPr id="2" name="Content Placeholder 1">
            <a:extLst>
              <a:ext uri="{FF2B5EF4-FFF2-40B4-BE49-F238E27FC236}">
                <a16:creationId xmlns:a16="http://schemas.microsoft.com/office/drawing/2014/main" id="{D7F01F6C-612D-45ED-8C6F-1F212D7A26A3}"/>
              </a:ext>
            </a:extLst>
          </p:cNvPr>
          <p:cNvSpPr>
            <a:spLocks noGrp="1"/>
          </p:cNvSpPr>
          <p:nvPr>
            <p:ph idx="1"/>
          </p:nvPr>
        </p:nvSpPr>
        <p:spPr>
          <a:xfrm>
            <a:off x="1154954" y="2603500"/>
            <a:ext cx="9858486" cy="3980180"/>
          </a:xfrm>
        </p:spPr>
        <p:txBody>
          <a:bodyPr>
            <a:normAutofit fontScale="85000" lnSpcReduction="10000"/>
          </a:bodyPr>
          <a:lstStyle/>
          <a:p>
            <a:pPr algn="just"/>
            <a:r>
              <a:rPr lang="en-US" dirty="0"/>
              <a:t>Dragon fruit comes from tropical climates and is influenced by air humidity, temperature, soil condition, and rainfall. Dragon fruit has good potential in terms of increasing demand with a variety of cultivation techniques that are easy to do. Dragon fruit has high productivity that affects its availability. The high availability of dragon fruit gives a lot of dragon peel waste. Dragon fruit peel has 30-35% of the weight of the fruit and has not been used optimally. Dragon fruit peel has the potential to be developed into functional food.</a:t>
            </a:r>
          </a:p>
          <a:p>
            <a:pPr algn="just"/>
            <a:r>
              <a:rPr lang="en-US" dirty="0"/>
              <a:t>Dragon fruit peel is a source of natural antioxidants because of the levels of polyphenols (flavonoids,terpenoids,carotene etc). The antioxidants activity in the red dragon fruit peel is higher than the antioxidant activity in the flesh of the fruit. The research showed that in 1 mg/mL, dragon fruit peels could inhibit 83.84% of free radicals. The super red dragon fruit peel has a percentage of DPPH</a:t>
            </a:r>
            <a:r>
              <a:rPr lang="en-IN" b="1" dirty="0"/>
              <a:t>(</a:t>
            </a:r>
            <a:r>
              <a:rPr lang="en-IN" dirty="0"/>
              <a:t>2,2-diphenyl-1-picryl-hydrazyl-hydrate</a:t>
            </a:r>
            <a:r>
              <a:rPr lang="en-IN" b="1" dirty="0"/>
              <a:t>)</a:t>
            </a:r>
            <a:r>
              <a:rPr lang="en-US" dirty="0"/>
              <a:t> free radicals at 79.24%</a:t>
            </a:r>
          </a:p>
          <a:p>
            <a:pPr algn="just"/>
            <a:r>
              <a:rPr lang="en-US" dirty="0"/>
              <a:t>Plant-based yogurts represent an important segment among the dairy-free alternatives, meeting the needs of many consumers, such as those with dairy allergies and ethical concerns</a:t>
            </a:r>
          </a:p>
          <a:p>
            <a:pPr algn="just"/>
            <a:r>
              <a:rPr lang="en-US" dirty="0"/>
              <a:t>Among the plant-based sources used for yogurt production, soybean has been especially popular in recent decades because of its protein quantity, quality and functional properties. Furthermore, soymilk has been shown to be a good substrate for the growth of lactic acid bacteria commonly used during yogurt fermentation</a:t>
            </a:r>
            <a:endParaRPr lang="en-IN" dirty="0"/>
          </a:p>
        </p:txBody>
      </p:sp>
    </p:spTree>
    <p:extLst>
      <p:ext uri="{BB962C8B-B14F-4D97-AF65-F5344CB8AC3E}">
        <p14:creationId xmlns:p14="http://schemas.microsoft.com/office/powerpoint/2010/main" val="83811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FC4059-9EB3-4D1B-8A5C-E1D930854F2A}"/>
              </a:ext>
            </a:extLst>
          </p:cNvPr>
          <p:cNvSpPr>
            <a:spLocks noGrp="1"/>
          </p:cNvSpPr>
          <p:nvPr>
            <p:ph type="title"/>
          </p:nvPr>
        </p:nvSpPr>
        <p:spPr/>
        <p:txBody>
          <a:bodyPr/>
          <a:lstStyle/>
          <a:p>
            <a:r>
              <a:rPr lang="en-US" dirty="0"/>
              <a:t>MATERIALS AND METHODS</a:t>
            </a:r>
            <a:endParaRPr lang="en-IN" dirty="0"/>
          </a:p>
        </p:txBody>
      </p:sp>
      <p:sp>
        <p:nvSpPr>
          <p:cNvPr id="4" name="Content Placeholder 3">
            <a:extLst>
              <a:ext uri="{FF2B5EF4-FFF2-40B4-BE49-F238E27FC236}">
                <a16:creationId xmlns:a16="http://schemas.microsoft.com/office/drawing/2014/main" id="{AE553472-CD93-4696-BC9F-A11D86B597D2}"/>
              </a:ext>
            </a:extLst>
          </p:cNvPr>
          <p:cNvSpPr>
            <a:spLocks noGrp="1"/>
          </p:cNvSpPr>
          <p:nvPr>
            <p:ph idx="1"/>
          </p:nvPr>
        </p:nvSpPr>
        <p:spPr>
          <a:xfrm>
            <a:off x="377025" y="2132517"/>
            <a:ext cx="10444701" cy="3751815"/>
          </a:xfrm>
        </p:spPr>
        <p:txBody>
          <a:bodyPr>
            <a:normAutofit/>
          </a:bodyPr>
          <a:lstStyle/>
          <a:p>
            <a:pPr marL="0" indent="0" algn="just">
              <a:buNone/>
            </a:pPr>
            <a:r>
              <a:rPr lang="en-US" dirty="0"/>
              <a:t>MATERIALS :</a:t>
            </a:r>
          </a:p>
          <a:p>
            <a:pPr marL="0" indent="0" algn="just">
              <a:buNone/>
            </a:pPr>
            <a:r>
              <a:rPr lang="en-US" dirty="0">
                <a:effectLst/>
              </a:rPr>
              <a:t>Dragon fruit (H. polyrhizus),was collected from nearby farm.</a:t>
            </a:r>
          </a:p>
          <a:p>
            <a:pPr marL="0" indent="0" algn="just">
              <a:buNone/>
            </a:pPr>
            <a:r>
              <a:rPr lang="en-US" dirty="0"/>
              <a:t>Coconut milk was bought from the market, Chickpea milk was obtained from Chickpeas,    starter culture (lactobacillus acidophilus, lactobacillus </a:t>
            </a:r>
            <a:r>
              <a:rPr lang="en-US" dirty="0" err="1"/>
              <a:t>rhamnosus</a:t>
            </a:r>
            <a:r>
              <a:rPr lang="en-US" dirty="0"/>
              <a:t>, Streptococcus thermophilus), Soy milk was bought from the market.</a:t>
            </a:r>
          </a:p>
          <a:p>
            <a:pPr marL="0" indent="0">
              <a:buNone/>
            </a:pPr>
            <a:endParaRPr lang="en-IN" dirty="0"/>
          </a:p>
        </p:txBody>
      </p:sp>
      <p:pic>
        <p:nvPicPr>
          <p:cNvPr id="5" name="Picture 4">
            <a:extLst>
              <a:ext uri="{FF2B5EF4-FFF2-40B4-BE49-F238E27FC236}">
                <a16:creationId xmlns:a16="http://schemas.microsoft.com/office/drawing/2014/main" id="{0C505C54-E408-46B1-A7AF-6CA2B9A4090C}"/>
              </a:ext>
            </a:extLst>
          </p:cNvPr>
          <p:cNvPicPr>
            <a:picLocks noChangeAspect="1"/>
          </p:cNvPicPr>
          <p:nvPr/>
        </p:nvPicPr>
        <p:blipFill rotWithShape="1">
          <a:blip r:embed="rId2">
            <a:extLst>
              <a:ext uri="{28A0092B-C50C-407E-A947-70E740481C1C}">
                <a14:useLocalDpi xmlns:a14="http://schemas.microsoft.com/office/drawing/2010/main" val="0"/>
              </a:ext>
            </a:extLst>
          </a:blip>
          <a:srcRect l="9736" r="27225" b="3986"/>
          <a:stretch/>
        </p:blipFill>
        <p:spPr>
          <a:xfrm>
            <a:off x="615564" y="4114471"/>
            <a:ext cx="2583820" cy="1962117"/>
          </a:xfrm>
          <a:prstGeom prst="rect">
            <a:avLst/>
          </a:prstGeom>
        </p:spPr>
      </p:pic>
      <p:pic>
        <p:nvPicPr>
          <p:cNvPr id="6" name="Picture 5">
            <a:extLst>
              <a:ext uri="{FF2B5EF4-FFF2-40B4-BE49-F238E27FC236}">
                <a16:creationId xmlns:a16="http://schemas.microsoft.com/office/drawing/2014/main" id="{6893AFBF-2D35-49E4-A5B9-45086D22B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821" y="4114470"/>
            <a:ext cx="2146869" cy="1962117"/>
          </a:xfrm>
          <a:prstGeom prst="rect">
            <a:avLst/>
          </a:prstGeom>
        </p:spPr>
      </p:pic>
      <p:pic>
        <p:nvPicPr>
          <p:cNvPr id="7" name="Picture 6">
            <a:extLst>
              <a:ext uri="{FF2B5EF4-FFF2-40B4-BE49-F238E27FC236}">
                <a16:creationId xmlns:a16="http://schemas.microsoft.com/office/drawing/2014/main" id="{782BB4F3-BC03-4A2B-B3D5-180EB68A3D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5669" y="4114470"/>
            <a:ext cx="2429281" cy="1942409"/>
          </a:xfrm>
          <a:prstGeom prst="rect">
            <a:avLst/>
          </a:prstGeom>
        </p:spPr>
      </p:pic>
    </p:spTree>
    <p:extLst>
      <p:ext uri="{BB962C8B-B14F-4D97-AF65-F5344CB8AC3E}">
        <p14:creationId xmlns:p14="http://schemas.microsoft.com/office/powerpoint/2010/main" val="174106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6B6211-9E33-4A8B-9A27-8DC636CC3682}"/>
              </a:ext>
            </a:extLst>
          </p:cNvPr>
          <p:cNvSpPr>
            <a:spLocks noGrp="1"/>
          </p:cNvSpPr>
          <p:nvPr>
            <p:ph idx="1"/>
          </p:nvPr>
        </p:nvSpPr>
        <p:spPr>
          <a:xfrm>
            <a:off x="718931" y="883921"/>
            <a:ext cx="10515600" cy="4379844"/>
          </a:xfrm>
        </p:spPr>
        <p:txBody>
          <a:bodyPr>
            <a:normAutofit/>
          </a:bodyPr>
          <a:lstStyle/>
          <a:p>
            <a:pPr marL="0" indent="0" algn="just">
              <a:buNone/>
            </a:pPr>
            <a:r>
              <a:rPr lang="en-US" b="1" dirty="0">
                <a:latin typeface="Century Gothic" panose="020B0502020202020204" pitchFamily="34" charset="0"/>
              </a:rPr>
              <a:t>PREPARATION OF RED DRAGON FRUIT PEEL POWDER:</a:t>
            </a:r>
          </a:p>
          <a:p>
            <a:pPr algn="just"/>
            <a:r>
              <a:rPr lang="en-US" dirty="0">
                <a:latin typeface="Century Gothic" panose="020B0502020202020204" pitchFamily="34" charset="0"/>
              </a:rPr>
              <a:t>Red </a:t>
            </a:r>
            <a:r>
              <a:rPr lang="en-US" dirty="0">
                <a:effectLst/>
                <a:latin typeface="Century Gothic" panose="020B0502020202020204" pitchFamily="34" charset="0"/>
              </a:rPr>
              <a:t>Dragon fruit (H. polyrhizus), cultivated in the nearby farm was collected.</a:t>
            </a:r>
          </a:p>
          <a:p>
            <a:pPr algn="just"/>
            <a:r>
              <a:rPr lang="en-US" dirty="0">
                <a:effectLst/>
                <a:latin typeface="Century Gothic" panose="020B0502020202020204" pitchFamily="34" charset="0"/>
              </a:rPr>
              <a:t> The fruit was washed with tap water and wiped to dry. </a:t>
            </a:r>
          </a:p>
          <a:p>
            <a:pPr algn="just"/>
            <a:r>
              <a:rPr lang="en-US" dirty="0">
                <a:effectLst/>
                <a:latin typeface="Century Gothic" panose="020B0502020202020204" pitchFamily="34" charset="0"/>
              </a:rPr>
              <a:t>The fresh peel was separated from the ripe fruit before cutting into small pieces. </a:t>
            </a:r>
          </a:p>
          <a:p>
            <a:pPr algn="just"/>
            <a:r>
              <a:rPr lang="en-US" dirty="0">
                <a:effectLst/>
                <a:latin typeface="Century Gothic" panose="020B0502020202020204" pitchFamily="34" charset="0"/>
              </a:rPr>
              <a:t>The sample was further dried at 50°C in a hot air oven and ground into powder and filtered using a 100 mesh size filtering.</a:t>
            </a:r>
            <a:endParaRPr lang="en-IN" dirty="0">
              <a:latin typeface="Century Gothic" panose="020B0502020202020204" pitchFamily="34" charset="0"/>
            </a:endParaRPr>
          </a:p>
        </p:txBody>
      </p:sp>
    </p:spTree>
    <p:extLst>
      <p:ext uri="{BB962C8B-B14F-4D97-AF65-F5344CB8AC3E}">
        <p14:creationId xmlns:p14="http://schemas.microsoft.com/office/powerpoint/2010/main" val="1574531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F068-4BF2-41C1-BEB0-205D42CB4828}"/>
              </a:ext>
            </a:extLst>
          </p:cNvPr>
          <p:cNvSpPr>
            <a:spLocks noGrp="1"/>
          </p:cNvSpPr>
          <p:nvPr>
            <p:ph type="title"/>
          </p:nvPr>
        </p:nvSpPr>
        <p:spPr>
          <a:xfrm>
            <a:off x="418600" y="433428"/>
            <a:ext cx="11178184" cy="498727"/>
          </a:xfrm>
        </p:spPr>
        <p:txBody>
          <a:bodyPr>
            <a:normAutofit fontScale="90000"/>
          </a:bodyPr>
          <a:lstStyle/>
          <a:p>
            <a:r>
              <a:rPr lang="en-US" sz="3200" dirty="0"/>
              <a:t>PREPARATION OF DRAGONFRUIT PEEL POWDER</a:t>
            </a:r>
            <a:endParaRPr lang="en-IN" sz="3200" dirty="0"/>
          </a:p>
        </p:txBody>
      </p:sp>
      <p:pic>
        <p:nvPicPr>
          <p:cNvPr id="3" name="Picture 2">
            <a:extLst>
              <a:ext uri="{FF2B5EF4-FFF2-40B4-BE49-F238E27FC236}">
                <a16:creationId xmlns:a16="http://schemas.microsoft.com/office/drawing/2014/main" id="{C58E225D-BEC5-4739-AA6F-39BC1A5B8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9530" y="3967855"/>
            <a:ext cx="2670324" cy="2324716"/>
          </a:xfrm>
          <a:prstGeom prst="rect">
            <a:avLst/>
          </a:prstGeom>
        </p:spPr>
      </p:pic>
      <p:pic>
        <p:nvPicPr>
          <p:cNvPr id="4" name="Picture 3">
            <a:extLst>
              <a:ext uri="{FF2B5EF4-FFF2-40B4-BE49-F238E27FC236}">
                <a16:creationId xmlns:a16="http://schemas.microsoft.com/office/drawing/2014/main" id="{B364C9E3-926E-4B3D-B354-A16FD034C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576" y="3971190"/>
            <a:ext cx="2583820" cy="2318046"/>
          </a:xfrm>
          <a:prstGeom prst="rect">
            <a:avLst/>
          </a:prstGeom>
        </p:spPr>
      </p:pic>
      <p:pic>
        <p:nvPicPr>
          <p:cNvPr id="6" name="Picture 5">
            <a:extLst>
              <a:ext uri="{FF2B5EF4-FFF2-40B4-BE49-F238E27FC236}">
                <a16:creationId xmlns:a16="http://schemas.microsoft.com/office/drawing/2014/main" id="{FA88A8D4-E13B-4E81-9E50-D39207EF7D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5813" y="1332131"/>
            <a:ext cx="2656504" cy="1962117"/>
          </a:xfrm>
          <a:prstGeom prst="rect">
            <a:avLst/>
          </a:prstGeom>
        </p:spPr>
      </p:pic>
      <p:pic>
        <p:nvPicPr>
          <p:cNvPr id="8" name="Picture 7">
            <a:extLst>
              <a:ext uri="{FF2B5EF4-FFF2-40B4-BE49-F238E27FC236}">
                <a16:creationId xmlns:a16="http://schemas.microsoft.com/office/drawing/2014/main" id="{28EEAA48-200F-4DB2-BBD5-1197F31B20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825" y="3967855"/>
            <a:ext cx="2583820" cy="2318046"/>
          </a:xfrm>
          <a:prstGeom prst="rect">
            <a:avLst/>
          </a:prstGeom>
        </p:spPr>
      </p:pic>
      <p:pic>
        <p:nvPicPr>
          <p:cNvPr id="12" name="Picture 11">
            <a:extLst>
              <a:ext uri="{FF2B5EF4-FFF2-40B4-BE49-F238E27FC236}">
                <a16:creationId xmlns:a16="http://schemas.microsoft.com/office/drawing/2014/main" id="{ECD8FB3E-9237-40E5-9A45-63BC363E038A}"/>
              </a:ext>
            </a:extLst>
          </p:cNvPr>
          <p:cNvPicPr>
            <a:picLocks noChangeAspect="1"/>
          </p:cNvPicPr>
          <p:nvPr/>
        </p:nvPicPr>
        <p:blipFill rotWithShape="1">
          <a:blip r:embed="rId6">
            <a:extLst>
              <a:ext uri="{28A0092B-C50C-407E-A947-70E740481C1C}">
                <a14:useLocalDpi xmlns:a14="http://schemas.microsoft.com/office/drawing/2010/main" val="0"/>
              </a:ext>
            </a:extLst>
          </a:blip>
          <a:srcRect l="9736" r="27225" b="3986"/>
          <a:stretch/>
        </p:blipFill>
        <p:spPr>
          <a:xfrm>
            <a:off x="571420" y="1376038"/>
            <a:ext cx="2583820" cy="1962117"/>
          </a:xfrm>
          <a:prstGeom prst="rect">
            <a:avLst/>
          </a:prstGeom>
        </p:spPr>
      </p:pic>
      <p:pic>
        <p:nvPicPr>
          <p:cNvPr id="14" name="Picture 13">
            <a:extLst>
              <a:ext uri="{FF2B5EF4-FFF2-40B4-BE49-F238E27FC236}">
                <a16:creationId xmlns:a16="http://schemas.microsoft.com/office/drawing/2014/main" id="{17D3835C-DFC4-43ED-8151-6657E4C161E9}"/>
              </a:ext>
            </a:extLst>
          </p:cNvPr>
          <p:cNvPicPr>
            <a:picLocks noChangeAspect="1"/>
          </p:cNvPicPr>
          <p:nvPr/>
        </p:nvPicPr>
        <p:blipFill rotWithShape="1">
          <a:blip r:embed="rId7">
            <a:extLst>
              <a:ext uri="{28A0092B-C50C-407E-A947-70E740481C1C}">
                <a14:useLocalDpi xmlns:a14="http://schemas.microsoft.com/office/drawing/2010/main" val="0"/>
              </a:ext>
            </a:extLst>
          </a:blip>
          <a:srcRect l="29795" t="36970" b="16970"/>
          <a:stretch/>
        </p:blipFill>
        <p:spPr>
          <a:xfrm>
            <a:off x="4334984" y="1332131"/>
            <a:ext cx="2572637" cy="1962117"/>
          </a:xfrm>
          <a:prstGeom prst="rect">
            <a:avLst/>
          </a:prstGeom>
        </p:spPr>
      </p:pic>
      <p:sp>
        <p:nvSpPr>
          <p:cNvPr id="15" name="TextBox 14">
            <a:extLst>
              <a:ext uri="{FF2B5EF4-FFF2-40B4-BE49-F238E27FC236}">
                <a16:creationId xmlns:a16="http://schemas.microsoft.com/office/drawing/2014/main" id="{3726CCD6-D1A1-4845-BCFB-F944BF68374D}"/>
              </a:ext>
            </a:extLst>
          </p:cNvPr>
          <p:cNvSpPr txBox="1"/>
          <p:nvPr/>
        </p:nvSpPr>
        <p:spPr>
          <a:xfrm>
            <a:off x="798990" y="932155"/>
            <a:ext cx="5921406" cy="369332"/>
          </a:xfrm>
          <a:prstGeom prst="rect">
            <a:avLst/>
          </a:prstGeom>
          <a:noFill/>
        </p:spPr>
        <p:txBody>
          <a:bodyPr wrap="square" rtlCol="0">
            <a:spAutoFit/>
          </a:bodyPr>
          <a:lstStyle/>
          <a:p>
            <a:r>
              <a:rPr lang="en-US" dirty="0"/>
              <a:t>DRYING OF THE PEEL</a:t>
            </a:r>
            <a:endParaRPr lang="en-IN" dirty="0"/>
          </a:p>
        </p:txBody>
      </p:sp>
      <p:sp>
        <p:nvSpPr>
          <p:cNvPr id="18" name="TextBox 17">
            <a:extLst>
              <a:ext uri="{FF2B5EF4-FFF2-40B4-BE49-F238E27FC236}">
                <a16:creationId xmlns:a16="http://schemas.microsoft.com/office/drawing/2014/main" id="{5DB82A0D-082D-4F4F-B73A-514942FA3BF6}"/>
              </a:ext>
            </a:extLst>
          </p:cNvPr>
          <p:cNvSpPr txBox="1"/>
          <p:nvPr/>
        </p:nvSpPr>
        <p:spPr>
          <a:xfrm>
            <a:off x="565825" y="3515557"/>
            <a:ext cx="4618734" cy="369332"/>
          </a:xfrm>
          <a:prstGeom prst="rect">
            <a:avLst/>
          </a:prstGeom>
          <a:noFill/>
        </p:spPr>
        <p:txBody>
          <a:bodyPr wrap="square" rtlCol="0">
            <a:spAutoFit/>
          </a:bodyPr>
          <a:lstStyle/>
          <a:p>
            <a:r>
              <a:rPr lang="en-US" dirty="0"/>
              <a:t>GRINDING THE PEEL INTO POWDER</a:t>
            </a:r>
            <a:endParaRPr lang="en-IN" dirty="0"/>
          </a:p>
        </p:txBody>
      </p:sp>
    </p:spTree>
    <p:extLst>
      <p:ext uri="{BB962C8B-B14F-4D97-AF65-F5344CB8AC3E}">
        <p14:creationId xmlns:p14="http://schemas.microsoft.com/office/powerpoint/2010/main" val="336103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613BC06-7397-44DF-8BA6-B35BF5B96693}"/>
              </a:ext>
            </a:extLst>
          </p:cNvPr>
          <p:cNvSpPr>
            <a:spLocks noGrp="1"/>
          </p:cNvSpPr>
          <p:nvPr>
            <p:ph type="title"/>
          </p:nvPr>
        </p:nvSpPr>
        <p:spPr>
          <a:xfrm>
            <a:off x="328473" y="338492"/>
            <a:ext cx="7556673" cy="1325563"/>
          </a:xfrm>
        </p:spPr>
        <p:txBody>
          <a:bodyPr>
            <a:normAutofit/>
          </a:bodyPr>
          <a:lstStyle/>
          <a:p>
            <a:r>
              <a:rPr lang="en-US" sz="2800" dirty="0">
                <a:latin typeface="Century Gothic" panose="020B0502020202020204" pitchFamily="34" charset="0"/>
              </a:rPr>
              <a:t>PREPARATION OF COCONUT BASED YOGURT</a:t>
            </a:r>
            <a:endParaRPr lang="en-IN" sz="2800" dirty="0">
              <a:latin typeface="Century Gothic" panose="020B0502020202020204" pitchFamily="34" charset="0"/>
            </a:endParaRPr>
          </a:p>
        </p:txBody>
      </p:sp>
      <p:sp>
        <p:nvSpPr>
          <p:cNvPr id="15" name="Rectangle 5">
            <a:extLst>
              <a:ext uri="{FF2B5EF4-FFF2-40B4-BE49-F238E27FC236}">
                <a16:creationId xmlns:a16="http://schemas.microsoft.com/office/drawing/2014/main" id="{7E2FB778-ED16-4D5A-873B-671F2A875693}"/>
              </a:ext>
            </a:extLst>
          </p:cNvPr>
          <p:cNvSpPr>
            <a:spLocks noGrp="1" noChangeArrowheads="1"/>
          </p:cNvSpPr>
          <p:nvPr>
            <p:ph idx="1"/>
          </p:nvPr>
        </p:nvSpPr>
        <p:spPr bwMode="auto">
          <a:xfrm>
            <a:off x="328472" y="1166842"/>
            <a:ext cx="728039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entury Gothic" panose="020B0502020202020204" pitchFamily="34" charset="0"/>
              </a:rPr>
              <a:t>Shake your coconut milk well. Then pour into a clean, sterilized, dry glass jar or bowl. You can easily sterilize clean jars by rinsing throughly with boiling water and letting dry completely.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entury Gothic" panose="020B0502020202020204" pitchFamily="34" charset="0"/>
              </a:rPr>
              <a:t>Empty your probiotic capsules, use a wooden or plastic spoon to stir.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entury Gothic" panose="020B0502020202020204" pitchFamily="34" charset="0"/>
              </a:rPr>
              <a:t>Cover the mixture with lid.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entury Gothic" panose="020B0502020202020204" pitchFamily="34" charset="0"/>
              </a:rPr>
              <a:t>Let the yogurt activate for at least 24 hours and up to 48 hours (sometimes longer – 48 hours is my sweet spot for thickness and tang) in a </a:t>
            </a:r>
            <a:r>
              <a:rPr kumimoji="0" lang="en-US" altLang="en-US" sz="1800" b="1" i="0" u="none" strike="noStrike" cap="none" normalizeH="0" baseline="0" dirty="0">
                <a:ln>
                  <a:noFill/>
                </a:ln>
                <a:solidFill>
                  <a:schemeClr val="tx1"/>
                </a:solidFill>
                <a:effectLst/>
                <a:latin typeface="Century Gothic" panose="020B0502020202020204" pitchFamily="34" charset="0"/>
              </a:rPr>
              <a:t>warm</a:t>
            </a:r>
            <a:r>
              <a:rPr kumimoji="0" lang="en-US" altLang="en-US" sz="1800" b="0" i="0" u="none" strike="noStrike" cap="none" normalizeH="0" baseline="0" dirty="0">
                <a:ln>
                  <a:noFill/>
                </a:ln>
                <a:solidFill>
                  <a:schemeClr val="tx1"/>
                </a:solidFill>
                <a:effectLst/>
                <a:latin typeface="Century Gothic" panose="020B0502020202020204" pitchFamily="34" charset="0"/>
              </a:rPr>
              <a:t> place</a:t>
            </a:r>
            <a:r>
              <a:rPr kumimoji="0" lang="en-US" altLang="en-US" sz="1800" b="0" i="0" u="none" strike="noStrike" cap="none" normalizeH="0" dirty="0">
                <a:ln>
                  <a:noFill/>
                </a:ln>
                <a:solidFill>
                  <a:schemeClr val="tx1"/>
                </a:solidFill>
                <a:effectLst/>
                <a:latin typeface="Century Gothic" panose="020B0502020202020204" pitchFamily="34" charset="0"/>
              </a:rPr>
              <a:t> </a:t>
            </a:r>
            <a:r>
              <a:rPr kumimoji="0" lang="en-US" altLang="en-US" sz="1800" b="0" i="0" u="none" strike="noStrike" cap="none" normalizeH="0" baseline="0" dirty="0">
                <a:ln>
                  <a:noFill/>
                </a:ln>
                <a:solidFill>
                  <a:schemeClr val="tx1"/>
                </a:solidFill>
                <a:effectLst/>
                <a:latin typeface="Century Gothic" panose="020B0502020202020204" pitchFamily="34" charset="0"/>
              </a:rPr>
              <a:t>at</a:t>
            </a:r>
            <a:r>
              <a:rPr kumimoji="0" lang="en-US" altLang="en-US" sz="1800" b="0" i="0" u="none" strike="noStrike" cap="none" normalizeH="0" dirty="0">
                <a:ln>
                  <a:noFill/>
                </a:ln>
                <a:solidFill>
                  <a:schemeClr val="tx1"/>
                </a:solidFill>
                <a:effectLst/>
                <a:latin typeface="Century Gothic" panose="020B0502020202020204" pitchFamily="34" charset="0"/>
              </a:rPr>
              <a:t> </a:t>
            </a:r>
            <a:r>
              <a:rPr lang="en-US" altLang="en-US" sz="1800" dirty="0">
                <a:latin typeface="Century Gothic" panose="020B0502020202020204" pitchFamily="34" charset="0"/>
              </a:rPr>
              <a:t>40</a:t>
            </a:r>
            <a:r>
              <a:rPr lang="en-US" altLang="en-US" sz="1800" baseline="30000" dirty="0">
                <a:latin typeface="Century Gothic" panose="020B0502020202020204" pitchFamily="34" charset="0"/>
              </a:rPr>
              <a:t>0</a:t>
            </a:r>
            <a:r>
              <a:rPr kumimoji="0" lang="en-US" altLang="en-US" sz="1800" b="0" i="0" u="none" strike="noStrike" cap="none" normalizeH="0" baseline="0" dirty="0">
                <a:ln>
                  <a:noFill/>
                </a:ln>
                <a:solidFill>
                  <a:schemeClr val="tx1"/>
                </a:solidFill>
                <a:effectLst/>
                <a:latin typeface="Century Gothic" panose="020B0502020202020204" pitchFamily="34" charset="0"/>
              </a:rPr>
              <a:t> C.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entury Gothic" panose="020B0502020202020204" pitchFamily="34" charset="0"/>
              </a:rPr>
              <a:t> Once the yogurt has reached the right amount of tanginess and thickness for your liking (be sure to sample with a wooden spoon), cover securely with a lid and refrigerate until cold.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entury Gothic" panose="020B0502020202020204" pitchFamily="34" charset="0"/>
              </a:rPr>
              <a:t>Store covered in the refrigerator for several days (mine kept for 7 days). You’ll know it’s gone bad when the smell is off or if there is a  mold.</a:t>
            </a:r>
          </a:p>
        </p:txBody>
      </p:sp>
      <p:graphicFrame>
        <p:nvGraphicFramePr>
          <p:cNvPr id="12" name="Diagram 11">
            <a:extLst>
              <a:ext uri="{FF2B5EF4-FFF2-40B4-BE49-F238E27FC236}">
                <a16:creationId xmlns:a16="http://schemas.microsoft.com/office/drawing/2014/main" id="{D11215C8-B695-469F-B7F8-DFA225AC012C}"/>
              </a:ext>
            </a:extLst>
          </p:cNvPr>
          <p:cNvGraphicFramePr/>
          <p:nvPr>
            <p:extLst>
              <p:ext uri="{D42A27DB-BD31-4B8C-83A1-F6EECF244321}">
                <p14:modId xmlns:p14="http://schemas.microsoft.com/office/powerpoint/2010/main" val="1597766008"/>
              </p:ext>
            </p:extLst>
          </p:nvPr>
        </p:nvGraphicFramePr>
        <p:xfrm>
          <a:off x="7885147" y="338492"/>
          <a:ext cx="3528100" cy="6232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210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D2C8AA7-24C6-497C-BE92-0DDE3C410E72}"/>
              </a:ext>
            </a:extLst>
          </p:cNvPr>
          <p:cNvSpPr>
            <a:spLocks noGrp="1"/>
          </p:cNvSpPr>
          <p:nvPr>
            <p:ph type="title"/>
          </p:nvPr>
        </p:nvSpPr>
        <p:spPr>
          <a:xfrm>
            <a:off x="340664" y="548641"/>
            <a:ext cx="7138773" cy="548640"/>
          </a:xfrm>
        </p:spPr>
        <p:txBody>
          <a:bodyPr>
            <a:noAutofit/>
          </a:bodyPr>
          <a:lstStyle/>
          <a:p>
            <a:r>
              <a:rPr lang="en-US" sz="3200" dirty="0">
                <a:latin typeface="Century Gothic" panose="020B0502020202020204" pitchFamily="34" charset="0"/>
              </a:rPr>
              <a:t>PREPARATION OF CHICKPEA YOGURT</a:t>
            </a:r>
            <a:endParaRPr lang="en-IN" sz="3200" dirty="0">
              <a:latin typeface="Century Gothic" panose="020B0502020202020204" pitchFamily="34" charset="0"/>
            </a:endParaRPr>
          </a:p>
        </p:txBody>
      </p:sp>
      <p:sp>
        <p:nvSpPr>
          <p:cNvPr id="18" name="Rectangle 1">
            <a:extLst>
              <a:ext uri="{FF2B5EF4-FFF2-40B4-BE49-F238E27FC236}">
                <a16:creationId xmlns:a16="http://schemas.microsoft.com/office/drawing/2014/main" id="{06EE64C1-6C5D-4A1B-82A6-92C897D829E9}"/>
              </a:ext>
            </a:extLst>
          </p:cNvPr>
          <p:cNvSpPr>
            <a:spLocks noGrp="1" noChangeArrowheads="1"/>
          </p:cNvSpPr>
          <p:nvPr>
            <p:ph idx="1"/>
          </p:nvPr>
        </p:nvSpPr>
        <p:spPr bwMode="auto">
          <a:xfrm>
            <a:off x="460396" y="1332986"/>
            <a:ext cx="618897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entury Gothic" panose="020B0502020202020204" pitchFamily="34" charset="0"/>
              </a:rPr>
              <a:t>Heat the chickpea milk: </a:t>
            </a:r>
            <a:r>
              <a:rPr kumimoji="0" lang="en-US" altLang="en-US" sz="1800" b="0" i="0" u="none" strike="noStrike" cap="none" normalizeH="0" baseline="0" dirty="0">
                <a:ln>
                  <a:noFill/>
                </a:ln>
                <a:solidFill>
                  <a:schemeClr val="tx1"/>
                </a:solidFill>
                <a:effectLst/>
                <a:latin typeface="Century Gothic" panose="020B0502020202020204" pitchFamily="34" charset="0"/>
              </a:rPr>
              <a:t>Add the milk to a large pot and stir (be sure to stir the starch at the bottom that tends to sink when sitting for a period of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entury Gothic" panose="020B0502020202020204" pitchFamily="34" charset="0"/>
              </a:rPr>
              <a:t> Turn the stove on at high heat and once it begins to heat up, reduce to a medium.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entury Gothic" panose="020B0502020202020204" pitchFamily="34" charset="0"/>
              </a:rPr>
              <a:t>Stirring continuously, heat the chickpea milk until it thickens (about 10 minutes). Turn off the heat and continue to stir for another 2 minutes.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entury Gothic" panose="020B0502020202020204" pitchFamily="34" charset="0"/>
              </a:rPr>
              <a:t> Remove the pot from the burner and continue to stir for 2-4 minutes (this will help cool the mixture).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entury Gothic" panose="020B0502020202020204" pitchFamily="34" charset="0"/>
              </a:rPr>
              <a:t>Ferment the chickpea milk: </a:t>
            </a:r>
            <a:r>
              <a:rPr kumimoji="0" lang="en-US" altLang="en-US" sz="1800" b="0" i="0" u="none" strike="noStrike" cap="none" normalizeH="0" baseline="0" dirty="0">
                <a:ln>
                  <a:noFill/>
                </a:ln>
                <a:solidFill>
                  <a:schemeClr val="tx1"/>
                </a:solidFill>
                <a:effectLst/>
                <a:latin typeface="Century Gothic" panose="020B0502020202020204" pitchFamily="34" charset="0"/>
              </a:rPr>
              <a:t>Once the mixture comes to room temperature, transfer it to a clean sterile glass container with a loose lid.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latin typeface="Century Gothic" panose="020B0502020202020204" pitchFamily="34" charset="0"/>
              </a:rPr>
              <a:t>Add the probiotic starter culture to the milk, stir with a wooden spoon. </a:t>
            </a:r>
            <a:r>
              <a:rPr kumimoji="0" lang="en-US" altLang="en-US" sz="1800" b="0" i="0" u="none" strike="noStrike" cap="none" normalizeH="0" baseline="0" dirty="0">
                <a:ln>
                  <a:noFill/>
                </a:ln>
                <a:solidFill>
                  <a:schemeClr val="tx1"/>
                </a:solidFill>
                <a:effectLst/>
                <a:latin typeface="Century Gothic" panose="020B0502020202020204" pitchFamily="34" charset="0"/>
              </a:rPr>
              <a:t>Wrap the lid with a kitchen cloth and then cover.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entury Gothic" panose="020B0502020202020204" pitchFamily="34" charset="0"/>
              </a:rPr>
              <a:t>Let the yogurt incubate at 40</a:t>
            </a:r>
            <a:r>
              <a:rPr kumimoji="0" lang="en-US" altLang="en-US" sz="1800" b="0" i="0" u="none" strike="noStrike" cap="none" normalizeH="0" baseline="30000" dirty="0">
                <a:ln>
                  <a:noFill/>
                </a:ln>
                <a:solidFill>
                  <a:schemeClr val="tx1"/>
                </a:solidFill>
                <a:effectLst/>
                <a:latin typeface="Century Gothic" panose="020B0502020202020204" pitchFamily="34" charset="0"/>
              </a:rPr>
              <a:t>0</a:t>
            </a:r>
            <a:r>
              <a:rPr kumimoji="0" lang="en-US" altLang="en-US" sz="1800" b="0" i="0" u="none" strike="noStrike" cap="none" normalizeH="0" dirty="0">
                <a:ln>
                  <a:noFill/>
                </a:ln>
                <a:solidFill>
                  <a:schemeClr val="tx1"/>
                </a:solidFill>
                <a:effectLst/>
                <a:latin typeface="Century Gothic" panose="020B0502020202020204" pitchFamily="34" charset="0"/>
              </a:rPr>
              <a:t>C</a:t>
            </a:r>
            <a:r>
              <a:rPr kumimoji="0" lang="en-US" altLang="en-US" sz="1800" b="0" i="0" u="none" strike="noStrike" cap="none" normalizeH="0" baseline="0" dirty="0">
                <a:ln>
                  <a:noFill/>
                </a:ln>
                <a:solidFill>
                  <a:schemeClr val="tx1"/>
                </a:solidFill>
                <a:effectLst/>
                <a:latin typeface="Century Gothic" panose="020B0502020202020204" pitchFamily="34" charset="0"/>
              </a:rPr>
              <a:t> temperature for 12-24 hours.  Refrigerate the yogurt at 4</a:t>
            </a:r>
            <a:r>
              <a:rPr kumimoji="0" lang="en-US" altLang="en-US" sz="1800" b="0" i="0" u="none" strike="noStrike" cap="none" normalizeH="0" baseline="30000" dirty="0">
                <a:ln>
                  <a:noFill/>
                </a:ln>
                <a:solidFill>
                  <a:schemeClr val="tx1"/>
                </a:solidFill>
                <a:effectLst/>
                <a:latin typeface="Century Gothic" panose="020B0502020202020204" pitchFamily="34" charset="0"/>
              </a:rPr>
              <a:t>0</a:t>
            </a:r>
            <a:r>
              <a:rPr kumimoji="0" lang="en-US" altLang="en-US" sz="1800" b="0" i="0" u="none" strike="noStrike" cap="none" normalizeH="0" dirty="0">
                <a:ln>
                  <a:noFill/>
                </a:ln>
                <a:solidFill>
                  <a:schemeClr val="tx1"/>
                </a:solidFill>
                <a:effectLst/>
                <a:latin typeface="Century Gothic" panose="020B0502020202020204" pitchFamily="34" charset="0"/>
              </a:rPr>
              <a:t>C.</a:t>
            </a:r>
            <a:r>
              <a:rPr kumimoji="0" lang="en-US" altLang="en-US" sz="1800" b="0" i="0" u="none" strike="noStrike" cap="none" normalizeH="0" baseline="0" dirty="0">
                <a:ln>
                  <a:noFill/>
                </a:ln>
                <a:solidFill>
                  <a:schemeClr val="tx1"/>
                </a:solidFill>
                <a:effectLst/>
                <a:latin typeface="Century Gothic" panose="020B0502020202020204" pitchFamily="34" charset="0"/>
              </a:rPr>
              <a:t> </a:t>
            </a:r>
          </a:p>
        </p:txBody>
      </p:sp>
      <p:graphicFrame>
        <p:nvGraphicFramePr>
          <p:cNvPr id="19" name="Diagram 18">
            <a:extLst>
              <a:ext uri="{FF2B5EF4-FFF2-40B4-BE49-F238E27FC236}">
                <a16:creationId xmlns:a16="http://schemas.microsoft.com/office/drawing/2014/main" id="{D90A6E79-1EEC-4E1A-BF48-D5CB5C73F2AE}"/>
              </a:ext>
            </a:extLst>
          </p:cNvPr>
          <p:cNvGraphicFramePr/>
          <p:nvPr>
            <p:extLst>
              <p:ext uri="{D42A27DB-BD31-4B8C-83A1-F6EECF244321}">
                <p14:modId xmlns:p14="http://schemas.microsoft.com/office/powerpoint/2010/main" val="2193286443"/>
              </p:ext>
            </p:extLst>
          </p:nvPr>
        </p:nvGraphicFramePr>
        <p:xfrm>
          <a:off x="7479437" y="445504"/>
          <a:ext cx="3533311" cy="5965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115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43C6-BFFC-4F72-B066-F5CC5554EB90}"/>
              </a:ext>
            </a:extLst>
          </p:cNvPr>
          <p:cNvSpPr>
            <a:spLocks noGrp="1"/>
          </p:cNvSpPr>
          <p:nvPr>
            <p:ph type="title"/>
          </p:nvPr>
        </p:nvSpPr>
        <p:spPr>
          <a:xfrm>
            <a:off x="366945" y="365125"/>
            <a:ext cx="7608213" cy="1325563"/>
          </a:xfrm>
        </p:spPr>
        <p:txBody>
          <a:bodyPr>
            <a:normAutofit/>
          </a:bodyPr>
          <a:lstStyle/>
          <a:p>
            <a:r>
              <a:rPr lang="en-US" sz="3200" dirty="0">
                <a:latin typeface="Century Gothic" panose="020B0502020202020204" pitchFamily="34" charset="0"/>
              </a:rPr>
              <a:t>PREPARATION OF  SOY  YOGURT</a:t>
            </a:r>
            <a:endParaRPr lang="en-IN" sz="32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DCB57F5F-C9DA-4E36-B975-62F7DCF0D602}"/>
              </a:ext>
            </a:extLst>
          </p:cNvPr>
          <p:cNvSpPr>
            <a:spLocks noGrp="1"/>
          </p:cNvSpPr>
          <p:nvPr>
            <p:ph idx="1"/>
          </p:nvPr>
        </p:nvSpPr>
        <p:spPr>
          <a:xfrm>
            <a:off x="838200" y="1825625"/>
            <a:ext cx="5722398" cy="4351338"/>
          </a:xfrm>
        </p:spPr>
        <p:txBody>
          <a:bodyPr>
            <a:normAutofit fontScale="92500" lnSpcReduction="10000"/>
          </a:bodyPr>
          <a:lstStyle/>
          <a:p>
            <a:pPr marL="0" indent="0" algn="just">
              <a:buNone/>
            </a:pPr>
            <a:r>
              <a:rPr lang="en-US" dirty="0">
                <a:latin typeface="Century Gothic" panose="020B0502020202020204" pitchFamily="34" charset="0"/>
              </a:rPr>
              <a:t>Boil</a:t>
            </a:r>
            <a:r>
              <a:rPr lang="en-US" dirty="0">
                <a:effectLst/>
                <a:latin typeface="Century Gothic" panose="020B0502020202020204" pitchFamily="34" charset="0"/>
              </a:rPr>
              <a:t> the milk at 90</a:t>
            </a:r>
            <a:r>
              <a:rPr lang="en-US" baseline="30000" dirty="0">
                <a:effectLst/>
                <a:latin typeface="Century Gothic" panose="020B0502020202020204" pitchFamily="34" charset="0"/>
              </a:rPr>
              <a:t>0</a:t>
            </a:r>
            <a:r>
              <a:rPr lang="en-US" dirty="0">
                <a:effectLst/>
                <a:latin typeface="Century Gothic" panose="020B0502020202020204" pitchFamily="34" charset="0"/>
              </a:rPr>
              <a:t>C for 5 mins.</a:t>
            </a:r>
          </a:p>
          <a:p>
            <a:pPr algn="just">
              <a:buFont typeface="Arial" panose="020B0604020202020204" pitchFamily="34" charset="0"/>
              <a:buChar char="•"/>
            </a:pPr>
            <a:r>
              <a:rPr lang="en-US" dirty="0">
                <a:effectLst/>
                <a:latin typeface="Century Gothic" panose="020B0502020202020204" pitchFamily="34" charset="0"/>
              </a:rPr>
              <a:t>Let it cools completely.</a:t>
            </a:r>
          </a:p>
          <a:p>
            <a:pPr algn="just">
              <a:buFont typeface="Arial" panose="020B0604020202020204" pitchFamily="34" charset="0"/>
              <a:buChar char="•"/>
            </a:pPr>
            <a:r>
              <a:rPr lang="en-US" b="1" dirty="0">
                <a:solidFill>
                  <a:srgbClr val="666666"/>
                </a:solidFill>
                <a:effectLst/>
                <a:latin typeface="Century Gothic" panose="020B0502020202020204" pitchFamily="34" charset="0"/>
              </a:rPr>
              <a:t> </a:t>
            </a:r>
            <a:r>
              <a:rPr lang="en-US" dirty="0">
                <a:effectLst/>
                <a:latin typeface="Century Gothic" panose="020B0502020202020204" pitchFamily="34" charset="0"/>
              </a:rPr>
              <a:t>Remove from the heat and let cool to below 42°C.</a:t>
            </a:r>
          </a:p>
          <a:p>
            <a:pPr algn="just">
              <a:buFont typeface="Arial" panose="020B0604020202020204" pitchFamily="34" charset="0"/>
              <a:buChar char="•"/>
            </a:pPr>
            <a:r>
              <a:rPr lang="en-US" dirty="0">
                <a:effectLst/>
                <a:latin typeface="Century Gothic" panose="020B0502020202020204" pitchFamily="34" charset="0"/>
              </a:rPr>
              <a:t>Starter culture will only thrive in a narrow temperature range, too cool and it will go dormant, too hot and it will die. So be sure to allow the soy milk to cool before adding the </a:t>
            </a:r>
            <a:r>
              <a:rPr lang="en-US" dirty="0">
                <a:latin typeface="Century Gothic" panose="020B0502020202020204" pitchFamily="34" charset="0"/>
              </a:rPr>
              <a:t>starter culture</a:t>
            </a:r>
          </a:p>
          <a:p>
            <a:pPr algn="just">
              <a:buFont typeface="Arial" panose="020B0604020202020204" pitchFamily="34" charset="0"/>
              <a:buChar char="•"/>
            </a:pPr>
            <a:r>
              <a:rPr lang="en-US" dirty="0">
                <a:effectLst/>
                <a:latin typeface="Century Gothic" panose="020B0502020202020204" pitchFamily="34" charset="0"/>
              </a:rPr>
              <a:t> Add the</a:t>
            </a:r>
            <a:r>
              <a:rPr lang="en-US" dirty="0">
                <a:latin typeface="Century Gothic" panose="020B0502020202020204" pitchFamily="34" charset="0"/>
              </a:rPr>
              <a:t> probiotic powder</a:t>
            </a:r>
            <a:r>
              <a:rPr lang="en-US" dirty="0">
                <a:effectLst/>
                <a:latin typeface="Century Gothic" panose="020B0502020202020204" pitchFamily="34" charset="0"/>
              </a:rPr>
              <a:t> to the milk.</a:t>
            </a:r>
          </a:p>
          <a:p>
            <a:pPr algn="just">
              <a:buFont typeface="Arial" panose="020B0604020202020204" pitchFamily="34" charset="0"/>
              <a:buChar char="•"/>
            </a:pPr>
            <a:r>
              <a:rPr lang="en-US" dirty="0">
                <a:effectLst/>
                <a:latin typeface="Century Gothic" panose="020B0502020202020204" pitchFamily="34" charset="0"/>
              </a:rPr>
              <a:t>Incubate the milk for 40</a:t>
            </a:r>
            <a:r>
              <a:rPr lang="en-US" baseline="30000" dirty="0">
                <a:effectLst/>
                <a:latin typeface="Century Gothic" panose="020B0502020202020204" pitchFamily="34" charset="0"/>
              </a:rPr>
              <a:t>0</a:t>
            </a:r>
            <a:r>
              <a:rPr lang="en-US" dirty="0">
                <a:effectLst/>
                <a:latin typeface="Century Gothic" panose="020B0502020202020204" pitchFamily="34" charset="0"/>
              </a:rPr>
              <a:t>C for 24-48hrs.</a:t>
            </a:r>
            <a:r>
              <a:rPr lang="en-US" baseline="30000" dirty="0">
                <a:latin typeface="Century Gothic" panose="020B0502020202020204" pitchFamily="34" charset="0"/>
              </a:rPr>
              <a:t> </a:t>
            </a:r>
          </a:p>
          <a:p>
            <a:pPr algn="just">
              <a:buFont typeface="Arial" panose="020B0604020202020204" pitchFamily="34" charset="0"/>
              <a:buChar char="•"/>
            </a:pPr>
            <a:r>
              <a:rPr lang="en-US" dirty="0">
                <a:effectLst/>
                <a:latin typeface="Century Gothic" panose="020B0502020202020204" pitchFamily="34" charset="0"/>
              </a:rPr>
              <a:t>Refrigerate the </a:t>
            </a:r>
            <a:r>
              <a:rPr lang="en-US" dirty="0">
                <a:latin typeface="Century Gothic" panose="020B0502020202020204" pitchFamily="34" charset="0"/>
              </a:rPr>
              <a:t>yogurt at 4</a:t>
            </a:r>
            <a:r>
              <a:rPr lang="en-US" baseline="30000" dirty="0">
                <a:latin typeface="Century Gothic" panose="020B0502020202020204" pitchFamily="34" charset="0"/>
              </a:rPr>
              <a:t>0</a:t>
            </a:r>
            <a:r>
              <a:rPr lang="en-US" dirty="0">
                <a:latin typeface="Century Gothic" panose="020B0502020202020204" pitchFamily="34" charset="0"/>
              </a:rPr>
              <a:t>C</a:t>
            </a:r>
            <a:r>
              <a:rPr lang="en-US" dirty="0">
                <a:effectLst/>
                <a:latin typeface="Century Gothic" panose="020B0502020202020204" pitchFamily="34" charset="0"/>
              </a:rPr>
              <a:t>.</a:t>
            </a:r>
          </a:p>
          <a:p>
            <a:pPr marL="0" indent="0">
              <a:buNone/>
            </a:pPr>
            <a:endParaRPr lang="en-US" b="1" dirty="0">
              <a:effectLst/>
            </a:endParaRPr>
          </a:p>
          <a:p>
            <a:endParaRPr lang="en-IN" dirty="0"/>
          </a:p>
        </p:txBody>
      </p:sp>
      <p:graphicFrame>
        <p:nvGraphicFramePr>
          <p:cNvPr id="4" name="Diagram 3">
            <a:extLst>
              <a:ext uri="{FF2B5EF4-FFF2-40B4-BE49-F238E27FC236}">
                <a16:creationId xmlns:a16="http://schemas.microsoft.com/office/drawing/2014/main" id="{2BB4885C-CB0F-4930-9AFC-9A713DF4AF3A}"/>
              </a:ext>
            </a:extLst>
          </p:cNvPr>
          <p:cNvGraphicFramePr/>
          <p:nvPr>
            <p:extLst>
              <p:ext uri="{D42A27DB-BD31-4B8C-83A1-F6EECF244321}">
                <p14:modId xmlns:p14="http://schemas.microsoft.com/office/powerpoint/2010/main" val="2184441325"/>
              </p:ext>
            </p:extLst>
          </p:nvPr>
        </p:nvGraphicFramePr>
        <p:xfrm>
          <a:off x="7440955" y="466422"/>
          <a:ext cx="3533311" cy="5965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5482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Basis">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3.xml><?xml version="1.0" encoding="utf-8"?>
<a:theme xmlns:a="http://schemas.openxmlformats.org/drawingml/2006/main" name="1_Basis">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4.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5.xml><?xml version="1.0" encoding="utf-8"?>
<a:theme xmlns:a="http://schemas.openxmlformats.org/drawingml/2006/main" name="1_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2487</TotalTime>
  <Words>2423</Words>
  <Application>Microsoft Office PowerPoint</Application>
  <PresentationFormat>Widescreen</PresentationFormat>
  <Paragraphs>267</Paragraphs>
  <Slides>21</Slides>
  <Notes>0</Notes>
  <HiddenSlides>0</HiddenSlides>
  <MMClips>0</MMClips>
  <ScaleCrop>false</ScaleCrop>
  <HeadingPairs>
    <vt:vector size="6" baseType="variant">
      <vt:variant>
        <vt:lpstr>Fonts Used</vt:lpstr>
      </vt:variant>
      <vt:variant>
        <vt:i4>14</vt:i4>
      </vt:variant>
      <vt:variant>
        <vt:lpstr>Theme</vt:lpstr>
      </vt:variant>
      <vt:variant>
        <vt:i4>6</vt:i4>
      </vt:variant>
      <vt:variant>
        <vt:lpstr>Slide Titles</vt:lpstr>
      </vt:variant>
      <vt:variant>
        <vt:i4>21</vt:i4>
      </vt:variant>
    </vt:vector>
  </HeadingPairs>
  <TitlesOfParts>
    <vt:vector size="41" baseType="lpstr">
      <vt:lpstr>Arial</vt:lpstr>
      <vt:lpstr>Arial Black</vt:lpstr>
      <vt:lpstr>Bahnschrift</vt:lpstr>
      <vt:lpstr>Bahnschrift SemiBold</vt:lpstr>
      <vt:lpstr>Calibri</vt:lpstr>
      <vt:lpstr>Calibri Light</vt:lpstr>
      <vt:lpstr>Cambria Math</vt:lpstr>
      <vt:lpstr>Century Gothic</vt:lpstr>
      <vt:lpstr>Copperplate Gothic Bold</vt:lpstr>
      <vt:lpstr>Corbel</vt:lpstr>
      <vt:lpstr>Rockwell</vt:lpstr>
      <vt:lpstr>Rockwell Condensed</vt:lpstr>
      <vt:lpstr>Wingdings</vt:lpstr>
      <vt:lpstr>Wingdings 3</vt:lpstr>
      <vt:lpstr>Ion Boardroom</vt:lpstr>
      <vt:lpstr>Basis</vt:lpstr>
      <vt:lpstr>1_Basis</vt:lpstr>
      <vt:lpstr>Wood Type</vt:lpstr>
      <vt:lpstr>1_Ion Boardroom</vt:lpstr>
      <vt:lpstr>Office Theme</vt:lpstr>
      <vt:lpstr>Development of vegan Yoghurt enriched with Dragon Fruit pulp and Peel powder. </vt:lpstr>
      <vt:lpstr>ABSTRACT</vt:lpstr>
      <vt:lpstr>INTRODUCTION</vt:lpstr>
      <vt:lpstr>MATERIALS AND METHODS</vt:lpstr>
      <vt:lpstr>PowerPoint Presentation</vt:lpstr>
      <vt:lpstr>PREPARATION OF DRAGONFRUIT PEEL POWDER</vt:lpstr>
      <vt:lpstr>PREPARATION OF COCONUT BASED YOGURT</vt:lpstr>
      <vt:lpstr>PREPARATION OF CHICKPEA YOGURT</vt:lpstr>
      <vt:lpstr>PREPARATION OF  SOY  YOGURT</vt:lpstr>
      <vt:lpstr>PREPARATION OF RED DRAGON FRUIT PEEL POWDERED YOGURT</vt:lpstr>
      <vt:lpstr>PowerPoint Presentation</vt:lpstr>
      <vt:lpstr>THE TRIALS FOR YOGURT FORMATION</vt:lpstr>
      <vt:lpstr>PROBLEMS WE FACED WITH THE YOGURT PREPARATION:</vt:lpstr>
      <vt:lpstr>PowerPoint Presentation</vt:lpstr>
      <vt:lpstr>PowerPoint Presentation</vt:lpstr>
      <vt:lpstr>RESULTS AND DISCUSSIONS</vt:lpstr>
      <vt:lpstr>PowerPoint Presentation</vt:lpstr>
      <vt:lpstr>PowerPoint Presentation</vt:lpstr>
      <vt:lpstr>PowerPoint Presentation</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Preparation of Fortified Yoghurt Powder with Prebiotics Extracted From Dragon Fruit Peel.</dc:title>
  <dc:creator>ravipatichinmaya@gmail.com</dc:creator>
  <cp:lastModifiedBy>ravipatichinmaya@gmail.com</cp:lastModifiedBy>
  <cp:revision>88</cp:revision>
  <dcterms:created xsi:type="dcterms:W3CDTF">2021-11-16T12:48:07Z</dcterms:created>
  <dcterms:modified xsi:type="dcterms:W3CDTF">2022-01-10T16:56:42Z</dcterms:modified>
</cp:coreProperties>
</file>