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0" r:id="rId1"/>
  </p:sldMasterIdLst>
  <p:handoutMasterIdLst>
    <p:handoutMasterId r:id="rId19"/>
  </p:handoutMasterIdLst>
  <p:sldIdLst>
    <p:sldId id="256" r:id="rId2"/>
    <p:sldId id="257" r:id="rId3"/>
    <p:sldId id="258" r:id="rId4"/>
    <p:sldId id="259" r:id="rId5"/>
    <p:sldId id="260" r:id="rId6"/>
    <p:sldId id="263" r:id="rId7"/>
    <p:sldId id="262" r:id="rId8"/>
    <p:sldId id="261" r:id="rId9"/>
    <p:sldId id="264" r:id="rId10"/>
    <p:sldId id="265" r:id="rId11"/>
    <p:sldId id="267" r:id="rId12"/>
    <p:sldId id="266" r:id="rId13"/>
    <p:sldId id="268" r:id="rId14"/>
    <p:sldId id="270" r:id="rId15"/>
    <p:sldId id="271" r:id="rId16"/>
    <p:sldId id="269" r:id="rId17"/>
    <p:sldId id="272" r:id="rId18"/>
  </p:sldIdLst>
  <p:sldSz cx="12192000" cy="6858000"/>
  <p:notesSz cx="68580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1"/>
  </p:normalViewPr>
  <p:slideViewPr>
    <p:cSldViewPr snapToGrid="0" snapToObjects="1">
      <p:cViewPr>
        <p:scale>
          <a:sx n="106" d="100"/>
          <a:sy n="106" d="100"/>
        </p:scale>
        <p:origin x="256" y="-4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A7F2214E-FA60-459A-BDF2-0C0F10598DF3}" type="datetimeFigureOut">
              <a:rPr lang="en-CA" smtClean="0"/>
              <a:t>2017-04-11</a:t>
            </a:fld>
            <a:endParaRPr lang="en-CA"/>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D6F9E0C5-933F-40F1-831B-A498DBC0B5EE}" type="slidenum">
              <a:rPr lang="en-CA" smtClean="0"/>
              <a:t>‹#›</a:t>
            </a:fld>
            <a:endParaRPr lang="en-CA"/>
          </a:p>
        </p:txBody>
      </p:sp>
    </p:spTree>
    <p:extLst>
      <p:ext uri="{BB962C8B-B14F-4D97-AF65-F5344CB8AC3E}">
        <p14:creationId xmlns:p14="http://schemas.microsoft.com/office/powerpoint/2010/main" val="50295045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8B9EBBA-996F-894A-B54A-D6246ED52CEA}" type="datetimeFigureOut">
              <a:rPr lang="en-US" smtClean="0"/>
              <a:pPr/>
              <a:t>4/11/17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830459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4/11/17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2321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4/11/17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301274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4/11/17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140434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4/11/17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038089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9B482E8-6E0E-1B4F-B1FD-C69DB9E858D9}" type="datetimeFigureOut">
              <a:rPr lang="en-US" smtClean="0"/>
              <a:pPr/>
              <a:t>4/11/17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660846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9B482E8-6E0E-1B4F-B1FD-C69DB9E858D9}" type="datetimeFigureOut">
              <a:rPr lang="en-US" smtClean="0"/>
              <a:pPr/>
              <a:t>4/11/17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074347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6C52C72-DE31-F449-A4ED-4C594FD91407}" type="datetimeFigureOut">
              <a:rPr lang="en-US" smtClean="0"/>
              <a:pPr/>
              <a:t>4/11/17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9113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D62726E-379B-B349-9EED-81ED093FA806}" type="datetimeFigureOut">
              <a:rPr lang="en-US" smtClean="0"/>
              <a:pPr/>
              <a:t>4/11/17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272053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4/11/17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792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4/11/17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164759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4/11/17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7260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4/11/17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5385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4/11/17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7599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4/11/17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075800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4/11/17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113912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Drag picture to placeholder or click icon to add</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4/11/17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909837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9B482E8-6E0E-1B4F-B1FD-C69DB9E858D9}" type="datetimeFigureOut">
              <a:rPr lang="en-US" smtClean="0"/>
              <a:pPr/>
              <a:t>4/11/17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2666791"/>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logs.sas.com/content/graphicallyspeaking/2013/05/23/animation-using-sgplot/" TargetMode="External"/><Relationship Id="rId3" Type="http://schemas.openxmlformats.org/officeDocument/2006/relationships/hyperlink" Target="http://blogs.sas.com/content/graphicallyspeaking/files/2013/05/GapMinder1.tx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logs.sas.com/content/graphicallyspeaking/2013/05/23/animation-using-sgplo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17.xml.rels><?xml version="1.0" encoding="UTF-8" standalone="yes"?>
<Relationships xmlns="http://schemas.openxmlformats.org/package/2006/relationships"><Relationship Id="rId3" Type="http://schemas.openxmlformats.org/officeDocument/2006/relationships/hyperlink" Target="mailto:fkhurshed@gmail.com" TargetMode="External"/><Relationship Id="rId4" Type="http://schemas.openxmlformats.org/officeDocument/2006/relationships/hyperlink" Target="https://github.com/statgeek" TargetMode="External"/><Relationship Id="rId1" Type="http://schemas.openxmlformats.org/officeDocument/2006/relationships/slideLayout" Target="../slideLayouts/slideLayout2.xml"/><Relationship Id="rId2" Type="http://schemas.openxmlformats.org/officeDocument/2006/relationships/hyperlink" Target="mailto:Fareeza.khurshed@gov.ab.c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Graphing </a:t>
            </a:r>
            <a:r>
              <a:rPr lang="en-US" dirty="0" smtClean="0"/>
              <a:t>in SAS</a:t>
            </a:r>
            <a:endParaRPr lang="en-US" dirty="0"/>
          </a:p>
        </p:txBody>
      </p:sp>
      <p:sp>
        <p:nvSpPr>
          <p:cNvPr id="3" name="Subtitle 2"/>
          <p:cNvSpPr>
            <a:spLocks noGrp="1"/>
          </p:cNvSpPr>
          <p:nvPr>
            <p:ph type="subTitle" idx="1"/>
          </p:nvPr>
        </p:nvSpPr>
        <p:spPr/>
        <p:txBody>
          <a:bodyPr>
            <a:normAutofit/>
          </a:bodyPr>
          <a:lstStyle/>
          <a:p>
            <a:r>
              <a:rPr lang="en-US" dirty="0" smtClean="0"/>
              <a:t>Fareeza </a:t>
            </a:r>
            <a:r>
              <a:rPr lang="en-US" dirty="0" err="1" smtClean="0"/>
              <a:t>Khurshed</a:t>
            </a:r>
            <a:r>
              <a:rPr lang="en-US" dirty="0" smtClean="0"/>
              <a:t>, Manager, Statistical Services, Office of Statistics &amp; Information</a:t>
            </a:r>
            <a:endParaRPr lang="en-US" dirty="0"/>
          </a:p>
        </p:txBody>
      </p:sp>
    </p:spTree>
    <p:extLst>
      <p:ext uri="{BB962C8B-B14F-4D97-AF65-F5344CB8AC3E}">
        <p14:creationId xmlns:p14="http://schemas.microsoft.com/office/powerpoint/2010/main" val="18500431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SGPLOT – Demo</a:t>
            </a:r>
            <a:br>
              <a:rPr lang="en-US" dirty="0" smtClean="0"/>
            </a:br>
            <a:endParaRPr lang="en-US" dirty="0"/>
          </a:p>
        </p:txBody>
      </p:sp>
      <p:sp>
        <p:nvSpPr>
          <p:cNvPr id="3" name="Content Placeholder 2"/>
          <p:cNvSpPr>
            <a:spLocks noGrp="1"/>
          </p:cNvSpPr>
          <p:nvPr>
            <p:ph idx="1"/>
          </p:nvPr>
        </p:nvSpPr>
        <p:spPr/>
        <p:txBody>
          <a:bodyPr/>
          <a:lstStyle/>
          <a:p>
            <a:r>
              <a:rPr lang="en-US" dirty="0"/>
              <a:t>Bar Graph</a:t>
            </a:r>
          </a:p>
          <a:p>
            <a:r>
              <a:rPr lang="en-US" dirty="0" smtClean="0"/>
              <a:t>Line Graph</a:t>
            </a:r>
          </a:p>
        </p:txBody>
      </p:sp>
    </p:spTree>
    <p:extLst>
      <p:ext uri="{BB962C8B-B14F-4D97-AF65-F5344CB8AC3E}">
        <p14:creationId xmlns:p14="http://schemas.microsoft.com/office/powerpoint/2010/main" val="1564936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SGPLOT</a:t>
            </a:r>
            <a:endParaRPr lang="en-US" dirty="0"/>
          </a:p>
        </p:txBody>
      </p:sp>
      <p:sp>
        <p:nvSpPr>
          <p:cNvPr id="3" name="Content Placeholder 2"/>
          <p:cNvSpPr>
            <a:spLocks noGrp="1"/>
          </p:cNvSpPr>
          <p:nvPr>
            <p:ph idx="1"/>
          </p:nvPr>
        </p:nvSpPr>
        <p:spPr/>
        <p:txBody>
          <a:bodyPr/>
          <a:lstStyle/>
          <a:p>
            <a:r>
              <a:rPr lang="en-US" dirty="0" smtClean="0"/>
              <a:t>Switch to SAS/</a:t>
            </a:r>
            <a:r>
              <a:rPr lang="en-US" dirty="0" err="1" smtClean="0"/>
              <a:t>Jupyter</a:t>
            </a:r>
            <a:endParaRPr lang="en-US" dirty="0"/>
          </a:p>
          <a:p>
            <a:r>
              <a:rPr lang="en-US" dirty="0" smtClean="0"/>
              <a:t>Graph</a:t>
            </a:r>
          </a:p>
          <a:p>
            <a:pPr lvl="1"/>
            <a:r>
              <a:rPr lang="en-US" dirty="0" smtClean="0">
                <a:hlinkClick r:id="rId2"/>
              </a:rPr>
              <a:t>http</a:t>
            </a:r>
            <a:r>
              <a:rPr lang="en-US" dirty="0">
                <a:hlinkClick r:id="rId2"/>
              </a:rPr>
              <a:t>://blogs.sas.com/content/graphicallyspeaking/2013/05/23/animation-using-sgplot</a:t>
            </a:r>
            <a:r>
              <a:rPr lang="en-US" dirty="0" smtClean="0">
                <a:hlinkClick r:id="rId2"/>
              </a:rPr>
              <a:t>/</a:t>
            </a:r>
            <a:endParaRPr lang="en-US" dirty="0" smtClean="0"/>
          </a:p>
          <a:p>
            <a:r>
              <a:rPr lang="en-US" dirty="0"/>
              <a:t>Code</a:t>
            </a:r>
          </a:p>
          <a:p>
            <a:pPr lvl="1"/>
            <a:r>
              <a:rPr lang="en-US" dirty="0">
                <a:hlinkClick r:id="rId3"/>
              </a:rPr>
              <a:t>http://</a:t>
            </a:r>
            <a:r>
              <a:rPr lang="en-US" dirty="0" smtClean="0">
                <a:hlinkClick r:id="rId3"/>
              </a:rPr>
              <a:t>blogs.sas.com/content/graphicallyspeaking/files/2013/05/GapMinder1.txt</a:t>
            </a:r>
            <a:endParaRPr lang="en-US" dirty="0"/>
          </a:p>
        </p:txBody>
      </p:sp>
    </p:spTree>
    <p:extLst>
      <p:ext uri="{BB962C8B-B14F-4D97-AF65-F5344CB8AC3E}">
        <p14:creationId xmlns:p14="http://schemas.microsoft.com/office/powerpoint/2010/main" val="142186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Customizing your graphs</a:t>
            </a:r>
            <a:endParaRPr lang="en-US" dirty="0"/>
          </a:p>
        </p:txBody>
      </p:sp>
      <p:sp>
        <p:nvSpPr>
          <p:cNvPr id="3" name="Content Placeholder 2"/>
          <p:cNvSpPr>
            <a:spLocks noGrp="1"/>
          </p:cNvSpPr>
          <p:nvPr>
            <p:ph idx="1"/>
          </p:nvPr>
        </p:nvSpPr>
        <p:spPr/>
        <p:txBody>
          <a:bodyPr/>
          <a:lstStyle/>
          <a:p>
            <a:r>
              <a:rPr lang="en-US" dirty="0" smtClean="0"/>
              <a:t>Using STYLEATTRS to control formatting of graphs across multiple graph types.</a:t>
            </a:r>
          </a:p>
          <a:p>
            <a:r>
              <a:rPr lang="en-US" dirty="0" smtClean="0"/>
              <a:t>REFLINE – easy to add reference lines</a:t>
            </a:r>
          </a:p>
          <a:p>
            <a:r>
              <a:rPr lang="en-US" dirty="0" smtClean="0"/>
              <a:t>Customize Legend</a:t>
            </a:r>
          </a:p>
          <a:p>
            <a:r>
              <a:rPr lang="en-US" dirty="0" smtClean="0"/>
              <a:t>Specifying line/symbol</a:t>
            </a:r>
          </a:p>
          <a:p>
            <a:r>
              <a:rPr lang="en-US" dirty="0" smtClean="0"/>
              <a:t>Customize size</a:t>
            </a:r>
          </a:p>
          <a:p>
            <a:r>
              <a:rPr lang="en-US" dirty="0" smtClean="0"/>
              <a:t>Newer options: creating animated graphs</a:t>
            </a:r>
            <a:endParaRPr lang="en-US" dirty="0"/>
          </a:p>
        </p:txBody>
      </p:sp>
    </p:spTree>
    <p:extLst>
      <p:ext uri="{BB962C8B-B14F-4D97-AF65-F5344CB8AC3E}">
        <p14:creationId xmlns:p14="http://schemas.microsoft.com/office/powerpoint/2010/main" val="3893345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Animated Graphs</a:t>
            </a:r>
            <a:endParaRPr lang="en-US" dirty="0"/>
          </a:p>
        </p:txBody>
      </p:sp>
      <p:sp>
        <p:nvSpPr>
          <p:cNvPr id="3" name="Content Placeholder 2"/>
          <p:cNvSpPr>
            <a:spLocks noGrp="1"/>
          </p:cNvSpPr>
          <p:nvPr>
            <p:ph idx="1"/>
          </p:nvPr>
        </p:nvSpPr>
        <p:spPr/>
        <p:txBody>
          <a:bodyPr/>
          <a:lstStyle/>
          <a:p>
            <a:r>
              <a:rPr lang="en-US" dirty="0" smtClean="0"/>
              <a:t>Creates a GIF</a:t>
            </a:r>
          </a:p>
          <a:p>
            <a:r>
              <a:rPr lang="en-US" dirty="0" smtClean="0"/>
              <a:t>’Flipping’ pages of a book</a:t>
            </a:r>
          </a:p>
          <a:p>
            <a:r>
              <a:rPr lang="en-US" dirty="0" smtClean="0"/>
              <a:t>Example from SAS Blog using </a:t>
            </a:r>
            <a:r>
              <a:rPr lang="en-US" dirty="0" err="1" smtClean="0"/>
              <a:t>GapMinder</a:t>
            </a:r>
            <a:r>
              <a:rPr lang="en-US" dirty="0" smtClean="0"/>
              <a:t> data:</a:t>
            </a:r>
          </a:p>
          <a:p>
            <a:pPr marL="742950" lvl="2" indent="-342900"/>
            <a:r>
              <a:rPr lang="en-US" dirty="0">
                <a:hlinkClick r:id="rId2"/>
              </a:rPr>
              <a:t>http://blogs.sas.com/content/graphicallyspeaking/2013/05/23/animation-using-sgplot/</a:t>
            </a:r>
            <a:endParaRPr lang="en-US" dirty="0"/>
          </a:p>
          <a:p>
            <a:endParaRPr lang="en-US" dirty="0" smtClean="0"/>
          </a:p>
          <a:p>
            <a:endParaRPr lang="en-US" dirty="0"/>
          </a:p>
        </p:txBody>
      </p:sp>
    </p:spTree>
    <p:extLst>
      <p:ext uri="{BB962C8B-B14F-4D97-AF65-F5344CB8AC3E}">
        <p14:creationId xmlns:p14="http://schemas.microsoft.com/office/powerpoint/2010/main" val="2984310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Animated Graphs</a:t>
            </a:r>
            <a:endParaRPr lang="en-CA" dirty="0"/>
          </a:p>
        </p:txBody>
      </p:sp>
      <p:sp>
        <p:nvSpPr>
          <p:cNvPr id="3" name="Content Placeholder 2"/>
          <p:cNvSpPr>
            <a:spLocks noGrp="1"/>
          </p:cNvSpPr>
          <p:nvPr>
            <p:ph idx="1"/>
          </p:nvPr>
        </p:nvSpPr>
        <p:spPr/>
        <p:txBody>
          <a:bodyPr/>
          <a:lstStyle/>
          <a:p>
            <a:r>
              <a:rPr lang="en-US" dirty="0" smtClean="0"/>
              <a:t>Start with working (no bugs!) SAS graph code – SGPLOT for example</a:t>
            </a:r>
          </a:p>
          <a:p>
            <a:r>
              <a:rPr lang="en-US" dirty="0" smtClean="0"/>
              <a:t>Identify the factor that controls the changing view – </a:t>
            </a:r>
            <a:r>
              <a:rPr lang="en-US" dirty="0" err="1" smtClean="0"/>
              <a:t>ie</a:t>
            </a:r>
            <a:r>
              <a:rPr lang="en-US" dirty="0" smtClean="0"/>
              <a:t> location or time</a:t>
            </a:r>
          </a:p>
          <a:p>
            <a:r>
              <a:rPr lang="en-US" dirty="0" smtClean="0"/>
              <a:t>Determine how a filter would need to be applied</a:t>
            </a:r>
          </a:p>
          <a:p>
            <a:pPr lvl="1"/>
            <a:r>
              <a:rPr lang="en-US" dirty="0" err="1" smtClean="0"/>
              <a:t>GapMinder</a:t>
            </a:r>
            <a:r>
              <a:rPr lang="en-US" dirty="0" smtClean="0"/>
              <a:t> example  - Time, one snapshot per year</a:t>
            </a:r>
          </a:p>
          <a:p>
            <a:pPr lvl="1"/>
            <a:r>
              <a:rPr lang="en-US" dirty="0" smtClean="0"/>
              <a:t>Time Series example – up to X year for each snapshot</a:t>
            </a:r>
          </a:p>
          <a:p>
            <a:pPr lvl="1"/>
            <a:r>
              <a:rPr lang="en-US" dirty="0" smtClean="0"/>
              <a:t>Macro-</a:t>
            </a:r>
            <a:r>
              <a:rPr lang="en-US" dirty="0" err="1" smtClean="0"/>
              <a:t>tize</a:t>
            </a:r>
            <a:r>
              <a:rPr lang="en-US" dirty="0" smtClean="0"/>
              <a:t> for each snapshot.</a:t>
            </a:r>
          </a:p>
          <a:p>
            <a:pPr lvl="1"/>
            <a:r>
              <a:rPr lang="en-US" dirty="0" smtClean="0"/>
              <a:t>Add the relevant parameters for a GIF</a:t>
            </a:r>
            <a:endParaRPr lang="en-CA" dirty="0"/>
          </a:p>
        </p:txBody>
      </p:sp>
    </p:spTree>
    <p:extLst>
      <p:ext uri="{BB962C8B-B14F-4D97-AF65-F5344CB8AC3E}">
        <p14:creationId xmlns:p14="http://schemas.microsoft.com/office/powerpoint/2010/main" val="30775306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Animated Graphs</a:t>
            </a:r>
            <a:endParaRPr lang="en-CA" dirty="0"/>
          </a:p>
        </p:txBody>
      </p:sp>
      <p:sp>
        <p:nvSpPr>
          <p:cNvPr id="3" name="Content Placeholder 2"/>
          <p:cNvSpPr>
            <a:spLocks noGrp="1"/>
          </p:cNvSpPr>
          <p:nvPr>
            <p:ph idx="1"/>
          </p:nvPr>
        </p:nvSpPr>
        <p:spPr>
          <a:xfrm>
            <a:off x="1090708" y="2271806"/>
            <a:ext cx="8825659" cy="3416300"/>
          </a:xfrm>
        </p:spPr>
        <p:txBody>
          <a:bodyPr>
            <a:normAutofit fontScale="25000" lnSpcReduction="20000"/>
          </a:bodyPr>
          <a:lstStyle/>
          <a:p>
            <a:pPr marL="0" indent="0">
              <a:buNone/>
            </a:pPr>
            <a:r>
              <a:rPr lang="en-CA" sz="4400" dirty="0">
                <a:solidFill>
                  <a:srgbClr val="008000"/>
                </a:solidFill>
                <a:latin typeface="Courier New"/>
              </a:rPr>
              <a:t>/*--Create animation--*/</a:t>
            </a:r>
            <a:endParaRPr lang="en-CA" sz="4400" dirty="0">
              <a:solidFill>
                <a:srgbClr val="000000"/>
              </a:solidFill>
              <a:latin typeface="Courier New"/>
            </a:endParaRPr>
          </a:p>
          <a:p>
            <a:pPr marL="0" indent="0">
              <a:buNone/>
            </a:pPr>
            <a:r>
              <a:rPr lang="en-CA" sz="4400" dirty="0">
                <a:solidFill>
                  <a:srgbClr val="0000FF"/>
                </a:solidFill>
                <a:latin typeface="Courier New"/>
              </a:rPr>
              <a:t>options</a:t>
            </a:r>
            <a:r>
              <a:rPr lang="en-CA" sz="4400" dirty="0">
                <a:solidFill>
                  <a:srgbClr val="000000"/>
                </a:solidFill>
                <a:latin typeface="Courier New"/>
              </a:rPr>
              <a:t> </a:t>
            </a:r>
            <a:r>
              <a:rPr lang="en-CA" sz="4400" dirty="0" err="1">
                <a:solidFill>
                  <a:srgbClr val="0000FF"/>
                </a:solidFill>
                <a:latin typeface="Courier New"/>
              </a:rPr>
              <a:t>papersize</a:t>
            </a:r>
            <a:r>
              <a:rPr lang="en-CA" sz="4400" dirty="0">
                <a:solidFill>
                  <a:srgbClr val="000000"/>
                </a:solidFill>
                <a:latin typeface="Courier New"/>
              </a:rPr>
              <a:t>=(</a:t>
            </a:r>
            <a:r>
              <a:rPr lang="en-CA" sz="4400" dirty="0">
                <a:solidFill>
                  <a:srgbClr val="800080"/>
                </a:solidFill>
                <a:latin typeface="Courier New"/>
              </a:rPr>
              <a:t>'11 in'</a:t>
            </a:r>
            <a:r>
              <a:rPr lang="en-CA" sz="4400" dirty="0">
                <a:solidFill>
                  <a:srgbClr val="000000"/>
                </a:solidFill>
                <a:latin typeface="Courier New"/>
              </a:rPr>
              <a:t>, </a:t>
            </a:r>
            <a:r>
              <a:rPr lang="en-CA" sz="4400" dirty="0">
                <a:solidFill>
                  <a:srgbClr val="800080"/>
                </a:solidFill>
                <a:latin typeface="Courier New"/>
              </a:rPr>
              <a:t>'7 in'</a:t>
            </a:r>
            <a:r>
              <a:rPr lang="en-CA" sz="4400" dirty="0">
                <a:solidFill>
                  <a:srgbClr val="000000"/>
                </a:solidFill>
                <a:latin typeface="Courier New"/>
              </a:rPr>
              <a:t>) </a:t>
            </a:r>
          </a:p>
          <a:p>
            <a:pPr marL="0" indent="0">
              <a:buNone/>
            </a:pPr>
            <a:r>
              <a:rPr lang="en-CA" sz="4400" dirty="0" err="1">
                <a:solidFill>
                  <a:srgbClr val="0000FF"/>
                </a:solidFill>
                <a:latin typeface="Courier New"/>
              </a:rPr>
              <a:t>printerpath</a:t>
            </a:r>
            <a:r>
              <a:rPr lang="en-CA" sz="4400" dirty="0">
                <a:solidFill>
                  <a:srgbClr val="000000"/>
                </a:solidFill>
                <a:latin typeface="Courier New"/>
              </a:rPr>
              <a:t>=gif </a:t>
            </a:r>
          </a:p>
          <a:p>
            <a:pPr marL="0" indent="0">
              <a:buNone/>
            </a:pPr>
            <a:r>
              <a:rPr lang="en-CA" sz="4400" dirty="0">
                <a:solidFill>
                  <a:srgbClr val="0000FF"/>
                </a:solidFill>
                <a:latin typeface="Courier New"/>
              </a:rPr>
              <a:t>animation</a:t>
            </a:r>
            <a:r>
              <a:rPr lang="en-CA" sz="4400" dirty="0">
                <a:solidFill>
                  <a:srgbClr val="000000"/>
                </a:solidFill>
                <a:latin typeface="Courier New"/>
              </a:rPr>
              <a:t>=start </a:t>
            </a:r>
            <a:r>
              <a:rPr lang="en-CA" sz="4400" dirty="0" smtClean="0">
                <a:solidFill>
                  <a:srgbClr val="000000"/>
                </a:solidFill>
                <a:latin typeface="Courier New"/>
              </a:rPr>
              <a:t>/*start of graphs to be used*/</a:t>
            </a:r>
            <a:endParaRPr lang="en-CA" sz="4400" dirty="0">
              <a:solidFill>
                <a:srgbClr val="000000"/>
              </a:solidFill>
              <a:latin typeface="Courier New"/>
            </a:endParaRPr>
          </a:p>
          <a:p>
            <a:pPr marL="0" indent="0">
              <a:buNone/>
            </a:pPr>
            <a:r>
              <a:rPr lang="en-CA" sz="4400" dirty="0" err="1">
                <a:solidFill>
                  <a:srgbClr val="0000FF"/>
                </a:solidFill>
                <a:latin typeface="Courier New"/>
              </a:rPr>
              <a:t>animduration</a:t>
            </a:r>
            <a:r>
              <a:rPr lang="en-CA" sz="4400" dirty="0">
                <a:solidFill>
                  <a:srgbClr val="000000"/>
                </a:solidFill>
                <a:latin typeface="Courier New"/>
              </a:rPr>
              <a:t>=</a:t>
            </a:r>
            <a:r>
              <a:rPr lang="en-CA" sz="4400" b="1" dirty="0">
                <a:solidFill>
                  <a:srgbClr val="008080"/>
                </a:solidFill>
                <a:latin typeface="Courier New"/>
              </a:rPr>
              <a:t>0.1</a:t>
            </a:r>
            <a:r>
              <a:rPr lang="en-CA" sz="4400" dirty="0">
                <a:solidFill>
                  <a:srgbClr val="000000"/>
                </a:solidFill>
                <a:latin typeface="Courier New"/>
              </a:rPr>
              <a:t> </a:t>
            </a:r>
            <a:r>
              <a:rPr lang="en-CA" sz="4400" dirty="0" smtClean="0">
                <a:solidFill>
                  <a:srgbClr val="000000"/>
                </a:solidFill>
                <a:latin typeface="Courier New"/>
              </a:rPr>
              <a:t>/*time to show each snapshot. Total duration is </a:t>
            </a:r>
            <a:r>
              <a:rPr lang="en-CA" sz="4400" dirty="0" err="1" smtClean="0">
                <a:solidFill>
                  <a:srgbClr val="000000"/>
                </a:solidFill>
                <a:latin typeface="Courier New"/>
              </a:rPr>
              <a:t>animduration</a:t>
            </a:r>
            <a:r>
              <a:rPr lang="en-CA" sz="4400" dirty="0" smtClean="0">
                <a:solidFill>
                  <a:srgbClr val="000000"/>
                </a:solidFill>
                <a:latin typeface="Courier New"/>
              </a:rPr>
              <a:t> * number of snapshots*/</a:t>
            </a:r>
            <a:endParaRPr lang="en-CA" sz="4400" dirty="0">
              <a:solidFill>
                <a:srgbClr val="000000"/>
              </a:solidFill>
              <a:latin typeface="Courier New"/>
            </a:endParaRPr>
          </a:p>
          <a:p>
            <a:pPr marL="0" indent="0">
              <a:buNone/>
            </a:pPr>
            <a:r>
              <a:rPr lang="en-CA" sz="4400" dirty="0" err="1">
                <a:solidFill>
                  <a:srgbClr val="0000FF"/>
                </a:solidFill>
                <a:latin typeface="Courier New"/>
              </a:rPr>
              <a:t>animloop</a:t>
            </a:r>
            <a:r>
              <a:rPr lang="en-CA" sz="4400" dirty="0">
                <a:solidFill>
                  <a:srgbClr val="000000"/>
                </a:solidFill>
                <a:latin typeface="Courier New"/>
              </a:rPr>
              <a:t>=yes </a:t>
            </a:r>
            <a:r>
              <a:rPr lang="en-CA" sz="4400" dirty="0" smtClean="0">
                <a:solidFill>
                  <a:srgbClr val="000000"/>
                </a:solidFill>
                <a:latin typeface="Courier New"/>
              </a:rPr>
              <a:t>/*yes or no to loop continuously, or specify a number of loops*/</a:t>
            </a:r>
            <a:endParaRPr lang="en-CA" sz="4400" dirty="0">
              <a:solidFill>
                <a:srgbClr val="000000"/>
              </a:solidFill>
              <a:latin typeface="Courier New"/>
            </a:endParaRPr>
          </a:p>
          <a:p>
            <a:pPr marL="0" indent="0">
              <a:buNone/>
            </a:pPr>
            <a:r>
              <a:rPr lang="en-CA" sz="4400" dirty="0" err="1" smtClean="0">
                <a:solidFill>
                  <a:srgbClr val="0000FF"/>
                </a:solidFill>
                <a:latin typeface="Courier New"/>
              </a:rPr>
              <a:t>Noanimoverlay</a:t>
            </a:r>
            <a:r>
              <a:rPr lang="en-CA" sz="4400" dirty="0" smtClean="0">
                <a:solidFill>
                  <a:srgbClr val="0000FF"/>
                </a:solidFill>
                <a:latin typeface="Courier New"/>
              </a:rPr>
              <a:t> /*specified if animation is overlaid or replaced*/</a:t>
            </a:r>
            <a:endParaRPr lang="en-CA" sz="4400" dirty="0">
              <a:solidFill>
                <a:srgbClr val="000000"/>
              </a:solidFill>
              <a:latin typeface="Courier New"/>
            </a:endParaRPr>
          </a:p>
          <a:p>
            <a:pPr marL="0" indent="0">
              <a:buNone/>
            </a:pPr>
            <a:r>
              <a:rPr lang="en-CA" sz="4400" dirty="0" err="1">
                <a:solidFill>
                  <a:srgbClr val="0000FF"/>
                </a:solidFill>
                <a:latin typeface="Courier New"/>
              </a:rPr>
              <a:t>nodate</a:t>
            </a:r>
            <a:r>
              <a:rPr lang="en-CA" sz="4400" dirty="0">
                <a:solidFill>
                  <a:srgbClr val="000000"/>
                </a:solidFill>
                <a:latin typeface="Courier New"/>
              </a:rPr>
              <a:t>;</a:t>
            </a:r>
          </a:p>
          <a:p>
            <a:pPr marL="0" indent="0">
              <a:buNone/>
            </a:pPr>
            <a:r>
              <a:rPr lang="en-CA" sz="4400" dirty="0" err="1">
                <a:solidFill>
                  <a:srgbClr val="0000FF"/>
                </a:solidFill>
                <a:latin typeface="Courier New"/>
              </a:rPr>
              <a:t>ods</a:t>
            </a:r>
            <a:r>
              <a:rPr lang="en-CA" sz="4400" dirty="0">
                <a:solidFill>
                  <a:srgbClr val="000000"/>
                </a:solidFill>
                <a:latin typeface="Courier New"/>
              </a:rPr>
              <a:t> </a:t>
            </a:r>
            <a:r>
              <a:rPr lang="en-CA" sz="4400" dirty="0">
                <a:solidFill>
                  <a:srgbClr val="0000FF"/>
                </a:solidFill>
                <a:latin typeface="Courier New"/>
              </a:rPr>
              <a:t>printer</a:t>
            </a:r>
            <a:r>
              <a:rPr lang="en-CA" sz="4400" dirty="0">
                <a:solidFill>
                  <a:srgbClr val="000000"/>
                </a:solidFill>
                <a:latin typeface="Courier New"/>
              </a:rPr>
              <a:t> </a:t>
            </a:r>
            <a:r>
              <a:rPr lang="en-CA" sz="4400" dirty="0">
                <a:solidFill>
                  <a:srgbClr val="0000FF"/>
                </a:solidFill>
                <a:latin typeface="Courier New"/>
              </a:rPr>
              <a:t>file</a:t>
            </a:r>
            <a:r>
              <a:rPr lang="en-CA" sz="4400" dirty="0">
                <a:solidFill>
                  <a:srgbClr val="000000"/>
                </a:solidFill>
                <a:latin typeface="Courier New"/>
              </a:rPr>
              <a:t>=</a:t>
            </a:r>
            <a:r>
              <a:rPr lang="en-CA" sz="4400" dirty="0">
                <a:solidFill>
                  <a:srgbClr val="800080"/>
                </a:solidFill>
                <a:latin typeface="Courier New"/>
              </a:rPr>
              <a:t>'/folders/</a:t>
            </a:r>
            <a:r>
              <a:rPr lang="en-CA" sz="4400" dirty="0" err="1">
                <a:solidFill>
                  <a:srgbClr val="800080"/>
                </a:solidFill>
                <a:latin typeface="Courier New"/>
              </a:rPr>
              <a:t>myfolders</a:t>
            </a:r>
            <a:r>
              <a:rPr lang="en-CA" sz="4400" dirty="0">
                <a:solidFill>
                  <a:srgbClr val="800080"/>
                </a:solidFill>
                <a:latin typeface="Courier New"/>
              </a:rPr>
              <a:t>/LineGraph.gif</a:t>
            </a:r>
            <a:r>
              <a:rPr lang="en-CA" sz="4400" dirty="0" smtClean="0">
                <a:solidFill>
                  <a:srgbClr val="800080"/>
                </a:solidFill>
                <a:latin typeface="Courier New"/>
              </a:rPr>
              <a:t>'</a:t>
            </a:r>
            <a:r>
              <a:rPr lang="en-CA" sz="4400" dirty="0" smtClean="0">
                <a:solidFill>
                  <a:srgbClr val="000000"/>
                </a:solidFill>
                <a:latin typeface="Courier New"/>
              </a:rPr>
              <a:t>; /*location of gif*/</a:t>
            </a:r>
            <a:endParaRPr lang="en-CA" sz="4400" dirty="0">
              <a:solidFill>
                <a:srgbClr val="000000"/>
              </a:solidFill>
              <a:latin typeface="Courier New"/>
            </a:endParaRPr>
          </a:p>
          <a:p>
            <a:pPr marL="0" indent="0">
              <a:buNone/>
            </a:pPr>
            <a:endParaRPr lang="en-CA" sz="4400" dirty="0">
              <a:solidFill>
                <a:srgbClr val="000000"/>
              </a:solidFill>
              <a:latin typeface="Courier New"/>
            </a:endParaRPr>
          </a:p>
          <a:p>
            <a:pPr marL="0" indent="0">
              <a:buNone/>
            </a:pPr>
            <a:r>
              <a:rPr lang="en-CA" sz="4400" dirty="0" err="1">
                <a:solidFill>
                  <a:srgbClr val="0000FF"/>
                </a:solidFill>
                <a:latin typeface="Courier New"/>
              </a:rPr>
              <a:t>ods</a:t>
            </a:r>
            <a:r>
              <a:rPr lang="en-CA" sz="4400" dirty="0">
                <a:solidFill>
                  <a:srgbClr val="000000"/>
                </a:solidFill>
                <a:latin typeface="Courier New"/>
              </a:rPr>
              <a:t> </a:t>
            </a:r>
            <a:r>
              <a:rPr lang="en-CA" sz="4400" dirty="0">
                <a:solidFill>
                  <a:srgbClr val="0000FF"/>
                </a:solidFill>
                <a:latin typeface="Courier New"/>
              </a:rPr>
              <a:t>graphics</a:t>
            </a:r>
            <a:r>
              <a:rPr lang="en-CA" sz="4400" dirty="0">
                <a:solidFill>
                  <a:srgbClr val="000000"/>
                </a:solidFill>
                <a:latin typeface="Courier New"/>
              </a:rPr>
              <a:t> / </a:t>
            </a:r>
            <a:r>
              <a:rPr lang="en-CA" sz="4400" dirty="0">
                <a:solidFill>
                  <a:srgbClr val="0000FF"/>
                </a:solidFill>
                <a:latin typeface="Courier New"/>
              </a:rPr>
              <a:t>width</a:t>
            </a:r>
            <a:r>
              <a:rPr lang="en-CA" sz="4400" dirty="0">
                <a:solidFill>
                  <a:srgbClr val="000000"/>
                </a:solidFill>
                <a:latin typeface="Courier New"/>
              </a:rPr>
              <a:t>=</a:t>
            </a:r>
            <a:r>
              <a:rPr lang="en-CA" sz="4400" b="1" dirty="0">
                <a:solidFill>
                  <a:srgbClr val="008080"/>
                </a:solidFill>
                <a:latin typeface="Courier New"/>
              </a:rPr>
              <a:t>10</a:t>
            </a:r>
            <a:r>
              <a:rPr lang="en-CA" sz="4400" dirty="0">
                <a:solidFill>
                  <a:srgbClr val="0000FF"/>
                </a:solidFill>
                <a:latin typeface="Courier New"/>
              </a:rPr>
              <a:t>in</a:t>
            </a:r>
            <a:r>
              <a:rPr lang="en-CA" sz="4400" dirty="0">
                <a:solidFill>
                  <a:srgbClr val="000000"/>
                </a:solidFill>
                <a:latin typeface="Courier New"/>
              </a:rPr>
              <a:t> </a:t>
            </a:r>
            <a:r>
              <a:rPr lang="en-CA" sz="4400" dirty="0">
                <a:solidFill>
                  <a:srgbClr val="0000FF"/>
                </a:solidFill>
                <a:latin typeface="Courier New"/>
              </a:rPr>
              <a:t>height</a:t>
            </a:r>
            <a:r>
              <a:rPr lang="en-CA" sz="4400" dirty="0">
                <a:solidFill>
                  <a:srgbClr val="000000"/>
                </a:solidFill>
                <a:latin typeface="Courier New"/>
              </a:rPr>
              <a:t>=</a:t>
            </a:r>
            <a:r>
              <a:rPr lang="en-CA" sz="4400" b="1" dirty="0">
                <a:solidFill>
                  <a:srgbClr val="008080"/>
                </a:solidFill>
                <a:latin typeface="Courier New"/>
              </a:rPr>
              <a:t>6</a:t>
            </a:r>
            <a:r>
              <a:rPr lang="en-CA" sz="4400" dirty="0">
                <a:solidFill>
                  <a:srgbClr val="0000FF"/>
                </a:solidFill>
                <a:latin typeface="Courier New"/>
              </a:rPr>
              <a:t>in</a:t>
            </a:r>
            <a:r>
              <a:rPr lang="en-CA" sz="4400" dirty="0">
                <a:solidFill>
                  <a:srgbClr val="000000"/>
                </a:solidFill>
                <a:latin typeface="Courier New"/>
              </a:rPr>
              <a:t> </a:t>
            </a:r>
            <a:r>
              <a:rPr lang="en-CA" sz="4400" dirty="0" err="1">
                <a:solidFill>
                  <a:srgbClr val="0000FF"/>
                </a:solidFill>
                <a:latin typeface="Courier New"/>
              </a:rPr>
              <a:t>imagefmt</a:t>
            </a:r>
            <a:r>
              <a:rPr lang="en-CA" sz="4400" dirty="0">
                <a:solidFill>
                  <a:srgbClr val="000000"/>
                </a:solidFill>
                <a:latin typeface="Courier New"/>
              </a:rPr>
              <a:t>=</a:t>
            </a:r>
            <a:r>
              <a:rPr lang="en-CA" sz="4400" dirty="0">
                <a:solidFill>
                  <a:srgbClr val="0000FF"/>
                </a:solidFill>
                <a:latin typeface="Courier New"/>
              </a:rPr>
              <a:t>GIF</a:t>
            </a:r>
            <a:r>
              <a:rPr lang="en-CA" sz="4400" dirty="0" smtClean="0">
                <a:solidFill>
                  <a:srgbClr val="000000"/>
                </a:solidFill>
                <a:latin typeface="Courier New"/>
              </a:rPr>
              <a:t>; /*size of graph*/</a:t>
            </a:r>
            <a:endParaRPr lang="en-CA" sz="4400" dirty="0">
              <a:solidFill>
                <a:srgbClr val="000000"/>
              </a:solidFill>
              <a:latin typeface="Courier New"/>
            </a:endParaRPr>
          </a:p>
          <a:p>
            <a:pPr marL="0" indent="0">
              <a:buNone/>
            </a:pPr>
            <a:endParaRPr lang="en-CA" sz="4400" dirty="0">
              <a:solidFill>
                <a:srgbClr val="000000"/>
              </a:solidFill>
              <a:latin typeface="Courier New"/>
            </a:endParaRPr>
          </a:p>
          <a:p>
            <a:pPr marL="0" indent="0">
              <a:buNone/>
            </a:pPr>
            <a:r>
              <a:rPr lang="en-CA" sz="4400" dirty="0">
                <a:solidFill>
                  <a:srgbClr val="000000"/>
                </a:solidFill>
                <a:latin typeface="Courier New"/>
              </a:rPr>
              <a:t>%</a:t>
            </a:r>
            <a:r>
              <a:rPr lang="en-CA" sz="4400" b="1" i="1" dirty="0" err="1">
                <a:solidFill>
                  <a:srgbClr val="000000"/>
                </a:solidFill>
                <a:latin typeface="Courier New"/>
              </a:rPr>
              <a:t>lineAnnually</a:t>
            </a:r>
            <a:r>
              <a:rPr lang="en-CA" sz="4400" dirty="0">
                <a:solidFill>
                  <a:srgbClr val="000000"/>
                </a:solidFill>
                <a:latin typeface="Courier New"/>
              </a:rPr>
              <a:t>(</a:t>
            </a:r>
            <a:r>
              <a:rPr lang="en-CA" sz="4400" dirty="0" err="1">
                <a:solidFill>
                  <a:srgbClr val="000000"/>
                </a:solidFill>
                <a:latin typeface="Courier New"/>
              </a:rPr>
              <a:t>dsn</a:t>
            </a:r>
            <a:r>
              <a:rPr lang="en-CA" sz="4400" dirty="0">
                <a:solidFill>
                  <a:srgbClr val="000000"/>
                </a:solidFill>
                <a:latin typeface="Courier New"/>
              </a:rPr>
              <a:t>=</a:t>
            </a:r>
            <a:r>
              <a:rPr lang="en-CA" sz="4400" dirty="0" err="1">
                <a:solidFill>
                  <a:srgbClr val="000000"/>
                </a:solidFill>
                <a:latin typeface="Courier New"/>
              </a:rPr>
              <a:t>sashelp.stocks</a:t>
            </a:r>
            <a:r>
              <a:rPr lang="en-CA" sz="4400" dirty="0">
                <a:solidFill>
                  <a:srgbClr val="000000"/>
                </a:solidFill>
                <a:latin typeface="Courier New"/>
              </a:rPr>
              <a:t> , </a:t>
            </a:r>
            <a:r>
              <a:rPr lang="en-CA" sz="4400" dirty="0">
                <a:solidFill>
                  <a:srgbClr val="0000FF"/>
                </a:solidFill>
                <a:latin typeface="Courier New"/>
              </a:rPr>
              <a:t>start</a:t>
            </a:r>
            <a:r>
              <a:rPr lang="en-CA" sz="4400" dirty="0">
                <a:solidFill>
                  <a:srgbClr val="000000"/>
                </a:solidFill>
                <a:latin typeface="Courier New"/>
              </a:rPr>
              <a:t>=</a:t>
            </a:r>
            <a:r>
              <a:rPr lang="en-CA" sz="4400" b="1" dirty="0">
                <a:solidFill>
                  <a:srgbClr val="008080"/>
                </a:solidFill>
                <a:latin typeface="Courier New"/>
              </a:rPr>
              <a:t>01</a:t>
            </a:r>
            <a:r>
              <a:rPr lang="en-CA" sz="4400" dirty="0">
                <a:solidFill>
                  <a:srgbClr val="000000"/>
                </a:solidFill>
                <a:latin typeface="Courier New"/>
              </a:rPr>
              <a:t>Jan1990, </a:t>
            </a:r>
            <a:r>
              <a:rPr lang="en-CA" sz="4400" dirty="0">
                <a:solidFill>
                  <a:srgbClr val="0000FF"/>
                </a:solidFill>
                <a:latin typeface="Courier New"/>
              </a:rPr>
              <a:t>end</a:t>
            </a:r>
            <a:r>
              <a:rPr lang="en-CA" sz="4400" dirty="0">
                <a:solidFill>
                  <a:srgbClr val="000000"/>
                </a:solidFill>
                <a:latin typeface="Courier New"/>
              </a:rPr>
              <a:t>=</a:t>
            </a:r>
            <a:r>
              <a:rPr lang="en-CA" sz="4400" b="1" dirty="0">
                <a:solidFill>
                  <a:srgbClr val="008080"/>
                </a:solidFill>
                <a:latin typeface="Courier New"/>
              </a:rPr>
              <a:t>01</a:t>
            </a:r>
            <a:r>
              <a:rPr lang="en-CA" sz="4400" dirty="0">
                <a:solidFill>
                  <a:srgbClr val="000000"/>
                </a:solidFill>
                <a:latin typeface="Courier New"/>
              </a:rPr>
              <a:t>Jan2007);</a:t>
            </a:r>
          </a:p>
          <a:p>
            <a:pPr marL="0" indent="0">
              <a:buNone/>
            </a:pPr>
            <a:endParaRPr lang="en-CA" sz="4400" dirty="0">
              <a:solidFill>
                <a:srgbClr val="000000"/>
              </a:solidFill>
              <a:latin typeface="Courier New"/>
            </a:endParaRPr>
          </a:p>
          <a:p>
            <a:pPr marL="0" indent="0">
              <a:buNone/>
            </a:pPr>
            <a:r>
              <a:rPr lang="en-CA" sz="4400" dirty="0">
                <a:solidFill>
                  <a:srgbClr val="0000FF"/>
                </a:solidFill>
                <a:latin typeface="Courier New"/>
              </a:rPr>
              <a:t>options</a:t>
            </a:r>
            <a:r>
              <a:rPr lang="en-CA" sz="4400" dirty="0">
                <a:solidFill>
                  <a:srgbClr val="000000"/>
                </a:solidFill>
                <a:latin typeface="Courier New"/>
              </a:rPr>
              <a:t> </a:t>
            </a:r>
            <a:r>
              <a:rPr lang="en-CA" sz="4400" dirty="0" err="1">
                <a:solidFill>
                  <a:srgbClr val="0000FF"/>
                </a:solidFill>
                <a:latin typeface="Courier New"/>
              </a:rPr>
              <a:t>printerpath</a:t>
            </a:r>
            <a:r>
              <a:rPr lang="en-CA" sz="4400" dirty="0">
                <a:solidFill>
                  <a:srgbClr val="000000"/>
                </a:solidFill>
                <a:latin typeface="Courier New"/>
              </a:rPr>
              <a:t>=gif </a:t>
            </a:r>
            <a:r>
              <a:rPr lang="en-CA" sz="4400" dirty="0">
                <a:solidFill>
                  <a:srgbClr val="0000FF"/>
                </a:solidFill>
                <a:latin typeface="Courier New"/>
              </a:rPr>
              <a:t>animation</a:t>
            </a:r>
            <a:r>
              <a:rPr lang="en-CA" sz="4400" dirty="0">
                <a:solidFill>
                  <a:srgbClr val="000000"/>
                </a:solidFill>
                <a:latin typeface="Courier New"/>
              </a:rPr>
              <a:t>=stop;</a:t>
            </a:r>
          </a:p>
          <a:p>
            <a:pPr marL="0" indent="0">
              <a:buNone/>
            </a:pPr>
            <a:r>
              <a:rPr lang="en-CA" sz="4400" dirty="0" err="1">
                <a:solidFill>
                  <a:srgbClr val="0000FF"/>
                </a:solidFill>
                <a:latin typeface="Courier New"/>
              </a:rPr>
              <a:t>ods</a:t>
            </a:r>
            <a:r>
              <a:rPr lang="en-CA" sz="4400" dirty="0">
                <a:solidFill>
                  <a:srgbClr val="000000"/>
                </a:solidFill>
                <a:latin typeface="Courier New"/>
              </a:rPr>
              <a:t> </a:t>
            </a:r>
            <a:r>
              <a:rPr lang="en-CA" sz="4400" dirty="0">
                <a:solidFill>
                  <a:srgbClr val="0000FF"/>
                </a:solidFill>
                <a:latin typeface="Courier New"/>
              </a:rPr>
              <a:t>printer</a:t>
            </a:r>
            <a:r>
              <a:rPr lang="en-CA" sz="4400" dirty="0">
                <a:solidFill>
                  <a:srgbClr val="000000"/>
                </a:solidFill>
                <a:latin typeface="Courier New"/>
              </a:rPr>
              <a:t> </a:t>
            </a:r>
            <a:r>
              <a:rPr lang="en-CA" sz="4400" dirty="0">
                <a:solidFill>
                  <a:srgbClr val="0000FF"/>
                </a:solidFill>
                <a:latin typeface="Courier New"/>
              </a:rPr>
              <a:t>close</a:t>
            </a:r>
            <a:r>
              <a:rPr lang="en-CA" sz="4400" dirty="0">
                <a:solidFill>
                  <a:srgbClr val="000000"/>
                </a:solidFill>
                <a:latin typeface="Courier New"/>
              </a:rPr>
              <a:t>;</a:t>
            </a:r>
          </a:p>
          <a:p>
            <a:pPr marL="0" indent="0">
              <a:buNone/>
            </a:pPr>
            <a:endParaRPr lang="en-CA" dirty="0"/>
          </a:p>
        </p:txBody>
      </p:sp>
    </p:spTree>
    <p:extLst>
      <p:ext uri="{BB962C8B-B14F-4D97-AF65-F5344CB8AC3E}">
        <p14:creationId xmlns:p14="http://schemas.microsoft.com/office/powerpoint/2010/main" val="876779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Animated Graphs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1856" y="2603500"/>
            <a:ext cx="6832600" cy="3416300"/>
          </a:xfrm>
        </p:spPr>
      </p:pic>
    </p:spTree>
    <p:extLst>
      <p:ext uri="{BB962C8B-B14F-4D97-AF65-F5344CB8AC3E}">
        <p14:creationId xmlns:p14="http://schemas.microsoft.com/office/powerpoint/2010/main" val="19354066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CA" dirty="0"/>
          </a:p>
        </p:txBody>
      </p:sp>
      <p:sp>
        <p:nvSpPr>
          <p:cNvPr id="3" name="Content Placeholder 2"/>
          <p:cNvSpPr>
            <a:spLocks noGrp="1"/>
          </p:cNvSpPr>
          <p:nvPr>
            <p:ph idx="1"/>
          </p:nvPr>
        </p:nvSpPr>
        <p:spPr/>
        <p:txBody>
          <a:bodyPr/>
          <a:lstStyle/>
          <a:p>
            <a:r>
              <a:rPr lang="en-US" dirty="0" smtClean="0"/>
              <a:t>?</a:t>
            </a:r>
          </a:p>
          <a:p>
            <a:r>
              <a:rPr lang="en-US" dirty="0" smtClean="0"/>
              <a:t>Thanks for listening</a:t>
            </a:r>
          </a:p>
          <a:p>
            <a:r>
              <a:rPr lang="en-US" dirty="0" smtClean="0"/>
              <a:t>Contact:</a:t>
            </a:r>
          </a:p>
          <a:p>
            <a:endParaRPr lang="en-US" dirty="0"/>
          </a:p>
          <a:p>
            <a:pPr marL="0" indent="0">
              <a:buNone/>
            </a:pPr>
            <a:r>
              <a:rPr lang="en-US" dirty="0" smtClean="0">
                <a:hlinkClick r:id="rId2"/>
              </a:rPr>
              <a:t>Fareeza.khurshed@gov.ab.ca</a:t>
            </a:r>
            <a:endParaRPr lang="en-US" dirty="0" smtClean="0"/>
          </a:p>
          <a:p>
            <a:pPr marL="0" indent="0">
              <a:buNone/>
            </a:pPr>
            <a:r>
              <a:rPr lang="en-US" dirty="0" smtClean="0">
                <a:hlinkClick r:id="rId3"/>
              </a:rPr>
              <a:t>fkhurshed@gmail.com</a:t>
            </a:r>
            <a:endParaRPr lang="en-US" dirty="0" smtClean="0"/>
          </a:p>
          <a:p>
            <a:pPr marL="0" indent="0">
              <a:buNone/>
            </a:pPr>
            <a:r>
              <a:rPr lang="en-US" dirty="0" smtClean="0"/>
              <a:t>@</a:t>
            </a:r>
            <a:r>
              <a:rPr lang="en-US" dirty="0" err="1" smtClean="0"/>
              <a:t>stat_geek</a:t>
            </a:r>
            <a:endParaRPr lang="en-US" dirty="0" smtClean="0"/>
          </a:p>
          <a:p>
            <a:pPr marL="0" indent="0">
              <a:buNone/>
            </a:pPr>
            <a:r>
              <a:rPr lang="en-CA" dirty="0">
                <a:hlinkClick r:id="rId4"/>
              </a:rPr>
              <a:t>https://</a:t>
            </a:r>
            <a:r>
              <a:rPr lang="en-CA" dirty="0" smtClean="0">
                <a:hlinkClick r:id="rId4"/>
              </a:rPr>
              <a:t>github.com/statgeek</a:t>
            </a:r>
            <a:r>
              <a:rPr lang="en-CA" dirty="0" smtClean="0"/>
              <a:t> (code will be up there)</a:t>
            </a:r>
            <a:endParaRPr lang="en-CA" dirty="0"/>
          </a:p>
        </p:txBody>
      </p:sp>
    </p:spTree>
    <p:extLst>
      <p:ext uri="{BB962C8B-B14F-4D97-AF65-F5344CB8AC3E}">
        <p14:creationId xmlns:p14="http://schemas.microsoft.com/office/powerpoint/2010/main" val="39135942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Options for Graphing in SAS</a:t>
            </a:r>
          </a:p>
          <a:p>
            <a:r>
              <a:rPr lang="en-US" dirty="0" smtClean="0"/>
              <a:t>Basics of SGPLOT</a:t>
            </a:r>
          </a:p>
          <a:p>
            <a:r>
              <a:rPr lang="en-US" dirty="0" smtClean="0"/>
              <a:t>Flashy options – GIF animations</a:t>
            </a:r>
          </a:p>
          <a:p>
            <a:r>
              <a:rPr lang="en-US" dirty="0" smtClean="0"/>
              <a:t>Flashy options – GIF animations – line series</a:t>
            </a:r>
          </a:p>
          <a:p>
            <a:endParaRPr lang="en-US" dirty="0"/>
          </a:p>
        </p:txBody>
      </p:sp>
    </p:spTree>
    <p:extLst>
      <p:ext uri="{BB962C8B-B14F-4D97-AF65-F5344CB8AC3E}">
        <p14:creationId xmlns:p14="http://schemas.microsoft.com/office/powerpoint/2010/main" val="2054477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Graphing in SAS</a:t>
            </a:r>
            <a:endParaRPr lang="en-US" dirty="0"/>
          </a:p>
        </p:txBody>
      </p:sp>
      <p:sp>
        <p:nvSpPr>
          <p:cNvPr id="3" name="Content Placeholder 2"/>
          <p:cNvSpPr>
            <a:spLocks noGrp="1"/>
          </p:cNvSpPr>
          <p:nvPr>
            <p:ph idx="1"/>
          </p:nvPr>
        </p:nvSpPr>
        <p:spPr/>
        <p:txBody>
          <a:bodyPr/>
          <a:lstStyle/>
          <a:p>
            <a:r>
              <a:rPr lang="en-US" dirty="0" smtClean="0"/>
              <a:t>SAS/GRAPH (not supported in SAS UE)</a:t>
            </a:r>
          </a:p>
          <a:p>
            <a:pPr lvl="1"/>
            <a:r>
              <a:rPr lang="en-US" dirty="0" smtClean="0"/>
              <a:t>GPLOT</a:t>
            </a:r>
          </a:p>
          <a:p>
            <a:pPr lvl="1"/>
            <a:r>
              <a:rPr lang="en-US" dirty="0" smtClean="0"/>
              <a:t>GOPTIONS</a:t>
            </a:r>
          </a:p>
          <a:p>
            <a:pPr lvl="1"/>
            <a:r>
              <a:rPr lang="en-US" dirty="0" smtClean="0"/>
              <a:t>GBARLINE</a:t>
            </a:r>
          </a:p>
          <a:p>
            <a:pPr lvl="1"/>
            <a:r>
              <a:rPr lang="en-US" dirty="0" smtClean="0"/>
              <a:t>GKPI</a:t>
            </a:r>
          </a:p>
          <a:p>
            <a:pPr lvl="1"/>
            <a:r>
              <a:rPr lang="en-US" dirty="0" smtClean="0"/>
              <a:t>GREPLAY</a:t>
            </a:r>
          </a:p>
          <a:p>
            <a:pPr lvl="1"/>
            <a:r>
              <a:rPr lang="en-US" dirty="0" smtClean="0"/>
              <a:t>G3D</a:t>
            </a:r>
          </a:p>
          <a:p>
            <a:pPr lvl="1"/>
            <a:r>
              <a:rPr lang="en-US" dirty="0" smtClean="0"/>
              <a:t>GMAP - mapping functionality </a:t>
            </a:r>
            <a:r>
              <a:rPr lang="en-US" dirty="0" smtClean="0">
                <a:sym typeface="Wingdings"/>
              </a:rPr>
              <a:t></a:t>
            </a:r>
            <a:endParaRPr lang="en-US" dirty="0"/>
          </a:p>
        </p:txBody>
      </p:sp>
    </p:spTree>
    <p:extLst>
      <p:ext uri="{BB962C8B-B14F-4D97-AF65-F5344CB8AC3E}">
        <p14:creationId xmlns:p14="http://schemas.microsoft.com/office/powerpoint/2010/main" val="2006661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Graphing in SAS</a:t>
            </a:r>
            <a:endParaRPr lang="en-US" dirty="0"/>
          </a:p>
        </p:txBody>
      </p:sp>
      <p:sp>
        <p:nvSpPr>
          <p:cNvPr id="3" name="Content Placeholder 2"/>
          <p:cNvSpPr>
            <a:spLocks noGrp="1"/>
          </p:cNvSpPr>
          <p:nvPr>
            <p:ph idx="1"/>
          </p:nvPr>
        </p:nvSpPr>
        <p:spPr/>
        <p:txBody>
          <a:bodyPr/>
          <a:lstStyle/>
          <a:p>
            <a:r>
              <a:rPr lang="en-US" dirty="0" smtClean="0"/>
              <a:t>Graphing Template Language (GTL) </a:t>
            </a:r>
          </a:p>
          <a:p>
            <a:pPr lvl="1"/>
            <a:r>
              <a:rPr lang="en-US" dirty="0" smtClean="0"/>
              <a:t>‘Template’ allows you design graph templates that can then be applied to any datasets (SGRENDER)</a:t>
            </a:r>
          </a:p>
          <a:p>
            <a:pPr lvl="1"/>
            <a:r>
              <a:rPr lang="en-US" dirty="0" smtClean="0"/>
              <a:t>Very versatile</a:t>
            </a:r>
          </a:p>
          <a:p>
            <a:pPr lvl="1"/>
            <a:r>
              <a:rPr lang="en-US" dirty="0" smtClean="0"/>
              <a:t>Language different than ‘BASE SAS’</a:t>
            </a:r>
          </a:p>
          <a:p>
            <a:pPr lvl="1"/>
            <a:r>
              <a:rPr lang="en-US" dirty="0" smtClean="0"/>
              <a:t>Learning Curve – Difficult</a:t>
            </a:r>
          </a:p>
          <a:p>
            <a:pPr lvl="1"/>
            <a:r>
              <a:rPr lang="en-US" dirty="0" smtClean="0"/>
              <a:t>Supported in SAS UE</a:t>
            </a:r>
          </a:p>
          <a:p>
            <a:pPr lvl="1"/>
            <a:endParaRPr lang="en-US" dirty="0" smtClean="0"/>
          </a:p>
        </p:txBody>
      </p:sp>
    </p:spTree>
    <p:extLst>
      <p:ext uri="{BB962C8B-B14F-4D97-AF65-F5344CB8AC3E}">
        <p14:creationId xmlns:p14="http://schemas.microsoft.com/office/powerpoint/2010/main" val="9360239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Graphing in SAS</a:t>
            </a:r>
            <a:endParaRPr lang="en-US" dirty="0"/>
          </a:p>
        </p:txBody>
      </p:sp>
      <p:sp>
        <p:nvSpPr>
          <p:cNvPr id="3" name="Content Placeholder 2"/>
          <p:cNvSpPr>
            <a:spLocks noGrp="1"/>
          </p:cNvSpPr>
          <p:nvPr>
            <p:ph idx="1"/>
          </p:nvPr>
        </p:nvSpPr>
        <p:spPr/>
        <p:txBody>
          <a:bodyPr/>
          <a:lstStyle/>
          <a:p>
            <a:r>
              <a:rPr lang="en-US" dirty="0" smtClean="0"/>
              <a:t>SG Procedures</a:t>
            </a:r>
          </a:p>
          <a:p>
            <a:pPr lvl="1"/>
            <a:r>
              <a:rPr lang="en-US" dirty="0" smtClean="0"/>
              <a:t>SGPLOT – main focus of this presentation</a:t>
            </a:r>
          </a:p>
          <a:p>
            <a:pPr lvl="1"/>
            <a:r>
              <a:rPr lang="en-US" dirty="0" smtClean="0"/>
              <a:t>SGPANEL - not covered here. </a:t>
            </a:r>
          </a:p>
          <a:p>
            <a:pPr lvl="1"/>
            <a:r>
              <a:rPr lang="en-US" dirty="0" smtClean="0"/>
              <a:t>SGDESIGN – not covered here - GUI.</a:t>
            </a:r>
          </a:p>
          <a:p>
            <a:pPr lvl="1"/>
            <a:r>
              <a:rPr lang="en-US" dirty="0" smtClean="0"/>
              <a:t>SGRENDER – not covered here today.</a:t>
            </a:r>
          </a:p>
          <a:p>
            <a:pPr lvl="1"/>
            <a:r>
              <a:rPr lang="en-US" dirty="0" smtClean="0"/>
              <a:t>SGSCATTER – sample shown.</a:t>
            </a:r>
          </a:p>
          <a:p>
            <a:r>
              <a:rPr lang="en-US" dirty="0" smtClean="0"/>
              <a:t>Supported in SAS UE</a:t>
            </a:r>
            <a:endParaRPr lang="en-US" dirty="0"/>
          </a:p>
        </p:txBody>
      </p:sp>
    </p:spTree>
    <p:extLst>
      <p:ext uri="{BB962C8B-B14F-4D97-AF65-F5344CB8AC3E}">
        <p14:creationId xmlns:p14="http://schemas.microsoft.com/office/powerpoint/2010/main" val="19082411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SGRENDER/SGDESIGN</a:t>
            </a:r>
            <a:endParaRPr lang="en-US" dirty="0"/>
          </a:p>
        </p:txBody>
      </p:sp>
      <p:sp>
        <p:nvSpPr>
          <p:cNvPr id="3" name="Content Placeholder 2"/>
          <p:cNvSpPr>
            <a:spLocks noGrp="1"/>
          </p:cNvSpPr>
          <p:nvPr>
            <p:ph idx="1"/>
          </p:nvPr>
        </p:nvSpPr>
        <p:spPr/>
        <p:txBody>
          <a:bodyPr/>
          <a:lstStyle/>
          <a:p>
            <a:r>
              <a:rPr lang="en-US" dirty="0" smtClean="0"/>
              <a:t>SGDESIGN</a:t>
            </a:r>
          </a:p>
          <a:p>
            <a:pPr lvl="1"/>
            <a:r>
              <a:rPr lang="en-US" dirty="0" smtClean="0"/>
              <a:t>Interacts with SAS Graphics Designer tool</a:t>
            </a:r>
          </a:p>
          <a:p>
            <a:pPr lvl="1"/>
            <a:r>
              <a:rPr lang="en-US" dirty="0" smtClean="0"/>
              <a:t>Interactive tool that allows you to design a graph and then re-use</a:t>
            </a:r>
          </a:p>
          <a:p>
            <a:pPr lvl="1"/>
            <a:r>
              <a:rPr lang="en-US" dirty="0" smtClean="0"/>
              <a:t>Similar to GTL but is point and click driven</a:t>
            </a:r>
          </a:p>
          <a:p>
            <a:pPr lvl="1"/>
            <a:r>
              <a:rPr lang="en-US" dirty="0" smtClean="0"/>
              <a:t>Requires SG Designer to be installed</a:t>
            </a:r>
            <a:endParaRPr lang="en-US" dirty="0"/>
          </a:p>
        </p:txBody>
      </p:sp>
    </p:spTree>
    <p:extLst>
      <p:ext uri="{BB962C8B-B14F-4D97-AF65-F5344CB8AC3E}">
        <p14:creationId xmlns:p14="http://schemas.microsoft.com/office/powerpoint/2010/main" val="581988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ODS Graphics</a:t>
            </a:r>
            <a:endParaRPr lang="en-US" dirty="0"/>
          </a:p>
        </p:txBody>
      </p:sp>
      <p:sp>
        <p:nvSpPr>
          <p:cNvPr id="3" name="Content Placeholder 2"/>
          <p:cNvSpPr>
            <a:spLocks noGrp="1"/>
          </p:cNvSpPr>
          <p:nvPr>
            <p:ph idx="1"/>
          </p:nvPr>
        </p:nvSpPr>
        <p:spPr/>
        <p:txBody>
          <a:bodyPr/>
          <a:lstStyle/>
          <a:p>
            <a:r>
              <a:rPr lang="en-US" dirty="0" smtClean="0"/>
              <a:t>Options controlled by ODS GRAPHICS statements</a:t>
            </a:r>
          </a:p>
          <a:p>
            <a:pPr lvl="1"/>
            <a:r>
              <a:rPr lang="en-US" dirty="0" smtClean="0"/>
              <a:t>Size</a:t>
            </a:r>
          </a:p>
          <a:p>
            <a:pPr lvl="1"/>
            <a:r>
              <a:rPr lang="en-US" dirty="0" smtClean="0"/>
              <a:t>Image Type</a:t>
            </a:r>
          </a:p>
          <a:p>
            <a:pPr lvl="1"/>
            <a:endParaRPr lang="en-US" dirty="0" smtClean="0"/>
          </a:p>
          <a:p>
            <a:endParaRPr lang="en-US" dirty="0"/>
          </a:p>
        </p:txBody>
      </p:sp>
    </p:spTree>
    <p:extLst>
      <p:ext uri="{BB962C8B-B14F-4D97-AF65-F5344CB8AC3E}">
        <p14:creationId xmlns:p14="http://schemas.microsoft.com/office/powerpoint/2010/main" val="21218090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SGScatter</a:t>
            </a:r>
            <a:endParaRPr lang="en-US" dirty="0"/>
          </a:p>
        </p:txBody>
      </p:sp>
      <p:sp>
        <p:nvSpPr>
          <p:cNvPr id="3" name="Content Placeholder 2"/>
          <p:cNvSpPr>
            <a:spLocks noGrp="1"/>
          </p:cNvSpPr>
          <p:nvPr>
            <p:ph idx="1"/>
          </p:nvPr>
        </p:nvSpPr>
        <p:spPr/>
        <p:txBody>
          <a:bodyPr/>
          <a:lstStyle/>
          <a:p>
            <a:r>
              <a:rPr lang="en-US" dirty="0" smtClean="0"/>
              <a:t>“The </a:t>
            </a:r>
            <a:r>
              <a:rPr lang="en-US" dirty="0"/>
              <a:t>SGSCATTER procedure creates a paneled graph of scatter plots for multiple combinations of variables, depending on the plot statement that you use. You can use options to overlay fit plots and ellipses on your scatter plots</a:t>
            </a:r>
            <a:r>
              <a:rPr lang="en-US" dirty="0" smtClean="0"/>
              <a:t>.” (Overview, SAS Documentation)</a:t>
            </a:r>
          </a:p>
          <a:p>
            <a:endParaRPr lang="en-US" dirty="0"/>
          </a:p>
          <a:p>
            <a:r>
              <a:rPr lang="en-US" dirty="0" smtClean="0"/>
              <a:t>Useful to explore data relations. Generate scatter plot matrixes, explore data distribution. </a:t>
            </a:r>
            <a:endParaRPr lang="en-US" dirty="0"/>
          </a:p>
        </p:txBody>
      </p:sp>
    </p:spTree>
    <p:extLst>
      <p:ext uri="{BB962C8B-B14F-4D97-AF65-F5344CB8AC3E}">
        <p14:creationId xmlns:p14="http://schemas.microsoft.com/office/powerpoint/2010/main" val="17909782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SGPLOT</a:t>
            </a:r>
            <a:endParaRPr lang="en-US" dirty="0"/>
          </a:p>
        </p:txBody>
      </p:sp>
      <p:sp>
        <p:nvSpPr>
          <p:cNvPr id="3" name="Content Placeholder 2"/>
          <p:cNvSpPr>
            <a:spLocks noGrp="1"/>
          </p:cNvSpPr>
          <p:nvPr>
            <p:ph idx="1"/>
          </p:nvPr>
        </p:nvSpPr>
        <p:spPr/>
        <p:txBody>
          <a:bodyPr/>
          <a:lstStyle/>
          <a:p>
            <a:r>
              <a:rPr lang="en-US" dirty="0" smtClean="0"/>
              <a:t>Scatter plots, bar charts, line charts, bubble plots, density plots, histograms, heat maps, needle plots, polygon, pie charts</a:t>
            </a:r>
          </a:p>
          <a:p>
            <a:r>
              <a:rPr lang="en-US" dirty="0" smtClean="0"/>
              <a:t>Main ‘plot’ procedure now</a:t>
            </a:r>
          </a:p>
          <a:p>
            <a:r>
              <a:rPr lang="en-US" dirty="0" smtClean="0"/>
              <a:t>Create almost any graph – including maps. </a:t>
            </a:r>
          </a:p>
          <a:p>
            <a:r>
              <a:rPr lang="en-US" dirty="0" smtClean="0"/>
              <a:t>Focus of this presentation </a:t>
            </a:r>
            <a:r>
              <a:rPr lang="en-US" dirty="0" smtClean="0">
                <a:sym typeface="Wingdings"/>
              </a:rPr>
              <a:t></a:t>
            </a:r>
            <a:endParaRPr lang="en-US" dirty="0" smtClean="0"/>
          </a:p>
        </p:txBody>
      </p:sp>
    </p:spTree>
    <p:extLst>
      <p:ext uri="{BB962C8B-B14F-4D97-AF65-F5344CB8AC3E}">
        <p14:creationId xmlns:p14="http://schemas.microsoft.com/office/powerpoint/2010/main" val="10062029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1919</TotalTime>
  <Words>588</Words>
  <Application>Microsoft Macintosh PowerPoint</Application>
  <PresentationFormat>Widescreen</PresentationFormat>
  <Paragraphs>106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Calibri</vt:lpstr>
      <vt:lpstr>Century Gothic</vt:lpstr>
      <vt:lpstr>Courier New</vt:lpstr>
      <vt:lpstr>Wingdings</vt:lpstr>
      <vt:lpstr>Wingdings 3</vt:lpstr>
      <vt:lpstr>Arial</vt:lpstr>
      <vt:lpstr>Ion Boardroom</vt:lpstr>
      <vt:lpstr>Graphing in SAS</vt:lpstr>
      <vt:lpstr>Overview</vt:lpstr>
      <vt:lpstr>Options for Graphing in SAS</vt:lpstr>
      <vt:lpstr>Options for Graphing in SAS</vt:lpstr>
      <vt:lpstr>Options for Graphing in SAS</vt:lpstr>
      <vt:lpstr>SGRENDER/SGDESIGN</vt:lpstr>
      <vt:lpstr>ODS Graphics</vt:lpstr>
      <vt:lpstr>SGScatter</vt:lpstr>
      <vt:lpstr>SGPLOT</vt:lpstr>
      <vt:lpstr>SGPLOT – Demo </vt:lpstr>
      <vt:lpstr>SGPLOT</vt:lpstr>
      <vt:lpstr>Customizing your graphs</vt:lpstr>
      <vt:lpstr>Animated Graphs</vt:lpstr>
      <vt:lpstr>Animated Graphs</vt:lpstr>
      <vt:lpstr>Animated Graphs</vt:lpstr>
      <vt:lpstr>Animated Graphs</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SAS – Graphs in SAS</dc:title>
  <dc:creator>Fareeza K</dc:creator>
  <cp:lastModifiedBy>Fareeza K</cp:lastModifiedBy>
  <cp:revision>19</cp:revision>
  <cp:lastPrinted>2017-04-10T21:58:01Z</cp:lastPrinted>
  <dcterms:created xsi:type="dcterms:W3CDTF">2017-04-08T18:33:12Z</dcterms:created>
  <dcterms:modified xsi:type="dcterms:W3CDTF">2017-04-11T19:28:13Z</dcterms:modified>
</cp:coreProperties>
</file>