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67" roundtripDataSignature="AMtx7mixobFCIvZ+CIJ5XvbSdHDmOGIv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8BA94E-00D7-4BA1-B264-F7682B9EF4AB}">
  <a:tblStyle styleId="{568BA94E-00D7-4BA1-B264-F7682B9EF4A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4E6"/>
          </a:solidFill>
        </a:fill>
      </a:tcStyle>
    </a:wholeTbl>
    <a:band1H>
      <a:tcTxStyle/>
      <a:tcStyle>
        <a:fill>
          <a:solidFill>
            <a:srgbClr val="FFE8CA"/>
          </a:solidFill>
        </a:fill>
      </a:tcStyle>
    </a:band1H>
    <a:band2H>
      <a:tcTxStyle/>
    </a:band2H>
    <a:band1V>
      <a:tcTxStyle/>
      <a:tcStyle>
        <a:fill>
          <a:solidFill>
            <a:srgbClr val="FFE8CA"/>
          </a:solidFill>
        </a:fill>
      </a:tcStyle>
    </a:band1V>
    <a:band2V>
      <a:tcTxStyle/>
    </a:band2V>
    <a:lastCol>
      <a:tcTxStyle b="on" i="off">
        <a:font>
          <a:latin typeface="Calibri"/>
          <a:ea typeface="Calibri"/>
          <a:cs typeface="Calibri"/>
        </a:font>
        <a:schemeClr val="lt1"/>
      </a:tcTxStyle>
      <a:tcStyle>
        <a:fill>
          <a:solidFill>
            <a:schemeClr val="accent4"/>
          </a:solidFill>
        </a:fill>
      </a:tcStyle>
    </a:lastCol>
    <a:firstCol>
      <a:tcTxStyle b="on" i="off">
        <a:font>
          <a:latin typeface="Calibri"/>
          <a:ea typeface="Calibri"/>
          <a:cs typeface="Calibri"/>
        </a:font>
        <a:schemeClr val="lt1"/>
      </a:tcTxStyle>
      <a:tcStyle>
        <a:fill>
          <a:solidFill>
            <a:schemeClr val="accent4"/>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7" name="Google Shape;36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7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7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3"/>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mbria"/>
              <a:buNone/>
              <a:defRPr>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3"/>
          <p:cNvSpPr txBox="1"/>
          <p:nvPr>
            <p:ph idx="1" type="body"/>
          </p:nvPr>
        </p:nvSpPr>
        <p:spPr>
          <a:xfrm>
            <a:off x="838200" y="1366787"/>
            <a:ext cx="10515600" cy="486792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mbria"/>
                <a:ea typeface="Cambria"/>
                <a:cs typeface="Cambria"/>
                <a:sym typeface="Cambria"/>
              </a:defRPr>
            </a:lvl1pPr>
            <a:lvl2pPr indent="-381000" lvl="1" marL="914400" algn="l">
              <a:lnSpc>
                <a:spcPct val="90000"/>
              </a:lnSpc>
              <a:spcBef>
                <a:spcPts val="500"/>
              </a:spcBef>
              <a:spcAft>
                <a:spcPts val="0"/>
              </a:spcAft>
              <a:buClr>
                <a:schemeClr val="dk1"/>
              </a:buClr>
              <a:buSzPts val="2400"/>
              <a:buChar char="•"/>
              <a:defRPr>
                <a:latin typeface="Cambria"/>
                <a:ea typeface="Cambria"/>
                <a:cs typeface="Cambria"/>
                <a:sym typeface="Cambria"/>
              </a:defRPr>
            </a:lvl2pPr>
            <a:lvl3pPr indent="-355600" lvl="2" marL="1371600" algn="l">
              <a:lnSpc>
                <a:spcPct val="90000"/>
              </a:lnSpc>
              <a:spcBef>
                <a:spcPts val="500"/>
              </a:spcBef>
              <a:spcAft>
                <a:spcPts val="0"/>
              </a:spcAft>
              <a:buClr>
                <a:schemeClr val="dk1"/>
              </a:buClr>
              <a:buSzPts val="2000"/>
              <a:buChar char="•"/>
              <a:defRPr>
                <a:latin typeface="Cambria"/>
                <a:ea typeface="Cambria"/>
                <a:cs typeface="Cambria"/>
                <a:sym typeface="Cambria"/>
              </a:defRPr>
            </a:lvl3pPr>
            <a:lvl4pPr indent="-342900" lvl="3" marL="1828800" algn="l">
              <a:lnSpc>
                <a:spcPct val="90000"/>
              </a:lnSpc>
              <a:spcBef>
                <a:spcPts val="500"/>
              </a:spcBef>
              <a:spcAft>
                <a:spcPts val="0"/>
              </a:spcAft>
              <a:buClr>
                <a:schemeClr val="dk1"/>
              </a:buClr>
              <a:buSzPts val="1800"/>
              <a:buChar char="•"/>
              <a:defRPr>
                <a:latin typeface="Cambria"/>
                <a:ea typeface="Cambria"/>
                <a:cs typeface="Cambria"/>
                <a:sym typeface="Cambria"/>
              </a:defRPr>
            </a:lvl4pPr>
            <a:lvl5pPr indent="-342900" lvl="4" marL="2286000" algn="l">
              <a:lnSpc>
                <a:spcPct val="90000"/>
              </a:lnSpc>
              <a:spcBef>
                <a:spcPts val="500"/>
              </a:spcBef>
              <a:spcAft>
                <a:spcPts val="0"/>
              </a:spcAft>
              <a:buClr>
                <a:schemeClr val="dk1"/>
              </a:buClr>
              <a:buSzPts val="1800"/>
              <a:buChar char="•"/>
              <a:defRPr>
                <a:latin typeface="Cambria"/>
                <a:ea typeface="Cambria"/>
                <a:cs typeface="Cambria"/>
                <a:sym typeface="Cambri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6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6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7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0"/>
          <p:cNvSpPr/>
          <p:nvPr>
            <p:ph idx="2" type="pic"/>
          </p:nvPr>
        </p:nvSpPr>
        <p:spPr>
          <a:xfrm>
            <a:off x="5183188" y="987425"/>
            <a:ext cx="6172200" cy="4873625"/>
          </a:xfrm>
          <a:prstGeom prst="rect">
            <a:avLst/>
          </a:prstGeom>
          <a:noFill/>
          <a:ln>
            <a:noFill/>
          </a:ln>
        </p:spPr>
      </p:sp>
      <p:sp>
        <p:nvSpPr>
          <p:cNvPr id="65" name="Google Shape;65;p7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8.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image" Target="../media/image42.png"/><Relationship Id="rId5"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1524000" y="1921260"/>
            <a:ext cx="9144000" cy="187109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IN">
                <a:latin typeface="Cambria"/>
                <a:ea typeface="Cambria"/>
                <a:cs typeface="Cambria"/>
                <a:sym typeface="Cambria"/>
              </a:rPr>
              <a:t>Introduction to Python Programming</a:t>
            </a:r>
            <a:br>
              <a:rPr lang="en-IN">
                <a:latin typeface="Cambria"/>
                <a:ea typeface="Cambria"/>
                <a:cs typeface="Cambria"/>
                <a:sym typeface="Cambria"/>
              </a:rPr>
            </a:br>
            <a:r>
              <a:rPr lang="en-IN">
                <a:latin typeface="Cambria"/>
                <a:ea typeface="Cambria"/>
                <a:cs typeface="Cambria"/>
                <a:sym typeface="Cambria"/>
              </a:rPr>
              <a:t>Module 2 </a:t>
            </a:r>
            <a:endParaRPr>
              <a:latin typeface="Cambria"/>
              <a:ea typeface="Cambria"/>
              <a:cs typeface="Cambria"/>
              <a:sym typeface="Cambria"/>
            </a:endParaRPr>
          </a:p>
        </p:txBody>
      </p:sp>
      <p:sp>
        <p:nvSpPr>
          <p:cNvPr id="86" name="Google Shape;86;p1"/>
          <p:cNvSpPr txBox="1"/>
          <p:nvPr>
            <p:ph idx="1" type="subTitle"/>
          </p:nvPr>
        </p:nvSpPr>
        <p:spPr>
          <a:xfrm>
            <a:off x="1524000" y="4429812"/>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IN">
                <a:latin typeface="Cambria"/>
                <a:ea typeface="Cambria"/>
                <a:cs typeface="Cambria"/>
                <a:sym typeface="Cambria"/>
              </a:rPr>
              <a:t>AUTOMATE THE BORING STUFF WITH PYTHON</a:t>
            </a:r>
            <a:endParaRPr/>
          </a:p>
          <a:p>
            <a:pPr indent="0" lvl="0" marL="0" rtl="0" algn="ctr">
              <a:lnSpc>
                <a:spcPct val="90000"/>
              </a:lnSpc>
              <a:spcBef>
                <a:spcPts val="1000"/>
              </a:spcBef>
              <a:spcAft>
                <a:spcPts val="0"/>
              </a:spcAft>
              <a:buClr>
                <a:schemeClr val="dk1"/>
              </a:buClr>
              <a:buSzPts val="2400"/>
              <a:buNone/>
            </a:pPr>
            <a:r>
              <a:rPr b="1" lang="en-IN">
                <a:latin typeface="Cambria"/>
                <a:ea typeface="Cambria"/>
                <a:cs typeface="Cambria"/>
                <a:sym typeface="Cambria"/>
              </a:rPr>
              <a:t>BY</a:t>
            </a:r>
            <a:endParaRPr/>
          </a:p>
          <a:p>
            <a:pPr indent="0" lvl="0" marL="0" rtl="0" algn="ctr">
              <a:lnSpc>
                <a:spcPct val="90000"/>
              </a:lnSpc>
              <a:spcBef>
                <a:spcPts val="1000"/>
              </a:spcBef>
              <a:spcAft>
                <a:spcPts val="0"/>
              </a:spcAft>
              <a:buClr>
                <a:schemeClr val="dk1"/>
              </a:buClr>
              <a:buSzPts val="2400"/>
              <a:buNone/>
            </a:pPr>
            <a:r>
              <a:rPr b="1" lang="en-IN">
                <a:latin typeface="Cambria"/>
                <a:ea typeface="Cambria"/>
                <a:cs typeface="Cambria"/>
                <a:sym typeface="Cambria"/>
              </a:rPr>
              <a:t>AL SWEIGART</a:t>
            </a:r>
            <a:endParaRPr b="1">
              <a:latin typeface="Cambria"/>
              <a:ea typeface="Cambria"/>
              <a:cs typeface="Cambria"/>
              <a:sym typeface="Cambria"/>
            </a:endParaRPr>
          </a:p>
          <a:p>
            <a:pPr indent="0" lvl="0" marL="0" rtl="0" algn="ctr">
              <a:lnSpc>
                <a:spcPct val="90000"/>
              </a:lnSpc>
              <a:spcBef>
                <a:spcPts val="1000"/>
              </a:spcBef>
              <a:spcAft>
                <a:spcPts val="0"/>
              </a:spcAft>
              <a:buClr>
                <a:schemeClr val="dk1"/>
              </a:buClr>
              <a:buSzPts val="2400"/>
              <a:buNone/>
            </a:pPr>
            <a:r>
              <a:t/>
            </a:r>
            <a:endParaRPr b="1">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idx="1" type="body"/>
          </p:nvPr>
        </p:nvSpPr>
        <p:spPr>
          <a:xfrm>
            <a:off x="838200" y="315310"/>
            <a:ext cx="10515600" cy="63387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One or both of the indexes on either side of the colon in the slice can be left out. </a:t>
            </a:r>
            <a:endParaRPr/>
          </a:p>
          <a:p>
            <a:pPr indent="-228600" lvl="0" marL="228600" rtl="0" algn="l">
              <a:lnSpc>
                <a:spcPct val="90000"/>
              </a:lnSpc>
              <a:spcBef>
                <a:spcPts val="1000"/>
              </a:spcBef>
              <a:spcAft>
                <a:spcPts val="0"/>
              </a:spcAft>
              <a:buClr>
                <a:schemeClr val="dk1"/>
              </a:buClr>
              <a:buSzPts val="2800"/>
              <a:buChar char="•"/>
            </a:pPr>
            <a:r>
              <a:rPr lang="en-IN"/>
              <a:t>Leaving out the first index is the same as using 0, or the beginning of the list. </a:t>
            </a:r>
            <a:endParaRPr/>
          </a:p>
          <a:p>
            <a:pPr indent="-228600" lvl="0" marL="228600" rtl="0" algn="l">
              <a:lnSpc>
                <a:spcPct val="90000"/>
              </a:lnSpc>
              <a:spcBef>
                <a:spcPts val="1000"/>
              </a:spcBef>
              <a:spcAft>
                <a:spcPts val="0"/>
              </a:spcAft>
              <a:buClr>
                <a:schemeClr val="dk1"/>
              </a:buClr>
              <a:buSzPts val="2800"/>
              <a:buChar char="•"/>
            </a:pPr>
            <a:r>
              <a:rPr lang="en-IN"/>
              <a:t>Leaving out the second index is the same as using the length of the list, which will slice to the end of the list.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The len() function returns the number of items in a list value passed to it.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1" name="Google Shape;161;p10"/>
          <p:cNvPicPr preferRelativeResize="0"/>
          <p:nvPr/>
        </p:nvPicPr>
        <p:blipFill rotWithShape="1">
          <a:blip r:embed="rId3">
            <a:alphaModFix/>
          </a:blip>
          <a:srcRect b="0" l="0" r="0" t="0"/>
          <a:stretch/>
        </p:blipFill>
        <p:spPr>
          <a:xfrm>
            <a:off x="1094439" y="3158692"/>
            <a:ext cx="5264320" cy="1518083"/>
          </a:xfrm>
          <a:prstGeom prst="rect">
            <a:avLst/>
          </a:prstGeom>
          <a:noFill/>
          <a:ln>
            <a:noFill/>
          </a:ln>
        </p:spPr>
      </p:pic>
      <p:pic>
        <p:nvPicPr>
          <p:cNvPr id="162" name="Google Shape;162;p10"/>
          <p:cNvPicPr preferRelativeResize="0"/>
          <p:nvPr/>
        </p:nvPicPr>
        <p:blipFill rotWithShape="1">
          <a:blip r:embed="rId4">
            <a:alphaModFix/>
          </a:blip>
          <a:srcRect b="0" l="0" r="0" t="0"/>
          <a:stretch/>
        </p:blipFill>
        <p:spPr>
          <a:xfrm>
            <a:off x="6644410" y="3158692"/>
            <a:ext cx="4709390" cy="740646"/>
          </a:xfrm>
          <a:prstGeom prst="rect">
            <a:avLst/>
          </a:prstGeom>
          <a:noFill/>
          <a:ln>
            <a:noFill/>
          </a:ln>
        </p:spPr>
      </p:pic>
      <p:pic>
        <p:nvPicPr>
          <p:cNvPr id="163" name="Google Shape;163;p10"/>
          <p:cNvPicPr preferRelativeResize="0"/>
          <p:nvPr/>
        </p:nvPicPr>
        <p:blipFill rotWithShape="1">
          <a:blip r:embed="rId5">
            <a:alphaModFix/>
          </a:blip>
          <a:srcRect b="0" l="0" r="0" t="0"/>
          <a:stretch/>
        </p:blipFill>
        <p:spPr>
          <a:xfrm>
            <a:off x="4024969" y="5496909"/>
            <a:ext cx="5076990" cy="1157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838200" y="52472"/>
            <a:ext cx="10515600" cy="9775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Changing Values in a List with Indexes</a:t>
            </a:r>
            <a:endParaRPr/>
          </a:p>
        </p:txBody>
      </p:sp>
      <p:pic>
        <p:nvPicPr>
          <p:cNvPr id="169" name="Google Shape;169;p11"/>
          <p:cNvPicPr preferRelativeResize="0"/>
          <p:nvPr/>
        </p:nvPicPr>
        <p:blipFill rotWithShape="1">
          <a:blip r:embed="rId3">
            <a:alphaModFix/>
          </a:blip>
          <a:srcRect b="0" l="0" r="0" t="0"/>
          <a:stretch/>
        </p:blipFill>
        <p:spPr>
          <a:xfrm>
            <a:off x="1271752" y="1395322"/>
            <a:ext cx="8355724" cy="47945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p:nvPr/>
        </p:nvSpPr>
        <p:spPr>
          <a:xfrm>
            <a:off x="186813" y="445359"/>
            <a:ext cx="6022258"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FF0000"/>
                </a:solidFill>
                <a:latin typeface="Cambria"/>
                <a:ea typeface="Cambria"/>
                <a:cs typeface="Cambria"/>
                <a:sym typeface="Cambria"/>
              </a:rPr>
              <a:t>How it will print the values of lst?</a:t>
            </a:r>
            <a:endParaRPr/>
          </a:p>
          <a:p>
            <a:pPr indent="0" lvl="0" marL="0" marR="0" rtl="0" algn="l">
              <a:spcBef>
                <a:spcPts val="0"/>
              </a:spcBef>
              <a:spcAft>
                <a:spcPts val="0"/>
              </a:spcAft>
              <a:buNone/>
            </a:pPr>
            <a:r>
              <a:t/>
            </a:r>
            <a:endParaRPr sz="1000">
              <a:solidFill>
                <a:schemeClr val="dk1"/>
              </a:solidFill>
              <a:latin typeface="Cambria"/>
              <a:ea typeface="Cambria"/>
              <a:cs typeface="Cambria"/>
              <a:sym typeface="Cambria"/>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lst=[50,70,30,20,90,10,50]</a:t>
            </a:r>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for i in range(7):</a:t>
            </a:r>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  print(lst[i])</a:t>
            </a:r>
            <a:endParaRPr sz="2600">
              <a:solidFill>
                <a:schemeClr val="dk1"/>
              </a:solidFill>
              <a:latin typeface="Cambria"/>
              <a:ea typeface="Cambria"/>
              <a:cs typeface="Cambria"/>
              <a:sym typeface="Cambria"/>
            </a:endParaRPr>
          </a:p>
        </p:txBody>
      </p:sp>
      <p:sp>
        <p:nvSpPr>
          <p:cNvPr id="175" name="Google Shape;175;p12"/>
          <p:cNvSpPr/>
          <p:nvPr/>
        </p:nvSpPr>
        <p:spPr>
          <a:xfrm>
            <a:off x="394843" y="2801883"/>
            <a:ext cx="1342034"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FF0000"/>
                </a:solidFill>
                <a:latin typeface="Cambria"/>
                <a:ea typeface="Cambria"/>
                <a:cs typeface="Cambria"/>
                <a:sym typeface="Cambria"/>
              </a:rPr>
              <a:t>Output</a:t>
            </a:r>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50 </a:t>
            </a:r>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70</a:t>
            </a:r>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30 </a:t>
            </a:r>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20 </a:t>
            </a:r>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90 </a:t>
            </a:r>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10 </a:t>
            </a:r>
            <a:endParaRPr/>
          </a:p>
          <a:p>
            <a:pPr indent="0" lvl="0" marL="0" marR="0" rtl="0" algn="l">
              <a:spcBef>
                <a:spcPts val="0"/>
              </a:spcBef>
              <a:spcAft>
                <a:spcPts val="0"/>
              </a:spcAft>
              <a:buNone/>
            </a:pPr>
            <a:r>
              <a:rPr lang="en-IN" sz="2600">
                <a:solidFill>
                  <a:schemeClr val="dk1"/>
                </a:solidFill>
                <a:latin typeface="Cambria"/>
                <a:ea typeface="Cambria"/>
                <a:cs typeface="Cambria"/>
                <a:sym typeface="Cambria"/>
              </a:rPr>
              <a:t>50</a:t>
            </a:r>
            <a:endParaRPr sz="2600">
              <a:solidFill>
                <a:schemeClr val="dk1"/>
              </a:solidFill>
              <a:latin typeface="Cambria"/>
              <a:ea typeface="Cambria"/>
              <a:cs typeface="Cambria"/>
              <a:sym typeface="Cambria"/>
            </a:endParaRPr>
          </a:p>
        </p:txBody>
      </p:sp>
      <p:sp>
        <p:nvSpPr>
          <p:cNvPr id="176" name="Google Shape;176;p12"/>
          <p:cNvSpPr txBox="1"/>
          <p:nvPr/>
        </p:nvSpPr>
        <p:spPr>
          <a:xfrm>
            <a:off x="4983480" y="1276719"/>
            <a:ext cx="6646948" cy="54168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FF0000"/>
                </a:solidFill>
                <a:latin typeface="Cambria"/>
                <a:ea typeface="Cambria"/>
                <a:cs typeface="Cambria"/>
                <a:sym typeface="Cambria"/>
              </a:rPr>
              <a:t>How can i display or print the lst values</a:t>
            </a:r>
            <a:endParaRPr/>
          </a:p>
          <a:p>
            <a:pPr indent="0" lvl="0" marL="0" marR="0" rtl="0" algn="l">
              <a:spcBef>
                <a:spcPts val="0"/>
              </a:spcBef>
              <a:spcAft>
                <a:spcPts val="0"/>
              </a:spcAft>
              <a:buNone/>
            </a:pPr>
            <a:r>
              <a:rPr b="1" lang="en-IN" sz="2800">
                <a:solidFill>
                  <a:srgbClr val="FF0000"/>
                </a:solidFill>
                <a:latin typeface="Cambria"/>
                <a:ea typeface="Cambria"/>
                <a:cs typeface="Cambria"/>
                <a:sym typeface="Cambria"/>
              </a:rPr>
              <a:t> in the form of list?</a:t>
            </a:r>
            <a:endParaRPr/>
          </a:p>
          <a:p>
            <a:pPr indent="0" lvl="0" marL="0" marR="0" rtl="0" algn="l">
              <a:spcBef>
                <a:spcPts val="0"/>
              </a:spcBef>
              <a:spcAft>
                <a:spcPts val="0"/>
              </a:spcAft>
              <a:buNone/>
            </a:pPr>
            <a:r>
              <a:t/>
            </a:r>
            <a:endParaRPr b="1" sz="2800">
              <a:solidFill>
                <a:srgbClr val="FF0000"/>
              </a:solidFill>
              <a:latin typeface="Cambria"/>
              <a:ea typeface="Cambria"/>
              <a:cs typeface="Cambria"/>
              <a:sym typeface="Cambria"/>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lst=[50,70,30,20,90,10,50]</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lst</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800">
                <a:solidFill>
                  <a:srgbClr val="FF0000"/>
                </a:solidFill>
                <a:latin typeface="Cambria"/>
                <a:ea typeface="Cambria"/>
                <a:cs typeface="Cambria"/>
                <a:sym typeface="Cambria"/>
              </a:rPr>
              <a:t>                   or</a:t>
            </a:r>
            <a:endParaRPr/>
          </a:p>
          <a:p>
            <a:pPr indent="0" lvl="0" marL="0" marR="0" rtl="0" algn="l">
              <a:spcBef>
                <a:spcPts val="0"/>
              </a:spcBef>
              <a:spcAft>
                <a:spcPts val="0"/>
              </a:spcAft>
              <a:buNone/>
            </a:pPr>
            <a:r>
              <a:t/>
            </a:r>
            <a:endParaRPr b="1" sz="1000">
              <a:solidFill>
                <a:srgbClr val="FF0000"/>
              </a:solidFill>
              <a:latin typeface="Cambria"/>
              <a:ea typeface="Cambria"/>
              <a:cs typeface="Cambria"/>
              <a:sym typeface="Cambria"/>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lst=[50,70,30,20,90,10,50]</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print(lst[:])</a:t>
            </a:r>
            <a:endParaRPr/>
          </a:p>
          <a:p>
            <a:pPr indent="0" lvl="0" marL="0" marR="0" rtl="0" algn="l">
              <a:spcBef>
                <a:spcPts val="0"/>
              </a:spcBef>
              <a:spcAft>
                <a:spcPts val="0"/>
              </a:spcAft>
              <a:buNone/>
            </a:pPr>
            <a:r>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800">
                <a:solidFill>
                  <a:srgbClr val="FF0000"/>
                </a:solidFill>
                <a:latin typeface="Cambria"/>
                <a:ea typeface="Cambria"/>
                <a:cs typeface="Cambria"/>
                <a:sym typeface="Cambria"/>
              </a:rPr>
              <a:t>Output</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[50, 70, 30, 20, 90, 10, 50]</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t/>
            </a:r>
            <a:endParaRPr b="1" sz="2800">
              <a:solidFill>
                <a:srgbClr val="FF0000"/>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5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5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5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5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5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5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5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5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5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500"/>
                                        <p:tgtEl>
                                          <p:spTgt spid="1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5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5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5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500"/>
                                        <p:tgtEl>
                                          <p:spTgt spid="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500"/>
                                        <p:tgtEl>
                                          <p:spTgt spid="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500"/>
                                        <p:tgtEl>
                                          <p:spTgt spid="1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animEffect filter="fade" transition="in">
                                      <p:cBhvr>
                                        <p:cTn dur="500"/>
                                        <p:tgtEl>
                                          <p:spTgt spid="1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animEffect filter="fade" transition="in">
                                      <p:cBhvr>
                                        <p:cTn dur="500"/>
                                        <p:tgtEl>
                                          <p:spTgt spid="1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9" st="9"/>
                                            </p:txEl>
                                          </p:spTgt>
                                        </p:tgtEl>
                                        <p:attrNameLst>
                                          <p:attrName>style.visibility</p:attrName>
                                        </p:attrNameLst>
                                      </p:cBhvr>
                                      <p:to>
                                        <p:strVal val="visible"/>
                                      </p:to>
                                    </p:set>
                                    <p:animEffect filter="fade" transition="in">
                                      <p:cBhvr>
                                        <p:cTn dur="500"/>
                                        <p:tgtEl>
                                          <p:spTgt spid="1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0" st="10"/>
                                            </p:txEl>
                                          </p:spTgt>
                                        </p:tgtEl>
                                        <p:attrNameLst>
                                          <p:attrName>style.visibility</p:attrName>
                                        </p:attrNameLst>
                                      </p:cBhvr>
                                      <p:to>
                                        <p:strVal val="visible"/>
                                      </p:to>
                                    </p:set>
                                    <p:animEffect filter="fade" transition="in">
                                      <p:cBhvr>
                                        <p:cTn dur="500"/>
                                        <p:tgtEl>
                                          <p:spTgt spid="17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1" st="11"/>
                                            </p:txEl>
                                          </p:spTgt>
                                        </p:tgtEl>
                                        <p:attrNameLst>
                                          <p:attrName>style.visibility</p:attrName>
                                        </p:attrNameLst>
                                      </p:cBhvr>
                                      <p:to>
                                        <p:strVal val="visible"/>
                                      </p:to>
                                    </p:set>
                                    <p:animEffect filter="fade" transition="in">
                                      <p:cBhvr>
                                        <p:cTn dur="500"/>
                                        <p:tgtEl>
                                          <p:spTgt spid="17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2" st="12"/>
                                            </p:txEl>
                                          </p:spTgt>
                                        </p:tgtEl>
                                        <p:attrNameLst>
                                          <p:attrName>style.visibility</p:attrName>
                                        </p:attrNameLst>
                                      </p:cBhvr>
                                      <p:to>
                                        <p:strVal val="visible"/>
                                      </p:to>
                                    </p:set>
                                    <p:animEffect filter="fade" transition="in">
                                      <p:cBhvr>
                                        <p:cTn dur="500"/>
                                        <p:tgtEl>
                                          <p:spTgt spid="176">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p:nvPr/>
        </p:nvSpPr>
        <p:spPr>
          <a:xfrm>
            <a:off x="400051" y="1162735"/>
            <a:ext cx="7743824"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mbria"/>
                <a:ea typeface="Cambria"/>
                <a:cs typeface="Cambria"/>
                <a:sym typeface="Cambria"/>
              </a:rPr>
              <a:t>Syntax:</a:t>
            </a:r>
            <a:endParaRPr/>
          </a:p>
          <a:p>
            <a:pPr indent="0" lvl="0" marL="0" marR="0" rtl="0" algn="l">
              <a:spcBef>
                <a:spcPts val="0"/>
              </a:spcBef>
              <a:spcAft>
                <a:spcPts val="0"/>
              </a:spcAft>
              <a:buNone/>
            </a:pPr>
            <a:r>
              <a:t/>
            </a:r>
            <a:endParaRPr sz="1000">
              <a:solidFill>
                <a:schemeClr val="dk1"/>
              </a:solidFill>
              <a:latin typeface="Cambria"/>
              <a:ea typeface="Cambria"/>
              <a:cs typeface="Cambria"/>
              <a:sym typeface="Cambria"/>
            </a:endParaRPr>
          </a:p>
          <a:p>
            <a:pPr indent="0" lvl="0" marL="0" marR="0" rtl="0" algn="l">
              <a:spcBef>
                <a:spcPts val="0"/>
              </a:spcBef>
              <a:spcAft>
                <a:spcPts val="0"/>
              </a:spcAft>
              <a:buNone/>
            </a:pPr>
            <a:r>
              <a:rPr lang="en-IN" sz="3200">
                <a:solidFill>
                  <a:schemeClr val="dk1"/>
                </a:solidFill>
                <a:latin typeface="Cambria"/>
                <a:ea typeface="Cambria"/>
                <a:cs typeface="Cambria"/>
                <a:sym typeface="Cambria"/>
              </a:rPr>
              <a:t>Lst</a:t>
            </a:r>
            <a:r>
              <a:rPr b="1" lang="en-IN" sz="3200">
                <a:solidFill>
                  <a:schemeClr val="dk1"/>
                </a:solidFill>
                <a:latin typeface="Cambria"/>
                <a:ea typeface="Cambria"/>
                <a:cs typeface="Cambria"/>
                <a:sym typeface="Cambria"/>
              </a:rPr>
              <a:t>[</a:t>
            </a:r>
            <a:r>
              <a:rPr lang="en-IN" sz="3200">
                <a:solidFill>
                  <a:schemeClr val="dk1"/>
                </a:solidFill>
                <a:latin typeface="Cambria"/>
                <a:ea typeface="Cambria"/>
                <a:cs typeface="Cambria"/>
                <a:sym typeface="Cambria"/>
              </a:rPr>
              <a:t> Initial </a:t>
            </a:r>
            <a:r>
              <a:rPr b="1" lang="en-IN" sz="3200">
                <a:solidFill>
                  <a:schemeClr val="dk1"/>
                </a:solidFill>
                <a:latin typeface="Cambria"/>
                <a:ea typeface="Cambria"/>
                <a:cs typeface="Cambria"/>
                <a:sym typeface="Cambria"/>
              </a:rPr>
              <a:t>:</a:t>
            </a:r>
            <a:r>
              <a:rPr lang="en-IN" sz="3200">
                <a:solidFill>
                  <a:schemeClr val="dk1"/>
                </a:solidFill>
                <a:latin typeface="Cambria"/>
                <a:ea typeface="Cambria"/>
                <a:cs typeface="Cambria"/>
                <a:sym typeface="Cambria"/>
              </a:rPr>
              <a:t> End </a:t>
            </a:r>
            <a:r>
              <a:rPr b="1" lang="en-IN" sz="3200">
                <a:solidFill>
                  <a:schemeClr val="dk1"/>
                </a:solidFill>
                <a:latin typeface="Cambria"/>
                <a:ea typeface="Cambria"/>
                <a:cs typeface="Cambria"/>
                <a:sym typeface="Cambria"/>
              </a:rPr>
              <a:t>:</a:t>
            </a:r>
            <a:r>
              <a:rPr lang="en-IN" sz="3200">
                <a:solidFill>
                  <a:schemeClr val="dk1"/>
                </a:solidFill>
                <a:latin typeface="Cambria"/>
                <a:ea typeface="Cambria"/>
                <a:cs typeface="Cambria"/>
                <a:sym typeface="Cambria"/>
              </a:rPr>
              <a:t> IndexJump </a:t>
            </a:r>
            <a:r>
              <a:rPr b="1" lang="en-IN" sz="3200">
                <a:solidFill>
                  <a:schemeClr val="dk1"/>
                </a:solidFill>
                <a:latin typeface="Cambria"/>
                <a:ea typeface="Cambria"/>
                <a:cs typeface="Cambria"/>
                <a:sym typeface="Cambria"/>
              </a:rPr>
              <a:t>]</a:t>
            </a:r>
            <a:endParaRPr sz="3200">
              <a:solidFill>
                <a:schemeClr val="dk1"/>
              </a:solidFill>
              <a:latin typeface="Cambria"/>
              <a:ea typeface="Cambria"/>
              <a:cs typeface="Cambria"/>
              <a:sym typeface="Cambria"/>
            </a:endParaRPr>
          </a:p>
        </p:txBody>
      </p:sp>
      <p:sp>
        <p:nvSpPr>
          <p:cNvPr id="182" name="Google Shape;182;p13"/>
          <p:cNvSpPr/>
          <p:nvPr/>
        </p:nvSpPr>
        <p:spPr>
          <a:xfrm>
            <a:off x="451185" y="343971"/>
            <a:ext cx="22204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mbria"/>
                <a:ea typeface="Cambria"/>
                <a:cs typeface="Cambria"/>
                <a:sym typeface="Cambria"/>
              </a:rPr>
              <a:t>List Slicing</a:t>
            </a:r>
            <a:endParaRPr b="1" sz="3200">
              <a:solidFill>
                <a:schemeClr val="dk1"/>
              </a:solidFill>
              <a:latin typeface="Cambria"/>
              <a:ea typeface="Cambria"/>
              <a:cs typeface="Cambria"/>
              <a:sym typeface="Cambria"/>
            </a:endParaRPr>
          </a:p>
        </p:txBody>
      </p:sp>
      <p:sp>
        <p:nvSpPr>
          <p:cNvPr id="183" name="Google Shape;183;p13"/>
          <p:cNvSpPr/>
          <p:nvPr/>
        </p:nvSpPr>
        <p:spPr>
          <a:xfrm>
            <a:off x="652734" y="3101458"/>
            <a:ext cx="4009431" cy="32008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0000"/>
                </a:solidFill>
                <a:latin typeface="Cambria"/>
                <a:ea typeface="Cambria"/>
                <a:cs typeface="Cambria"/>
                <a:sym typeface="Cambria"/>
              </a:rPr>
              <a:t>List = [1, 2, 3, 4, 5, 6, 7, 8, 9]</a:t>
            </a:r>
            <a:endParaRPr/>
          </a:p>
          <a:p>
            <a:pPr indent="0" lvl="0" marL="0" marR="0" rtl="0" algn="l">
              <a:spcBef>
                <a:spcPts val="0"/>
              </a:spcBef>
              <a:spcAft>
                <a:spcPts val="0"/>
              </a:spcAft>
              <a:buNone/>
            </a:pPr>
            <a:r>
              <a:t/>
            </a:r>
            <a:endParaRPr b="1" sz="2400">
              <a:solidFill>
                <a:srgbClr val="FF0000"/>
              </a:solidFill>
              <a:latin typeface="Cambria"/>
              <a:ea typeface="Cambria"/>
              <a:cs typeface="Cambria"/>
              <a:sym typeface="Cambria"/>
            </a:endParaRPr>
          </a:p>
          <a:p>
            <a:pPr indent="0" lvl="0" marL="0" marR="0" rtl="0" algn="l">
              <a:spcBef>
                <a:spcPts val="0"/>
              </a:spcBef>
              <a:spcAft>
                <a:spcPts val="0"/>
              </a:spcAft>
              <a:buNone/>
            </a:pPr>
            <a:r>
              <a:rPr b="1" lang="en-IN" sz="2400">
                <a:solidFill>
                  <a:srgbClr val="FF0000"/>
                </a:solidFill>
                <a:latin typeface="Calibri"/>
                <a:ea typeface="Calibri"/>
                <a:cs typeface="Calibri"/>
                <a:sym typeface="Calibri"/>
              </a:rPr>
              <a:t>What is the output?</a:t>
            </a:r>
            <a:endParaRPr b="1" sz="24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1000">
              <a:solidFill>
                <a:srgbClr val="FF0000"/>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print(List[3:9:2])</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400">
                <a:solidFill>
                  <a:srgbClr val="FF0000"/>
                </a:solidFill>
                <a:latin typeface="Cambria"/>
                <a:ea typeface="Cambria"/>
                <a:cs typeface="Cambria"/>
                <a:sym typeface="Cambria"/>
              </a:rPr>
              <a:t>Output</a:t>
            </a:r>
            <a:endParaRPr/>
          </a:p>
          <a:p>
            <a:pPr indent="0" lvl="0" marL="0" marR="0" rtl="0" algn="l">
              <a:spcBef>
                <a:spcPts val="0"/>
              </a:spcBef>
              <a:spcAft>
                <a:spcPts val="0"/>
              </a:spcAft>
              <a:buNone/>
            </a:pPr>
            <a:r>
              <a:rPr b="1" lang="en-IN" sz="2400">
                <a:solidFill>
                  <a:schemeClr val="dk1"/>
                </a:solidFill>
                <a:latin typeface="Calibri"/>
                <a:ea typeface="Calibri"/>
                <a:cs typeface="Calibri"/>
                <a:sym typeface="Calibri"/>
              </a:rPr>
              <a:t>[4, 6, 8]</a:t>
            </a:r>
            <a:endParaRPr b="1" sz="2400">
              <a:solidFill>
                <a:srgbClr val="FF0000"/>
              </a:solidFill>
              <a:latin typeface="Cambria"/>
              <a:ea typeface="Cambria"/>
              <a:cs typeface="Cambria"/>
              <a:sym typeface="Cambria"/>
            </a:endParaRPr>
          </a:p>
          <a:p>
            <a:pPr indent="0" lvl="0" marL="0" marR="0" rtl="0" algn="l">
              <a:spcBef>
                <a:spcPts val="0"/>
              </a:spcBef>
              <a:spcAft>
                <a:spcPts val="0"/>
              </a:spcAft>
              <a:buNone/>
            </a:pPr>
            <a:r>
              <a:t/>
            </a:r>
            <a:endParaRPr b="1" sz="2400">
              <a:solidFill>
                <a:srgbClr val="FF0000"/>
              </a:solidFill>
              <a:latin typeface="Cambria"/>
              <a:ea typeface="Cambria"/>
              <a:cs typeface="Cambria"/>
              <a:sym typeface="Cambria"/>
            </a:endParaRPr>
          </a:p>
        </p:txBody>
      </p:sp>
      <p:sp>
        <p:nvSpPr>
          <p:cNvPr id="184" name="Google Shape;184;p13"/>
          <p:cNvSpPr/>
          <p:nvPr/>
        </p:nvSpPr>
        <p:spPr>
          <a:xfrm>
            <a:off x="538773" y="2672834"/>
            <a:ext cx="18790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mbria"/>
                <a:ea typeface="Cambria"/>
                <a:cs typeface="Cambria"/>
                <a:sym typeface="Cambria"/>
              </a:rPr>
              <a:t># Initialize list</a:t>
            </a:r>
            <a:endParaRPr b="1" sz="2000">
              <a:solidFill>
                <a:schemeClr val="dk1"/>
              </a:solidFill>
              <a:latin typeface="Cambria"/>
              <a:ea typeface="Cambria"/>
              <a:cs typeface="Cambria"/>
              <a:sym typeface="Cambria"/>
            </a:endParaRPr>
          </a:p>
        </p:txBody>
      </p:sp>
      <p:sp>
        <p:nvSpPr>
          <p:cNvPr id="185" name="Google Shape;185;p13"/>
          <p:cNvSpPr/>
          <p:nvPr/>
        </p:nvSpPr>
        <p:spPr>
          <a:xfrm>
            <a:off x="6486525" y="1172647"/>
            <a:ext cx="5129213"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0000"/>
                </a:solidFill>
                <a:latin typeface="Cambria"/>
                <a:ea typeface="Cambria"/>
                <a:cs typeface="Cambria"/>
                <a:sym typeface="Cambria"/>
              </a:rPr>
              <a:t>What is the output?</a:t>
            </a:r>
            <a:endParaRPr b="1" sz="2400">
              <a:solidFill>
                <a:srgbClr val="FF0000"/>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print(List[::2])</a:t>
            </a:r>
            <a:endParaRPr/>
          </a:p>
          <a:p>
            <a:pPr indent="0" lvl="0" marL="0" marR="0" rtl="0" algn="l">
              <a:spcBef>
                <a:spcPts val="0"/>
              </a:spcBef>
              <a:spcAft>
                <a:spcPts val="0"/>
              </a:spcAft>
              <a:buNone/>
            </a:pPr>
            <a:r>
              <a:rPr b="1" lang="en-IN" sz="2400">
                <a:solidFill>
                  <a:srgbClr val="FF0000"/>
                </a:solidFill>
                <a:latin typeface="Cambria"/>
                <a:ea typeface="Cambria"/>
                <a:cs typeface="Cambria"/>
                <a:sym typeface="Cambria"/>
              </a:rPr>
              <a:t>Output</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[1, 3, 5, 7, 9]</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400">
                <a:solidFill>
                  <a:srgbClr val="FF0000"/>
                </a:solidFill>
                <a:latin typeface="Cambria"/>
                <a:ea typeface="Cambria"/>
                <a:cs typeface="Cambria"/>
                <a:sym typeface="Cambria"/>
              </a:rPr>
              <a:t>What is the output</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print(List[::])</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400">
                <a:solidFill>
                  <a:srgbClr val="FF0000"/>
                </a:solidFill>
                <a:latin typeface="Cambria"/>
                <a:ea typeface="Cambria"/>
                <a:cs typeface="Cambria"/>
                <a:sym typeface="Cambria"/>
              </a:rPr>
              <a:t>Output</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[1, 2, 3, 4, 5, 6, 7, 8, 9]</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2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2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2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2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2000"/>
                                        <p:tgtEl>
                                          <p:spTgt spid="1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Effect filter="fade" transition="in">
                                      <p:cBhvr>
                                        <p:cTn dur="2000"/>
                                        <p:tgtEl>
                                          <p:spTgt spid="1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animEffect filter="fade" transition="in">
                                      <p:cBhvr>
                                        <p:cTn dur="2000"/>
                                        <p:tgtEl>
                                          <p:spTgt spid="1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animEffect filter="fade" transition="in">
                                      <p:cBhvr>
                                        <p:cTn dur="2000"/>
                                        <p:tgtEl>
                                          <p:spTgt spid="1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animEffect filter="fade" transition="in">
                                      <p:cBhvr>
                                        <p:cTn dur="2000"/>
                                        <p:tgtEl>
                                          <p:spTgt spid="1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20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20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20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20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2000"/>
                                        <p:tgtEl>
                                          <p:spTgt spid="1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2000"/>
                                        <p:tgtEl>
                                          <p:spTgt spid="1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animEffect filter="fade" transition="in">
                                      <p:cBhvr>
                                        <p:cTn dur="2000"/>
                                        <p:tgtEl>
                                          <p:spTgt spid="1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animEffect filter="fade" transition="in">
                                      <p:cBhvr>
                                        <p:cTn dur="2000"/>
                                        <p:tgtEl>
                                          <p:spTgt spid="1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8" st="8"/>
                                            </p:txEl>
                                          </p:spTgt>
                                        </p:tgtEl>
                                        <p:attrNameLst>
                                          <p:attrName>style.visibility</p:attrName>
                                        </p:attrNameLst>
                                      </p:cBhvr>
                                      <p:to>
                                        <p:strVal val="visible"/>
                                      </p:to>
                                    </p:set>
                                    <p:animEffect filter="fade" transition="in">
                                      <p:cBhvr>
                                        <p:cTn dur="2000"/>
                                        <p:tgtEl>
                                          <p:spTgt spid="1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9" st="9"/>
                                            </p:txEl>
                                          </p:spTgt>
                                        </p:tgtEl>
                                        <p:attrNameLst>
                                          <p:attrName>style.visibility</p:attrName>
                                        </p:attrNameLst>
                                      </p:cBhvr>
                                      <p:to>
                                        <p:strVal val="visible"/>
                                      </p:to>
                                    </p:set>
                                    <p:animEffect filter="fade" transition="in">
                                      <p:cBhvr>
                                        <p:cTn dur="2000"/>
                                        <p:tgtEl>
                                          <p:spTgt spid="1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0" st="10"/>
                                            </p:txEl>
                                          </p:spTgt>
                                        </p:tgtEl>
                                        <p:attrNameLst>
                                          <p:attrName>style.visibility</p:attrName>
                                        </p:attrNameLst>
                                      </p:cBhvr>
                                      <p:to>
                                        <p:strVal val="visible"/>
                                      </p:to>
                                    </p:set>
                                    <p:animEffect filter="fade" transition="in">
                                      <p:cBhvr>
                                        <p:cTn dur="2000"/>
                                        <p:tgtEl>
                                          <p:spTgt spid="1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1" st="11"/>
                                            </p:txEl>
                                          </p:spTgt>
                                        </p:tgtEl>
                                        <p:attrNameLst>
                                          <p:attrName>style.visibility</p:attrName>
                                        </p:attrNameLst>
                                      </p:cBhvr>
                                      <p:to>
                                        <p:strVal val="visible"/>
                                      </p:to>
                                    </p:set>
                                    <p:animEffect filter="fade" transition="in">
                                      <p:cBhvr>
                                        <p:cTn dur="2000"/>
                                        <p:tgtEl>
                                          <p:spTgt spid="1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2" st="12"/>
                                            </p:txEl>
                                          </p:spTgt>
                                        </p:tgtEl>
                                        <p:attrNameLst>
                                          <p:attrName>style.visibility</p:attrName>
                                        </p:attrNameLst>
                                      </p:cBhvr>
                                      <p:to>
                                        <p:strVal val="visible"/>
                                      </p:to>
                                    </p:set>
                                    <p:animEffect filter="fade" transition="in">
                                      <p:cBhvr>
                                        <p:cTn dur="2000"/>
                                        <p:tgtEl>
                                          <p:spTgt spid="185">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p:nvPr/>
        </p:nvSpPr>
        <p:spPr>
          <a:xfrm>
            <a:off x="433387" y="219761"/>
            <a:ext cx="60960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mbria"/>
                <a:ea typeface="Cambria"/>
                <a:cs typeface="Cambria"/>
                <a:sym typeface="Cambria"/>
              </a:rPr>
              <a:t>Indexing</a:t>
            </a:r>
            <a:endParaRPr b="1" sz="2800">
              <a:solidFill>
                <a:schemeClr val="dk1"/>
              </a:solidFill>
              <a:latin typeface="Cambria"/>
              <a:ea typeface="Cambria"/>
              <a:cs typeface="Cambria"/>
              <a:sym typeface="Cambria"/>
            </a:endParaRPr>
          </a:p>
          <a:p>
            <a:pPr indent="0" lvl="0" marL="0" marR="0" rtl="0" algn="l">
              <a:spcBef>
                <a:spcPts val="0"/>
              </a:spcBef>
              <a:spcAft>
                <a:spcPts val="0"/>
              </a:spcAft>
              <a:buNone/>
            </a:pPr>
            <a:r>
              <a:t/>
            </a:r>
            <a:endParaRPr b="1" sz="8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800">
                <a:solidFill>
                  <a:schemeClr val="dk1"/>
                </a:solidFill>
                <a:latin typeface="Cambria"/>
                <a:ea typeface="Cambria"/>
                <a:cs typeface="Cambria"/>
                <a:sym typeface="Cambria"/>
              </a:rPr>
              <a:t>1. Positive Indexes</a:t>
            </a:r>
            <a:endParaRPr sz="2800">
              <a:solidFill>
                <a:schemeClr val="dk1"/>
              </a:solidFill>
              <a:latin typeface="Cambria"/>
              <a:ea typeface="Cambria"/>
              <a:cs typeface="Cambria"/>
              <a:sym typeface="Cambria"/>
            </a:endParaRPr>
          </a:p>
        </p:txBody>
      </p:sp>
      <p:pic>
        <p:nvPicPr>
          <p:cNvPr id="191" name="Google Shape;191;p14"/>
          <p:cNvPicPr preferRelativeResize="0"/>
          <p:nvPr/>
        </p:nvPicPr>
        <p:blipFill rotWithShape="1">
          <a:blip r:embed="rId3">
            <a:alphaModFix/>
          </a:blip>
          <a:srcRect b="0" l="0" r="0" t="0"/>
          <a:stretch/>
        </p:blipFill>
        <p:spPr>
          <a:xfrm>
            <a:off x="628650" y="1405719"/>
            <a:ext cx="10301287" cy="2194732"/>
          </a:xfrm>
          <a:prstGeom prst="rect">
            <a:avLst/>
          </a:prstGeom>
          <a:noFill/>
          <a:ln>
            <a:noFill/>
          </a:ln>
        </p:spPr>
      </p:pic>
      <p:sp>
        <p:nvSpPr>
          <p:cNvPr id="192" name="Google Shape;192;p14"/>
          <p:cNvSpPr/>
          <p:nvPr/>
        </p:nvSpPr>
        <p:spPr>
          <a:xfrm>
            <a:off x="408620" y="3801547"/>
            <a:ext cx="31539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0000"/>
                </a:solidFill>
                <a:latin typeface="Cambria"/>
                <a:ea typeface="Cambria"/>
                <a:cs typeface="Cambria"/>
                <a:sym typeface="Cambria"/>
              </a:rPr>
              <a:t>How to Initialize list?</a:t>
            </a:r>
            <a:endParaRPr b="1" sz="2400">
              <a:solidFill>
                <a:srgbClr val="FF0000"/>
              </a:solidFill>
              <a:latin typeface="Cambria"/>
              <a:ea typeface="Cambria"/>
              <a:cs typeface="Cambria"/>
              <a:sym typeface="Cambria"/>
            </a:endParaRPr>
          </a:p>
        </p:txBody>
      </p:sp>
      <p:sp>
        <p:nvSpPr>
          <p:cNvPr id="193" name="Google Shape;193;p14"/>
          <p:cNvSpPr/>
          <p:nvPr/>
        </p:nvSpPr>
        <p:spPr>
          <a:xfrm>
            <a:off x="425806" y="4273034"/>
            <a:ext cx="381386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mbria"/>
                <a:ea typeface="Cambria"/>
                <a:cs typeface="Cambria"/>
                <a:sym typeface="Cambria"/>
              </a:rPr>
              <a:t>Lst = [50, 70, 30, 20, 90, 10, 50]</a:t>
            </a:r>
            <a:endParaRPr b="1" sz="2000">
              <a:solidFill>
                <a:schemeClr val="dk1"/>
              </a:solidFill>
              <a:latin typeface="Cambria"/>
              <a:ea typeface="Cambria"/>
              <a:cs typeface="Cambria"/>
              <a:sym typeface="Cambria"/>
            </a:endParaRPr>
          </a:p>
        </p:txBody>
      </p:sp>
      <p:sp>
        <p:nvSpPr>
          <p:cNvPr id="194" name="Google Shape;194;p14"/>
          <p:cNvSpPr/>
          <p:nvPr/>
        </p:nvSpPr>
        <p:spPr>
          <a:xfrm>
            <a:off x="479328" y="4873107"/>
            <a:ext cx="33667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FF0000"/>
                </a:solidFill>
                <a:latin typeface="Cambria"/>
                <a:ea typeface="Cambria"/>
                <a:cs typeface="Cambria"/>
                <a:sym typeface="Cambria"/>
              </a:rPr>
              <a:t>How to display list?</a:t>
            </a:r>
            <a:endParaRPr b="1" sz="2800">
              <a:solidFill>
                <a:srgbClr val="FF0000"/>
              </a:solidFill>
              <a:latin typeface="Cambria"/>
              <a:ea typeface="Cambria"/>
              <a:cs typeface="Cambria"/>
              <a:sym typeface="Cambria"/>
            </a:endParaRPr>
          </a:p>
        </p:txBody>
      </p:sp>
      <p:sp>
        <p:nvSpPr>
          <p:cNvPr id="195" name="Google Shape;195;p14"/>
          <p:cNvSpPr/>
          <p:nvPr/>
        </p:nvSpPr>
        <p:spPr>
          <a:xfrm>
            <a:off x="557028" y="5344596"/>
            <a:ext cx="227498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mbria"/>
                <a:ea typeface="Cambria"/>
                <a:cs typeface="Cambria"/>
                <a:sym typeface="Cambria"/>
              </a:rPr>
              <a:t>print(Lst[::])</a:t>
            </a:r>
            <a:endParaRPr b="1" sz="2800">
              <a:solidFill>
                <a:schemeClr val="dk1"/>
              </a:solidFill>
              <a:latin typeface="Cambria"/>
              <a:ea typeface="Cambria"/>
              <a:cs typeface="Cambria"/>
              <a:sym typeface="Cambria"/>
            </a:endParaRPr>
          </a:p>
        </p:txBody>
      </p:sp>
      <p:sp>
        <p:nvSpPr>
          <p:cNvPr id="196" name="Google Shape;196;p14"/>
          <p:cNvSpPr/>
          <p:nvPr/>
        </p:nvSpPr>
        <p:spPr>
          <a:xfrm>
            <a:off x="6557963" y="4191685"/>
            <a:ext cx="5086348"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FF0000"/>
                </a:solidFill>
                <a:latin typeface="Cambria"/>
                <a:ea typeface="Cambria"/>
                <a:cs typeface="Cambria"/>
                <a:sym typeface="Cambria"/>
              </a:rPr>
              <a:t>Output</a:t>
            </a:r>
            <a:r>
              <a:rPr b="1" lang="en-IN" sz="3200">
                <a:solidFill>
                  <a:schemeClr val="dk1"/>
                </a:solidFill>
                <a:latin typeface="Cambria"/>
                <a:ea typeface="Cambria"/>
                <a:cs typeface="Cambria"/>
                <a:sym typeface="Cambria"/>
              </a:rPr>
              <a:t>:</a:t>
            </a:r>
            <a:endParaRPr/>
          </a:p>
          <a:p>
            <a:pPr indent="0" lvl="0" marL="0" marR="0" rtl="0" algn="l">
              <a:spcBef>
                <a:spcPts val="0"/>
              </a:spcBef>
              <a:spcAft>
                <a:spcPts val="0"/>
              </a:spcAft>
              <a:buNone/>
            </a:pPr>
            <a:r>
              <a:t/>
            </a:r>
            <a:endParaRPr sz="1000">
              <a:solidFill>
                <a:schemeClr val="dk1"/>
              </a:solidFill>
              <a:latin typeface="Cambria"/>
              <a:ea typeface="Cambria"/>
              <a:cs typeface="Cambria"/>
              <a:sym typeface="Cambria"/>
            </a:endParaRPr>
          </a:p>
          <a:p>
            <a:pPr indent="0" lvl="0" marL="0" marR="0" rtl="0" algn="l">
              <a:spcBef>
                <a:spcPts val="0"/>
              </a:spcBef>
              <a:spcAft>
                <a:spcPts val="0"/>
              </a:spcAft>
              <a:buNone/>
            </a:pPr>
            <a:r>
              <a:rPr lang="en-IN" sz="3200">
                <a:solidFill>
                  <a:schemeClr val="dk1"/>
                </a:solidFill>
                <a:latin typeface="Cambria"/>
                <a:ea typeface="Cambria"/>
                <a:cs typeface="Cambria"/>
                <a:sym typeface="Cambria"/>
              </a:rPr>
              <a:t>[50, 70, 30, 20, 90, 10, 50]</a:t>
            </a:r>
            <a:endParaRPr sz="32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2000"/>
                                        <p:tgtEl>
                                          <p:spTgt spid="19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2000"/>
                                        <p:tgtEl>
                                          <p:spTgt spid="19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2000"/>
                                        <p:tgtEl>
                                          <p:spTgt spid="19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2000"/>
                                        <p:tgtEl>
                                          <p:spTgt spid="19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20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2000"/>
                                        <p:tgtEl>
                                          <p:spTgt spid="19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p:nvPr/>
        </p:nvSpPr>
        <p:spPr>
          <a:xfrm>
            <a:off x="347809" y="401122"/>
            <a:ext cx="332930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mbria"/>
                <a:ea typeface="Cambria"/>
                <a:cs typeface="Cambria"/>
                <a:sym typeface="Cambria"/>
              </a:rPr>
              <a:t>2. Negative Indexes</a:t>
            </a:r>
            <a:endParaRPr sz="2800">
              <a:solidFill>
                <a:schemeClr val="dk1"/>
              </a:solidFill>
              <a:latin typeface="Cambria"/>
              <a:ea typeface="Cambria"/>
              <a:cs typeface="Cambria"/>
              <a:sym typeface="Cambria"/>
            </a:endParaRPr>
          </a:p>
        </p:txBody>
      </p:sp>
      <p:pic>
        <p:nvPicPr>
          <p:cNvPr id="202" name="Google Shape;202;p15"/>
          <p:cNvPicPr preferRelativeResize="0"/>
          <p:nvPr/>
        </p:nvPicPr>
        <p:blipFill rotWithShape="1">
          <a:blip r:embed="rId3">
            <a:alphaModFix/>
          </a:blip>
          <a:srcRect b="0" l="0" r="0" t="0"/>
          <a:stretch/>
        </p:blipFill>
        <p:spPr>
          <a:xfrm>
            <a:off x="835212" y="1237042"/>
            <a:ext cx="10366187" cy="1863346"/>
          </a:xfrm>
          <a:prstGeom prst="rect">
            <a:avLst/>
          </a:prstGeom>
          <a:noFill/>
          <a:ln>
            <a:noFill/>
          </a:ln>
        </p:spPr>
      </p:pic>
      <p:sp>
        <p:nvSpPr>
          <p:cNvPr id="203" name="Google Shape;203;p15"/>
          <p:cNvSpPr/>
          <p:nvPr/>
        </p:nvSpPr>
        <p:spPr>
          <a:xfrm>
            <a:off x="866600" y="3715822"/>
            <a:ext cx="29085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0000"/>
                </a:solidFill>
                <a:latin typeface="Cambria"/>
                <a:ea typeface="Cambria"/>
                <a:cs typeface="Cambria"/>
                <a:sym typeface="Cambria"/>
              </a:rPr>
              <a:t>How to display list?</a:t>
            </a:r>
            <a:endParaRPr b="1" sz="2400">
              <a:solidFill>
                <a:srgbClr val="FF0000"/>
              </a:solidFill>
              <a:latin typeface="Cambria"/>
              <a:ea typeface="Cambria"/>
              <a:cs typeface="Cambria"/>
              <a:sym typeface="Cambria"/>
            </a:endParaRPr>
          </a:p>
        </p:txBody>
      </p:sp>
      <p:sp>
        <p:nvSpPr>
          <p:cNvPr id="204" name="Google Shape;204;p15"/>
          <p:cNvSpPr/>
          <p:nvPr/>
        </p:nvSpPr>
        <p:spPr>
          <a:xfrm>
            <a:off x="947667" y="4444484"/>
            <a:ext cx="244971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mbria"/>
                <a:ea typeface="Cambria"/>
                <a:cs typeface="Cambria"/>
                <a:sym typeface="Cambria"/>
              </a:rPr>
              <a:t>print(Lst[-7::1])</a:t>
            </a:r>
            <a:endParaRPr/>
          </a:p>
          <a:p>
            <a:pPr indent="0" lvl="0" marL="0" marR="0" rtl="0" algn="l">
              <a:spcBef>
                <a:spcPts val="0"/>
              </a:spcBef>
              <a:spcAft>
                <a:spcPts val="0"/>
              </a:spcAft>
              <a:buNone/>
            </a:pPr>
            <a:r>
              <a:t/>
            </a:r>
            <a:endParaRPr b="1" sz="24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400">
                <a:solidFill>
                  <a:schemeClr val="dk1"/>
                </a:solidFill>
                <a:latin typeface="Cambria"/>
                <a:ea typeface="Cambria"/>
                <a:cs typeface="Cambria"/>
                <a:sym typeface="Cambria"/>
              </a:rPr>
              <a:t>Print(lst[:-1]</a:t>
            </a:r>
            <a:endParaRPr b="1" sz="2400">
              <a:solidFill>
                <a:schemeClr val="dk1"/>
              </a:solidFill>
              <a:latin typeface="Cambria"/>
              <a:ea typeface="Cambria"/>
              <a:cs typeface="Cambria"/>
              <a:sym typeface="Cambria"/>
            </a:endParaRPr>
          </a:p>
        </p:txBody>
      </p:sp>
      <p:sp>
        <p:nvSpPr>
          <p:cNvPr id="205" name="Google Shape;205;p15"/>
          <p:cNvSpPr/>
          <p:nvPr/>
        </p:nvSpPr>
        <p:spPr>
          <a:xfrm>
            <a:off x="6443663" y="3944392"/>
            <a:ext cx="412908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FF0000"/>
                </a:solidFill>
                <a:latin typeface="Cambria"/>
                <a:ea typeface="Cambria"/>
                <a:cs typeface="Cambria"/>
                <a:sym typeface="Cambria"/>
              </a:rPr>
              <a:t>Output</a:t>
            </a:r>
            <a:r>
              <a:rPr b="1" lang="en-IN" sz="2800">
                <a:solidFill>
                  <a:schemeClr val="dk1"/>
                </a:solidFill>
                <a:latin typeface="Cambria"/>
                <a:ea typeface="Cambria"/>
                <a:cs typeface="Cambria"/>
                <a:sym typeface="Cambria"/>
              </a:rPr>
              <a:t>:</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[50, 70, 30, 20, 90, 10, 50]</a:t>
            </a:r>
            <a:endParaRPr sz="2800">
              <a:solidFill>
                <a:schemeClr val="dk1"/>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p:nvPr/>
        </p:nvSpPr>
        <p:spPr>
          <a:xfrm>
            <a:off x="384633" y="358258"/>
            <a:ext cx="513034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mbria"/>
                <a:ea typeface="Cambria"/>
                <a:cs typeface="Cambria"/>
                <a:sym typeface="Cambria"/>
              </a:rPr>
              <a:t>3. Slicing</a:t>
            </a:r>
            <a:endParaRPr sz="2800">
              <a:solidFill>
                <a:schemeClr val="dk1"/>
              </a:solidFill>
              <a:latin typeface="Cambria"/>
              <a:ea typeface="Cambria"/>
              <a:cs typeface="Cambria"/>
              <a:sym typeface="Cambria"/>
            </a:endParaRPr>
          </a:p>
        </p:txBody>
      </p:sp>
      <p:pic>
        <p:nvPicPr>
          <p:cNvPr id="211" name="Google Shape;211;p16"/>
          <p:cNvPicPr preferRelativeResize="0"/>
          <p:nvPr/>
        </p:nvPicPr>
        <p:blipFill rotWithShape="1">
          <a:blip r:embed="rId3">
            <a:alphaModFix/>
          </a:blip>
          <a:srcRect b="0" l="0" r="0" t="0"/>
          <a:stretch/>
        </p:blipFill>
        <p:spPr>
          <a:xfrm>
            <a:off x="485775" y="1171576"/>
            <a:ext cx="11172825" cy="3557588"/>
          </a:xfrm>
          <a:prstGeom prst="rect">
            <a:avLst/>
          </a:prstGeom>
          <a:noFill/>
          <a:ln>
            <a:noFill/>
          </a:ln>
        </p:spPr>
      </p:pic>
      <p:sp>
        <p:nvSpPr>
          <p:cNvPr id="212" name="Google Shape;212;p16"/>
          <p:cNvSpPr txBox="1"/>
          <p:nvPr/>
        </p:nvSpPr>
        <p:spPr>
          <a:xfrm>
            <a:off x="7886700" y="2671763"/>
            <a:ext cx="94297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mbria"/>
                <a:ea typeface="Cambria"/>
                <a:cs typeface="Cambria"/>
                <a:sym typeface="Cambria"/>
              </a:rPr>
              <a:t>Lst</a:t>
            </a:r>
            <a:endParaRPr b="1" sz="3200">
              <a:solidFill>
                <a:schemeClr val="dk1"/>
              </a:solidFill>
              <a:latin typeface="Cambria"/>
              <a:ea typeface="Cambria"/>
              <a:cs typeface="Cambria"/>
              <a:sym typeface="Cambria"/>
            </a:endParaRPr>
          </a:p>
        </p:txBody>
      </p:sp>
      <p:sp>
        <p:nvSpPr>
          <p:cNvPr id="213" name="Google Shape;213;p16"/>
          <p:cNvSpPr/>
          <p:nvPr/>
        </p:nvSpPr>
        <p:spPr>
          <a:xfrm>
            <a:off x="928467" y="5630346"/>
            <a:ext cx="22589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mbria"/>
                <a:ea typeface="Cambria"/>
                <a:cs typeface="Cambria"/>
                <a:sym typeface="Cambria"/>
              </a:rPr>
              <a:t>print(Lst[1:5])</a:t>
            </a:r>
            <a:endParaRPr b="1" sz="2400">
              <a:solidFill>
                <a:schemeClr val="dk1"/>
              </a:solidFill>
              <a:latin typeface="Cambria"/>
              <a:ea typeface="Cambria"/>
              <a:cs typeface="Cambria"/>
              <a:sym typeface="Cambria"/>
            </a:endParaRPr>
          </a:p>
        </p:txBody>
      </p:sp>
      <p:sp>
        <p:nvSpPr>
          <p:cNvPr id="214" name="Google Shape;214;p16"/>
          <p:cNvSpPr txBox="1"/>
          <p:nvPr/>
        </p:nvSpPr>
        <p:spPr>
          <a:xfrm>
            <a:off x="900112" y="5072063"/>
            <a:ext cx="57650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0000"/>
                </a:solidFill>
                <a:latin typeface="Cambria"/>
                <a:ea typeface="Cambria"/>
                <a:cs typeface="Cambria"/>
                <a:sym typeface="Cambria"/>
              </a:rPr>
              <a:t>What is the syntax to slice the above list</a:t>
            </a:r>
            <a:endParaRPr b="1" sz="2400">
              <a:solidFill>
                <a:srgbClr val="FF0000"/>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2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2000"/>
                                        <p:tgtEl>
                                          <p:spTgt spid="21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p:nvPr/>
        </p:nvSpPr>
        <p:spPr>
          <a:xfrm>
            <a:off x="361073" y="185737"/>
            <a:ext cx="95973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mbria"/>
                <a:ea typeface="Cambria"/>
                <a:cs typeface="Cambria"/>
                <a:sym typeface="Cambria"/>
              </a:rPr>
              <a:t>Working with Lists- Program to Input n names</a:t>
            </a:r>
            <a:endParaRPr b="1" sz="3200">
              <a:solidFill>
                <a:schemeClr val="dk1"/>
              </a:solidFill>
              <a:latin typeface="Cambria"/>
              <a:ea typeface="Cambria"/>
              <a:cs typeface="Cambria"/>
              <a:sym typeface="Cambria"/>
            </a:endParaRPr>
          </a:p>
        </p:txBody>
      </p:sp>
      <p:pic>
        <p:nvPicPr>
          <p:cNvPr id="220" name="Google Shape;220;p17"/>
          <p:cNvPicPr preferRelativeResize="0"/>
          <p:nvPr/>
        </p:nvPicPr>
        <p:blipFill rotWithShape="1">
          <a:blip r:embed="rId3">
            <a:alphaModFix/>
          </a:blip>
          <a:srcRect b="0" l="0" r="0" t="0"/>
          <a:stretch/>
        </p:blipFill>
        <p:spPr>
          <a:xfrm>
            <a:off x="294969" y="1010725"/>
            <a:ext cx="11533238" cy="5670293"/>
          </a:xfrm>
          <a:prstGeom prst="rect">
            <a:avLst/>
          </a:prstGeom>
          <a:noFill/>
          <a:ln>
            <a:noFill/>
          </a:ln>
        </p:spPr>
      </p:pic>
      <p:pic>
        <p:nvPicPr>
          <p:cNvPr id="221" name="Google Shape;221;p17"/>
          <p:cNvPicPr preferRelativeResize="0"/>
          <p:nvPr/>
        </p:nvPicPr>
        <p:blipFill rotWithShape="1">
          <a:blip r:embed="rId4">
            <a:alphaModFix/>
          </a:blip>
          <a:srcRect b="0" l="0" r="0" t="0"/>
          <a:stretch/>
        </p:blipFill>
        <p:spPr>
          <a:xfrm>
            <a:off x="5973097" y="2911425"/>
            <a:ext cx="5589638" cy="35188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838200" y="52477"/>
            <a:ext cx="10515600" cy="9985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List Concatenation and List Replication </a:t>
            </a:r>
            <a:endParaRPr/>
          </a:p>
        </p:txBody>
      </p:sp>
      <p:sp>
        <p:nvSpPr>
          <p:cNvPr id="227" name="Google Shape;227;p18"/>
          <p:cNvSpPr txBox="1"/>
          <p:nvPr>
            <p:ph idx="1" type="body"/>
          </p:nvPr>
        </p:nvSpPr>
        <p:spPr>
          <a:xfrm>
            <a:off x="210207" y="1051042"/>
            <a:ext cx="11143593" cy="52388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 operator combines two lists to create a new list. </a:t>
            </a:r>
            <a:endParaRPr/>
          </a:p>
          <a:p>
            <a:pPr indent="-228600" lvl="0" marL="228600" rtl="0" algn="l">
              <a:lnSpc>
                <a:spcPct val="90000"/>
              </a:lnSpc>
              <a:spcBef>
                <a:spcPts val="1000"/>
              </a:spcBef>
              <a:spcAft>
                <a:spcPts val="0"/>
              </a:spcAft>
              <a:buClr>
                <a:schemeClr val="dk1"/>
              </a:buClr>
              <a:buSzPts val="2800"/>
              <a:buChar char="•"/>
            </a:pPr>
            <a:r>
              <a:rPr lang="en-IN"/>
              <a:t>The * operator is used with a list and an integer value to replicate the list.</a:t>
            </a:r>
            <a:endParaRPr/>
          </a:p>
        </p:txBody>
      </p:sp>
      <p:pic>
        <p:nvPicPr>
          <p:cNvPr id="228" name="Google Shape;228;p18"/>
          <p:cNvPicPr preferRelativeResize="0"/>
          <p:nvPr/>
        </p:nvPicPr>
        <p:blipFill rotWithShape="1">
          <a:blip r:embed="rId3">
            <a:alphaModFix/>
          </a:blip>
          <a:srcRect b="0" l="0" r="0" t="0"/>
          <a:stretch/>
        </p:blipFill>
        <p:spPr>
          <a:xfrm>
            <a:off x="636705" y="2557463"/>
            <a:ext cx="6949958" cy="39290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 And * operators for List</a:t>
            </a:r>
            <a:endParaRPr/>
          </a:p>
        </p:txBody>
      </p:sp>
      <p:sp>
        <p:nvSpPr>
          <p:cNvPr id="234" name="Google Shape;234;p19"/>
          <p:cNvSpPr txBox="1"/>
          <p:nvPr>
            <p:ph idx="1" type="body"/>
          </p:nvPr>
        </p:nvSpPr>
        <p:spPr>
          <a:xfrm>
            <a:off x="221226" y="1165122"/>
            <a:ext cx="10749116" cy="551589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List concatenation is done by + operator</a:t>
            </a:r>
            <a:endParaRPr/>
          </a:p>
          <a:p>
            <a:pPr indent="0" lvl="0" marL="0" rtl="0" algn="l">
              <a:lnSpc>
                <a:spcPct val="90000"/>
              </a:lnSpc>
              <a:spcBef>
                <a:spcPts val="1000"/>
              </a:spcBef>
              <a:spcAft>
                <a:spcPts val="0"/>
              </a:spcAft>
              <a:buClr>
                <a:schemeClr val="dk1"/>
              </a:buClr>
              <a:buSzPts val="2800"/>
              <a:buNone/>
            </a:pPr>
            <a:r>
              <a:rPr lang="en-IN"/>
              <a:t>&gt;&gt;&gt; bacon = ['Zophie']</a:t>
            </a:r>
            <a:endParaRPr/>
          </a:p>
          <a:p>
            <a:pPr indent="0" lvl="0" marL="0" rtl="0" algn="l">
              <a:lnSpc>
                <a:spcPct val="90000"/>
              </a:lnSpc>
              <a:spcBef>
                <a:spcPts val="1000"/>
              </a:spcBef>
              <a:spcAft>
                <a:spcPts val="0"/>
              </a:spcAft>
              <a:buClr>
                <a:schemeClr val="dk1"/>
              </a:buClr>
              <a:buSzPts val="2800"/>
              <a:buNone/>
            </a:pPr>
            <a:r>
              <a:rPr lang="en-IN"/>
              <a:t>&gt;&gt;&gt; bacon = bacon + bacon</a:t>
            </a:r>
            <a:endParaRPr/>
          </a:p>
          <a:p>
            <a:pPr indent="0" lvl="0" marL="0" rtl="0" algn="l">
              <a:lnSpc>
                <a:spcPct val="90000"/>
              </a:lnSpc>
              <a:spcBef>
                <a:spcPts val="1000"/>
              </a:spcBef>
              <a:spcAft>
                <a:spcPts val="0"/>
              </a:spcAft>
              <a:buClr>
                <a:schemeClr val="dk1"/>
              </a:buClr>
              <a:buSzPts val="2800"/>
              <a:buNone/>
            </a:pPr>
            <a:r>
              <a:rPr lang="en-IN"/>
              <a:t>&gt;&gt;&gt; bacon</a:t>
            </a:r>
            <a:endParaRPr/>
          </a:p>
          <a:p>
            <a:pPr indent="0" lvl="0" marL="0" rtl="0" algn="l">
              <a:lnSpc>
                <a:spcPct val="90000"/>
              </a:lnSpc>
              <a:spcBef>
                <a:spcPts val="1000"/>
              </a:spcBef>
              <a:spcAft>
                <a:spcPts val="0"/>
              </a:spcAft>
              <a:buClr>
                <a:schemeClr val="dk1"/>
              </a:buClr>
              <a:buSzPts val="2800"/>
              <a:buNone/>
            </a:pPr>
            <a:r>
              <a:rPr lang="en-IN"/>
              <a:t> [‘Zophie’, ‘Zophie’]</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List replication is done by * operator</a:t>
            </a:r>
            <a:endParaRPr/>
          </a:p>
          <a:p>
            <a:pPr indent="0" lvl="0" marL="0" rtl="0" algn="l">
              <a:lnSpc>
                <a:spcPct val="90000"/>
              </a:lnSpc>
              <a:spcBef>
                <a:spcPts val="1000"/>
              </a:spcBef>
              <a:spcAft>
                <a:spcPts val="0"/>
              </a:spcAft>
              <a:buClr>
                <a:schemeClr val="dk1"/>
              </a:buClr>
              <a:buSzPts val="2800"/>
              <a:buNone/>
            </a:pPr>
            <a:r>
              <a:rPr lang="en-IN"/>
              <a:t>&gt;&gt;&gt; bacon = ['Zophie']</a:t>
            </a:r>
            <a:endParaRPr/>
          </a:p>
          <a:p>
            <a:pPr indent="0" lvl="0" marL="0" rtl="0" algn="l">
              <a:lnSpc>
                <a:spcPct val="90000"/>
              </a:lnSpc>
              <a:spcBef>
                <a:spcPts val="1000"/>
              </a:spcBef>
              <a:spcAft>
                <a:spcPts val="0"/>
              </a:spcAft>
              <a:buClr>
                <a:schemeClr val="dk1"/>
              </a:buClr>
              <a:buSzPts val="2800"/>
              <a:buNone/>
            </a:pPr>
            <a:r>
              <a:rPr lang="en-IN"/>
              <a:t>&gt;&gt;&gt; bacon = bacon * 3 </a:t>
            </a:r>
            <a:endParaRPr/>
          </a:p>
          <a:p>
            <a:pPr indent="0" lvl="0" marL="0" rtl="0" algn="l">
              <a:lnSpc>
                <a:spcPct val="90000"/>
              </a:lnSpc>
              <a:spcBef>
                <a:spcPts val="1000"/>
              </a:spcBef>
              <a:spcAft>
                <a:spcPts val="0"/>
              </a:spcAft>
              <a:buClr>
                <a:schemeClr val="dk1"/>
              </a:buClr>
              <a:buSzPts val="2800"/>
              <a:buNone/>
            </a:pPr>
            <a:r>
              <a:rPr lang="en-IN"/>
              <a:t>&gt;&gt;&gt; bacon </a:t>
            </a:r>
            <a:endParaRPr/>
          </a:p>
          <a:p>
            <a:pPr indent="0" lvl="0" marL="0" rtl="0" algn="l">
              <a:lnSpc>
                <a:spcPct val="90000"/>
              </a:lnSpc>
              <a:spcBef>
                <a:spcPts val="1000"/>
              </a:spcBef>
              <a:spcAft>
                <a:spcPts val="0"/>
              </a:spcAft>
              <a:buClr>
                <a:schemeClr val="dk1"/>
              </a:buClr>
              <a:buSzPts val="2800"/>
              <a:buNone/>
            </a:pPr>
            <a:r>
              <a:rPr lang="en-IN"/>
              <a:t>['Zophie', 'Zophie', 'Zophie‘]</a:t>
            </a:r>
            <a:endParaRPr/>
          </a:p>
        </p:txBody>
      </p:sp>
      <p:sp>
        <p:nvSpPr>
          <p:cNvPr id="235" name="Google Shape;235;p19"/>
          <p:cNvSpPr/>
          <p:nvPr/>
        </p:nvSpPr>
        <p:spPr>
          <a:xfrm>
            <a:off x="6690851" y="1946787"/>
            <a:ext cx="5019369" cy="3170099"/>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FF0000"/>
                </a:solidFill>
                <a:latin typeface="Cambria"/>
                <a:ea typeface="Cambria"/>
                <a:cs typeface="Cambria"/>
                <a:sym typeface="Cambria"/>
              </a:rPr>
              <a:t>What is the output?</a:t>
            </a:r>
            <a:endParaRPr/>
          </a:p>
          <a:p>
            <a:pPr indent="0" lvl="0" marL="0" marR="0" rtl="0" algn="l">
              <a:spcBef>
                <a:spcPts val="0"/>
              </a:spcBef>
              <a:spcAft>
                <a:spcPts val="0"/>
              </a:spcAft>
              <a:buNone/>
            </a:pPr>
            <a:r>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bacon=['zophie']</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bacon=bacon+bacon</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bacon</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bacon=bacon*3</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bacon</a:t>
            </a:r>
            <a:endParaRPr sz="28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5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5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5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500"/>
                                        <p:tgtEl>
                                          <p:spTgt spid="2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500"/>
                                        <p:tgtEl>
                                          <p:spTgt spid="2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animEffect filter="fade" transition="in">
                                      <p:cBhvr>
                                        <p:cTn dur="500"/>
                                        <p:tgtEl>
                                          <p:spTgt spid="2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6" st="6"/>
                                            </p:txEl>
                                          </p:spTgt>
                                        </p:tgtEl>
                                        <p:attrNameLst>
                                          <p:attrName>style.visibility</p:attrName>
                                        </p:attrNameLst>
                                      </p:cBhvr>
                                      <p:to>
                                        <p:strVal val="visible"/>
                                      </p:to>
                                    </p:set>
                                    <p:animEffect filter="fade" transition="in">
                                      <p:cBhvr>
                                        <p:cTn dur="500"/>
                                        <p:tgtEl>
                                          <p:spTgt spid="2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7" st="7"/>
                                            </p:txEl>
                                          </p:spTgt>
                                        </p:tgtEl>
                                        <p:attrNameLst>
                                          <p:attrName>style.visibility</p:attrName>
                                        </p:attrNameLst>
                                      </p:cBhvr>
                                      <p:to>
                                        <p:strVal val="visible"/>
                                      </p:to>
                                    </p:set>
                                    <p:animEffect filter="fade" transition="in">
                                      <p:cBhvr>
                                        <p:cTn dur="500"/>
                                        <p:tgtEl>
                                          <p:spTgt spid="2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8" st="8"/>
                                            </p:txEl>
                                          </p:spTgt>
                                        </p:tgtEl>
                                        <p:attrNameLst>
                                          <p:attrName>style.visibility</p:attrName>
                                        </p:attrNameLst>
                                      </p:cBhvr>
                                      <p:to>
                                        <p:strVal val="visible"/>
                                      </p:to>
                                    </p:set>
                                    <p:animEffect filter="fade" transition="in">
                                      <p:cBhvr>
                                        <p:cTn dur="500"/>
                                        <p:tgtEl>
                                          <p:spTgt spid="23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9" st="9"/>
                                            </p:txEl>
                                          </p:spTgt>
                                        </p:tgtEl>
                                        <p:attrNameLst>
                                          <p:attrName>style.visibility</p:attrName>
                                        </p:attrNameLst>
                                      </p:cBhvr>
                                      <p:to>
                                        <p:strVal val="visible"/>
                                      </p:to>
                                    </p:set>
                                    <p:animEffect filter="fade" transition="in">
                                      <p:cBhvr>
                                        <p:cTn dur="500"/>
                                        <p:tgtEl>
                                          <p:spTgt spid="23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0" st="10"/>
                                            </p:txEl>
                                          </p:spTgt>
                                        </p:tgtEl>
                                        <p:attrNameLst>
                                          <p:attrName>style.visibility</p:attrName>
                                        </p:attrNameLst>
                                      </p:cBhvr>
                                      <p:to>
                                        <p:strVal val="visible"/>
                                      </p:to>
                                    </p:set>
                                    <p:animEffect filter="fade" transition="in">
                                      <p:cBhvr>
                                        <p:cTn dur="500"/>
                                        <p:tgtEl>
                                          <p:spTgt spid="23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5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5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5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5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500"/>
                                        <p:tgtEl>
                                          <p:spTgt spid="2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Effect filter="fade" transition="in">
                                      <p:cBhvr>
                                        <p:cTn dur="500"/>
                                        <p:tgtEl>
                                          <p:spTgt spid="2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Effect filter="fade" transition="in">
                                      <p:cBhvr>
                                        <p:cTn dur="500"/>
                                        <p:tgtEl>
                                          <p:spTgt spid="23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IN"/>
              <a:t>LISTS</a:t>
            </a:r>
            <a:endParaRPr/>
          </a:p>
        </p:txBody>
      </p:sp>
      <p:sp>
        <p:nvSpPr>
          <p:cNvPr id="92" name="Google Shape;92;p2"/>
          <p:cNvSpPr txBox="1"/>
          <p:nvPr>
            <p:ph idx="1" type="body"/>
          </p:nvPr>
        </p:nvSpPr>
        <p:spPr>
          <a:xfrm>
            <a:off x="838200" y="1366787"/>
            <a:ext cx="10515600" cy="4867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Lists and tuples can contain multiple values, which makes it easier to write programs </a:t>
            </a:r>
            <a:endParaRPr/>
          </a:p>
          <a:p>
            <a:pPr indent="-228600" lvl="0" marL="228600" rtl="0" algn="l">
              <a:lnSpc>
                <a:spcPct val="90000"/>
              </a:lnSpc>
              <a:spcBef>
                <a:spcPts val="1000"/>
              </a:spcBef>
              <a:spcAft>
                <a:spcPts val="0"/>
              </a:spcAft>
              <a:buClr>
                <a:schemeClr val="dk1"/>
              </a:buClr>
              <a:buSzPts val="2800"/>
              <a:buChar char="•"/>
            </a:pPr>
            <a:r>
              <a:rPr lang="en-IN"/>
              <a:t>They handle large amounts of data. </a:t>
            </a:r>
            <a:endParaRPr/>
          </a:p>
          <a:p>
            <a:pPr indent="-228600" lvl="0" marL="228600" rtl="0" algn="l">
              <a:lnSpc>
                <a:spcPct val="90000"/>
              </a:lnSpc>
              <a:spcBef>
                <a:spcPts val="1000"/>
              </a:spcBef>
              <a:spcAft>
                <a:spcPts val="0"/>
              </a:spcAft>
              <a:buClr>
                <a:schemeClr val="dk1"/>
              </a:buClr>
              <a:buSzPts val="2800"/>
              <a:buChar char="•"/>
            </a:pPr>
            <a:r>
              <a:rPr lang="en-IN"/>
              <a:t>Lists themselves can contain other lists, and hence can be used to arrange data into hierarchical structures.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220717" y="147068"/>
            <a:ext cx="11133083" cy="9460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mbria"/>
              <a:buNone/>
            </a:pPr>
            <a:r>
              <a:rPr lang="en-IN"/>
              <a:t>Removing Values from Lists with del Statements </a:t>
            </a:r>
            <a:endParaRPr/>
          </a:p>
        </p:txBody>
      </p:sp>
      <p:sp>
        <p:nvSpPr>
          <p:cNvPr id="241" name="Google Shape;241;p20"/>
          <p:cNvSpPr txBox="1"/>
          <p:nvPr>
            <p:ph idx="1" type="body"/>
          </p:nvPr>
        </p:nvSpPr>
        <p:spPr>
          <a:xfrm>
            <a:off x="220717" y="1261241"/>
            <a:ext cx="11403724" cy="49445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a:t>
            </a:r>
            <a:r>
              <a:rPr b="1" lang="en-IN">
                <a:solidFill>
                  <a:srgbClr val="FF0000"/>
                </a:solidFill>
              </a:rPr>
              <a:t>del</a:t>
            </a:r>
            <a:r>
              <a:rPr lang="en-IN"/>
              <a:t> statement will delete values at an index in a list. </a:t>
            </a:r>
            <a:endParaRPr/>
          </a:p>
          <a:p>
            <a:pPr indent="-228600" lvl="0" marL="228600" rtl="0" algn="l">
              <a:lnSpc>
                <a:spcPct val="90000"/>
              </a:lnSpc>
              <a:spcBef>
                <a:spcPts val="1000"/>
              </a:spcBef>
              <a:spcAft>
                <a:spcPts val="0"/>
              </a:spcAft>
              <a:buClr>
                <a:schemeClr val="dk1"/>
              </a:buClr>
              <a:buSzPts val="2800"/>
              <a:buChar char="•"/>
            </a:pPr>
            <a:r>
              <a:rPr lang="en-IN"/>
              <a:t>All of the values in the list after the deleted value will be moved up one index position.</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242" name="Google Shape;242;p20"/>
          <p:cNvGrpSpPr/>
          <p:nvPr/>
        </p:nvGrpSpPr>
        <p:grpSpPr>
          <a:xfrm>
            <a:off x="2268638" y="2720054"/>
            <a:ext cx="8669438" cy="3449256"/>
            <a:chOff x="2268638" y="2592729"/>
            <a:chExt cx="8669438" cy="3449256"/>
          </a:xfrm>
        </p:grpSpPr>
        <p:sp>
          <p:nvSpPr>
            <p:cNvPr id="243" name="Google Shape;243;p20"/>
            <p:cNvSpPr txBox="1"/>
            <p:nvPr/>
          </p:nvSpPr>
          <p:spPr>
            <a:xfrm>
              <a:off x="2268638" y="2592729"/>
              <a:ext cx="8669438" cy="3449256"/>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4" name="Google Shape;244;p20"/>
            <p:cNvPicPr preferRelativeResize="0"/>
            <p:nvPr/>
          </p:nvPicPr>
          <p:blipFill rotWithShape="1">
            <a:blip r:embed="rId3">
              <a:alphaModFix/>
            </a:blip>
            <a:srcRect b="0" l="0" r="0" t="0"/>
            <a:stretch/>
          </p:blipFill>
          <p:spPr>
            <a:xfrm>
              <a:off x="2443056" y="2889957"/>
              <a:ext cx="8291574" cy="2883284"/>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795337" y="328613"/>
            <a:ext cx="10515600" cy="7673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The in and not in Operators </a:t>
            </a:r>
            <a:endParaRPr/>
          </a:p>
        </p:txBody>
      </p:sp>
      <p:sp>
        <p:nvSpPr>
          <p:cNvPr id="250" name="Google Shape;250;p21"/>
          <p:cNvSpPr txBox="1"/>
          <p:nvPr>
            <p:ph idx="1" type="body"/>
          </p:nvPr>
        </p:nvSpPr>
        <p:spPr>
          <a:xfrm>
            <a:off x="838200" y="872359"/>
            <a:ext cx="10515600" cy="509959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Whether a value is in a list or not can be determined with the in and not in operators respectively. </a:t>
            </a:r>
            <a:endParaRPr/>
          </a:p>
          <a:p>
            <a:pPr indent="-228600" lvl="0" marL="228600" rtl="0" algn="l">
              <a:lnSpc>
                <a:spcPct val="90000"/>
              </a:lnSpc>
              <a:spcBef>
                <a:spcPts val="1000"/>
              </a:spcBef>
              <a:spcAft>
                <a:spcPts val="0"/>
              </a:spcAft>
              <a:buClr>
                <a:schemeClr val="dk1"/>
              </a:buClr>
              <a:buSzPts val="2800"/>
              <a:buChar char="•"/>
            </a:pPr>
            <a:r>
              <a:rPr lang="en-IN"/>
              <a:t>in and not in are used in expressions and connect two values: a value to look for in a list and the list where it may be found. </a:t>
            </a:r>
            <a:endParaRPr/>
          </a:p>
          <a:p>
            <a:pPr indent="0" lvl="0" marL="0" rtl="0" algn="l">
              <a:lnSpc>
                <a:spcPct val="90000"/>
              </a:lnSpc>
              <a:spcBef>
                <a:spcPts val="1000"/>
              </a:spcBef>
              <a:spcAft>
                <a:spcPts val="0"/>
              </a:spcAft>
              <a:buClr>
                <a:schemeClr val="dk1"/>
              </a:buClr>
              <a:buSzPts val="2800"/>
              <a:buNone/>
            </a:pPr>
            <a:r>
              <a:rPr lang="en-IN"/>
              <a:t>		item in list            or      item in [item(s)]</a:t>
            </a:r>
            <a:endParaRPr/>
          </a:p>
          <a:p>
            <a:pPr indent="0" lvl="0" marL="0" rtl="0" algn="l">
              <a:lnSpc>
                <a:spcPct val="90000"/>
              </a:lnSpc>
              <a:spcBef>
                <a:spcPts val="1000"/>
              </a:spcBef>
              <a:spcAft>
                <a:spcPts val="0"/>
              </a:spcAft>
              <a:buClr>
                <a:schemeClr val="dk1"/>
              </a:buClr>
              <a:buSzPts val="2800"/>
              <a:buNone/>
            </a:pPr>
            <a:r>
              <a:rPr lang="en-IN"/>
              <a:t>   		item not in list     or      item  not in [item(s)]</a:t>
            </a:r>
            <a:endParaRPr/>
          </a:p>
          <a:p>
            <a:pPr indent="-228600" lvl="0" marL="228600" rtl="0" algn="l">
              <a:lnSpc>
                <a:spcPct val="90000"/>
              </a:lnSpc>
              <a:spcBef>
                <a:spcPts val="1000"/>
              </a:spcBef>
              <a:spcAft>
                <a:spcPts val="0"/>
              </a:spcAft>
              <a:buClr>
                <a:schemeClr val="dk1"/>
              </a:buClr>
              <a:buSzPts val="2800"/>
              <a:buChar char="•"/>
            </a:pPr>
            <a:r>
              <a:rPr lang="en-IN"/>
              <a:t>These expressions will evaluate to a Boolean value.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2"/>
          <p:cNvPicPr preferRelativeResize="0"/>
          <p:nvPr/>
        </p:nvPicPr>
        <p:blipFill rotWithShape="1">
          <a:blip r:embed="rId3">
            <a:alphaModFix/>
          </a:blip>
          <a:srcRect b="0" l="0" r="0" t="0"/>
          <a:stretch/>
        </p:blipFill>
        <p:spPr>
          <a:xfrm>
            <a:off x="400049" y="490567"/>
            <a:ext cx="7186613" cy="4452908"/>
          </a:xfrm>
          <a:prstGeom prst="rect">
            <a:avLst/>
          </a:prstGeom>
          <a:noFill/>
          <a:ln>
            <a:noFill/>
          </a:ln>
        </p:spPr>
      </p:pic>
      <p:sp>
        <p:nvSpPr>
          <p:cNvPr id="256" name="Google Shape;256;p22"/>
          <p:cNvSpPr txBox="1"/>
          <p:nvPr/>
        </p:nvSpPr>
        <p:spPr>
          <a:xfrm>
            <a:off x="5323830" y="2871786"/>
            <a:ext cx="6600483" cy="3693319"/>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7" name="Google Shape;257;p22"/>
          <p:cNvPicPr preferRelativeResize="0"/>
          <p:nvPr/>
        </p:nvPicPr>
        <p:blipFill rotWithShape="1">
          <a:blip r:embed="rId4">
            <a:alphaModFix/>
          </a:blip>
          <a:srcRect b="0" l="0" r="0" t="0"/>
          <a:stretch/>
        </p:blipFill>
        <p:spPr>
          <a:xfrm>
            <a:off x="5454543" y="3128965"/>
            <a:ext cx="6289782" cy="3228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2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2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p:nvPr/>
        </p:nvSpPr>
        <p:spPr>
          <a:xfrm>
            <a:off x="270823" y="272534"/>
            <a:ext cx="801815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mbria"/>
                <a:ea typeface="Cambria"/>
                <a:cs typeface="Cambria"/>
                <a:sym typeface="Cambria"/>
              </a:rPr>
              <a:t>Augmented Assignment Operator</a:t>
            </a:r>
            <a:endParaRPr b="1" sz="4000">
              <a:solidFill>
                <a:schemeClr val="dk1"/>
              </a:solidFill>
              <a:latin typeface="Cambria"/>
              <a:ea typeface="Cambria"/>
              <a:cs typeface="Cambria"/>
              <a:sym typeface="Cambria"/>
            </a:endParaRPr>
          </a:p>
        </p:txBody>
      </p:sp>
      <p:pic>
        <p:nvPicPr>
          <p:cNvPr id="263" name="Google Shape;263;p23"/>
          <p:cNvPicPr preferRelativeResize="0"/>
          <p:nvPr/>
        </p:nvPicPr>
        <p:blipFill rotWithShape="1">
          <a:blip r:embed="rId3">
            <a:alphaModFix/>
          </a:blip>
          <a:srcRect b="0" l="0" r="0" t="0"/>
          <a:stretch/>
        </p:blipFill>
        <p:spPr>
          <a:xfrm>
            <a:off x="2221937" y="4000500"/>
            <a:ext cx="4004054" cy="2345962"/>
          </a:xfrm>
          <a:prstGeom prst="rect">
            <a:avLst/>
          </a:prstGeom>
          <a:noFill/>
          <a:ln>
            <a:noFill/>
          </a:ln>
        </p:spPr>
      </p:pic>
      <p:pic>
        <p:nvPicPr>
          <p:cNvPr id="264" name="Google Shape;264;p23"/>
          <p:cNvPicPr preferRelativeResize="0"/>
          <p:nvPr/>
        </p:nvPicPr>
        <p:blipFill rotWithShape="1">
          <a:blip r:embed="rId4">
            <a:alphaModFix/>
          </a:blip>
          <a:srcRect b="0" l="0" r="0" t="0"/>
          <a:stretch/>
        </p:blipFill>
        <p:spPr>
          <a:xfrm>
            <a:off x="576188" y="1227612"/>
            <a:ext cx="4254369" cy="2384819"/>
          </a:xfrm>
          <a:prstGeom prst="rect">
            <a:avLst/>
          </a:prstGeom>
          <a:noFill/>
          <a:ln>
            <a:noFill/>
          </a:ln>
        </p:spPr>
      </p:pic>
      <p:pic>
        <p:nvPicPr>
          <p:cNvPr id="265" name="Google Shape;265;p23"/>
          <p:cNvPicPr preferRelativeResize="0"/>
          <p:nvPr/>
        </p:nvPicPr>
        <p:blipFill rotWithShape="1">
          <a:blip r:embed="rId5">
            <a:alphaModFix/>
          </a:blip>
          <a:srcRect b="0" l="0" r="0" t="0"/>
          <a:stretch/>
        </p:blipFill>
        <p:spPr>
          <a:xfrm>
            <a:off x="7415213" y="1191779"/>
            <a:ext cx="4214812" cy="50661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Augmented Assignment Operators</a:t>
            </a:r>
            <a:endParaRPr/>
          </a:p>
        </p:txBody>
      </p:sp>
      <p:sp>
        <p:nvSpPr>
          <p:cNvPr id="271" name="Google Shape;271;p24"/>
          <p:cNvSpPr txBox="1"/>
          <p:nvPr>
            <p:ph idx="1" type="body"/>
          </p:nvPr>
        </p:nvSpPr>
        <p:spPr>
          <a:xfrm>
            <a:off x="838200" y="1366787"/>
            <a:ext cx="10515600" cy="4867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There are augmented assignment operators for the +, -, *, /, and % operators, described in the Table</a:t>
            </a:r>
            <a:endParaRPr/>
          </a:p>
        </p:txBody>
      </p:sp>
      <p:pic>
        <p:nvPicPr>
          <p:cNvPr id="272" name="Google Shape;272;p24"/>
          <p:cNvPicPr preferRelativeResize="0"/>
          <p:nvPr/>
        </p:nvPicPr>
        <p:blipFill rotWithShape="1">
          <a:blip r:embed="rId3">
            <a:alphaModFix/>
          </a:blip>
          <a:srcRect b="0" l="0" r="0" t="0"/>
          <a:stretch/>
        </p:blipFill>
        <p:spPr>
          <a:xfrm>
            <a:off x="838200" y="2551550"/>
            <a:ext cx="10347506" cy="3113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Methods of List </a:t>
            </a:r>
            <a:endParaRPr/>
          </a:p>
        </p:txBody>
      </p:sp>
      <p:sp>
        <p:nvSpPr>
          <p:cNvPr id="278" name="Google Shape;278;p25"/>
          <p:cNvSpPr txBox="1"/>
          <p:nvPr>
            <p:ph idx="1" type="body"/>
          </p:nvPr>
        </p:nvSpPr>
        <p:spPr>
          <a:xfrm>
            <a:off x="838200" y="1366787"/>
            <a:ext cx="11038490" cy="486792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A method is the same thing as a function, except it is “called on” a value. </a:t>
            </a:r>
            <a:endParaRPr/>
          </a:p>
          <a:p>
            <a:pPr indent="-228600" lvl="0" marL="228600" rtl="0" algn="l">
              <a:lnSpc>
                <a:spcPct val="90000"/>
              </a:lnSpc>
              <a:spcBef>
                <a:spcPts val="1000"/>
              </a:spcBef>
              <a:spcAft>
                <a:spcPts val="0"/>
              </a:spcAft>
              <a:buClr>
                <a:schemeClr val="dk1"/>
              </a:buClr>
              <a:buSzPts val="2800"/>
              <a:buChar char="•"/>
            </a:pPr>
            <a:r>
              <a:rPr lang="en-IN"/>
              <a:t>The method part comes after the list value, separated by a period</a:t>
            </a:r>
            <a:endParaRPr/>
          </a:p>
          <a:p>
            <a:pPr indent="-228600" lvl="0" marL="228600" rtl="0" algn="l">
              <a:lnSpc>
                <a:spcPct val="90000"/>
              </a:lnSpc>
              <a:spcBef>
                <a:spcPts val="1000"/>
              </a:spcBef>
              <a:spcAft>
                <a:spcPts val="0"/>
              </a:spcAft>
              <a:buClr>
                <a:schemeClr val="dk1"/>
              </a:buClr>
              <a:buSzPts val="2800"/>
              <a:buChar char="•"/>
            </a:pPr>
            <a:r>
              <a:rPr lang="en-IN"/>
              <a:t>For example, if a list value were stored in spam, call of the list-method - index() on that list </a:t>
            </a:r>
            <a:endParaRPr/>
          </a:p>
          <a:p>
            <a:pPr indent="0" lvl="0" marL="0" rtl="0" algn="l">
              <a:lnSpc>
                <a:spcPct val="90000"/>
              </a:lnSpc>
              <a:spcBef>
                <a:spcPts val="1000"/>
              </a:spcBef>
              <a:spcAft>
                <a:spcPts val="0"/>
              </a:spcAft>
              <a:buClr>
                <a:schemeClr val="dk1"/>
              </a:buClr>
              <a:buSzPts val="2800"/>
              <a:buNone/>
            </a:pPr>
            <a:r>
              <a:rPr lang="en-IN"/>
              <a:t>		&gt;&gt;&gt;spam [‘hi’ , ‘hello’]</a:t>
            </a:r>
            <a:endParaRPr/>
          </a:p>
          <a:p>
            <a:pPr indent="0" lvl="0" marL="0" rtl="0" algn="l">
              <a:lnSpc>
                <a:spcPct val="90000"/>
              </a:lnSpc>
              <a:spcBef>
                <a:spcPts val="1000"/>
              </a:spcBef>
              <a:spcAft>
                <a:spcPts val="0"/>
              </a:spcAft>
              <a:buClr>
                <a:schemeClr val="dk1"/>
              </a:buClr>
              <a:buSzPts val="2800"/>
              <a:buNone/>
            </a:pPr>
            <a:r>
              <a:rPr lang="en-IN"/>
              <a:t>		&gt;&gt;&gt;spam.index('hello')</a:t>
            </a:r>
            <a:endParaRPr/>
          </a:p>
          <a:p>
            <a:pPr indent="0" lvl="0" marL="0" rtl="0" algn="l">
              <a:lnSpc>
                <a:spcPct val="90000"/>
              </a:lnSpc>
              <a:spcBef>
                <a:spcPts val="1000"/>
              </a:spcBef>
              <a:spcAft>
                <a:spcPts val="0"/>
              </a:spcAft>
              <a:buClr>
                <a:schemeClr val="dk1"/>
              </a:buClr>
              <a:buSzPts val="2800"/>
              <a:buNone/>
            </a:pPr>
            <a:r>
              <a:rPr lang="en-IN"/>
              <a:t>                               1</a:t>
            </a:r>
            <a:endParaRPr/>
          </a:p>
          <a:p>
            <a:pPr indent="-228600" lvl="0" marL="228600" rtl="0" algn="l">
              <a:lnSpc>
                <a:spcPct val="90000"/>
              </a:lnSpc>
              <a:spcBef>
                <a:spcPts val="1000"/>
              </a:spcBef>
              <a:spcAft>
                <a:spcPts val="0"/>
              </a:spcAft>
              <a:buClr>
                <a:schemeClr val="dk1"/>
              </a:buClr>
              <a:buSzPts val="2800"/>
              <a:buChar char="•"/>
            </a:pPr>
            <a:r>
              <a:rPr lang="en-IN"/>
              <a:t>Each data type has its own set of methods. </a:t>
            </a:r>
            <a:endParaRPr/>
          </a:p>
          <a:p>
            <a:pPr indent="-228600" lvl="0" marL="228600" rtl="0" algn="l">
              <a:lnSpc>
                <a:spcPct val="90000"/>
              </a:lnSpc>
              <a:spcBef>
                <a:spcPts val="1000"/>
              </a:spcBef>
              <a:spcAft>
                <a:spcPts val="0"/>
              </a:spcAft>
              <a:buClr>
                <a:schemeClr val="dk1"/>
              </a:buClr>
              <a:buSzPts val="2800"/>
              <a:buChar char="•"/>
            </a:pPr>
            <a:r>
              <a:rPr lang="en-IN"/>
              <a:t>The list data type, has several useful methods for finding, adding, removing, and manipulating values in a list.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p:nvPr/>
        </p:nvSpPr>
        <p:spPr>
          <a:xfrm>
            <a:off x="516195" y="1548581"/>
            <a:ext cx="10943302" cy="41498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Cambria"/>
              <a:buNone/>
            </a:pPr>
            <a:r>
              <a:rPr lang="en-IN" sz="2800">
                <a:solidFill>
                  <a:schemeClr val="dk1"/>
                </a:solidFill>
                <a:latin typeface="Cambria"/>
                <a:ea typeface="Cambria"/>
                <a:cs typeface="Cambria"/>
                <a:sym typeface="Cambria"/>
              </a:rPr>
              <a:t>In Python, a </a:t>
            </a:r>
            <a:r>
              <a:rPr b="1" lang="en-IN" sz="2800">
                <a:solidFill>
                  <a:srgbClr val="FF0000"/>
                </a:solidFill>
                <a:latin typeface="Cambria"/>
                <a:ea typeface="Cambria"/>
                <a:cs typeface="Cambria"/>
                <a:sym typeface="Cambria"/>
              </a:rPr>
              <a:t>function is a standalone block of code </a:t>
            </a:r>
            <a:r>
              <a:rPr lang="en-IN" sz="2800">
                <a:solidFill>
                  <a:schemeClr val="dk1"/>
                </a:solidFill>
                <a:latin typeface="Cambria"/>
                <a:ea typeface="Cambria"/>
                <a:cs typeface="Cambria"/>
                <a:sym typeface="Cambria"/>
              </a:rPr>
              <a:t>that performs a specific task, and is defined using the "def" keyword. It can be called multiple times and from different parts of the program, and can take arguments and return a value.</a:t>
            </a:r>
            <a:endParaRPr/>
          </a:p>
          <a:p>
            <a:pPr indent="0" lvl="0" marL="0" marR="0" rtl="0" algn="l">
              <a:lnSpc>
                <a:spcPct val="100000"/>
              </a:lnSpc>
              <a:spcBef>
                <a:spcPts val="0"/>
              </a:spcBef>
              <a:spcAft>
                <a:spcPts val="0"/>
              </a:spcAft>
              <a:buClr>
                <a:schemeClr val="dk1"/>
              </a:buClr>
              <a:buSzPts val="2800"/>
              <a:buFont typeface="Calibri"/>
              <a:buNone/>
            </a:pPr>
            <a:r>
              <a:t/>
            </a:r>
            <a:endParaRPr sz="2800">
              <a:solidFill>
                <a:schemeClr val="dk1"/>
              </a:solidFill>
              <a:latin typeface="Cambria"/>
              <a:ea typeface="Cambria"/>
              <a:cs typeface="Cambria"/>
              <a:sym typeface="Cambria"/>
            </a:endParaRPr>
          </a:p>
          <a:p>
            <a:pPr indent="0" lvl="0" marL="0" marR="0" rtl="0" algn="just">
              <a:lnSpc>
                <a:spcPct val="100000"/>
              </a:lnSpc>
              <a:spcBef>
                <a:spcPts val="1417"/>
              </a:spcBef>
              <a:spcAft>
                <a:spcPts val="0"/>
              </a:spcAft>
              <a:buClr>
                <a:schemeClr val="dk1"/>
              </a:buClr>
              <a:buSzPts val="2800"/>
              <a:buFont typeface="Cambria"/>
              <a:buNone/>
            </a:pPr>
            <a:r>
              <a:rPr lang="en-IN" sz="2800">
                <a:solidFill>
                  <a:schemeClr val="dk1"/>
                </a:solidFill>
                <a:latin typeface="Cambria"/>
                <a:ea typeface="Cambria"/>
                <a:cs typeface="Cambria"/>
                <a:sym typeface="Cambria"/>
              </a:rPr>
              <a:t>A </a:t>
            </a:r>
            <a:r>
              <a:rPr b="1" lang="en-IN" sz="2800">
                <a:solidFill>
                  <a:srgbClr val="FF0000"/>
                </a:solidFill>
                <a:latin typeface="Cambria"/>
                <a:ea typeface="Cambria"/>
                <a:cs typeface="Cambria"/>
                <a:sym typeface="Cambria"/>
              </a:rPr>
              <a:t>method, on the other hand, is a function that is associated with an object or a class</a:t>
            </a:r>
            <a:r>
              <a:rPr lang="en-IN" sz="2800">
                <a:solidFill>
                  <a:schemeClr val="dk1"/>
                </a:solidFill>
                <a:latin typeface="Cambria"/>
                <a:ea typeface="Cambria"/>
                <a:cs typeface="Cambria"/>
                <a:sym typeface="Cambria"/>
              </a:rPr>
              <a:t>. It is defined inside a class and can access and modify the data within the object or class. </a:t>
            </a:r>
            <a:r>
              <a:rPr b="1" i="1" lang="en-IN" sz="2800" u="sng">
                <a:solidFill>
                  <a:srgbClr val="FF0000"/>
                </a:solidFill>
                <a:latin typeface="Cambria"/>
                <a:ea typeface="Cambria"/>
                <a:cs typeface="Cambria"/>
                <a:sym typeface="Cambria"/>
              </a:rPr>
              <a:t>A method is called on an object, and it operates on the data within that object.</a:t>
            </a:r>
            <a:endParaRPr b="1" sz="2800">
              <a:solidFill>
                <a:srgbClr val="FF0000"/>
              </a:solidFill>
              <a:latin typeface="Cambria"/>
              <a:ea typeface="Cambria"/>
              <a:cs typeface="Cambria"/>
              <a:sym typeface="Cambria"/>
            </a:endParaRPr>
          </a:p>
        </p:txBody>
      </p:sp>
      <p:sp>
        <p:nvSpPr>
          <p:cNvPr id="284" name="Google Shape;284;p26"/>
          <p:cNvSpPr/>
          <p:nvPr/>
        </p:nvSpPr>
        <p:spPr>
          <a:xfrm>
            <a:off x="3573114" y="442141"/>
            <a:ext cx="468051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chemeClr val="dk1"/>
                </a:solidFill>
                <a:latin typeface="Cambria"/>
                <a:ea typeface="Cambria"/>
                <a:cs typeface="Cambria"/>
                <a:sym typeface="Cambria"/>
              </a:rPr>
              <a:t>More on Methods</a:t>
            </a:r>
            <a:endParaRPr b="1" sz="4400">
              <a:solidFill>
                <a:schemeClr val="dk1"/>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nvSpPr>
        <p:spPr>
          <a:xfrm>
            <a:off x="5895233" y="5614669"/>
            <a:ext cx="6296767" cy="109611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27"/>
          <p:cNvSpPr txBox="1"/>
          <p:nvPr/>
        </p:nvSpPr>
        <p:spPr>
          <a:xfrm>
            <a:off x="5895233" y="1839310"/>
            <a:ext cx="6296767" cy="340535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7"/>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index()</a:t>
            </a:r>
            <a:endParaRPr/>
          </a:p>
        </p:txBody>
      </p:sp>
      <p:sp>
        <p:nvSpPr>
          <p:cNvPr id="292" name="Google Shape;292;p27"/>
          <p:cNvSpPr txBox="1"/>
          <p:nvPr>
            <p:ph idx="1" type="body"/>
          </p:nvPr>
        </p:nvSpPr>
        <p:spPr>
          <a:xfrm>
            <a:off x="241739" y="1039528"/>
            <a:ext cx="5906814" cy="58184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Used for finding an item in a List with the index() Method </a:t>
            </a:r>
            <a:endParaRPr/>
          </a:p>
          <a:p>
            <a:pPr indent="-228600" lvl="0" marL="228600" rtl="0" algn="l">
              <a:lnSpc>
                <a:spcPct val="90000"/>
              </a:lnSpc>
              <a:spcBef>
                <a:spcPts val="1000"/>
              </a:spcBef>
              <a:spcAft>
                <a:spcPts val="0"/>
              </a:spcAft>
              <a:buClr>
                <a:schemeClr val="dk1"/>
              </a:buClr>
              <a:buSzPts val="2800"/>
              <a:buChar char="•"/>
            </a:pPr>
            <a:r>
              <a:rPr lang="en-IN"/>
              <a:t>List values have an index() method that can be passed a value, and if that value exists in the list, the index of the value is returned. </a:t>
            </a:r>
            <a:endParaRPr/>
          </a:p>
          <a:p>
            <a:pPr indent="-228600" lvl="0" marL="228600" rtl="0" algn="l">
              <a:lnSpc>
                <a:spcPct val="90000"/>
              </a:lnSpc>
              <a:spcBef>
                <a:spcPts val="1000"/>
              </a:spcBef>
              <a:spcAft>
                <a:spcPts val="0"/>
              </a:spcAft>
              <a:buClr>
                <a:schemeClr val="dk1"/>
              </a:buClr>
              <a:buSzPts val="2800"/>
              <a:buChar char="•"/>
            </a:pPr>
            <a:r>
              <a:rPr lang="en-IN"/>
              <a:t>If the value isn’t in the list, then Python produces an error called </a:t>
            </a:r>
            <a:r>
              <a:rPr lang="en-IN" u="sng"/>
              <a:t>ValueError</a:t>
            </a:r>
            <a:r>
              <a:rPr lang="en-IN"/>
              <a:t> </a:t>
            </a:r>
            <a:endParaRPr/>
          </a:p>
          <a:p>
            <a:pPr indent="-228600" lvl="0" marL="228600" rtl="0" algn="l">
              <a:lnSpc>
                <a:spcPct val="90000"/>
              </a:lnSpc>
              <a:spcBef>
                <a:spcPts val="1000"/>
              </a:spcBef>
              <a:spcAft>
                <a:spcPts val="0"/>
              </a:spcAft>
              <a:buClr>
                <a:schemeClr val="dk1"/>
              </a:buClr>
              <a:buSzPts val="2800"/>
              <a:buChar char="•"/>
            </a:pPr>
            <a:r>
              <a:rPr lang="en-IN"/>
              <a:t>When there are duplicates of the value in the list, the index of its first appearance is returned.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93" name="Google Shape;293;p27"/>
          <p:cNvPicPr preferRelativeResize="0"/>
          <p:nvPr/>
        </p:nvPicPr>
        <p:blipFill rotWithShape="1">
          <a:blip r:embed="rId3">
            <a:alphaModFix/>
          </a:blip>
          <a:srcRect b="0" l="0" r="0" t="0"/>
          <a:stretch/>
        </p:blipFill>
        <p:spPr>
          <a:xfrm>
            <a:off x="6097973" y="2017987"/>
            <a:ext cx="6023954" cy="3069022"/>
          </a:xfrm>
          <a:prstGeom prst="rect">
            <a:avLst/>
          </a:prstGeom>
          <a:noFill/>
          <a:ln>
            <a:noFill/>
          </a:ln>
        </p:spPr>
      </p:pic>
      <p:pic>
        <p:nvPicPr>
          <p:cNvPr id="294" name="Google Shape;294;p27"/>
          <p:cNvPicPr preferRelativeResize="0"/>
          <p:nvPr/>
        </p:nvPicPr>
        <p:blipFill rotWithShape="1">
          <a:blip r:embed="rId4">
            <a:alphaModFix/>
          </a:blip>
          <a:srcRect b="0" l="0" r="0" t="0"/>
          <a:stretch/>
        </p:blipFill>
        <p:spPr>
          <a:xfrm>
            <a:off x="6057533" y="5705672"/>
            <a:ext cx="5959366" cy="920897"/>
          </a:xfrm>
          <a:prstGeom prst="rect">
            <a:avLst/>
          </a:prstGeom>
          <a:noFill/>
          <a:ln>
            <a:noFill/>
          </a:ln>
        </p:spPr>
      </p:pic>
      <p:sp>
        <p:nvSpPr>
          <p:cNvPr id="295" name="Google Shape;295;p27"/>
          <p:cNvSpPr/>
          <p:nvPr/>
        </p:nvSpPr>
        <p:spPr>
          <a:xfrm>
            <a:off x="4760116" y="5869915"/>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7"/>
          <p:cNvSpPr/>
          <p:nvPr/>
        </p:nvSpPr>
        <p:spPr>
          <a:xfrm>
            <a:off x="4864541" y="4437573"/>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27"/>
          <p:cNvSpPr/>
          <p:nvPr/>
        </p:nvSpPr>
        <p:spPr>
          <a:xfrm>
            <a:off x="4864541" y="3118449"/>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8" name="Google Shape;298;p27"/>
          <p:cNvCxnSpPr/>
          <p:nvPr/>
        </p:nvCxnSpPr>
        <p:spPr>
          <a:xfrm flipH="1" rot="10800000">
            <a:off x="6085490" y="3541986"/>
            <a:ext cx="6096000" cy="10512"/>
          </a:xfrm>
          <a:prstGeom prst="straightConnector1">
            <a:avLst/>
          </a:prstGeom>
          <a:noFill/>
          <a:ln cap="flat" cmpd="sng" w="57150">
            <a:solidFill>
              <a:srgbClr val="FFC000"/>
            </a:solidFill>
            <a:prstDash val="solid"/>
            <a:miter lim="800000"/>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p:nvPr/>
        </p:nvSpPr>
        <p:spPr>
          <a:xfrm>
            <a:off x="217522" y="383147"/>
            <a:ext cx="116458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mbria"/>
                <a:ea typeface="Cambria"/>
                <a:cs typeface="Cambria"/>
                <a:sym typeface="Cambria"/>
              </a:rPr>
              <a:t>Finding a Value in a List with the index( ) Method</a:t>
            </a:r>
            <a:endParaRPr b="1" sz="4000">
              <a:solidFill>
                <a:schemeClr val="dk1"/>
              </a:solidFill>
              <a:latin typeface="Cambria"/>
              <a:ea typeface="Cambria"/>
              <a:cs typeface="Cambria"/>
              <a:sym typeface="Cambria"/>
            </a:endParaRPr>
          </a:p>
        </p:txBody>
      </p:sp>
      <p:sp>
        <p:nvSpPr>
          <p:cNvPr id="304" name="Google Shape;304;p28"/>
          <p:cNvSpPr txBox="1"/>
          <p:nvPr/>
        </p:nvSpPr>
        <p:spPr>
          <a:xfrm>
            <a:off x="428365" y="1375889"/>
            <a:ext cx="6001931" cy="341632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28"/>
          <p:cNvSpPr/>
          <p:nvPr/>
        </p:nvSpPr>
        <p:spPr>
          <a:xfrm>
            <a:off x="634182" y="1681316"/>
            <a:ext cx="5515896" cy="2862322"/>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Cambria"/>
                <a:ea typeface="Cambria"/>
                <a:cs typeface="Cambria"/>
                <a:sym typeface="Cambria"/>
              </a:rPr>
              <a:t>&gt;&gt;&gt;csedivision=['A','B','C','D','E']</a:t>
            </a:r>
            <a:endParaRPr/>
          </a:p>
          <a:p>
            <a:pPr indent="0" lvl="0" marL="0" marR="0" rtl="0" algn="l">
              <a:spcBef>
                <a:spcPts val="0"/>
              </a:spcBef>
              <a:spcAft>
                <a:spcPts val="0"/>
              </a:spcAft>
              <a:buNone/>
            </a:pPr>
            <a:r>
              <a:t/>
            </a:r>
            <a:endParaRPr b="1" sz="1000">
              <a:solidFill>
                <a:schemeClr val="lt1"/>
              </a:solidFill>
              <a:latin typeface="Cambria"/>
              <a:ea typeface="Cambria"/>
              <a:cs typeface="Cambria"/>
              <a:sym typeface="Cambria"/>
            </a:endParaRPr>
          </a:p>
          <a:p>
            <a:pPr indent="0" lvl="0" marL="0" marR="0" rtl="0" algn="l">
              <a:spcBef>
                <a:spcPts val="0"/>
              </a:spcBef>
              <a:spcAft>
                <a:spcPts val="0"/>
              </a:spcAft>
              <a:buNone/>
            </a:pPr>
            <a:r>
              <a:rPr b="1" lang="en-IN" sz="2800">
                <a:solidFill>
                  <a:schemeClr val="lt1"/>
                </a:solidFill>
                <a:latin typeface="Cambria"/>
                <a:ea typeface="Cambria"/>
                <a:cs typeface="Cambria"/>
                <a:sym typeface="Cambria"/>
              </a:rPr>
              <a:t>&gt;&gt;&gt;print(csedivision)</a:t>
            </a:r>
            <a:endParaRPr/>
          </a:p>
          <a:p>
            <a:pPr indent="0" lvl="0" marL="0" marR="0" rtl="0" algn="l">
              <a:spcBef>
                <a:spcPts val="0"/>
              </a:spcBef>
              <a:spcAft>
                <a:spcPts val="0"/>
              </a:spcAft>
              <a:buNone/>
            </a:pPr>
            <a:r>
              <a:t/>
            </a:r>
            <a:endParaRPr b="1" sz="1000">
              <a:solidFill>
                <a:schemeClr val="lt1"/>
              </a:solidFill>
              <a:latin typeface="Cambria"/>
              <a:ea typeface="Cambria"/>
              <a:cs typeface="Cambria"/>
              <a:sym typeface="Cambria"/>
            </a:endParaRPr>
          </a:p>
          <a:p>
            <a:pPr indent="0" lvl="0" marL="0" marR="0" rtl="0" algn="l">
              <a:spcBef>
                <a:spcPts val="0"/>
              </a:spcBef>
              <a:spcAft>
                <a:spcPts val="0"/>
              </a:spcAft>
              <a:buNone/>
            </a:pPr>
            <a:r>
              <a:rPr b="1" lang="en-IN" sz="2800">
                <a:solidFill>
                  <a:schemeClr val="lt1"/>
                </a:solidFill>
                <a:latin typeface="Cambria"/>
                <a:ea typeface="Cambria"/>
                <a:cs typeface="Cambria"/>
                <a:sym typeface="Cambria"/>
              </a:rPr>
              <a:t>['A', 'B', 'C', 'D', 'E']</a:t>
            </a:r>
            <a:endParaRPr/>
          </a:p>
          <a:p>
            <a:pPr indent="0" lvl="0" marL="0" marR="0" rtl="0" algn="l">
              <a:spcBef>
                <a:spcPts val="0"/>
              </a:spcBef>
              <a:spcAft>
                <a:spcPts val="0"/>
              </a:spcAft>
              <a:buNone/>
            </a:pPr>
            <a:r>
              <a:t/>
            </a:r>
            <a:endParaRPr b="1" sz="1000">
              <a:solidFill>
                <a:schemeClr val="lt1"/>
              </a:solidFill>
              <a:latin typeface="Cambria"/>
              <a:ea typeface="Cambria"/>
              <a:cs typeface="Cambria"/>
              <a:sym typeface="Cambria"/>
            </a:endParaRPr>
          </a:p>
          <a:p>
            <a:pPr indent="0" lvl="0" marL="0" marR="0" rtl="0" algn="l">
              <a:spcBef>
                <a:spcPts val="0"/>
              </a:spcBef>
              <a:spcAft>
                <a:spcPts val="0"/>
              </a:spcAft>
              <a:buNone/>
            </a:pPr>
            <a:r>
              <a:rPr b="1" lang="en-IN" sz="2800">
                <a:solidFill>
                  <a:schemeClr val="lt1"/>
                </a:solidFill>
                <a:latin typeface="Cambria"/>
                <a:ea typeface="Cambria"/>
                <a:cs typeface="Cambria"/>
                <a:sym typeface="Cambria"/>
              </a:rPr>
              <a:t>&gt;&gt;&gt;csedivision.index('D')</a:t>
            </a:r>
            <a:endParaRPr/>
          </a:p>
          <a:p>
            <a:pPr indent="0" lvl="0" marL="0" marR="0" rtl="0" algn="l">
              <a:spcBef>
                <a:spcPts val="0"/>
              </a:spcBef>
              <a:spcAft>
                <a:spcPts val="0"/>
              </a:spcAft>
              <a:buNone/>
            </a:pPr>
            <a:r>
              <a:t/>
            </a:r>
            <a:endParaRPr b="1" sz="1000">
              <a:solidFill>
                <a:schemeClr val="lt1"/>
              </a:solidFill>
              <a:latin typeface="Cambria"/>
              <a:ea typeface="Cambria"/>
              <a:cs typeface="Cambria"/>
              <a:sym typeface="Cambria"/>
            </a:endParaRPr>
          </a:p>
          <a:p>
            <a:pPr indent="0" lvl="0" marL="0" marR="0" rtl="0" algn="l">
              <a:spcBef>
                <a:spcPts val="0"/>
              </a:spcBef>
              <a:spcAft>
                <a:spcPts val="0"/>
              </a:spcAft>
              <a:buNone/>
            </a:pPr>
            <a:r>
              <a:rPr b="1" lang="en-IN" sz="2800">
                <a:solidFill>
                  <a:schemeClr val="lt1"/>
                </a:solidFill>
                <a:latin typeface="Cambria"/>
                <a:ea typeface="Cambria"/>
                <a:cs typeface="Cambria"/>
                <a:sym typeface="Cambria"/>
              </a:rPr>
              <a:t>3</a:t>
            </a:r>
            <a:endParaRPr b="1" sz="2800">
              <a:solidFill>
                <a:schemeClr val="lt1"/>
              </a:solidFill>
              <a:latin typeface="Cambria"/>
              <a:ea typeface="Cambria"/>
              <a:cs typeface="Cambria"/>
              <a:sym typeface="Cambria"/>
            </a:endParaRPr>
          </a:p>
        </p:txBody>
      </p:sp>
      <p:sp>
        <p:nvSpPr>
          <p:cNvPr id="306" name="Google Shape;306;p28"/>
          <p:cNvSpPr/>
          <p:nvPr/>
        </p:nvSpPr>
        <p:spPr>
          <a:xfrm>
            <a:off x="6803922" y="1404005"/>
            <a:ext cx="5142272"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mbria"/>
                <a:ea typeface="Cambria"/>
                <a:cs typeface="Cambria"/>
                <a:sym typeface="Cambria"/>
              </a:rPr>
              <a:t>number=[10,20,30,30,40,10,20]</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print(number)</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number.index(30)</a:t>
            </a:r>
            <a:endParaRPr/>
          </a:p>
          <a:p>
            <a:pPr indent="0" lvl="0" marL="0" marR="0" rtl="0" algn="l">
              <a:spcBef>
                <a:spcPts val="0"/>
              </a:spcBef>
              <a:spcAft>
                <a:spcPts val="0"/>
              </a:spcAft>
              <a:buNone/>
            </a:pPr>
            <a:r>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800">
                <a:solidFill>
                  <a:srgbClr val="FF0000"/>
                </a:solidFill>
                <a:latin typeface="Cambria"/>
                <a:ea typeface="Cambria"/>
                <a:cs typeface="Cambria"/>
                <a:sym typeface="Cambria"/>
              </a:rPr>
              <a:t>Output</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[10, 20, 30, 30, 40, 10, 20] </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2</a:t>
            </a:r>
            <a:endParaRPr/>
          </a:p>
          <a:p>
            <a:pPr indent="0" lvl="0" marL="0" marR="0" rtl="0" algn="l">
              <a:spcBef>
                <a:spcPts val="0"/>
              </a:spcBef>
              <a:spcAft>
                <a:spcPts val="0"/>
              </a:spcAft>
              <a:buNone/>
            </a:pPr>
            <a:r>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800">
                <a:solidFill>
                  <a:srgbClr val="FF0000"/>
                </a:solidFill>
                <a:latin typeface="Cambria"/>
                <a:ea typeface="Cambria"/>
                <a:cs typeface="Cambria"/>
                <a:sym typeface="Cambria"/>
              </a:rPr>
              <a:t>number.index(10) ?</a:t>
            </a:r>
            <a:endParaRPr/>
          </a:p>
          <a:p>
            <a:pPr indent="0" lvl="0" marL="0" marR="0" rtl="0" algn="l">
              <a:spcBef>
                <a:spcPts val="0"/>
              </a:spcBef>
              <a:spcAft>
                <a:spcPts val="0"/>
              </a:spcAft>
              <a:buNone/>
            </a:pPr>
            <a:r>
              <a:t/>
            </a:r>
            <a:endParaRPr b="1" sz="1000">
              <a:solidFill>
                <a:srgbClr val="FF0000"/>
              </a:solidFill>
              <a:latin typeface="Cambria"/>
              <a:ea typeface="Cambria"/>
              <a:cs typeface="Cambria"/>
              <a:sym typeface="Cambria"/>
            </a:endParaRPr>
          </a:p>
          <a:p>
            <a:pPr indent="0" lvl="0" marL="0" marR="0" rtl="0" algn="l">
              <a:spcBef>
                <a:spcPts val="0"/>
              </a:spcBef>
              <a:spcAft>
                <a:spcPts val="0"/>
              </a:spcAft>
              <a:buNone/>
            </a:pPr>
            <a:r>
              <a:rPr b="1" lang="en-IN" sz="2800">
                <a:solidFill>
                  <a:srgbClr val="FF0000"/>
                </a:solidFill>
                <a:latin typeface="Cambria"/>
                <a:ea typeface="Cambria"/>
                <a:cs typeface="Cambria"/>
                <a:sym typeface="Cambria"/>
              </a:rPr>
              <a:t>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5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5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5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500"/>
                                        <p:tgtEl>
                                          <p:spTgt spid="3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Effect filter="fade" transition="in">
                                      <p:cBhvr>
                                        <p:cTn dur="500"/>
                                        <p:tgtEl>
                                          <p:spTgt spid="3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animEffect filter="fade" transition="in">
                                      <p:cBhvr>
                                        <p:cTn dur="500"/>
                                        <p:tgtEl>
                                          <p:spTgt spid="3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animEffect filter="fade" transition="in">
                                      <p:cBhvr>
                                        <p:cTn dur="500"/>
                                        <p:tgtEl>
                                          <p:spTgt spid="3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animEffect filter="fade" transition="in">
                                      <p:cBhvr>
                                        <p:cTn dur="500"/>
                                        <p:tgtEl>
                                          <p:spTgt spid="3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8" st="8"/>
                                            </p:txEl>
                                          </p:spTgt>
                                        </p:tgtEl>
                                        <p:attrNameLst>
                                          <p:attrName>style.visibility</p:attrName>
                                        </p:attrNameLst>
                                      </p:cBhvr>
                                      <p:to>
                                        <p:strVal val="visible"/>
                                      </p:to>
                                    </p:set>
                                    <p:animEffect filter="fade" transition="in">
                                      <p:cBhvr>
                                        <p:cTn dur="500"/>
                                        <p:tgtEl>
                                          <p:spTgt spid="3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9" st="9"/>
                                            </p:txEl>
                                          </p:spTgt>
                                        </p:tgtEl>
                                        <p:attrNameLst>
                                          <p:attrName>style.visibility</p:attrName>
                                        </p:attrNameLst>
                                      </p:cBhvr>
                                      <p:to>
                                        <p:strVal val="visible"/>
                                      </p:to>
                                    </p:set>
                                    <p:animEffect filter="fade" transition="in">
                                      <p:cBhvr>
                                        <p:cTn dur="500"/>
                                        <p:tgtEl>
                                          <p:spTgt spid="3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0" st="10"/>
                                            </p:txEl>
                                          </p:spTgt>
                                        </p:tgtEl>
                                        <p:attrNameLst>
                                          <p:attrName>style.visibility</p:attrName>
                                        </p:attrNameLst>
                                      </p:cBhvr>
                                      <p:to>
                                        <p:strVal val="visible"/>
                                      </p:to>
                                    </p:set>
                                    <p:animEffect filter="fade" transition="in">
                                      <p:cBhvr>
                                        <p:cTn dur="500"/>
                                        <p:tgtEl>
                                          <p:spTgt spid="30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1" st="11"/>
                                            </p:txEl>
                                          </p:spTgt>
                                        </p:tgtEl>
                                        <p:attrNameLst>
                                          <p:attrName>style.visibility</p:attrName>
                                        </p:attrNameLst>
                                      </p:cBhvr>
                                      <p:to>
                                        <p:strVal val="visible"/>
                                      </p:to>
                                    </p:set>
                                    <p:animEffect filter="fade" transition="in">
                                      <p:cBhvr>
                                        <p:cTn dur="500"/>
                                        <p:tgtEl>
                                          <p:spTgt spid="30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0" y="114868"/>
            <a:ext cx="12191999" cy="92466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mbria"/>
              <a:buNone/>
            </a:pPr>
            <a:r>
              <a:rPr lang="en-IN" sz="3600"/>
              <a:t>Adding Values to List with the append() and insert() Methods </a:t>
            </a:r>
            <a:endParaRPr sz="3600"/>
          </a:p>
        </p:txBody>
      </p:sp>
      <p:sp>
        <p:nvSpPr>
          <p:cNvPr id="312" name="Google Shape;312;p29"/>
          <p:cNvSpPr txBox="1"/>
          <p:nvPr>
            <p:ph idx="1" type="body"/>
          </p:nvPr>
        </p:nvSpPr>
        <p:spPr>
          <a:xfrm>
            <a:off x="147147" y="1282262"/>
            <a:ext cx="6852744" cy="55757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To add new values to a list, the append() and insert() methods are used. </a:t>
            </a:r>
            <a:endParaRPr/>
          </a:p>
          <a:p>
            <a:pPr indent="-228600" lvl="0" marL="228600" rtl="0" algn="l">
              <a:lnSpc>
                <a:spcPct val="90000"/>
              </a:lnSpc>
              <a:spcBef>
                <a:spcPts val="1000"/>
              </a:spcBef>
              <a:spcAft>
                <a:spcPts val="0"/>
              </a:spcAft>
              <a:buClr>
                <a:schemeClr val="dk1"/>
              </a:buClr>
              <a:buSzPts val="2800"/>
              <a:buChar char="•"/>
            </a:pPr>
            <a:r>
              <a:rPr lang="en-IN"/>
              <a:t>The append() method call adds the argument to the end of the list. </a:t>
            </a:r>
            <a:endParaRPr/>
          </a:p>
          <a:p>
            <a:pPr indent="-228600" lvl="0" marL="228600" rtl="0" algn="l">
              <a:lnSpc>
                <a:spcPct val="90000"/>
              </a:lnSpc>
              <a:spcBef>
                <a:spcPts val="1000"/>
              </a:spcBef>
              <a:spcAft>
                <a:spcPts val="0"/>
              </a:spcAft>
              <a:buClr>
                <a:schemeClr val="dk1"/>
              </a:buClr>
              <a:buSzPts val="2800"/>
              <a:buChar char="•"/>
            </a:pPr>
            <a:r>
              <a:rPr lang="en-IN"/>
              <a:t>The insert() method can insert a value at any index in the list. </a:t>
            </a:r>
            <a:endParaRPr/>
          </a:p>
          <a:p>
            <a:pPr indent="-228600" lvl="0" marL="228600" rtl="0" algn="l">
              <a:lnSpc>
                <a:spcPct val="90000"/>
              </a:lnSpc>
              <a:spcBef>
                <a:spcPts val="1000"/>
              </a:spcBef>
              <a:spcAft>
                <a:spcPts val="0"/>
              </a:spcAft>
              <a:buClr>
                <a:schemeClr val="dk1"/>
              </a:buClr>
              <a:buSzPts val="2800"/>
              <a:buChar char="•"/>
            </a:pPr>
            <a:r>
              <a:rPr lang="en-IN"/>
              <a:t>The first argument to insert() is the index for the new value/item, and the second argument is the new value/item to be inserted.</a:t>
            </a:r>
            <a:endParaRPr/>
          </a:p>
          <a:p>
            <a:pPr indent="-228600" lvl="0" marL="228600" rtl="0" algn="l">
              <a:lnSpc>
                <a:spcPct val="90000"/>
              </a:lnSpc>
              <a:spcBef>
                <a:spcPts val="1000"/>
              </a:spcBef>
              <a:spcAft>
                <a:spcPts val="0"/>
              </a:spcAft>
              <a:buClr>
                <a:schemeClr val="dk1"/>
              </a:buClr>
              <a:buSzPts val="2800"/>
              <a:buChar char="•"/>
            </a:pPr>
            <a:r>
              <a:rPr lang="en-IN"/>
              <a:t>The append() and insert() methods are list methods and can be called only on list values, not on other values such as strings or integers.</a:t>
            </a:r>
            <a:endParaRPr/>
          </a:p>
        </p:txBody>
      </p:sp>
      <p:sp>
        <p:nvSpPr>
          <p:cNvPr id="313" name="Google Shape;313;p29"/>
          <p:cNvSpPr/>
          <p:nvPr/>
        </p:nvSpPr>
        <p:spPr>
          <a:xfrm>
            <a:off x="7115505" y="1975947"/>
            <a:ext cx="5076495" cy="341632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 ['cat', 'dog', 'bat']</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 &gt;&gt;&gt; spam.append('moose')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['cat', 'dog', 'bat', 'moose']</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 ['cat', 'dog', 'bat']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spam.insert(1, 'chicken')</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 &gt;&gt;&gt; spam ['cat', 'chicken', 'dog', 'bat']</a:t>
            </a:r>
            <a:endParaRPr/>
          </a:p>
        </p:txBody>
      </p:sp>
      <p:sp>
        <p:nvSpPr>
          <p:cNvPr id="314" name="Google Shape;314;p29"/>
          <p:cNvSpPr/>
          <p:nvPr/>
        </p:nvSpPr>
        <p:spPr>
          <a:xfrm>
            <a:off x="5864774" y="2235580"/>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29"/>
          <p:cNvSpPr/>
          <p:nvPr/>
        </p:nvSpPr>
        <p:spPr>
          <a:xfrm>
            <a:off x="5864773" y="4715920"/>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201499"/>
            <a:ext cx="10515600" cy="789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The List Data Type </a:t>
            </a:r>
            <a:endParaRPr/>
          </a:p>
        </p:txBody>
      </p:sp>
      <p:sp>
        <p:nvSpPr>
          <p:cNvPr id="98" name="Google Shape;98;p3"/>
          <p:cNvSpPr txBox="1"/>
          <p:nvPr>
            <p:ph idx="1" type="body"/>
          </p:nvPr>
        </p:nvSpPr>
        <p:spPr>
          <a:xfrm>
            <a:off x="250257" y="1068404"/>
            <a:ext cx="11103543" cy="48126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 list is a value that contains multiple values in an ordered sequence. </a:t>
            </a:r>
            <a:endParaRPr/>
          </a:p>
          <a:p>
            <a:pPr indent="-228600" lvl="0" marL="228600" rtl="0" algn="l">
              <a:lnSpc>
                <a:spcPct val="90000"/>
              </a:lnSpc>
              <a:spcBef>
                <a:spcPts val="1000"/>
              </a:spcBef>
              <a:spcAft>
                <a:spcPts val="0"/>
              </a:spcAft>
              <a:buClr>
                <a:schemeClr val="dk1"/>
              </a:buClr>
              <a:buSzPts val="2800"/>
              <a:buChar char="•"/>
            </a:pPr>
            <a:r>
              <a:rPr lang="en-IN"/>
              <a:t>The term list value refers to the list itself (which is a value that can be stored in a variable or passed to a function like any other value), not the values inside the list value. </a:t>
            </a:r>
            <a:endParaRPr/>
          </a:p>
          <a:p>
            <a:pPr indent="-228600" lvl="1" marL="685800" rtl="0" algn="l">
              <a:lnSpc>
                <a:spcPct val="90000"/>
              </a:lnSpc>
              <a:spcBef>
                <a:spcPts val="500"/>
              </a:spcBef>
              <a:spcAft>
                <a:spcPts val="0"/>
              </a:spcAft>
              <a:buClr>
                <a:schemeClr val="dk1"/>
              </a:buClr>
              <a:buSzPts val="2400"/>
              <a:buChar char="•"/>
            </a:pPr>
            <a:r>
              <a:rPr lang="en-IN"/>
              <a:t>List value means List – not the contents</a:t>
            </a:r>
            <a:endParaRPr/>
          </a:p>
          <a:p>
            <a:pPr indent="-228600" lvl="0" marL="228600" rtl="0" algn="l">
              <a:lnSpc>
                <a:spcPct val="90000"/>
              </a:lnSpc>
              <a:spcBef>
                <a:spcPts val="1000"/>
              </a:spcBef>
              <a:spcAft>
                <a:spcPts val="0"/>
              </a:spcAft>
              <a:buClr>
                <a:schemeClr val="dk1"/>
              </a:buClr>
              <a:buSzPts val="2800"/>
              <a:buChar char="•"/>
            </a:pPr>
            <a:r>
              <a:rPr lang="en-IN"/>
              <a:t>A list value looks like this: ['cat', 'bat', 'rat', 'elephant']. </a:t>
            </a:r>
            <a:endParaRPr/>
          </a:p>
          <a:p>
            <a:pPr indent="-228600" lvl="0" marL="228600" rtl="0" algn="l">
              <a:lnSpc>
                <a:spcPct val="90000"/>
              </a:lnSpc>
              <a:spcBef>
                <a:spcPts val="1000"/>
              </a:spcBef>
              <a:spcAft>
                <a:spcPts val="0"/>
              </a:spcAft>
              <a:buClr>
                <a:schemeClr val="dk1"/>
              </a:buClr>
              <a:buSzPts val="2800"/>
              <a:buChar char="•"/>
            </a:pPr>
            <a:r>
              <a:rPr lang="en-IN"/>
              <a:t>A list begins with an opening square bracket and ends with a closing square bracket, []. </a:t>
            </a:r>
            <a:endParaRPr/>
          </a:p>
          <a:p>
            <a:pPr indent="-228600" lvl="0" marL="228600" rtl="0" algn="l">
              <a:lnSpc>
                <a:spcPct val="90000"/>
              </a:lnSpc>
              <a:spcBef>
                <a:spcPts val="1000"/>
              </a:spcBef>
              <a:spcAft>
                <a:spcPts val="0"/>
              </a:spcAft>
              <a:buClr>
                <a:schemeClr val="dk1"/>
              </a:buClr>
              <a:buSzPts val="2800"/>
              <a:buChar char="•"/>
            </a:pPr>
            <a:r>
              <a:rPr lang="en-IN"/>
              <a:t>Values inside the list are also called items. Items are separated with commas.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p:nvPr/>
        </p:nvSpPr>
        <p:spPr>
          <a:xfrm>
            <a:off x="319548" y="1224483"/>
            <a:ext cx="5963265" cy="2985433"/>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C0C0C"/>
                </a:solidFill>
                <a:latin typeface="Cambria"/>
                <a:ea typeface="Cambria"/>
                <a:cs typeface="Cambria"/>
                <a:sym typeface="Cambria"/>
              </a:rPr>
              <a:t>niedept=['CSE','ISE','ECE','MECH']</a:t>
            </a:r>
            <a:endParaRPr/>
          </a:p>
          <a:p>
            <a:pPr indent="0" lvl="0" marL="0" marR="0" rtl="0" algn="l">
              <a:spcBef>
                <a:spcPts val="0"/>
              </a:spcBef>
              <a:spcAft>
                <a:spcPts val="0"/>
              </a:spcAft>
              <a:buNone/>
            </a:pPr>
            <a:r>
              <a:t/>
            </a:r>
            <a:endParaRPr b="1" sz="1000">
              <a:solidFill>
                <a:srgbClr val="0C0C0C"/>
              </a:solidFill>
              <a:latin typeface="Cambria"/>
              <a:ea typeface="Cambria"/>
              <a:cs typeface="Cambria"/>
              <a:sym typeface="Cambria"/>
            </a:endParaRPr>
          </a:p>
          <a:p>
            <a:pPr indent="0" lvl="0" marL="0" marR="0" rtl="0" algn="l">
              <a:spcBef>
                <a:spcPts val="0"/>
              </a:spcBef>
              <a:spcAft>
                <a:spcPts val="0"/>
              </a:spcAft>
              <a:buNone/>
            </a:pPr>
            <a:r>
              <a:rPr b="1" lang="en-IN" sz="2800">
                <a:solidFill>
                  <a:srgbClr val="0C0C0C"/>
                </a:solidFill>
                <a:latin typeface="Cambria"/>
                <a:ea typeface="Cambria"/>
                <a:cs typeface="Cambria"/>
                <a:sym typeface="Cambria"/>
              </a:rPr>
              <a:t>print('Before appending')</a:t>
            </a:r>
            <a:endParaRPr/>
          </a:p>
          <a:p>
            <a:pPr indent="0" lvl="0" marL="0" marR="0" rtl="0" algn="l">
              <a:spcBef>
                <a:spcPts val="0"/>
              </a:spcBef>
              <a:spcAft>
                <a:spcPts val="0"/>
              </a:spcAft>
              <a:buNone/>
            </a:pPr>
            <a:r>
              <a:rPr b="1" lang="en-IN" sz="2800">
                <a:solidFill>
                  <a:srgbClr val="0C0C0C"/>
                </a:solidFill>
                <a:latin typeface="Cambria"/>
                <a:ea typeface="Cambria"/>
                <a:cs typeface="Cambria"/>
                <a:sym typeface="Cambria"/>
              </a:rPr>
              <a:t>print(niedept)</a:t>
            </a:r>
            <a:endParaRPr/>
          </a:p>
          <a:p>
            <a:pPr indent="0" lvl="0" marL="0" marR="0" rtl="0" algn="l">
              <a:spcBef>
                <a:spcPts val="0"/>
              </a:spcBef>
              <a:spcAft>
                <a:spcPts val="0"/>
              </a:spcAft>
              <a:buNone/>
            </a:pPr>
            <a:r>
              <a:t/>
            </a:r>
            <a:endParaRPr b="1" sz="1000">
              <a:solidFill>
                <a:srgbClr val="0C0C0C"/>
              </a:solidFill>
              <a:latin typeface="Cambria"/>
              <a:ea typeface="Cambria"/>
              <a:cs typeface="Cambria"/>
              <a:sym typeface="Cambria"/>
            </a:endParaRPr>
          </a:p>
          <a:p>
            <a:pPr indent="0" lvl="0" marL="0" marR="0" rtl="0" algn="l">
              <a:spcBef>
                <a:spcPts val="0"/>
              </a:spcBef>
              <a:spcAft>
                <a:spcPts val="0"/>
              </a:spcAft>
              <a:buNone/>
            </a:pPr>
            <a:r>
              <a:rPr b="1" lang="en-IN" sz="2800">
                <a:solidFill>
                  <a:srgbClr val="0C0C0C"/>
                </a:solidFill>
                <a:latin typeface="Cambria"/>
                <a:ea typeface="Cambria"/>
                <a:cs typeface="Cambria"/>
                <a:sym typeface="Cambria"/>
              </a:rPr>
              <a:t>niedept.append('EEE')</a:t>
            </a:r>
            <a:endParaRPr/>
          </a:p>
          <a:p>
            <a:pPr indent="0" lvl="0" marL="0" marR="0" rtl="0" algn="l">
              <a:spcBef>
                <a:spcPts val="0"/>
              </a:spcBef>
              <a:spcAft>
                <a:spcPts val="0"/>
              </a:spcAft>
              <a:buNone/>
            </a:pPr>
            <a:r>
              <a:rPr b="1" lang="en-IN" sz="2800">
                <a:solidFill>
                  <a:srgbClr val="0C0C0C"/>
                </a:solidFill>
                <a:latin typeface="Cambria"/>
                <a:ea typeface="Cambria"/>
                <a:cs typeface="Cambria"/>
                <a:sym typeface="Cambria"/>
              </a:rPr>
              <a:t>print('After appending')</a:t>
            </a:r>
            <a:endParaRPr/>
          </a:p>
          <a:p>
            <a:pPr indent="0" lvl="0" marL="0" marR="0" rtl="0" algn="l">
              <a:spcBef>
                <a:spcPts val="0"/>
              </a:spcBef>
              <a:spcAft>
                <a:spcPts val="0"/>
              </a:spcAft>
              <a:buNone/>
            </a:pPr>
            <a:r>
              <a:rPr b="1" lang="en-IN" sz="2800">
                <a:solidFill>
                  <a:srgbClr val="0C0C0C"/>
                </a:solidFill>
                <a:latin typeface="Cambria"/>
                <a:ea typeface="Cambria"/>
                <a:cs typeface="Cambria"/>
                <a:sym typeface="Cambria"/>
              </a:rPr>
              <a:t>niedept</a:t>
            </a:r>
            <a:endParaRPr b="1" sz="2800">
              <a:solidFill>
                <a:srgbClr val="0C0C0C"/>
              </a:solidFill>
              <a:latin typeface="Cambria"/>
              <a:ea typeface="Cambria"/>
              <a:cs typeface="Cambria"/>
              <a:sym typeface="Cambria"/>
            </a:endParaRPr>
          </a:p>
        </p:txBody>
      </p:sp>
      <p:sp>
        <p:nvSpPr>
          <p:cNvPr id="321" name="Google Shape;321;p30"/>
          <p:cNvSpPr txBox="1"/>
          <p:nvPr/>
        </p:nvSpPr>
        <p:spPr>
          <a:xfrm>
            <a:off x="309716" y="235974"/>
            <a:ext cx="21372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dk1"/>
                </a:solidFill>
                <a:latin typeface="Cambria"/>
                <a:ea typeface="Cambria"/>
                <a:cs typeface="Cambria"/>
                <a:sym typeface="Cambria"/>
              </a:rPr>
              <a:t>Example:</a:t>
            </a:r>
            <a:endParaRPr b="1" sz="3600">
              <a:solidFill>
                <a:schemeClr val="dk1"/>
              </a:solidFill>
              <a:latin typeface="Cambria"/>
              <a:ea typeface="Cambria"/>
              <a:cs typeface="Cambria"/>
              <a:sym typeface="Cambria"/>
            </a:endParaRPr>
          </a:p>
        </p:txBody>
      </p:sp>
      <p:sp>
        <p:nvSpPr>
          <p:cNvPr id="322" name="Google Shape;322;p30"/>
          <p:cNvSpPr/>
          <p:nvPr/>
        </p:nvSpPr>
        <p:spPr>
          <a:xfrm>
            <a:off x="294967" y="4571999"/>
            <a:ext cx="4940710" cy="1846659"/>
          </a:xfrm>
          <a:prstGeom prst="rect">
            <a:avLst/>
          </a:prstGeom>
          <a:solidFill>
            <a:srgbClr val="FFFFFF"/>
          </a:solid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FF0000"/>
              </a:buClr>
              <a:buSzPts val="2400"/>
              <a:buFont typeface="Cambria"/>
              <a:buNone/>
            </a:pPr>
            <a:r>
              <a:rPr b="1" i="0" lang="en-IN" sz="2400" u="none" cap="none" strike="noStrike">
                <a:solidFill>
                  <a:srgbClr val="FF0000"/>
                </a:solidFill>
                <a:latin typeface="Cambria"/>
                <a:ea typeface="Cambria"/>
                <a:cs typeface="Cambria"/>
                <a:sym typeface="Cambria"/>
              </a:rPr>
              <a:t>Output:</a:t>
            </a:r>
            <a:endParaRPr/>
          </a:p>
          <a:p>
            <a:pPr indent="0" lvl="0" marL="0" marR="0" rtl="0" algn="l">
              <a:lnSpc>
                <a:spcPct val="100000"/>
              </a:lnSpc>
              <a:spcBef>
                <a:spcPts val="0"/>
              </a:spcBef>
              <a:spcAft>
                <a:spcPts val="0"/>
              </a:spcAft>
              <a:buClr>
                <a:srgbClr val="212121"/>
              </a:buClr>
              <a:buSzPts val="2400"/>
              <a:buFont typeface="Cambria"/>
              <a:buNone/>
            </a:pPr>
            <a:r>
              <a:rPr b="0" i="0" lang="en-IN" sz="2400" u="none" cap="none" strike="noStrike">
                <a:solidFill>
                  <a:srgbClr val="212121"/>
                </a:solidFill>
                <a:latin typeface="Cambria"/>
                <a:ea typeface="Cambria"/>
                <a:cs typeface="Cambria"/>
                <a:sym typeface="Cambria"/>
              </a:rPr>
              <a:t>Before appending </a:t>
            </a:r>
            <a:endParaRPr/>
          </a:p>
          <a:p>
            <a:pPr indent="0" lvl="0" marL="0" marR="0" rtl="0" algn="l">
              <a:lnSpc>
                <a:spcPct val="100000"/>
              </a:lnSpc>
              <a:spcBef>
                <a:spcPts val="0"/>
              </a:spcBef>
              <a:spcAft>
                <a:spcPts val="0"/>
              </a:spcAft>
              <a:buClr>
                <a:srgbClr val="212121"/>
              </a:buClr>
              <a:buSzPts val="2400"/>
              <a:buFont typeface="Cambria"/>
              <a:buNone/>
            </a:pPr>
            <a:r>
              <a:rPr b="0" i="0" lang="en-IN" sz="2400" u="none" cap="none" strike="noStrike">
                <a:solidFill>
                  <a:srgbClr val="212121"/>
                </a:solidFill>
                <a:latin typeface="Cambria"/>
                <a:ea typeface="Cambria"/>
                <a:cs typeface="Cambria"/>
                <a:sym typeface="Cambria"/>
              </a:rPr>
              <a:t>['CSE', 'ISE', 'ECE', 'MECH'] </a:t>
            </a:r>
            <a:endParaRPr/>
          </a:p>
          <a:p>
            <a:pPr indent="0" lvl="0" marL="0" marR="0" rtl="0" algn="l">
              <a:lnSpc>
                <a:spcPct val="100000"/>
              </a:lnSpc>
              <a:spcBef>
                <a:spcPts val="0"/>
              </a:spcBef>
              <a:spcAft>
                <a:spcPts val="0"/>
              </a:spcAft>
              <a:buClr>
                <a:srgbClr val="212121"/>
              </a:buClr>
              <a:buSzPts val="2400"/>
              <a:buFont typeface="Cambria"/>
              <a:buNone/>
            </a:pPr>
            <a:r>
              <a:rPr b="0" i="0" lang="en-IN" sz="2400" u="none" cap="none" strike="noStrike">
                <a:solidFill>
                  <a:srgbClr val="212121"/>
                </a:solidFill>
                <a:latin typeface="Cambria"/>
                <a:ea typeface="Cambria"/>
                <a:cs typeface="Cambria"/>
                <a:sym typeface="Cambria"/>
              </a:rPr>
              <a:t>After appending </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212121"/>
              </a:buClr>
              <a:buSzPts val="2400"/>
              <a:buFont typeface="Cambria"/>
              <a:buNone/>
            </a:pPr>
            <a:r>
              <a:rPr b="0" i="0" lang="en-IN" sz="2400" u="none" cap="none" strike="noStrike">
                <a:solidFill>
                  <a:srgbClr val="212121"/>
                </a:solidFill>
                <a:latin typeface="Cambria"/>
                <a:ea typeface="Cambria"/>
                <a:cs typeface="Cambria"/>
                <a:sym typeface="Cambria"/>
              </a:rPr>
              <a:t>['CSE', 'ISE', 'ECE', 'MECH', 'EEE']</a:t>
            </a:r>
            <a:endParaRPr b="0" i="0" sz="2400" u="none" cap="none" strike="noStrike">
              <a:solidFill>
                <a:schemeClr val="dk1"/>
              </a:solidFill>
              <a:latin typeface="Cambria"/>
              <a:ea typeface="Cambria"/>
              <a:cs typeface="Cambria"/>
              <a:sym typeface="Cambria"/>
            </a:endParaRPr>
          </a:p>
        </p:txBody>
      </p:sp>
      <p:sp>
        <p:nvSpPr>
          <p:cNvPr id="323" name="Google Shape;323;p30"/>
          <p:cNvSpPr/>
          <p:nvPr/>
        </p:nvSpPr>
        <p:spPr>
          <a:xfrm>
            <a:off x="6504037" y="2834599"/>
            <a:ext cx="5501149" cy="2831544"/>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mbria"/>
                <a:ea typeface="Cambria"/>
                <a:cs typeface="Cambria"/>
                <a:sym typeface="Cambria"/>
              </a:rPr>
              <a:t>niedept=['CSE','ISE','ECE','MECH']</a:t>
            </a:r>
            <a:endParaRPr/>
          </a:p>
          <a:p>
            <a:pPr indent="0" lvl="0" marL="0" marR="0" rtl="0" algn="l">
              <a:spcBef>
                <a:spcPts val="0"/>
              </a:spcBef>
              <a:spcAft>
                <a:spcPts val="0"/>
              </a:spcAft>
              <a:buNone/>
            </a:pPr>
            <a:r>
              <a:rPr b="1" lang="en-IN" sz="2800">
                <a:solidFill>
                  <a:schemeClr val="dk1"/>
                </a:solidFill>
                <a:latin typeface="Cambria"/>
                <a:ea typeface="Cambria"/>
                <a:cs typeface="Cambria"/>
                <a:sym typeface="Cambria"/>
              </a:rPr>
              <a:t>niedept.insert(1,'CIV')</a:t>
            </a:r>
            <a:endParaRPr/>
          </a:p>
          <a:p>
            <a:pPr indent="0" lvl="0" marL="0" marR="0" rtl="0" algn="l">
              <a:spcBef>
                <a:spcPts val="0"/>
              </a:spcBef>
              <a:spcAft>
                <a:spcPts val="0"/>
              </a:spcAft>
              <a:buNone/>
            </a:pPr>
            <a:r>
              <a:rPr b="1" lang="en-IN" sz="2800">
                <a:solidFill>
                  <a:schemeClr val="dk1"/>
                </a:solidFill>
                <a:latin typeface="Cambria"/>
                <a:ea typeface="Cambria"/>
                <a:cs typeface="Cambria"/>
                <a:sym typeface="Cambria"/>
              </a:rPr>
              <a:t>niedept</a:t>
            </a:r>
            <a:endParaRPr b="1" sz="2800">
              <a:solidFill>
                <a:schemeClr val="dk1"/>
              </a:solidFill>
              <a:latin typeface="Cambria"/>
              <a:ea typeface="Cambria"/>
              <a:cs typeface="Cambria"/>
              <a:sym typeface="Cambria"/>
            </a:endParaRPr>
          </a:p>
          <a:p>
            <a:pPr indent="0" lvl="0" marL="0" marR="0" rtl="0" algn="l">
              <a:spcBef>
                <a:spcPts val="0"/>
              </a:spcBef>
              <a:spcAft>
                <a:spcPts val="0"/>
              </a:spcAft>
              <a:buNone/>
            </a:pPr>
            <a:r>
              <a:t/>
            </a:r>
            <a:endParaRPr b="1" sz="28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800">
                <a:solidFill>
                  <a:srgbClr val="FF0000"/>
                </a:solidFill>
                <a:latin typeface="Cambria"/>
                <a:ea typeface="Cambria"/>
                <a:cs typeface="Cambria"/>
                <a:sym typeface="Cambria"/>
              </a:rPr>
              <a:t>Output</a:t>
            </a:r>
            <a:endParaRPr/>
          </a:p>
          <a:p>
            <a:pPr indent="0" lvl="0" marL="0" marR="0" rtl="0" algn="l">
              <a:spcBef>
                <a:spcPts val="0"/>
              </a:spcBef>
              <a:spcAft>
                <a:spcPts val="0"/>
              </a:spcAft>
              <a:buNone/>
            </a:pPr>
            <a:r>
              <a:t/>
            </a:r>
            <a:endParaRPr b="1" sz="10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800">
                <a:solidFill>
                  <a:schemeClr val="dk1"/>
                </a:solidFill>
                <a:latin typeface="Cambria"/>
                <a:ea typeface="Cambria"/>
                <a:cs typeface="Cambria"/>
                <a:sym typeface="Cambria"/>
              </a:rPr>
              <a:t>['CSE', 'CIV', 'ISE', 'ECE', 'MECH']</a:t>
            </a:r>
            <a:endParaRPr b="1" sz="28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500"/>
                                        <p:tgtEl>
                                          <p:spTgt spid="3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animEffect filter="fade" transition="in">
                                      <p:cBhvr>
                                        <p:cTn dur="500"/>
                                        <p:tgtEl>
                                          <p:spTgt spid="3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animEffect filter="fade" transition="in">
                                      <p:cBhvr>
                                        <p:cTn dur="500"/>
                                        <p:tgtEl>
                                          <p:spTgt spid="3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animEffect filter="fade" transition="in">
                                      <p:cBhvr>
                                        <p:cTn dur="500"/>
                                        <p:tgtEl>
                                          <p:spTgt spid="3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animEffect filter="fade" transition="in">
                                      <p:cBhvr>
                                        <p:cTn dur="500"/>
                                        <p:tgtEl>
                                          <p:spTgt spid="3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5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5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5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500"/>
                                        <p:tgtEl>
                                          <p:spTgt spid="3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animEffect filter="fade" transition="in">
                                      <p:cBhvr>
                                        <p:cTn dur="500"/>
                                        <p:tgtEl>
                                          <p:spTgt spid="3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animEffect filter="fade" transition="in">
                                      <p:cBhvr>
                                        <p:cTn dur="500"/>
                                        <p:tgtEl>
                                          <p:spTgt spid="3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6" st="6"/>
                                            </p:txEl>
                                          </p:spTgt>
                                        </p:tgtEl>
                                        <p:attrNameLst>
                                          <p:attrName>style.visibility</p:attrName>
                                        </p:attrNameLst>
                                      </p:cBhvr>
                                      <p:to>
                                        <p:strVal val="visible"/>
                                      </p:to>
                                    </p:set>
                                    <p:animEffect filter="fade" transition="in">
                                      <p:cBhvr>
                                        <p:cTn dur="500"/>
                                        <p:tgtEl>
                                          <p:spTgt spid="3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Removing Values from Lists with remove() </a:t>
            </a:r>
            <a:endParaRPr/>
          </a:p>
        </p:txBody>
      </p:sp>
      <p:sp>
        <p:nvSpPr>
          <p:cNvPr id="329" name="Google Shape;329;p31"/>
          <p:cNvSpPr txBox="1"/>
          <p:nvPr>
            <p:ph idx="1" type="body"/>
          </p:nvPr>
        </p:nvSpPr>
        <p:spPr>
          <a:xfrm>
            <a:off x="838200" y="1366787"/>
            <a:ext cx="4280338" cy="486792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The remove() method is passed the value to be removed from the list it is called on.</a:t>
            </a:r>
            <a:endParaRPr/>
          </a:p>
          <a:p>
            <a:pPr indent="-228600" lvl="0" marL="228600" rtl="0" algn="l">
              <a:lnSpc>
                <a:spcPct val="90000"/>
              </a:lnSpc>
              <a:spcBef>
                <a:spcPts val="1000"/>
              </a:spcBef>
              <a:spcAft>
                <a:spcPts val="0"/>
              </a:spcAft>
              <a:buClr>
                <a:schemeClr val="dk1"/>
              </a:buClr>
              <a:buSzPts val="2800"/>
              <a:buChar char="•"/>
            </a:pPr>
            <a:r>
              <a:rPr lang="en-IN"/>
              <a:t>Attempting to delete a value that does not exist in the list will result in a ValueError error.</a:t>
            </a:r>
            <a:endParaRPr/>
          </a:p>
          <a:p>
            <a:pPr indent="-228600" lvl="0" marL="228600" rtl="0" algn="l">
              <a:lnSpc>
                <a:spcPct val="90000"/>
              </a:lnSpc>
              <a:spcBef>
                <a:spcPts val="1000"/>
              </a:spcBef>
              <a:spcAft>
                <a:spcPts val="0"/>
              </a:spcAft>
              <a:buClr>
                <a:schemeClr val="dk1"/>
              </a:buClr>
              <a:buSzPts val="2800"/>
              <a:buChar char="•"/>
            </a:pPr>
            <a:r>
              <a:rPr lang="en-IN"/>
              <a:t>If the value appears multiple times in the list, only the first instance of the value will be removed</a:t>
            </a:r>
            <a:endParaRPr/>
          </a:p>
        </p:txBody>
      </p:sp>
      <p:sp>
        <p:nvSpPr>
          <p:cNvPr id="330" name="Google Shape;330;p31"/>
          <p:cNvSpPr/>
          <p:nvPr/>
        </p:nvSpPr>
        <p:spPr>
          <a:xfrm>
            <a:off x="5457497" y="1135413"/>
            <a:ext cx="6274676" cy="156966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 ['cat', 'bat', 'rat', 'elephant']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spam.remove('bat')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['cat', 'rat', 'elephant‘]</a:t>
            </a:r>
            <a:endParaRPr sz="2400">
              <a:solidFill>
                <a:schemeClr val="dk1"/>
              </a:solidFill>
              <a:latin typeface="Cambria"/>
              <a:ea typeface="Cambria"/>
              <a:cs typeface="Cambria"/>
              <a:sym typeface="Cambria"/>
            </a:endParaRPr>
          </a:p>
        </p:txBody>
      </p:sp>
      <p:sp>
        <p:nvSpPr>
          <p:cNvPr id="331" name="Google Shape;331;p31"/>
          <p:cNvSpPr/>
          <p:nvPr/>
        </p:nvSpPr>
        <p:spPr>
          <a:xfrm>
            <a:off x="7022173" y="2857533"/>
            <a:ext cx="5137131" cy="193899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mbria"/>
                <a:ea typeface="Cambria"/>
                <a:cs typeface="Cambria"/>
                <a:sym typeface="Cambria"/>
              </a:rPr>
              <a:t>&gt;&gt;&gt; spam = ['cat', 'bat', 'rat', 'elephant']</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&gt;&gt;&gt; spam.remove('chicken') </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Traceback (most recent call last):</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          File "", line 1, in &lt;module&gt;</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	  spam.remove('chicken') </a:t>
            </a:r>
            <a:endParaRPr sz="2000">
              <a:solidFill>
                <a:schemeClr val="dk1"/>
              </a:solidFill>
              <a:latin typeface="Cambria"/>
              <a:ea typeface="Cambria"/>
              <a:cs typeface="Cambria"/>
              <a:sym typeface="Cambria"/>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ValueError: list.remove(x): x not in list</a:t>
            </a:r>
            <a:endParaRPr/>
          </a:p>
        </p:txBody>
      </p:sp>
      <p:sp>
        <p:nvSpPr>
          <p:cNvPr id="332" name="Google Shape;332;p31"/>
          <p:cNvSpPr/>
          <p:nvPr/>
        </p:nvSpPr>
        <p:spPr>
          <a:xfrm>
            <a:off x="5457497" y="4948985"/>
            <a:ext cx="6096000" cy="1200329"/>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 ['cat', 'bat', 'rat', 'cat', 'hat', 'cat']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spam.remove('cat')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['bat', 'rat', 'cat', 'hat', 'cat']</a:t>
            </a:r>
            <a:endParaRPr/>
          </a:p>
        </p:txBody>
      </p:sp>
      <p:sp>
        <p:nvSpPr>
          <p:cNvPr id="333" name="Google Shape;333;p31"/>
          <p:cNvSpPr/>
          <p:nvPr/>
        </p:nvSpPr>
        <p:spPr>
          <a:xfrm>
            <a:off x="4322380" y="2356018"/>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31"/>
          <p:cNvSpPr/>
          <p:nvPr/>
        </p:nvSpPr>
        <p:spPr>
          <a:xfrm>
            <a:off x="4367680" y="5549149"/>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31"/>
          <p:cNvSpPr/>
          <p:nvPr/>
        </p:nvSpPr>
        <p:spPr>
          <a:xfrm>
            <a:off x="4884516" y="3626224"/>
            <a:ext cx="1994817" cy="257382"/>
          </a:xfrm>
          <a:prstGeom prst="rightArrow">
            <a:avLst>
              <a:gd fmla="val 63264"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idx="1" type="body"/>
          </p:nvPr>
        </p:nvSpPr>
        <p:spPr>
          <a:xfrm>
            <a:off x="543232" y="644116"/>
            <a:ext cx="10515600" cy="1771767"/>
          </a:xfrm>
          <a:prstGeom prst="rect">
            <a:avLst/>
          </a:prstGeom>
          <a:noFill/>
          <a:ln>
            <a:noFill/>
          </a:ln>
        </p:spPr>
        <p:txBody>
          <a:bodyPr anchorCtr="0" anchor="t" bIns="45700" lIns="91425" spcFirstLastPara="1" rIns="91425" wrap="square" tIns="45700">
            <a:spAutoFit/>
          </a:bodyPr>
          <a:lstStyle/>
          <a:p>
            <a:pPr indent="-228600" lvl="0" marL="228600" rtl="0" algn="l">
              <a:lnSpc>
                <a:spcPct val="90000"/>
              </a:lnSpc>
              <a:spcBef>
                <a:spcPts val="0"/>
              </a:spcBef>
              <a:spcAft>
                <a:spcPts val="0"/>
              </a:spcAft>
              <a:buClr>
                <a:schemeClr val="dk1"/>
              </a:buClr>
              <a:buSzPts val="2800"/>
              <a:buChar char="•"/>
            </a:pPr>
            <a:r>
              <a:rPr lang="en-IN"/>
              <a:t>The del statement is good to use when the index of the item is known to remove from the list. </a:t>
            </a:r>
            <a:endParaRPr/>
          </a:p>
          <a:p>
            <a:pPr indent="-228600" lvl="0" marL="228600" rtl="0" algn="l">
              <a:lnSpc>
                <a:spcPct val="90000"/>
              </a:lnSpc>
              <a:spcBef>
                <a:spcPts val="1000"/>
              </a:spcBef>
              <a:spcAft>
                <a:spcPts val="0"/>
              </a:spcAft>
              <a:buClr>
                <a:schemeClr val="dk1"/>
              </a:buClr>
              <a:buSzPts val="2800"/>
              <a:buChar char="•"/>
            </a:pPr>
            <a:r>
              <a:rPr lang="en-IN"/>
              <a:t>The remove() method is good to use when item to remove from the list is known.</a:t>
            </a:r>
            <a:endParaRPr/>
          </a:p>
        </p:txBody>
      </p:sp>
      <p:pic>
        <p:nvPicPr>
          <p:cNvPr id="341" name="Google Shape;341;p32"/>
          <p:cNvPicPr preferRelativeResize="0"/>
          <p:nvPr/>
        </p:nvPicPr>
        <p:blipFill rotWithShape="1">
          <a:blip r:embed="rId3">
            <a:alphaModFix/>
          </a:blip>
          <a:srcRect b="0" l="0" r="0" t="0"/>
          <a:stretch/>
        </p:blipFill>
        <p:spPr>
          <a:xfrm>
            <a:off x="221226" y="2734073"/>
            <a:ext cx="5707626" cy="2708082"/>
          </a:xfrm>
          <a:prstGeom prst="rect">
            <a:avLst/>
          </a:prstGeom>
          <a:noFill/>
          <a:ln>
            <a:noFill/>
          </a:ln>
        </p:spPr>
      </p:pic>
      <p:pic>
        <p:nvPicPr>
          <p:cNvPr id="342" name="Google Shape;342;p32"/>
          <p:cNvPicPr preferRelativeResize="0"/>
          <p:nvPr/>
        </p:nvPicPr>
        <p:blipFill rotWithShape="1">
          <a:blip r:embed="rId4">
            <a:alphaModFix/>
          </a:blip>
          <a:srcRect b="0" l="0" r="0" t="0"/>
          <a:stretch/>
        </p:blipFill>
        <p:spPr>
          <a:xfrm>
            <a:off x="6238568" y="3982065"/>
            <a:ext cx="5766619" cy="24908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3"/>
          <p:cNvSpPr txBox="1"/>
          <p:nvPr>
            <p:ph type="title"/>
          </p:nvPr>
        </p:nvSpPr>
        <p:spPr>
          <a:xfrm>
            <a:off x="231494" y="114868"/>
            <a:ext cx="11122306" cy="9246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mbria"/>
              <a:buNone/>
            </a:pPr>
            <a:r>
              <a:rPr lang="en-IN"/>
              <a:t>Sorting the Values in a List with the sort() Method </a:t>
            </a:r>
            <a:endParaRPr/>
          </a:p>
        </p:txBody>
      </p:sp>
      <p:sp>
        <p:nvSpPr>
          <p:cNvPr id="348" name="Google Shape;348;p33"/>
          <p:cNvSpPr txBox="1"/>
          <p:nvPr>
            <p:ph idx="1" type="body"/>
          </p:nvPr>
        </p:nvSpPr>
        <p:spPr>
          <a:xfrm>
            <a:off x="231494" y="1039529"/>
            <a:ext cx="4386805" cy="51951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Lists of number values or lists of strings can be sorted with the sort() method.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Reverse sorting can be done by passing True for the reverse keyword argument </a:t>
            </a:r>
            <a:endParaRPr/>
          </a:p>
        </p:txBody>
      </p:sp>
      <p:sp>
        <p:nvSpPr>
          <p:cNvPr id="349" name="Google Shape;349;p33"/>
          <p:cNvSpPr/>
          <p:nvPr/>
        </p:nvSpPr>
        <p:spPr>
          <a:xfrm>
            <a:off x="5386085" y="1039529"/>
            <a:ext cx="6327493" cy="3046988"/>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 [2, 5, 3.14, 1, -7]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spam.sort()</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 &gt;&gt;&gt; spam [-7, 1, 2, 3.14, 5]</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 &gt;&gt;&gt; spam = ['ants', 'cats', 'dogs', 'badgers', 'elephants']</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 &gt;&gt;&gt; spam.sort()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['ants', 'badgers', 'cats', 'dogs', 'elephants']</a:t>
            </a:r>
            <a:endParaRPr/>
          </a:p>
        </p:txBody>
      </p:sp>
      <p:sp>
        <p:nvSpPr>
          <p:cNvPr id="350" name="Google Shape;350;p33"/>
          <p:cNvSpPr/>
          <p:nvPr/>
        </p:nvSpPr>
        <p:spPr>
          <a:xfrm>
            <a:off x="5031127" y="4595679"/>
            <a:ext cx="7037408" cy="83099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spam.sort(reverse=True)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&gt;&gt;&gt; spam ['elephants', 'dogs', 'cats', 'badgers', 'ants‘]</a:t>
            </a:r>
            <a:endParaRPr sz="2400">
              <a:solidFill>
                <a:schemeClr val="dk1"/>
              </a:solidFill>
              <a:latin typeface="Cambria"/>
              <a:ea typeface="Cambria"/>
              <a:cs typeface="Cambria"/>
              <a:sym typeface="Cambria"/>
            </a:endParaRPr>
          </a:p>
        </p:txBody>
      </p:sp>
      <p:sp>
        <p:nvSpPr>
          <p:cNvPr id="351" name="Google Shape;351;p33"/>
          <p:cNvSpPr/>
          <p:nvPr/>
        </p:nvSpPr>
        <p:spPr>
          <a:xfrm>
            <a:off x="3689596" y="2468548"/>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33"/>
          <p:cNvSpPr/>
          <p:nvPr/>
        </p:nvSpPr>
        <p:spPr>
          <a:xfrm>
            <a:off x="3757114" y="5094214"/>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mbria"/>
              <a:buNone/>
            </a:pPr>
            <a:r>
              <a:rPr lang="en-IN"/>
              <a:t>Three things to note about the sort() method</a:t>
            </a:r>
            <a:endParaRPr/>
          </a:p>
        </p:txBody>
      </p:sp>
      <p:sp>
        <p:nvSpPr>
          <p:cNvPr id="358" name="Google Shape;358;p34"/>
          <p:cNvSpPr txBox="1"/>
          <p:nvPr>
            <p:ph idx="1" type="body"/>
          </p:nvPr>
        </p:nvSpPr>
        <p:spPr>
          <a:xfrm>
            <a:off x="0" y="1192192"/>
            <a:ext cx="12083970" cy="566580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IN"/>
              <a:t>Lists that have both number values and string values cannot be sorted</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IN"/>
              <a:t>The sort() method sorts the list in place but the sorted list cannot be stored; like   spam = spam.sort() is not allowed.</a:t>
            </a:r>
            <a:endParaRPr/>
          </a:p>
        </p:txBody>
      </p:sp>
      <p:grpSp>
        <p:nvGrpSpPr>
          <p:cNvPr id="359" name="Google Shape;359;p34"/>
          <p:cNvGrpSpPr/>
          <p:nvPr/>
        </p:nvGrpSpPr>
        <p:grpSpPr>
          <a:xfrm>
            <a:off x="499765" y="1941228"/>
            <a:ext cx="5825923" cy="2351853"/>
            <a:chOff x="6366076" y="1039529"/>
            <a:chExt cx="5825923" cy="2351853"/>
          </a:xfrm>
        </p:grpSpPr>
        <p:sp>
          <p:nvSpPr>
            <p:cNvPr id="360" name="Google Shape;360;p34"/>
            <p:cNvSpPr txBox="1"/>
            <p:nvPr/>
          </p:nvSpPr>
          <p:spPr>
            <a:xfrm>
              <a:off x="6366076" y="1039529"/>
              <a:ext cx="5825923" cy="2351853"/>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1" name="Google Shape;361;p34"/>
            <p:cNvPicPr preferRelativeResize="0"/>
            <p:nvPr/>
          </p:nvPicPr>
          <p:blipFill rotWithShape="1">
            <a:blip r:embed="rId3">
              <a:alphaModFix/>
            </a:blip>
            <a:srcRect b="0" l="0" r="0" t="0"/>
            <a:stretch/>
          </p:blipFill>
          <p:spPr>
            <a:xfrm>
              <a:off x="6504972" y="1238492"/>
              <a:ext cx="5486400" cy="1925550"/>
            </a:xfrm>
            <a:prstGeom prst="rect">
              <a:avLst/>
            </a:prstGeom>
            <a:noFill/>
            <a:ln>
              <a:noFill/>
            </a:ln>
          </p:spPr>
        </p:pic>
      </p:grpSp>
      <p:sp>
        <p:nvSpPr>
          <p:cNvPr id="362" name="Google Shape;362;p34"/>
          <p:cNvSpPr txBox="1"/>
          <p:nvPr/>
        </p:nvSpPr>
        <p:spPr>
          <a:xfrm>
            <a:off x="6539115" y="1877334"/>
            <a:ext cx="5328421" cy="2585323"/>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34"/>
          <p:cNvSpPr/>
          <p:nvPr/>
        </p:nvSpPr>
        <p:spPr>
          <a:xfrm>
            <a:off x="6740013" y="2005781"/>
            <a:ext cx="4925961" cy="238497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mbria"/>
                <a:ea typeface="Cambria"/>
                <a:cs typeface="Cambria"/>
                <a:sym typeface="Cambria"/>
              </a:rPr>
              <a:t>spam=[2,4,1,3,8,6,5]</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spam=spam.sort()</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print(spam)</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400">
                <a:solidFill>
                  <a:srgbClr val="FF0000"/>
                </a:solidFill>
                <a:latin typeface="Cambria"/>
                <a:ea typeface="Cambria"/>
                <a:cs typeface="Cambria"/>
                <a:sym typeface="Cambria"/>
              </a:rPr>
              <a:t>Output</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None</a:t>
            </a:r>
            <a:endParaRPr sz="2400">
              <a:solidFill>
                <a:schemeClr val="dk1"/>
              </a:solidFill>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ph idx="1" type="body"/>
          </p:nvPr>
        </p:nvSpPr>
        <p:spPr>
          <a:xfrm>
            <a:off x="224343" y="509286"/>
            <a:ext cx="5574175" cy="57717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3.   sort() uses “ASCIIbetical order”, not the actual alphabetical  </a:t>
            </a:r>
            <a:endParaRPr/>
          </a:p>
          <a:p>
            <a:pPr indent="0" lvl="0" marL="0" rtl="0" algn="l">
              <a:lnSpc>
                <a:spcPct val="90000"/>
              </a:lnSpc>
              <a:spcBef>
                <a:spcPts val="1000"/>
              </a:spcBef>
              <a:spcAft>
                <a:spcPts val="0"/>
              </a:spcAft>
              <a:buClr>
                <a:schemeClr val="dk1"/>
              </a:buClr>
              <a:buSzPts val="2800"/>
              <a:buNone/>
            </a:pPr>
            <a:r>
              <a:rPr lang="en-IN"/>
              <a:t>      order for sorting strings. </a:t>
            </a:r>
            <a:endParaRPr/>
          </a:p>
          <a:p>
            <a:pPr indent="-228600" lvl="1" marL="685800" rtl="0" algn="l">
              <a:lnSpc>
                <a:spcPct val="90000"/>
              </a:lnSpc>
              <a:spcBef>
                <a:spcPts val="500"/>
              </a:spcBef>
              <a:spcAft>
                <a:spcPts val="0"/>
              </a:spcAft>
              <a:buClr>
                <a:schemeClr val="dk1"/>
              </a:buClr>
              <a:buSzPts val="2400"/>
              <a:buChar char="•"/>
            </a:pPr>
            <a:r>
              <a:rPr lang="en-IN"/>
              <a:t>This means uppercase letters come before lowercase letters. </a:t>
            </a:r>
            <a:endParaRPr/>
          </a:p>
          <a:p>
            <a:pPr indent="-228600" lvl="1" marL="685800" rtl="0" algn="l">
              <a:lnSpc>
                <a:spcPct val="90000"/>
              </a:lnSpc>
              <a:spcBef>
                <a:spcPts val="500"/>
              </a:spcBef>
              <a:spcAft>
                <a:spcPts val="0"/>
              </a:spcAft>
              <a:buClr>
                <a:schemeClr val="dk1"/>
              </a:buClr>
              <a:buSzPts val="2400"/>
              <a:buChar char="•"/>
            </a:pPr>
            <a:r>
              <a:rPr lang="en-IN"/>
              <a:t>Therefore, the lowercase ‘a’ is sorted so that it comes after the uppercase ‘Z’.</a:t>
            </a:r>
            <a:endParaRPr/>
          </a:p>
          <a:p>
            <a:pPr indent="-228600" lvl="0" marL="228600" rtl="0" algn="l">
              <a:lnSpc>
                <a:spcPct val="90000"/>
              </a:lnSpc>
              <a:spcBef>
                <a:spcPts val="1000"/>
              </a:spcBef>
              <a:spcAft>
                <a:spcPts val="0"/>
              </a:spcAft>
              <a:buClr>
                <a:schemeClr val="dk1"/>
              </a:buClr>
              <a:buSzPts val="2800"/>
              <a:buChar char="•"/>
            </a:pPr>
            <a:r>
              <a:rPr lang="en-IN"/>
              <a:t>If sorting the values in regular alphabetical order is needed, pass </a:t>
            </a:r>
            <a:r>
              <a:rPr b="1" lang="en-IN" u="sng"/>
              <a:t>str.lower</a:t>
            </a:r>
            <a:r>
              <a:rPr lang="en-IN"/>
              <a:t> for the </a:t>
            </a:r>
            <a:r>
              <a:rPr b="1" lang="en-IN" u="sng"/>
              <a:t>key</a:t>
            </a:r>
            <a:r>
              <a:rPr lang="en-IN"/>
              <a:t> keyword argument in the sort() method call.</a:t>
            </a:r>
            <a:endParaRPr/>
          </a:p>
        </p:txBody>
      </p:sp>
      <p:sp>
        <p:nvSpPr>
          <p:cNvPr id="370" name="Google Shape;370;p35"/>
          <p:cNvSpPr/>
          <p:nvPr/>
        </p:nvSpPr>
        <p:spPr>
          <a:xfrm>
            <a:off x="4513330" y="1191283"/>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71" name="Google Shape;371;p35"/>
          <p:cNvGrpSpPr/>
          <p:nvPr/>
        </p:nvGrpSpPr>
        <p:grpSpPr>
          <a:xfrm>
            <a:off x="5798519" y="625032"/>
            <a:ext cx="6393482" cy="2187616"/>
            <a:chOff x="6366076" y="3946967"/>
            <a:chExt cx="5825923" cy="1828800"/>
          </a:xfrm>
        </p:grpSpPr>
        <p:sp>
          <p:nvSpPr>
            <p:cNvPr id="372" name="Google Shape;372;p35"/>
            <p:cNvSpPr txBox="1"/>
            <p:nvPr/>
          </p:nvSpPr>
          <p:spPr>
            <a:xfrm>
              <a:off x="6366076" y="3946967"/>
              <a:ext cx="5825923" cy="182880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73" name="Google Shape;373;p35"/>
            <p:cNvPicPr preferRelativeResize="0"/>
            <p:nvPr/>
          </p:nvPicPr>
          <p:blipFill rotWithShape="1">
            <a:blip r:embed="rId3">
              <a:alphaModFix/>
            </a:blip>
            <a:srcRect b="0" l="0" r="0" t="0"/>
            <a:stretch/>
          </p:blipFill>
          <p:spPr>
            <a:xfrm>
              <a:off x="6435524" y="4282635"/>
              <a:ext cx="5721751" cy="1089828"/>
            </a:xfrm>
            <a:prstGeom prst="rect">
              <a:avLst/>
            </a:prstGeom>
            <a:noFill/>
            <a:ln>
              <a:noFill/>
            </a:ln>
          </p:spPr>
        </p:pic>
      </p:grpSp>
      <p:grpSp>
        <p:nvGrpSpPr>
          <p:cNvPr id="374" name="Google Shape;374;p35"/>
          <p:cNvGrpSpPr/>
          <p:nvPr/>
        </p:nvGrpSpPr>
        <p:grpSpPr>
          <a:xfrm>
            <a:off x="5307174" y="3565906"/>
            <a:ext cx="6224634" cy="1890442"/>
            <a:chOff x="5307174" y="3565906"/>
            <a:chExt cx="6224634" cy="1890442"/>
          </a:xfrm>
        </p:grpSpPr>
        <p:sp>
          <p:nvSpPr>
            <p:cNvPr id="375" name="Google Shape;375;p35"/>
            <p:cNvSpPr txBox="1"/>
            <p:nvPr/>
          </p:nvSpPr>
          <p:spPr>
            <a:xfrm>
              <a:off x="6496820" y="3565906"/>
              <a:ext cx="5034988" cy="189044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76" name="Google Shape;376;p35"/>
            <p:cNvPicPr preferRelativeResize="0"/>
            <p:nvPr/>
          </p:nvPicPr>
          <p:blipFill rotWithShape="1">
            <a:blip r:embed="rId4">
              <a:alphaModFix/>
            </a:blip>
            <a:srcRect b="0" l="0" r="0" t="0"/>
            <a:stretch/>
          </p:blipFill>
          <p:spPr>
            <a:xfrm>
              <a:off x="6880789" y="3820320"/>
              <a:ext cx="4228941" cy="1381614"/>
            </a:xfrm>
            <a:prstGeom prst="rect">
              <a:avLst/>
            </a:prstGeom>
            <a:noFill/>
            <a:ln>
              <a:noFill/>
            </a:ln>
          </p:spPr>
        </p:pic>
        <p:sp>
          <p:nvSpPr>
            <p:cNvPr id="377" name="Google Shape;377;p35"/>
            <p:cNvSpPr/>
            <p:nvPr/>
          </p:nvSpPr>
          <p:spPr>
            <a:xfrm>
              <a:off x="5307174" y="4625584"/>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36"/>
          <p:cNvPicPr preferRelativeResize="0"/>
          <p:nvPr/>
        </p:nvPicPr>
        <p:blipFill rotWithShape="1">
          <a:blip r:embed="rId3">
            <a:alphaModFix/>
          </a:blip>
          <a:srcRect b="0" l="0" r="0" t="0"/>
          <a:stretch/>
        </p:blipFill>
        <p:spPr>
          <a:xfrm>
            <a:off x="250722" y="907304"/>
            <a:ext cx="4925961" cy="2529069"/>
          </a:xfrm>
          <a:prstGeom prst="rect">
            <a:avLst/>
          </a:prstGeom>
          <a:noFill/>
          <a:ln>
            <a:noFill/>
          </a:ln>
        </p:spPr>
      </p:pic>
      <p:sp>
        <p:nvSpPr>
          <p:cNvPr id="383" name="Google Shape;383;p36"/>
          <p:cNvSpPr txBox="1"/>
          <p:nvPr/>
        </p:nvSpPr>
        <p:spPr>
          <a:xfrm>
            <a:off x="280220" y="176981"/>
            <a:ext cx="356437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mbria"/>
                <a:ea typeface="Cambria"/>
                <a:cs typeface="Cambria"/>
                <a:sym typeface="Cambria"/>
              </a:rPr>
              <a:t>Sorting the values</a:t>
            </a:r>
            <a:endParaRPr b="1" sz="3200">
              <a:solidFill>
                <a:schemeClr val="dk1"/>
              </a:solidFill>
              <a:latin typeface="Cambria"/>
              <a:ea typeface="Cambria"/>
              <a:cs typeface="Cambria"/>
              <a:sym typeface="Cambria"/>
            </a:endParaRPr>
          </a:p>
        </p:txBody>
      </p:sp>
      <p:pic>
        <p:nvPicPr>
          <p:cNvPr id="384" name="Google Shape;384;p36"/>
          <p:cNvPicPr preferRelativeResize="0"/>
          <p:nvPr/>
        </p:nvPicPr>
        <p:blipFill rotWithShape="1">
          <a:blip r:embed="rId4">
            <a:alphaModFix/>
          </a:blip>
          <a:srcRect b="0" l="0" r="0" t="0"/>
          <a:stretch/>
        </p:blipFill>
        <p:spPr>
          <a:xfrm>
            <a:off x="238436" y="4162111"/>
            <a:ext cx="8371440" cy="2504160"/>
          </a:xfrm>
          <a:prstGeom prst="rect">
            <a:avLst/>
          </a:prstGeom>
          <a:noFill/>
          <a:ln>
            <a:noFill/>
          </a:ln>
        </p:spPr>
      </p:pic>
      <p:sp>
        <p:nvSpPr>
          <p:cNvPr id="385" name="Google Shape;385;p36"/>
          <p:cNvSpPr/>
          <p:nvPr/>
        </p:nvSpPr>
        <p:spPr>
          <a:xfrm>
            <a:off x="317828" y="3539301"/>
            <a:ext cx="352570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mbria"/>
                <a:ea typeface="Cambria"/>
                <a:cs typeface="Cambria"/>
                <a:sym typeface="Cambria"/>
              </a:rPr>
              <a:t>Reverse sort a list</a:t>
            </a:r>
            <a:endParaRPr b="1" sz="3200">
              <a:solidFill>
                <a:schemeClr val="dk1"/>
              </a:solidFill>
              <a:latin typeface="Cambria"/>
              <a:ea typeface="Cambria"/>
              <a:cs typeface="Cambria"/>
              <a:sym typeface="Cambria"/>
            </a:endParaRPr>
          </a:p>
        </p:txBody>
      </p:sp>
      <p:pic>
        <p:nvPicPr>
          <p:cNvPr id="386" name="Google Shape;386;p36"/>
          <p:cNvPicPr preferRelativeResize="0"/>
          <p:nvPr/>
        </p:nvPicPr>
        <p:blipFill rotWithShape="1">
          <a:blip r:embed="rId5">
            <a:alphaModFix/>
          </a:blip>
          <a:srcRect b="0" l="0" r="0" t="0"/>
          <a:stretch/>
        </p:blipFill>
        <p:spPr>
          <a:xfrm>
            <a:off x="5589639" y="1032386"/>
            <a:ext cx="6415547" cy="2477729"/>
          </a:xfrm>
          <a:prstGeom prst="rect">
            <a:avLst/>
          </a:prstGeom>
          <a:noFill/>
          <a:ln>
            <a:noFill/>
          </a:ln>
        </p:spPr>
      </p:pic>
      <p:sp>
        <p:nvSpPr>
          <p:cNvPr id="387" name="Google Shape;387;p36"/>
          <p:cNvSpPr/>
          <p:nvPr/>
        </p:nvSpPr>
        <p:spPr>
          <a:xfrm>
            <a:off x="5923938" y="235664"/>
            <a:ext cx="304679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mbria"/>
                <a:ea typeface="Cambria"/>
                <a:cs typeface="Cambria"/>
                <a:sym typeface="Cambria"/>
              </a:rPr>
              <a:t>Reversing a list</a:t>
            </a:r>
            <a:endParaRPr b="1" sz="32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500"/>
                                        <p:tgtEl>
                                          <p:spTgt spid="3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500"/>
                                        <p:tgtEl>
                                          <p:spTgt spid="3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List-like Types: Strings and Tuples</a:t>
            </a:r>
            <a:endParaRPr/>
          </a:p>
        </p:txBody>
      </p:sp>
      <p:sp>
        <p:nvSpPr>
          <p:cNvPr id="393" name="Google Shape;393;p37"/>
          <p:cNvSpPr txBox="1"/>
          <p:nvPr>
            <p:ph idx="1" type="body"/>
          </p:nvPr>
        </p:nvSpPr>
        <p:spPr>
          <a:xfrm>
            <a:off x="838200" y="1366787"/>
            <a:ext cx="4578752" cy="4867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Strings are similar to lists, it’s a list of single characters</a:t>
            </a:r>
            <a:endParaRPr/>
          </a:p>
          <a:p>
            <a:pPr indent="-228600" lvl="0" marL="228600" rtl="0" algn="l">
              <a:lnSpc>
                <a:spcPct val="90000"/>
              </a:lnSpc>
              <a:spcBef>
                <a:spcPts val="1000"/>
              </a:spcBef>
              <a:spcAft>
                <a:spcPts val="0"/>
              </a:spcAft>
              <a:buClr>
                <a:schemeClr val="dk1"/>
              </a:buClr>
              <a:buSzPts val="2800"/>
              <a:buChar char="•"/>
            </a:pPr>
            <a:r>
              <a:rPr lang="en-IN"/>
              <a:t>Many functions can be used with strings: indexing; slicing; and using them with for loops, with len(), and with the in and not in operators.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94" name="Google Shape;394;p37"/>
          <p:cNvPicPr preferRelativeResize="0"/>
          <p:nvPr/>
        </p:nvPicPr>
        <p:blipFill rotWithShape="1">
          <a:blip r:embed="rId3">
            <a:alphaModFix/>
          </a:blip>
          <a:srcRect b="0" l="0" r="0" t="0"/>
          <a:stretch/>
        </p:blipFill>
        <p:spPr>
          <a:xfrm>
            <a:off x="5809043" y="1168597"/>
            <a:ext cx="5696191" cy="5264308"/>
          </a:xfrm>
          <a:prstGeom prst="rect">
            <a:avLst/>
          </a:prstGeom>
          <a:noFill/>
          <a:ln>
            <a:noFill/>
          </a:ln>
        </p:spPr>
      </p:pic>
      <p:sp>
        <p:nvSpPr>
          <p:cNvPr id="395" name="Google Shape;395;p37"/>
          <p:cNvSpPr txBox="1"/>
          <p:nvPr/>
        </p:nvSpPr>
        <p:spPr>
          <a:xfrm>
            <a:off x="3044142" y="5971240"/>
            <a:ext cx="2372810" cy="46166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dk1"/>
                </a:solidFill>
                <a:latin typeface="Cambria"/>
                <a:ea typeface="Cambria"/>
                <a:cs typeface="Cambria"/>
                <a:sym typeface="Cambria"/>
              </a:rPr>
              <a:t>OUTPUT???</a:t>
            </a:r>
            <a:endParaRPr b="1" sz="2400">
              <a:solidFill>
                <a:schemeClr val="dk1"/>
              </a:solidFill>
              <a:latin typeface="Cambria"/>
              <a:ea typeface="Cambria"/>
              <a:cs typeface="Cambria"/>
              <a:sym typeface="Cambria"/>
            </a:endParaRPr>
          </a:p>
        </p:txBody>
      </p:sp>
      <p:sp>
        <p:nvSpPr>
          <p:cNvPr id="396" name="Google Shape;396;p37"/>
          <p:cNvSpPr/>
          <p:nvPr/>
        </p:nvSpPr>
        <p:spPr>
          <a:xfrm rot="10800000">
            <a:off x="5624500" y="6027544"/>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37"/>
          <p:cNvSpPr/>
          <p:nvPr/>
        </p:nvSpPr>
        <p:spPr>
          <a:xfrm>
            <a:off x="9611032" y="2353667"/>
            <a:ext cx="170098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mbria"/>
                <a:ea typeface="Cambria"/>
                <a:cs typeface="Cambria"/>
                <a:sym typeface="Cambria"/>
              </a:rPr>
              <a:t>* * *Z* * *</a:t>
            </a:r>
            <a:endParaRPr/>
          </a:p>
          <a:p>
            <a:pPr indent="0" lvl="0" marL="0" marR="0" rtl="0" algn="l">
              <a:spcBef>
                <a:spcPts val="0"/>
              </a:spcBef>
              <a:spcAft>
                <a:spcPts val="0"/>
              </a:spcAft>
              <a:buNone/>
            </a:pPr>
            <a:r>
              <a:rPr b="1" lang="en-IN" sz="2800">
                <a:solidFill>
                  <a:schemeClr val="dk1"/>
                </a:solidFill>
                <a:latin typeface="Cambria"/>
                <a:ea typeface="Cambria"/>
                <a:cs typeface="Cambria"/>
                <a:sym typeface="Cambria"/>
              </a:rPr>
              <a:t>* * *o* * * </a:t>
            </a:r>
            <a:endParaRPr/>
          </a:p>
          <a:p>
            <a:pPr indent="0" lvl="0" marL="0" marR="0" rtl="0" algn="l">
              <a:spcBef>
                <a:spcPts val="0"/>
              </a:spcBef>
              <a:spcAft>
                <a:spcPts val="0"/>
              </a:spcAft>
              <a:buNone/>
            </a:pPr>
            <a:r>
              <a:rPr b="1" lang="en-IN" sz="2800">
                <a:solidFill>
                  <a:schemeClr val="dk1"/>
                </a:solidFill>
                <a:latin typeface="Cambria"/>
                <a:ea typeface="Cambria"/>
                <a:cs typeface="Cambria"/>
                <a:sym typeface="Cambria"/>
              </a:rPr>
              <a:t>* * *p* * * </a:t>
            </a:r>
            <a:endParaRPr/>
          </a:p>
          <a:p>
            <a:pPr indent="0" lvl="0" marL="0" marR="0" rtl="0" algn="l">
              <a:spcBef>
                <a:spcPts val="0"/>
              </a:spcBef>
              <a:spcAft>
                <a:spcPts val="0"/>
              </a:spcAft>
              <a:buNone/>
            </a:pPr>
            <a:r>
              <a:rPr b="1" lang="en-IN" sz="2800">
                <a:solidFill>
                  <a:schemeClr val="dk1"/>
                </a:solidFill>
                <a:latin typeface="Cambria"/>
                <a:ea typeface="Cambria"/>
                <a:cs typeface="Cambria"/>
                <a:sym typeface="Cambria"/>
              </a:rPr>
              <a:t>* * *h* * * </a:t>
            </a:r>
            <a:endParaRPr/>
          </a:p>
          <a:p>
            <a:pPr indent="0" lvl="0" marL="0" marR="0" rtl="0" algn="l">
              <a:spcBef>
                <a:spcPts val="0"/>
              </a:spcBef>
              <a:spcAft>
                <a:spcPts val="0"/>
              </a:spcAft>
              <a:buNone/>
            </a:pPr>
            <a:r>
              <a:rPr b="1" lang="en-IN" sz="2800">
                <a:solidFill>
                  <a:schemeClr val="dk1"/>
                </a:solidFill>
                <a:latin typeface="Cambria"/>
                <a:ea typeface="Cambria"/>
                <a:cs typeface="Cambria"/>
                <a:sym typeface="Cambria"/>
              </a:rPr>
              <a:t>* * *i* * * </a:t>
            </a:r>
            <a:endParaRPr/>
          </a:p>
          <a:p>
            <a:pPr indent="0" lvl="0" marL="0" marR="0" rtl="0" algn="l">
              <a:spcBef>
                <a:spcPts val="0"/>
              </a:spcBef>
              <a:spcAft>
                <a:spcPts val="0"/>
              </a:spcAft>
              <a:buNone/>
            </a:pPr>
            <a:r>
              <a:rPr b="1" lang="en-IN" sz="2800">
                <a:solidFill>
                  <a:schemeClr val="dk1"/>
                </a:solidFill>
                <a:latin typeface="Cambria"/>
                <a:ea typeface="Cambria"/>
                <a:cs typeface="Cambria"/>
                <a:sym typeface="Cambria"/>
              </a:rPr>
              <a:t>* * *e* * *</a:t>
            </a:r>
            <a:endParaRPr b="1" sz="28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animEffect filter="fade" transition="in">
                                      <p:cBhvr>
                                        <p:cTn dur="500"/>
                                        <p:tgtEl>
                                          <p:spTgt spid="3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animEffect filter="fade" transition="in">
                                      <p:cBhvr>
                                        <p:cTn dur="500"/>
                                        <p:tgtEl>
                                          <p:spTgt spid="3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animEffect filter="fade" transition="in">
                                      <p:cBhvr>
                                        <p:cTn dur="500"/>
                                        <p:tgtEl>
                                          <p:spTgt spid="3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3" st="3"/>
                                            </p:txEl>
                                          </p:spTgt>
                                        </p:tgtEl>
                                        <p:attrNameLst>
                                          <p:attrName>style.visibility</p:attrName>
                                        </p:attrNameLst>
                                      </p:cBhvr>
                                      <p:to>
                                        <p:strVal val="visible"/>
                                      </p:to>
                                    </p:set>
                                    <p:animEffect filter="fade" transition="in">
                                      <p:cBhvr>
                                        <p:cTn dur="500"/>
                                        <p:tgtEl>
                                          <p:spTgt spid="3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4" st="4"/>
                                            </p:txEl>
                                          </p:spTgt>
                                        </p:tgtEl>
                                        <p:attrNameLst>
                                          <p:attrName>style.visibility</p:attrName>
                                        </p:attrNameLst>
                                      </p:cBhvr>
                                      <p:to>
                                        <p:strVal val="visible"/>
                                      </p:to>
                                    </p:set>
                                    <p:animEffect filter="fade" transition="in">
                                      <p:cBhvr>
                                        <p:cTn dur="500"/>
                                        <p:tgtEl>
                                          <p:spTgt spid="3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5" st="5"/>
                                            </p:txEl>
                                          </p:spTgt>
                                        </p:tgtEl>
                                        <p:attrNameLst>
                                          <p:attrName>style.visibility</p:attrName>
                                        </p:attrNameLst>
                                      </p:cBhvr>
                                      <p:to>
                                        <p:strVal val="visible"/>
                                      </p:to>
                                    </p:set>
                                    <p:animEffect filter="fade" transition="in">
                                      <p:cBhvr>
                                        <p:cTn dur="500"/>
                                        <p:tgtEl>
                                          <p:spTgt spid="3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8"/>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Mutable and Immutable Data Types </a:t>
            </a:r>
            <a:endParaRPr/>
          </a:p>
        </p:txBody>
      </p:sp>
      <p:sp>
        <p:nvSpPr>
          <p:cNvPr id="403" name="Google Shape;403;p38"/>
          <p:cNvSpPr txBox="1"/>
          <p:nvPr>
            <p:ph idx="1" type="body"/>
          </p:nvPr>
        </p:nvSpPr>
        <p:spPr>
          <a:xfrm>
            <a:off x="324091" y="1180618"/>
            <a:ext cx="11470512" cy="505409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Though lists and strings are similar in many ways, they are different in an important way. </a:t>
            </a:r>
            <a:endParaRPr/>
          </a:p>
          <a:p>
            <a:pPr indent="-228600" lvl="0" marL="228600" rtl="0" algn="l">
              <a:lnSpc>
                <a:spcPct val="90000"/>
              </a:lnSpc>
              <a:spcBef>
                <a:spcPts val="1000"/>
              </a:spcBef>
              <a:spcAft>
                <a:spcPts val="0"/>
              </a:spcAft>
              <a:buClr>
                <a:schemeClr val="dk1"/>
              </a:buClr>
              <a:buSzPts val="2800"/>
              <a:buChar char="•"/>
            </a:pPr>
            <a:r>
              <a:rPr lang="en-IN"/>
              <a:t>A list value is a mutable data type: It can have values added, removed, or changed. </a:t>
            </a:r>
            <a:endParaRPr/>
          </a:p>
          <a:p>
            <a:pPr indent="-228600" lvl="0" marL="228600" rtl="0" algn="l">
              <a:lnSpc>
                <a:spcPct val="90000"/>
              </a:lnSpc>
              <a:spcBef>
                <a:spcPts val="1000"/>
              </a:spcBef>
              <a:spcAft>
                <a:spcPts val="0"/>
              </a:spcAft>
              <a:buClr>
                <a:schemeClr val="dk1"/>
              </a:buClr>
              <a:buSzPts val="2800"/>
              <a:buChar char="•"/>
            </a:pPr>
            <a:r>
              <a:rPr lang="en-IN"/>
              <a:t>However, a string is immutable: It cannot be changed. </a:t>
            </a:r>
            <a:endParaRPr/>
          </a:p>
          <a:p>
            <a:pPr indent="-228600" lvl="0" marL="228600" rtl="0" algn="l">
              <a:lnSpc>
                <a:spcPct val="90000"/>
              </a:lnSpc>
              <a:spcBef>
                <a:spcPts val="1000"/>
              </a:spcBef>
              <a:spcAft>
                <a:spcPts val="0"/>
              </a:spcAft>
              <a:buClr>
                <a:schemeClr val="dk1"/>
              </a:buClr>
              <a:buSzPts val="2800"/>
              <a:buChar char="•"/>
            </a:pPr>
            <a:r>
              <a:rPr lang="en-IN"/>
              <a:t>Trying to reassign a single character in a string results in a TypeError error</a:t>
            </a:r>
            <a:endParaRPr/>
          </a:p>
        </p:txBody>
      </p:sp>
      <p:grpSp>
        <p:nvGrpSpPr>
          <p:cNvPr id="404" name="Google Shape;404;p38"/>
          <p:cNvGrpSpPr/>
          <p:nvPr/>
        </p:nvGrpSpPr>
        <p:grpSpPr>
          <a:xfrm>
            <a:off x="2442258" y="4201611"/>
            <a:ext cx="7940233" cy="2303363"/>
            <a:chOff x="2442258" y="4444678"/>
            <a:chExt cx="7940233" cy="2303363"/>
          </a:xfrm>
        </p:grpSpPr>
        <p:sp>
          <p:nvSpPr>
            <p:cNvPr id="405" name="Google Shape;405;p38"/>
            <p:cNvSpPr txBox="1"/>
            <p:nvPr/>
          </p:nvSpPr>
          <p:spPr>
            <a:xfrm>
              <a:off x="2442258" y="4444678"/>
              <a:ext cx="7940233" cy="2303363"/>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06" name="Google Shape;406;p38"/>
            <p:cNvPicPr preferRelativeResize="0"/>
            <p:nvPr/>
          </p:nvPicPr>
          <p:blipFill rotWithShape="1">
            <a:blip r:embed="rId3">
              <a:alphaModFix/>
            </a:blip>
            <a:srcRect b="0" l="0" r="0" t="0"/>
            <a:stretch/>
          </p:blipFill>
          <p:spPr>
            <a:xfrm>
              <a:off x="2712996" y="4693177"/>
              <a:ext cx="7310680" cy="1794131"/>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Solution!!!</a:t>
            </a:r>
            <a:endParaRPr/>
          </a:p>
        </p:txBody>
      </p:sp>
      <p:sp>
        <p:nvSpPr>
          <p:cNvPr id="412" name="Google Shape;412;p39"/>
          <p:cNvSpPr txBox="1"/>
          <p:nvPr>
            <p:ph idx="1" type="body"/>
          </p:nvPr>
        </p:nvSpPr>
        <p:spPr>
          <a:xfrm>
            <a:off x="838200" y="1366787"/>
            <a:ext cx="10515600" cy="14458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proper way to “mutate” a string is to use slicing and concatenation to build a new string by copying from parts of the old string.</a:t>
            </a:r>
            <a:endParaRPr/>
          </a:p>
        </p:txBody>
      </p:sp>
      <p:sp>
        <p:nvSpPr>
          <p:cNvPr id="413" name="Google Shape;413;p39"/>
          <p:cNvSpPr/>
          <p:nvPr/>
        </p:nvSpPr>
        <p:spPr>
          <a:xfrm>
            <a:off x="2777923" y="2812648"/>
            <a:ext cx="7639291" cy="2677656"/>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mbria"/>
                <a:ea typeface="Cambria"/>
                <a:cs typeface="Cambria"/>
                <a:sym typeface="Cambria"/>
              </a:rPr>
              <a:t>&gt;&gt;&gt; name = 'Zophie a cat'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&gt;&gt;&gt; newName = name[0:7] + 'the' + name[8:12] &gt;&gt;&gt; name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'Zophie a cat’</a:t>
            </a:r>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&gt;&gt;&gt; newName</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IN" sz="2800">
                <a:solidFill>
                  <a:schemeClr val="dk1"/>
                </a:solidFill>
                <a:latin typeface="Cambria"/>
                <a:ea typeface="Cambria"/>
                <a:cs typeface="Cambria"/>
                <a:sym typeface="Cambria"/>
              </a:rPr>
              <a:t>'Zophie the cat’</a:t>
            </a:r>
            <a:endParaRPr sz="2800">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nvSpPr>
        <p:spPr>
          <a:xfrm>
            <a:off x="5749776" y="4889889"/>
            <a:ext cx="6442223" cy="1990845"/>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4"/>
          <p:cNvSpPr txBox="1"/>
          <p:nvPr/>
        </p:nvSpPr>
        <p:spPr>
          <a:xfrm>
            <a:off x="5749777" y="2905246"/>
            <a:ext cx="6442223" cy="1990845"/>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4"/>
          <p:cNvSpPr txBox="1"/>
          <p:nvPr>
            <p:ph idx="1" type="body"/>
          </p:nvPr>
        </p:nvSpPr>
        <p:spPr>
          <a:xfrm>
            <a:off x="224065" y="2511973"/>
            <a:ext cx="5436477" cy="416209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Each item of the list is identified with an index value starting from 0 to n-1 for n items</a:t>
            </a:r>
            <a:endParaRPr/>
          </a:p>
          <a:p>
            <a:pPr indent="-228600" lvl="0" marL="228600" rtl="0" algn="l">
              <a:lnSpc>
                <a:spcPct val="90000"/>
              </a:lnSpc>
              <a:spcBef>
                <a:spcPts val="1000"/>
              </a:spcBef>
              <a:spcAft>
                <a:spcPts val="0"/>
              </a:spcAft>
              <a:buClr>
                <a:schemeClr val="dk1"/>
              </a:buClr>
              <a:buSzPts val="2800"/>
              <a:buChar char="•"/>
            </a:pPr>
            <a:r>
              <a:rPr lang="en-IN"/>
              <a:t>Indexes can be only integer values, not floats.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Python gives an IndexError error message if an index that exceeds the number of values is used in the list value.</a:t>
            </a:r>
            <a:endParaRPr/>
          </a:p>
        </p:txBody>
      </p:sp>
      <p:grpSp>
        <p:nvGrpSpPr>
          <p:cNvPr id="106" name="Google Shape;106;p4"/>
          <p:cNvGrpSpPr/>
          <p:nvPr/>
        </p:nvGrpSpPr>
        <p:grpSpPr>
          <a:xfrm>
            <a:off x="1843333" y="730739"/>
            <a:ext cx="8281988" cy="1781234"/>
            <a:chOff x="2623432" y="5065504"/>
            <a:chExt cx="8281988" cy="1781234"/>
          </a:xfrm>
        </p:grpSpPr>
        <p:sp>
          <p:nvSpPr>
            <p:cNvPr id="107" name="Google Shape;107;p4"/>
            <p:cNvSpPr txBox="1"/>
            <p:nvPr/>
          </p:nvSpPr>
          <p:spPr>
            <a:xfrm>
              <a:off x="6716110" y="6446628"/>
              <a:ext cx="3058511" cy="40011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000">
                  <a:solidFill>
                    <a:schemeClr val="dk1"/>
                  </a:solidFill>
                  <a:latin typeface="Cambria"/>
                  <a:ea typeface="Cambria"/>
                  <a:cs typeface="Cambria"/>
                  <a:sym typeface="Cambria"/>
                </a:rPr>
                <a:t>items</a:t>
              </a:r>
              <a:endParaRPr sz="2000">
                <a:solidFill>
                  <a:schemeClr val="dk1"/>
                </a:solidFill>
                <a:latin typeface="Cambria"/>
                <a:ea typeface="Cambria"/>
                <a:cs typeface="Cambria"/>
                <a:sym typeface="Cambria"/>
              </a:endParaRPr>
            </a:p>
          </p:txBody>
        </p:sp>
        <p:pic>
          <p:nvPicPr>
            <p:cNvPr id="108" name="Google Shape;108;p4"/>
            <p:cNvPicPr preferRelativeResize="0"/>
            <p:nvPr/>
          </p:nvPicPr>
          <p:blipFill rotWithShape="1">
            <a:blip r:embed="rId3">
              <a:alphaModFix/>
            </a:blip>
            <a:srcRect b="0" l="0" r="0" t="0"/>
            <a:stretch/>
          </p:blipFill>
          <p:spPr>
            <a:xfrm>
              <a:off x="5375406" y="5065504"/>
              <a:ext cx="5530014" cy="1335296"/>
            </a:xfrm>
            <a:prstGeom prst="rect">
              <a:avLst/>
            </a:prstGeom>
            <a:noFill/>
            <a:ln>
              <a:noFill/>
            </a:ln>
          </p:spPr>
        </p:pic>
        <p:sp>
          <p:nvSpPr>
            <p:cNvPr id="109" name="Google Shape;109;p4"/>
            <p:cNvSpPr txBox="1"/>
            <p:nvPr/>
          </p:nvSpPr>
          <p:spPr>
            <a:xfrm>
              <a:off x="2623432" y="5149587"/>
              <a:ext cx="2303596" cy="40011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000">
                  <a:solidFill>
                    <a:schemeClr val="dk1"/>
                  </a:solidFill>
                  <a:latin typeface="Cambria"/>
                  <a:ea typeface="Cambria"/>
                  <a:cs typeface="Cambria"/>
                  <a:sym typeface="Cambria"/>
                </a:rPr>
                <a:t>List /List Value</a:t>
              </a:r>
              <a:endParaRPr sz="2000">
                <a:solidFill>
                  <a:schemeClr val="dk1"/>
                </a:solidFill>
                <a:latin typeface="Cambria"/>
                <a:ea typeface="Cambria"/>
                <a:cs typeface="Cambria"/>
                <a:sym typeface="Cambria"/>
              </a:endParaRPr>
            </a:p>
          </p:txBody>
        </p:sp>
        <p:sp>
          <p:nvSpPr>
            <p:cNvPr id="110" name="Google Shape;110;p4"/>
            <p:cNvSpPr/>
            <p:nvPr/>
          </p:nvSpPr>
          <p:spPr>
            <a:xfrm>
              <a:off x="5118534" y="5318235"/>
              <a:ext cx="483476" cy="84083"/>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111" name="Google Shape;111;p4"/>
          <p:cNvPicPr preferRelativeResize="0"/>
          <p:nvPr/>
        </p:nvPicPr>
        <p:blipFill rotWithShape="1">
          <a:blip r:embed="rId4">
            <a:alphaModFix/>
          </a:blip>
          <a:srcRect b="0" l="0" r="0" t="0"/>
          <a:stretch/>
        </p:blipFill>
        <p:spPr>
          <a:xfrm>
            <a:off x="5936011" y="5043454"/>
            <a:ext cx="6009188" cy="1554700"/>
          </a:xfrm>
          <a:prstGeom prst="rect">
            <a:avLst/>
          </a:prstGeom>
          <a:noFill/>
          <a:ln>
            <a:noFill/>
          </a:ln>
        </p:spPr>
      </p:pic>
      <p:pic>
        <p:nvPicPr>
          <p:cNvPr id="112" name="Google Shape;112;p4"/>
          <p:cNvPicPr preferRelativeResize="0"/>
          <p:nvPr/>
        </p:nvPicPr>
        <p:blipFill rotWithShape="1">
          <a:blip r:embed="rId4">
            <a:alphaModFix/>
          </a:blip>
          <a:srcRect b="0" l="0" r="0" t="0"/>
          <a:stretch/>
        </p:blipFill>
        <p:spPr>
          <a:xfrm>
            <a:off x="5981269" y="3052609"/>
            <a:ext cx="5979238" cy="1769899"/>
          </a:xfrm>
          <a:prstGeom prst="rect">
            <a:avLst/>
          </a:prstGeom>
          <a:noFill/>
          <a:ln>
            <a:noFill/>
          </a:ln>
        </p:spPr>
      </p:pic>
      <p:sp>
        <p:nvSpPr>
          <p:cNvPr id="113" name="Google Shape;113;p4"/>
          <p:cNvSpPr/>
          <p:nvPr/>
        </p:nvSpPr>
        <p:spPr>
          <a:xfrm>
            <a:off x="4338434" y="3363075"/>
            <a:ext cx="1784573" cy="419813"/>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4"/>
          <p:cNvSpPr/>
          <p:nvPr/>
        </p:nvSpPr>
        <p:spPr>
          <a:xfrm>
            <a:off x="4249200" y="6003091"/>
            <a:ext cx="1873808" cy="337420"/>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txBox="1"/>
          <p:nvPr/>
        </p:nvSpPr>
        <p:spPr>
          <a:xfrm>
            <a:off x="4456552" y="3668110"/>
            <a:ext cx="7735448" cy="2543504"/>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40"/>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The Tuple Data Type</a:t>
            </a:r>
            <a:endParaRPr/>
          </a:p>
        </p:txBody>
      </p:sp>
      <p:sp>
        <p:nvSpPr>
          <p:cNvPr id="420" name="Google Shape;420;p40"/>
          <p:cNvSpPr txBox="1"/>
          <p:nvPr>
            <p:ph idx="1" type="body"/>
          </p:nvPr>
        </p:nvSpPr>
        <p:spPr>
          <a:xfrm>
            <a:off x="838200" y="1366787"/>
            <a:ext cx="10515600" cy="21857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tuple data type is almost identical to the list data type</a:t>
            </a:r>
            <a:endParaRPr/>
          </a:p>
          <a:p>
            <a:pPr indent="-228600" lvl="0" marL="228600" rtl="0" algn="l">
              <a:lnSpc>
                <a:spcPct val="90000"/>
              </a:lnSpc>
              <a:spcBef>
                <a:spcPts val="1000"/>
              </a:spcBef>
              <a:spcAft>
                <a:spcPts val="0"/>
              </a:spcAft>
              <a:buClr>
                <a:schemeClr val="dk1"/>
              </a:buClr>
              <a:buSzPts val="2800"/>
              <a:buChar char="•"/>
            </a:pPr>
            <a:r>
              <a:rPr lang="en-IN"/>
              <a:t>Tuples are typed with parentheses - ( and )</a:t>
            </a:r>
            <a:endParaRPr/>
          </a:p>
          <a:p>
            <a:pPr indent="-228600" lvl="0" marL="228600" rtl="0" algn="l">
              <a:lnSpc>
                <a:spcPct val="90000"/>
              </a:lnSpc>
              <a:spcBef>
                <a:spcPts val="1000"/>
              </a:spcBef>
              <a:spcAft>
                <a:spcPts val="0"/>
              </a:spcAft>
              <a:buClr>
                <a:schemeClr val="dk1"/>
              </a:buClr>
              <a:buSzPts val="2800"/>
              <a:buChar char="•"/>
            </a:pPr>
            <a:r>
              <a:rPr lang="en-IN"/>
              <a:t>Tuples are immutable - cannot have their values modified, appended, or removed</a:t>
            </a:r>
            <a:endParaRPr/>
          </a:p>
        </p:txBody>
      </p:sp>
      <p:grpSp>
        <p:nvGrpSpPr>
          <p:cNvPr id="421" name="Google Shape;421;p40"/>
          <p:cNvGrpSpPr/>
          <p:nvPr/>
        </p:nvGrpSpPr>
        <p:grpSpPr>
          <a:xfrm>
            <a:off x="315314" y="3668110"/>
            <a:ext cx="4014951" cy="2627587"/>
            <a:chOff x="998483" y="3668110"/>
            <a:chExt cx="4014951" cy="2627587"/>
          </a:xfrm>
        </p:grpSpPr>
        <p:sp>
          <p:nvSpPr>
            <p:cNvPr id="422" name="Google Shape;422;p40"/>
            <p:cNvSpPr txBox="1"/>
            <p:nvPr/>
          </p:nvSpPr>
          <p:spPr>
            <a:xfrm>
              <a:off x="998483" y="3668110"/>
              <a:ext cx="4014951" cy="262758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3" name="Google Shape;423;p40"/>
            <p:cNvPicPr preferRelativeResize="0"/>
            <p:nvPr/>
          </p:nvPicPr>
          <p:blipFill rotWithShape="1">
            <a:blip r:embed="rId3">
              <a:alphaModFix/>
            </a:blip>
            <a:srcRect b="0" l="0" r="0" t="0"/>
            <a:stretch/>
          </p:blipFill>
          <p:spPr>
            <a:xfrm>
              <a:off x="1124770" y="3879755"/>
              <a:ext cx="3762375" cy="2057400"/>
            </a:xfrm>
            <a:prstGeom prst="rect">
              <a:avLst/>
            </a:prstGeom>
            <a:noFill/>
            <a:ln>
              <a:noFill/>
            </a:ln>
          </p:spPr>
        </p:pic>
      </p:grpSp>
      <p:pic>
        <p:nvPicPr>
          <p:cNvPr id="424" name="Google Shape;424;p40"/>
          <p:cNvPicPr preferRelativeResize="0"/>
          <p:nvPr/>
        </p:nvPicPr>
        <p:blipFill rotWithShape="1">
          <a:blip r:embed="rId4">
            <a:alphaModFix/>
          </a:blip>
          <a:srcRect b="0" l="0" r="0" t="0"/>
          <a:stretch/>
        </p:blipFill>
        <p:spPr>
          <a:xfrm>
            <a:off x="4708582" y="3999619"/>
            <a:ext cx="7231387" cy="1817672"/>
          </a:xfrm>
          <a:prstGeom prst="rect">
            <a:avLst/>
          </a:prstGeom>
          <a:noFill/>
          <a:ln>
            <a:noFill/>
          </a:ln>
        </p:spPr>
      </p:pic>
      <p:sp>
        <p:nvSpPr>
          <p:cNvPr id="425" name="Google Shape;425;p40"/>
          <p:cNvSpPr/>
          <p:nvPr/>
        </p:nvSpPr>
        <p:spPr>
          <a:xfrm rot="5400000">
            <a:off x="7358707" y="3256909"/>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1"/>
          <p:cNvSpPr txBox="1"/>
          <p:nvPr>
            <p:ph idx="4294967295" type="title"/>
          </p:nvPr>
        </p:nvSpPr>
        <p:spPr>
          <a:xfrm>
            <a:off x="457199" y="258851"/>
            <a:ext cx="6356555" cy="862026"/>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3600"/>
              <a:buFont typeface="Cambria"/>
              <a:buNone/>
            </a:pPr>
            <a:r>
              <a:rPr b="1" lang="en-IN" sz="3600">
                <a:latin typeface="Cambria"/>
                <a:ea typeface="Cambria"/>
                <a:cs typeface="Cambria"/>
                <a:sym typeface="Cambria"/>
              </a:rPr>
              <a:t>Immutable list = tuple</a:t>
            </a:r>
            <a:endParaRPr b="1" sz="3600">
              <a:latin typeface="Cambria"/>
              <a:ea typeface="Cambria"/>
              <a:cs typeface="Cambria"/>
              <a:sym typeface="Cambria"/>
            </a:endParaRPr>
          </a:p>
        </p:txBody>
      </p:sp>
      <p:pic>
        <p:nvPicPr>
          <p:cNvPr id="431" name="Google Shape;431;p41"/>
          <p:cNvPicPr preferRelativeResize="0"/>
          <p:nvPr/>
        </p:nvPicPr>
        <p:blipFill rotWithShape="1">
          <a:blip r:embed="rId3">
            <a:alphaModFix/>
          </a:blip>
          <a:srcRect b="0" l="0" r="0" t="0"/>
          <a:stretch/>
        </p:blipFill>
        <p:spPr>
          <a:xfrm>
            <a:off x="557280" y="1370400"/>
            <a:ext cx="6167040" cy="2688480"/>
          </a:xfrm>
          <a:prstGeom prst="rect">
            <a:avLst/>
          </a:prstGeom>
          <a:noFill/>
          <a:ln>
            <a:noFill/>
          </a:ln>
        </p:spPr>
      </p:pic>
      <p:pic>
        <p:nvPicPr>
          <p:cNvPr id="432" name="Google Shape;432;p41"/>
          <p:cNvPicPr preferRelativeResize="0"/>
          <p:nvPr/>
        </p:nvPicPr>
        <p:blipFill rotWithShape="1">
          <a:blip r:embed="rId4">
            <a:alphaModFix/>
          </a:blip>
          <a:srcRect b="0" l="0" r="0" t="0"/>
          <a:stretch/>
        </p:blipFill>
        <p:spPr>
          <a:xfrm>
            <a:off x="502560" y="4249440"/>
            <a:ext cx="9921600" cy="2110560"/>
          </a:xfrm>
          <a:prstGeom prst="rect">
            <a:avLst/>
          </a:prstGeom>
          <a:noFill/>
          <a:ln>
            <a:noFill/>
          </a:ln>
        </p:spPr>
      </p:pic>
      <p:sp>
        <p:nvSpPr>
          <p:cNvPr id="433" name="Google Shape;433;p41"/>
          <p:cNvSpPr/>
          <p:nvPr/>
        </p:nvSpPr>
        <p:spPr>
          <a:xfrm>
            <a:off x="6979200" y="1479840"/>
            <a:ext cx="4008348" cy="2508480"/>
          </a:xfrm>
          <a:prstGeom prst="rect">
            <a:avLst/>
          </a:prstGeom>
          <a:noFill/>
          <a:ln>
            <a:noFill/>
          </a:ln>
        </p:spPr>
        <p:txBody>
          <a:bodyPr anchorCtr="0" anchor="t" bIns="59975" lIns="119975" spcFirstLastPara="1" rIns="119975" wrap="square" tIns="59975">
            <a:noAutofit/>
          </a:bodyPr>
          <a:lstStyle/>
          <a:p>
            <a:pPr indent="0" lvl="0" marL="0" marR="0" rtl="0" algn="l">
              <a:lnSpc>
                <a:spcPct val="100000"/>
              </a:lnSpc>
              <a:spcBef>
                <a:spcPts val="0"/>
              </a:spcBef>
              <a:spcAft>
                <a:spcPts val="0"/>
              </a:spcAft>
              <a:buClr>
                <a:srgbClr val="FF0000"/>
              </a:buClr>
              <a:buSzPts val="2400"/>
              <a:buFont typeface="Arial"/>
              <a:buNone/>
            </a:pPr>
            <a:r>
              <a:rPr lang="en-IN" sz="2400">
                <a:solidFill>
                  <a:srgbClr val="FF0000"/>
                </a:solidFill>
                <a:latin typeface="Arial"/>
                <a:ea typeface="Arial"/>
                <a:cs typeface="Arial"/>
                <a:sym typeface="Arial"/>
              </a:rPr>
              <a:t>Tuple is created using a paranthesis ‘(‘ and ‘)’ unlike square brackets [ ] which is used for list.</a:t>
            </a:r>
            <a:endParaRPr sz="2400">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400"/>
              <a:buFont typeface="Arial"/>
              <a:buNone/>
            </a:pPr>
            <a:r>
              <a:rPr lang="en-IN" sz="2400">
                <a:solidFill>
                  <a:srgbClr val="FF0000"/>
                </a:solidFill>
                <a:latin typeface="Arial"/>
                <a:ea typeface="Arial"/>
                <a:cs typeface="Arial"/>
                <a:sym typeface="Arial"/>
              </a:rPr>
              <a:t>Items in a tuple cannot be changed (immutable)</a:t>
            </a:r>
            <a:endParaRPr sz="2400">
              <a:solidFill>
                <a:srgbClr val="FF0000"/>
              </a:solidFill>
              <a:latin typeface="Arial"/>
              <a:ea typeface="Arial"/>
              <a:cs typeface="Arial"/>
              <a:sym typeface="Arial"/>
            </a:endParaRPr>
          </a:p>
        </p:txBody>
      </p:sp>
      <p:sp>
        <p:nvSpPr>
          <p:cNvPr id="434" name="Google Shape;434;p41"/>
          <p:cNvSpPr txBox="1"/>
          <p:nvPr>
            <p:ph idx="4294967295" type="sldNum"/>
          </p:nvPr>
        </p:nvSpPr>
        <p:spPr>
          <a:xfrm>
            <a:off x="11296800" y="6217440"/>
            <a:ext cx="725760" cy="518880"/>
          </a:xfrm>
          <a:prstGeom prst="rect">
            <a:avLst/>
          </a:prstGeom>
          <a:noFill/>
          <a:ln>
            <a:noFill/>
          </a:ln>
        </p:spPr>
        <p:txBody>
          <a:bodyPr anchorCtr="0" anchor="ctr" bIns="60950" lIns="121900" spcFirstLastPara="1" rIns="121900" wrap="square" tIns="6095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2"/>
                                        </p:tgtEl>
                                        <p:attrNameLst>
                                          <p:attrName>style.visibility</p:attrName>
                                        </p:attrNameLst>
                                      </p:cBhvr>
                                      <p:to>
                                        <p:strVal val="visible"/>
                                      </p:to>
                                    </p:set>
                                    <p:anim calcmode="lin" valueType="num">
                                      <p:cBhvr additive="base">
                                        <p:cTn dur="500"/>
                                        <p:tgtEl>
                                          <p:spTgt spid="4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2"/>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mbria"/>
              <a:buNone/>
            </a:pPr>
            <a:r>
              <a:rPr lang="en-IN"/>
              <a:t>Converting Types with the list() and tuple() </a:t>
            </a:r>
            <a:endParaRPr/>
          </a:p>
        </p:txBody>
      </p:sp>
      <p:sp>
        <p:nvSpPr>
          <p:cNvPr id="440" name="Google Shape;440;p42"/>
          <p:cNvSpPr txBox="1"/>
          <p:nvPr>
            <p:ph idx="1" type="body"/>
          </p:nvPr>
        </p:nvSpPr>
        <p:spPr>
          <a:xfrm>
            <a:off x="2396358" y="3205656"/>
            <a:ext cx="7591097" cy="3289738"/>
          </a:xfrm>
          <a:prstGeom prst="rect">
            <a:avLst/>
          </a:prstGeom>
          <a:solidFill>
            <a:srgbClr val="FFC000"/>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&gt;&gt;&gt; tuple(['cat', 'dog', 5])	# tuple(List) </a:t>
            </a:r>
            <a:endParaRPr/>
          </a:p>
          <a:p>
            <a:pPr indent="0" lvl="0" marL="0" rtl="0" algn="l">
              <a:lnSpc>
                <a:spcPct val="90000"/>
              </a:lnSpc>
              <a:spcBef>
                <a:spcPts val="1000"/>
              </a:spcBef>
              <a:spcAft>
                <a:spcPts val="0"/>
              </a:spcAft>
              <a:buClr>
                <a:schemeClr val="dk1"/>
              </a:buClr>
              <a:buSzPts val="2800"/>
              <a:buNone/>
            </a:pPr>
            <a:r>
              <a:rPr lang="en-IN"/>
              <a:t>	('cat', 'dog', 5)</a:t>
            </a:r>
            <a:endParaRPr/>
          </a:p>
          <a:p>
            <a:pPr indent="0" lvl="0" marL="0" rtl="0" algn="l">
              <a:lnSpc>
                <a:spcPct val="90000"/>
              </a:lnSpc>
              <a:spcBef>
                <a:spcPts val="1000"/>
              </a:spcBef>
              <a:spcAft>
                <a:spcPts val="0"/>
              </a:spcAft>
              <a:buClr>
                <a:schemeClr val="dk1"/>
              </a:buClr>
              <a:buSzPts val="2800"/>
              <a:buNone/>
            </a:pPr>
            <a:r>
              <a:rPr lang="en-IN"/>
              <a:t>	&gt;&gt;&gt; list(('cat', 'dog', 5)) 		# list (tuple)	['cat', 'dog', 5] </a:t>
            </a:r>
            <a:endParaRPr/>
          </a:p>
          <a:p>
            <a:pPr indent="0" lvl="0" marL="0" rtl="0" algn="l">
              <a:lnSpc>
                <a:spcPct val="90000"/>
              </a:lnSpc>
              <a:spcBef>
                <a:spcPts val="1000"/>
              </a:spcBef>
              <a:spcAft>
                <a:spcPts val="0"/>
              </a:spcAft>
              <a:buClr>
                <a:schemeClr val="dk1"/>
              </a:buClr>
              <a:buSzPts val="2800"/>
              <a:buNone/>
            </a:pPr>
            <a:r>
              <a:rPr lang="en-IN"/>
              <a:t>	&gt;&gt;&gt; list('hello') 			#list(string)</a:t>
            </a:r>
            <a:endParaRPr/>
          </a:p>
          <a:p>
            <a:pPr indent="0" lvl="0" marL="0" rtl="0" algn="l">
              <a:lnSpc>
                <a:spcPct val="90000"/>
              </a:lnSpc>
              <a:spcBef>
                <a:spcPts val="1000"/>
              </a:spcBef>
              <a:spcAft>
                <a:spcPts val="0"/>
              </a:spcAft>
              <a:buClr>
                <a:schemeClr val="dk1"/>
              </a:buClr>
              <a:buSzPts val="2800"/>
              <a:buNone/>
            </a:pPr>
            <a:r>
              <a:rPr lang="en-IN"/>
              <a:t>	['h', 'e', 'l', 'l', 'o']</a:t>
            </a:r>
            <a:endParaRPr/>
          </a:p>
        </p:txBody>
      </p:sp>
      <p:sp>
        <p:nvSpPr>
          <p:cNvPr id="441" name="Google Shape;441;p42"/>
          <p:cNvSpPr/>
          <p:nvPr/>
        </p:nvSpPr>
        <p:spPr>
          <a:xfrm>
            <a:off x="420413" y="1114783"/>
            <a:ext cx="10859814" cy="224676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Cambria"/>
                <a:ea typeface="Cambria"/>
                <a:cs typeface="Cambria"/>
                <a:sym typeface="Cambria"/>
              </a:rPr>
              <a:t>The functions list() will convert the values passed to it into list type and tuple() will convert the values passed to it into tuple version respectively</a:t>
            </a:r>
            <a:endParaRPr/>
          </a:p>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Cambria"/>
                <a:ea typeface="Cambria"/>
                <a:cs typeface="Cambria"/>
                <a:sym typeface="Cambria"/>
              </a:rPr>
              <a:t>This is done to convert mutable to immutable and vice versa</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3"/>
          <p:cNvSpPr/>
          <p:nvPr/>
        </p:nvSpPr>
        <p:spPr>
          <a:xfrm>
            <a:off x="643040" y="456889"/>
            <a:ext cx="278390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mbria"/>
                <a:ea typeface="Cambria"/>
                <a:cs typeface="Cambria"/>
                <a:sym typeface="Cambria"/>
              </a:rPr>
              <a:t>References</a:t>
            </a:r>
            <a:endParaRPr sz="4000">
              <a:solidFill>
                <a:schemeClr val="dk1"/>
              </a:solidFill>
              <a:latin typeface="Cambria"/>
              <a:ea typeface="Cambria"/>
              <a:cs typeface="Cambria"/>
              <a:sym typeface="Cambria"/>
            </a:endParaRPr>
          </a:p>
        </p:txBody>
      </p:sp>
      <p:sp>
        <p:nvSpPr>
          <p:cNvPr id="447" name="Google Shape;447;p43"/>
          <p:cNvSpPr/>
          <p:nvPr/>
        </p:nvSpPr>
        <p:spPr>
          <a:xfrm>
            <a:off x="727538" y="1504024"/>
            <a:ext cx="101677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dk1"/>
                </a:solidFill>
                <a:latin typeface="Cambria"/>
                <a:ea typeface="Cambria"/>
                <a:cs typeface="Cambria"/>
                <a:sym typeface="Cambria"/>
              </a:rPr>
              <a:t>As you’ve seen, variables store strings and integer values.</a:t>
            </a:r>
            <a:endParaRPr sz="3200">
              <a:solidFill>
                <a:schemeClr val="dk1"/>
              </a:solidFill>
              <a:latin typeface="Cambria"/>
              <a:ea typeface="Cambria"/>
              <a:cs typeface="Cambria"/>
              <a:sym typeface="Cambria"/>
            </a:endParaRPr>
          </a:p>
        </p:txBody>
      </p:sp>
      <p:pic>
        <p:nvPicPr>
          <p:cNvPr id="448" name="Google Shape;448;p43"/>
          <p:cNvPicPr preferRelativeResize="0"/>
          <p:nvPr/>
        </p:nvPicPr>
        <p:blipFill rotWithShape="1">
          <a:blip r:embed="rId3">
            <a:alphaModFix/>
          </a:blip>
          <a:srcRect b="0" l="0" r="0" t="0"/>
          <a:stretch/>
        </p:blipFill>
        <p:spPr>
          <a:xfrm>
            <a:off x="952348" y="2610466"/>
            <a:ext cx="4725782" cy="3790334"/>
          </a:xfrm>
          <a:prstGeom prst="rect">
            <a:avLst/>
          </a:prstGeom>
          <a:noFill/>
          <a:ln>
            <a:noFill/>
          </a:ln>
        </p:spPr>
      </p:pic>
      <p:sp>
        <p:nvSpPr>
          <p:cNvPr id="449" name="Google Shape;449;p43"/>
          <p:cNvSpPr/>
          <p:nvPr/>
        </p:nvSpPr>
        <p:spPr>
          <a:xfrm>
            <a:off x="5525730" y="3168049"/>
            <a:ext cx="6096000" cy="224676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Cambria"/>
                <a:ea typeface="Cambria"/>
                <a:cs typeface="Cambria"/>
                <a:sym typeface="Cambria"/>
              </a:rPr>
              <a:t>When you later change the value in spam to 100, this doesn’t affect the value in cheese. This is because spam and cheese are different variables that store different values.</a:t>
            </a:r>
            <a:endParaRPr sz="2800">
              <a:solidFill>
                <a:schemeClr val="dk1"/>
              </a:solidFill>
              <a:latin typeface="Cambria"/>
              <a:ea typeface="Cambria"/>
              <a:cs typeface="Cambria"/>
              <a:sym typeface="Cambri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4"/>
          <p:cNvSpPr txBox="1"/>
          <p:nvPr>
            <p:ph type="title"/>
          </p:nvPr>
        </p:nvSpPr>
        <p:spPr>
          <a:xfrm>
            <a:off x="838200" y="114868"/>
            <a:ext cx="10515600" cy="7177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References</a:t>
            </a:r>
            <a:endParaRPr/>
          </a:p>
        </p:txBody>
      </p:sp>
      <p:sp>
        <p:nvSpPr>
          <p:cNvPr id="455" name="Google Shape;455;p44"/>
          <p:cNvSpPr txBox="1"/>
          <p:nvPr>
            <p:ph idx="1" type="body"/>
          </p:nvPr>
        </p:nvSpPr>
        <p:spPr>
          <a:xfrm>
            <a:off x="84083" y="987972"/>
            <a:ext cx="6022430" cy="524674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A reference is a value (ID numbers ) that points to some bit of data</a:t>
            </a:r>
            <a:endParaRPr/>
          </a:p>
          <a:p>
            <a:pPr indent="-228600" lvl="0" marL="228600" rtl="0" algn="l">
              <a:lnSpc>
                <a:spcPct val="90000"/>
              </a:lnSpc>
              <a:spcBef>
                <a:spcPts val="1000"/>
              </a:spcBef>
              <a:spcAft>
                <a:spcPts val="0"/>
              </a:spcAft>
              <a:buClr>
                <a:schemeClr val="dk1"/>
              </a:buClr>
              <a:buSzPts val="2800"/>
              <a:buChar char="•"/>
            </a:pPr>
            <a:r>
              <a:rPr lang="en-IN"/>
              <a:t>When a list is assigned to a variable, it is assigning a list reference to the variable. </a:t>
            </a:r>
            <a:endParaRPr/>
          </a:p>
          <a:p>
            <a:pPr indent="-228600" lvl="0" marL="228600" rtl="0" algn="l">
              <a:lnSpc>
                <a:spcPct val="90000"/>
              </a:lnSpc>
              <a:spcBef>
                <a:spcPts val="1000"/>
              </a:spcBef>
              <a:spcAft>
                <a:spcPts val="0"/>
              </a:spcAft>
              <a:buClr>
                <a:schemeClr val="dk1"/>
              </a:buClr>
              <a:buSzPts val="2800"/>
              <a:buChar char="•"/>
            </a:pPr>
            <a:r>
              <a:rPr lang="en-IN"/>
              <a:t>Python uses references whenever variables must store values of mutable data types, such as lists or dictionaries. </a:t>
            </a:r>
            <a:endParaRPr/>
          </a:p>
          <a:p>
            <a:pPr indent="-228600" lvl="0" marL="228600" rtl="0" algn="l">
              <a:lnSpc>
                <a:spcPct val="90000"/>
              </a:lnSpc>
              <a:spcBef>
                <a:spcPts val="1000"/>
              </a:spcBef>
              <a:spcAft>
                <a:spcPts val="0"/>
              </a:spcAft>
              <a:buClr>
                <a:schemeClr val="dk1"/>
              </a:buClr>
              <a:buSzPts val="2800"/>
              <a:buChar char="•"/>
            </a:pPr>
            <a:r>
              <a:rPr lang="en-IN"/>
              <a:t>For values of immutable data types such as strings, integers, or tuples, assigned variables will store the value itself.</a:t>
            </a:r>
            <a:endParaRPr/>
          </a:p>
        </p:txBody>
      </p:sp>
      <p:grpSp>
        <p:nvGrpSpPr>
          <p:cNvPr id="456" name="Google Shape;456;p44"/>
          <p:cNvGrpSpPr/>
          <p:nvPr/>
        </p:nvGrpSpPr>
        <p:grpSpPr>
          <a:xfrm>
            <a:off x="6748216" y="0"/>
            <a:ext cx="5181029" cy="3373409"/>
            <a:chOff x="294293" y="3405345"/>
            <a:chExt cx="5181029" cy="3373409"/>
          </a:xfrm>
        </p:grpSpPr>
        <p:sp>
          <p:nvSpPr>
            <p:cNvPr id="457" name="Google Shape;457;p44"/>
            <p:cNvSpPr txBox="1"/>
            <p:nvPr/>
          </p:nvSpPr>
          <p:spPr>
            <a:xfrm>
              <a:off x="294293" y="3405345"/>
              <a:ext cx="5181029" cy="3373409"/>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58" name="Google Shape;458;p44"/>
            <p:cNvPicPr preferRelativeResize="0"/>
            <p:nvPr/>
          </p:nvPicPr>
          <p:blipFill rotWithShape="1">
            <a:blip r:embed="rId3">
              <a:alphaModFix/>
            </a:blip>
            <a:srcRect b="0" l="0" r="0" t="0"/>
            <a:stretch/>
          </p:blipFill>
          <p:spPr>
            <a:xfrm>
              <a:off x="457489" y="3844520"/>
              <a:ext cx="4854636" cy="2495057"/>
            </a:xfrm>
            <a:prstGeom prst="rect">
              <a:avLst/>
            </a:prstGeom>
            <a:noFill/>
            <a:ln>
              <a:noFill/>
            </a:ln>
          </p:spPr>
        </p:pic>
      </p:grpSp>
      <p:grpSp>
        <p:nvGrpSpPr>
          <p:cNvPr id="459" name="Google Shape;459;p44"/>
          <p:cNvGrpSpPr/>
          <p:nvPr/>
        </p:nvGrpSpPr>
        <p:grpSpPr>
          <a:xfrm>
            <a:off x="5896306" y="3405649"/>
            <a:ext cx="6201104" cy="3373409"/>
            <a:chOff x="5728141" y="3405345"/>
            <a:chExt cx="6201104" cy="3373409"/>
          </a:xfrm>
        </p:grpSpPr>
        <p:sp>
          <p:nvSpPr>
            <p:cNvPr id="460" name="Google Shape;460;p44"/>
            <p:cNvSpPr txBox="1"/>
            <p:nvPr/>
          </p:nvSpPr>
          <p:spPr>
            <a:xfrm>
              <a:off x="5728141" y="3405345"/>
              <a:ext cx="6201104" cy="3373409"/>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61" name="Google Shape;461;p44"/>
            <p:cNvPicPr preferRelativeResize="0"/>
            <p:nvPr/>
          </p:nvPicPr>
          <p:blipFill rotWithShape="1">
            <a:blip r:embed="rId4">
              <a:alphaModFix/>
            </a:blip>
            <a:srcRect b="0" l="0" r="0" t="0"/>
            <a:stretch/>
          </p:blipFill>
          <p:spPr>
            <a:xfrm>
              <a:off x="5938348" y="3582171"/>
              <a:ext cx="5828448" cy="3019753"/>
            </a:xfrm>
            <a:prstGeom prst="rect">
              <a:avLst/>
            </a:prstGeom>
            <a:noFill/>
            <a:ln>
              <a:noFill/>
            </a:ln>
          </p:spPr>
        </p:pic>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45"/>
          <p:cNvPicPr preferRelativeResize="0"/>
          <p:nvPr/>
        </p:nvPicPr>
        <p:blipFill rotWithShape="1">
          <a:blip r:embed="rId3">
            <a:alphaModFix/>
          </a:blip>
          <a:srcRect b="0" l="0" r="0" t="0"/>
          <a:stretch/>
        </p:blipFill>
        <p:spPr>
          <a:xfrm>
            <a:off x="286826" y="250722"/>
            <a:ext cx="4816116" cy="3126659"/>
          </a:xfrm>
          <a:prstGeom prst="rect">
            <a:avLst/>
          </a:prstGeom>
          <a:noFill/>
          <a:ln>
            <a:noFill/>
          </a:ln>
        </p:spPr>
      </p:pic>
      <p:pic>
        <p:nvPicPr>
          <p:cNvPr id="467" name="Google Shape;467;p45"/>
          <p:cNvPicPr preferRelativeResize="0"/>
          <p:nvPr/>
        </p:nvPicPr>
        <p:blipFill rotWithShape="1">
          <a:blip r:embed="rId4">
            <a:alphaModFix/>
          </a:blip>
          <a:srcRect b="0" l="0" r="0" t="0"/>
          <a:stretch/>
        </p:blipFill>
        <p:spPr>
          <a:xfrm>
            <a:off x="1535368" y="3583858"/>
            <a:ext cx="4667250" cy="3033251"/>
          </a:xfrm>
          <a:prstGeom prst="rect">
            <a:avLst/>
          </a:prstGeom>
          <a:noFill/>
          <a:ln>
            <a:noFill/>
          </a:ln>
        </p:spPr>
      </p:pic>
      <p:pic>
        <p:nvPicPr>
          <p:cNvPr id="468" name="Google Shape;468;p45"/>
          <p:cNvPicPr preferRelativeResize="0"/>
          <p:nvPr/>
        </p:nvPicPr>
        <p:blipFill rotWithShape="1">
          <a:blip r:embed="rId5">
            <a:alphaModFix/>
          </a:blip>
          <a:srcRect b="0" l="0" r="0" t="0"/>
          <a:stretch/>
        </p:blipFill>
        <p:spPr>
          <a:xfrm>
            <a:off x="6504039" y="934526"/>
            <a:ext cx="5330619" cy="337200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6"/>
          <p:cNvSpPr txBox="1"/>
          <p:nvPr/>
        </p:nvSpPr>
        <p:spPr>
          <a:xfrm>
            <a:off x="4720100" y="3181561"/>
            <a:ext cx="6136105" cy="341632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46"/>
          <p:cNvSpPr txBox="1"/>
          <p:nvPr>
            <p:ph type="title"/>
          </p:nvPr>
        </p:nvSpPr>
        <p:spPr>
          <a:xfrm>
            <a:off x="838200" y="30647"/>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Passing References </a:t>
            </a:r>
            <a:endParaRPr/>
          </a:p>
        </p:txBody>
      </p:sp>
      <p:sp>
        <p:nvSpPr>
          <p:cNvPr id="475" name="Google Shape;475;p46"/>
          <p:cNvSpPr txBox="1"/>
          <p:nvPr>
            <p:ph idx="1" type="body"/>
          </p:nvPr>
        </p:nvSpPr>
        <p:spPr>
          <a:xfrm>
            <a:off x="76384" y="1180029"/>
            <a:ext cx="4627179" cy="4867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When a function is called, the values of the arguments are copied to the parameter variables. (replicated) </a:t>
            </a:r>
            <a:endParaRPr/>
          </a:p>
          <a:p>
            <a:pPr indent="0" lvl="0" marL="0" rtl="0" algn="l">
              <a:lnSpc>
                <a:spcPct val="90000"/>
              </a:lnSpc>
              <a:spcBef>
                <a:spcPts val="1000"/>
              </a:spcBef>
              <a:spcAft>
                <a:spcPts val="0"/>
              </a:spcAft>
              <a:buClr>
                <a:schemeClr val="dk1"/>
              </a:buClr>
              <a:buSzPts val="2800"/>
              <a:buNone/>
            </a:pPr>
            <a:r>
              <a:rPr lang="en-IN"/>
              <a:t>	Pass By Value</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	Pass By Reference</a:t>
            </a:r>
            <a:endParaRPr/>
          </a:p>
          <a:p>
            <a:pPr indent="-228600" lvl="0" marL="228600" rtl="0" algn="l">
              <a:lnSpc>
                <a:spcPct val="90000"/>
              </a:lnSpc>
              <a:spcBef>
                <a:spcPts val="1000"/>
              </a:spcBef>
              <a:spcAft>
                <a:spcPts val="0"/>
              </a:spcAft>
              <a:buClr>
                <a:schemeClr val="dk1"/>
              </a:buClr>
              <a:buSzPts val="2800"/>
              <a:buChar char="•"/>
            </a:pPr>
            <a:r>
              <a:rPr lang="en-IN"/>
              <a:t>For lists and dictionaries, a copy of the reference is used for the parameter</a:t>
            </a:r>
            <a:endParaRPr/>
          </a:p>
        </p:txBody>
      </p:sp>
      <p:pic>
        <p:nvPicPr>
          <p:cNvPr id="476" name="Google Shape;476;p46"/>
          <p:cNvPicPr preferRelativeResize="0"/>
          <p:nvPr/>
        </p:nvPicPr>
        <p:blipFill rotWithShape="1">
          <a:blip r:embed="rId3">
            <a:alphaModFix/>
          </a:blip>
          <a:srcRect b="0" l="0" r="0" t="0"/>
          <a:stretch/>
        </p:blipFill>
        <p:spPr>
          <a:xfrm>
            <a:off x="4699747" y="3585038"/>
            <a:ext cx="5596159" cy="2459707"/>
          </a:xfrm>
          <a:prstGeom prst="rect">
            <a:avLst/>
          </a:prstGeom>
          <a:noFill/>
          <a:ln>
            <a:noFill/>
          </a:ln>
        </p:spPr>
      </p:pic>
      <p:sp>
        <p:nvSpPr>
          <p:cNvPr id="477" name="Google Shape;477;p46"/>
          <p:cNvSpPr txBox="1"/>
          <p:nvPr/>
        </p:nvSpPr>
        <p:spPr>
          <a:xfrm>
            <a:off x="6262401" y="713614"/>
            <a:ext cx="5349395" cy="2308324"/>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mbria"/>
                <a:ea typeface="Cambria"/>
                <a:cs typeface="Cambria"/>
                <a:sym typeface="Cambria"/>
              </a:rPr>
              <a:t>def add(a,b):</a:t>
            </a:r>
            <a:endParaRPr/>
          </a:p>
          <a:p>
            <a:pPr indent="0" lvl="0" marL="0" marR="0" rtl="0" algn="l">
              <a:spcBef>
                <a:spcPts val="0"/>
              </a:spcBef>
              <a:spcAft>
                <a:spcPts val="0"/>
              </a:spcAft>
              <a:buNone/>
            </a:pPr>
            <a:r>
              <a:rPr b="1" lang="en-IN" sz="2400">
                <a:solidFill>
                  <a:schemeClr val="dk1"/>
                </a:solidFill>
                <a:latin typeface="Cambria"/>
                <a:ea typeface="Cambria"/>
                <a:cs typeface="Cambria"/>
                <a:sym typeface="Cambria"/>
              </a:rPr>
              <a:t>    print(‘Sum=‘ + (a+b))</a:t>
            </a:r>
            <a:endParaRPr/>
          </a:p>
          <a:p>
            <a:pPr indent="0" lvl="0" marL="0" marR="0" rtl="0" algn="l">
              <a:spcBef>
                <a:spcPts val="0"/>
              </a:spcBef>
              <a:spcAft>
                <a:spcPts val="0"/>
              </a:spcAft>
              <a:buNone/>
            </a:pPr>
            <a:r>
              <a:t/>
            </a:r>
            <a:endParaRPr b="1" sz="24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400">
                <a:solidFill>
                  <a:schemeClr val="dk1"/>
                </a:solidFill>
                <a:latin typeface="Cambria"/>
                <a:ea typeface="Cambria"/>
                <a:cs typeface="Cambria"/>
                <a:sym typeface="Cambria"/>
              </a:rPr>
              <a:t>x=20</a:t>
            </a:r>
            <a:endParaRPr/>
          </a:p>
          <a:p>
            <a:pPr indent="0" lvl="0" marL="0" marR="0" rtl="0" algn="l">
              <a:spcBef>
                <a:spcPts val="0"/>
              </a:spcBef>
              <a:spcAft>
                <a:spcPts val="0"/>
              </a:spcAft>
              <a:buNone/>
            </a:pPr>
            <a:r>
              <a:rPr b="1" lang="en-IN" sz="2400">
                <a:solidFill>
                  <a:schemeClr val="dk1"/>
                </a:solidFill>
                <a:latin typeface="Cambria"/>
                <a:ea typeface="Cambria"/>
                <a:cs typeface="Cambria"/>
                <a:sym typeface="Cambria"/>
              </a:rPr>
              <a:t>y=25</a:t>
            </a:r>
            <a:endParaRPr/>
          </a:p>
          <a:p>
            <a:pPr indent="0" lvl="0" marL="0" marR="0" rtl="0" algn="l">
              <a:spcBef>
                <a:spcPts val="0"/>
              </a:spcBef>
              <a:spcAft>
                <a:spcPts val="0"/>
              </a:spcAft>
              <a:buNone/>
            </a:pPr>
            <a:r>
              <a:rPr b="1" lang="en-IN" sz="2400">
                <a:solidFill>
                  <a:schemeClr val="dk1"/>
                </a:solidFill>
                <a:latin typeface="Cambria"/>
                <a:ea typeface="Cambria"/>
                <a:cs typeface="Cambria"/>
                <a:sym typeface="Cambria"/>
              </a:rPr>
              <a:t>add(x,y)</a:t>
            </a:r>
            <a:endParaRPr b="1" sz="2400">
              <a:solidFill>
                <a:schemeClr val="dk1"/>
              </a:solidFill>
              <a:latin typeface="Cambria"/>
              <a:ea typeface="Cambria"/>
              <a:cs typeface="Cambria"/>
              <a:sym typeface="Cambria"/>
            </a:endParaRPr>
          </a:p>
        </p:txBody>
      </p:sp>
      <p:grpSp>
        <p:nvGrpSpPr>
          <p:cNvPr id="478" name="Google Shape;478;p46"/>
          <p:cNvGrpSpPr/>
          <p:nvPr/>
        </p:nvGrpSpPr>
        <p:grpSpPr>
          <a:xfrm>
            <a:off x="10295906" y="531697"/>
            <a:ext cx="1057894" cy="1015663"/>
            <a:chOff x="10295906" y="577198"/>
            <a:chExt cx="1057894" cy="1015663"/>
          </a:xfrm>
        </p:grpSpPr>
        <p:sp>
          <p:nvSpPr>
            <p:cNvPr id="479" name="Google Shape;479;p46"/>
            <p:cNvSpPr txBox="1"/>
            <p:nvPr/>
          </p:nvSpPr>
          <p:spPr>
            <a:xfrm>
              <a:off x="10295906" y="577198"/>
              <a:ext cx="1057894" cy="1015663"/>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mbria"/>
                  <a:ea typeface="Cambria"/>
                  <a:cs typeface="Cambria"/>
                  <a:sym typeface="Cambria"/>
                </a:rPr>
                <a:t>a = 20</a:t>
              </a:r>
              <a:endParaRPr/>
            </a:p>
            <a:p>
              <a:pPr indent="0" lvl="0" marL="0" marR="0" rtl="0" algn="l">
                <a:spcBef>
                  <a:spcPts val="0"/>
                </a:spcBef>
                <a:spcAft>
                  <a:spcPts val="0"/>
                </a:spcAft>
                <a:buNone/>
              </a:pPr>
              <a:r>
                <a:t/>
              </a:r>
              <a:endParaRPr b="1" sz="20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000">
                  <a:solidFill>
                    <a:schemeClr val="dk1"/>
                  </a:solidFill>
                  <a:latin typeface="Cambria"/>
                  <a:ea typeface="Cambria"/>
                  <a:cs typeface="Cambria"/>
                  <a:sym typeface="Cambria"/>
                </a:rPr>
                <a:t>b = 25</a:t>
              </a:r>
              <a:endParaRPr/>
            </a:p>
          </p:txBody>
        </p:sp>
        <p:cxnSp>
          <p:nvCxnSpPr>
            <p:cNvPr id="480" name="Google Shape;480;p46"/>
            <p:cNvCxnSpPr>
              <a:stCxn id="479" idx="1"/>
              <a:endCxn id="479" idx="3"/>
            </p:cNvCxnSpPr>
            <p:nvPr/>
          </p:nvCxnSpPr>
          <p:spPr>
            <a:xfrm>
              <a:off x="10295906" y="1085030"/>
              <a:ext cx="1057800" cy="0"/>
            </a:xfrm>
            <a:prstGeom prst="straightConnector1">
              <a:avLst/>
            </a:prstGeom>
            <a:noFill/>
            <a:ln cap="flat" cmpd="sng" w="57150">
              <a:solidFill>
                <a:schemeClr val="dk1"/>
              </a:solidFill>
              <a:prstDash val="solid"/>
              <a:miter lim="800000"/>
              <a:headEnd len="sm" w="sm" type="none"/>
              <a:tailEnd len="sm" w="sm" type="none"/>
            </a:ln>
          </p:spPr>
        </p:cxnSp>
      </p:grpSp>
      <p:grpSp>
        <p:nvGrpSpPr>
          <p:cNvPr id="481" name="Google Shape;481;p46"/>
          <p:cNvGrpSpPr/>
          <p:nvPr/>
        </p:nvGrpSpPr>
        <p:grpSpPr>
          <a:xfrm>
            <a:off x="10295906" y="2066526"/>
            <a:ext cx="1057894" cy="1015663"/>
            <a:chOff x="10295906" y="577198"/>
            <a:chExt cx="1057894" cy="1015663"/>
          </a:xfrm>
        </p:grpSpPr>
        <p:sp>
          <p:nvSpPr>
            <p:cNvPr id="482" name="Google Shape;482;p46"/>
            <p:cNvSpPr txBox="1"/>
            <p:nvPr/>
          </p:nvSpPr>
          <p:spPr>
            <a:xfrm>
              <a:off x="10295906" y="577198"/>
              <a:ext cx="1057894" cy="1015663"/>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mbria"/>
                  <a:ea typeface="Cambria"/>
                  <a:cs typeface="Cambria"/>
                  <a:sym typeface="Cambria"/>
                </a:rPr>
                <a:t>x = 20</a:t>
              </a:r>
              <a:endParaRPr/>
            </a:p>
            <a:p>
              <a:pPr indent="0" lvl="0" marL="0" marR="0" rtl="0" algn="l">
                <a:spcBef>
                  <a:spcPts val="0"/>
                </a:spcBef>
                <a:spcAft>
                  <a:spcPts val="0"/>
                </a:spcAft>
                <a:buNone/>
              </a:pPr>
              <a:r>
                <a:t/>
              </a:r>
              <a:endParaRPr b="1" sz="2000">
                <a:solidFill>
                  <a:schemeClr val="dk1"/>
                </a:solidFill>
                <a:latin typeface="Cambria"/>
                <a:ea typeface="Cambria"/>
                <a:cs typeface="Cambria"/>
                <a:sym typeface="Cambria"/>
              </a:endParaRPr>
            </a:p>
            <a:p>
              <a:pPr indent="0" lvl="0" marL="0" marR="0" rtl="0" algn="l">
                <a:spcBef>
                  <a:spcPts val="0"/>
                </a:spcBef>
                <a:spcAft>
                  <a:spcPts val="0"/>
                </a:spcAft>
                <a:buNone/>
              </a:pPr>
              <a:r>
                <a:rPr b="1" lang="en-IN" sz="2000">
                  <a:solidFill>
                    <a:schemeClr val="dk1"/>
                  </a:solidFill>
                  <a:latin typeface="Cambria"/>
                  <a:ea typeface="Cambria"/>
                  <a:cs typeface="Cambria"/>
                  <a:sym typeface="Cambria"/>
                </a:rPr>
                <a:t>y = 25</a:t>
              </a:r>
              <a:endParaRPr/>
            </a:p>
          </p:txBody>
        </p:sp>
        <p:cxnSp>
          <p:nvCxnSpPr>
            <p:cNvPr id="483" name="Google Shape;483;p46"/>
            <p:cNvCxnSpPr>
              <a:stCxn id="482" idx="1"/>
              <a:endCxn id="482" idx="3"/>
            </p:cNvCxnSpPr>
            <p:nvPr/>
          </p:nvCxnSpPr>
          <p:spPr>
            <a:xfrm>
              <a:off x="10295906" y="1085030"/>
              <a:ext cx="1057800" cy="0"/>
            </a:xfrm>
            <a:prstGeom prst="straightConnector1">
              <a:avLst/>
            </a:prstGeom>
            <a:noFill/>
            <a:ln cap="flat" cmpd="sng" w="57150">
              <a:solidFill>
                <a:schemeClr val="dk1"/>
              </a:solidFill>
              <a:prstDash val="solid"/>
              <a:miter lim="800000"/>
              <a:headEnd len="sm" w="sm" type="none"/>
              <a:tailEnd len="sm" w="sm" type="none"/>
            </a:ln>
          </p:spPr>
        </p:cxnSp>
      </p:grpSp>
      <p:sp>
        <p:nvSpPr>
          <p:cNvPr id="484" name="Google Shape;484;p46"/>
          <p:cNvSpPr txBox="1"/>
          <p:nvPr/>
        </p:nvSpPr>
        <p:spPr>
          <a:xfrm>
            <a:off x="8894079" y="5209674"/>
            <a:ext cx="2459721" cy="505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85" name="Google Shape;485;p46"/>
          <p:cNvGraphicFramePr/>
          <p:nvPr/>
        </p:nvGraphicFramePr>
        <p:xfrm>
          <a:off x="10295906" y="3312497"/>
          <a:ext cx="3000000" cy="3000000"/>
        </p:xfrm>
        <a:graphic>
          <a:graphicData uri="http://schemas.openxmlformats.org/drawingml/2006/table">
            <a:tbl>
              <a:tblPr bandRow="1" firstRow="1">
                <a:noFill/>
                <a:tableStyleId>{568BA94E-00D7-4BA1-B264-F7682B9EF4AB}</a:tableStyleId>
              </a:tblPr>
              <a:tblGrid>
                <a:gridCol w="1173400"/>
                <a:gridCol w="604725"/>
              </a:tblGrid>
              <a:tr h="337825">
                <a:tc>
                  <a:txBody>
                    <a:bodyPr/>
                    <a:lstStyle/>
                    <a:p>
                      <a:pPr indent="0" lvl="0" marL="0" marR="0" rtl="0" algn="l">
                        <a:spcBef>
                          <a:spcPts val="0"/>
                        </a:spcBef>
                        <a:spcAft>
                          <a:spcPts val="0"/>
                        </a:spcAft>
                        <a:buNone/>
                      </a:pPr>
                      <a:r>
                        <a:rPr b="1" lang="en-IN" sz="1800" u="none" cap="none" strike="noStrike">
                          <a:solidFill>
                            <a:schemeClr val="dk1"/>
                          </a:solidFill>
                          <a:latin typeface="Cambria"/>
                          <a:ea typeface="Cambria"/>
                          <a:cs typeface="Cambria"/>
                          <a:sym typeface="Cambria"/>
                        </a:rPr>
                        <a:t>spam[0]</a:t>
                      </a:r>
                      <a:endParaRPr b="1" sz="1800">
                        <a:solidFill>
                          <a:schemeClr val="dk1"/>
                        </a:solidFill>
                        <a:latin typeface="Cambria"/>
                        <a:ea typeface="Cambria"/>
                        <a:cs typeface="Cambria"/>
                        <a:sym typeface="Cambria"/>
                      </a:endParaRPr>
                    </a:p>
                  </a:txBody>
                  <a:tcPr marT="45725" marB="45725" marR="91450" marL="91450"/>
                </a:tc>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1</a:t>
                      </a:r>
                      <a:endParaRPr b="1" sz="1800">
                        <a:solidFill>
                          <a:schemeClr val="dk1"/>
                        </a:solidFill>
                        <a:latin typeface="Cambria"/>
                        <a:ea typeface="Cambria"/>
                        <a:cs typeface="Cambria"/>
                        <a:sym typeface="Cambria"/>
                      </a:endParaRPr>
                    </a:p>
                  </a:txBody>
                  <a:tcPr marT="45725" marB="45725" marR="91450" marL="91450"/>
                </a:tc>
              </a:tr>
              <a:tr h="337825">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spam[1]</a:t>
                      </a:r>
                      <a:endParaRPr b="1" sz="1800">
                        <a:solidFill>
                          <a:schemeClr val="dk1"/>
                        </a:solidFill>
                        <a:latin typeface="Cambria"/>
                        <a:ea typeface="Cambria"/>
                        <a:cs typeface="Cambria"/>
                        <a:sym typeface="Cambria"/>
                      </a:endParaRPr>
                    </a:p>
                  </a:txBody>
                  <a:tcPr marT="45725" marB="45725" marR="91450" marL="91450"/>
                </a:tc>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2</a:t>
                      </a:r>
                      <a:endParaRPr b="1" sz="1800">
                        <a:solidFill>
                          <a:schemeClr val="dk1"/>
                        </a:solidFill>
                        <a:latin typeface="Cambria"/>
                        <a:ea typeface="Cambria"/>
                        <a:cs typeface="Cambria"/>
                        <a:sym typeface="Cambria"/>
                      </a:endParaRPr>
                    </a:p>
                  </a:txBody>
                  <a:tcPr marT="45725" marB="45725" marR="91450" marL="91450"/>
                </a:tc>
              </a:tr>
              <a:tr h="337825">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spam[2]</a:t>
                      </a:r>
                      <a:endParaRPr b="1" sz="1800">
                        <a:solidFill>
                          <a:schemeClr val="dk1"/>
                        </a:solidFill>
                        <a:latin typeface="Cambria"/>
                        <a:ea typeface="Cambria"/>
                        <a:cs typeface="Cambria"/>
                        <a:sym typeface="Cambria"/>
                      </a:endParaRPr>
                    </a:p>
                  </a:txBody>
                  <a:tcPr marT="45725" marB="45725" marR="91450" marL="91450"/>
                </a:tc>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3</a:t>
                      </a:r>
                      <a:endParaRPr b="1" sz="1800">
                        <a:solidFill>
                          <a:schemeClr val="dk1"/>
                        </a:solidFill>
                        <a:latin typeface="Cambria"/>
                        <a:ea typeface="Cambria"/>
                        <a:cs typeface="Cambria"/>
                        <a:sym typeface="Cambria"/>
                      </a:endParaRPr>
                    </a:p>
                  </a:txBody>
                  <a:tcPr marT="45725" marB="45725" marR="91450" marL="91450"/>
                </a:tc>
              </a:tr>
            </a:tbl>
          </a:graphicData>
        </a:graphic>
      </p:graphicFrame>
      <p:graphicFrame>
        <p:nvGraphicFramePr>
          <p:cNvPr id="486" name="Google Shape;486;p46"/>
          <p:cNvGraphicFramePr/>
          <p:nvPr/>
        </p:nvGraphicFramePr>
        <p:xfrm>
          <a:off x="9877970" y="4968618"/>
          <a:ext cx="3000000" cy="3000000"/>
        </p:xfrm>
        <a:graphic>
          <a:graphicData uri="http://schemas.openxmlformats.org/drawingml/2006/table">
            <a:tbl>
              <a:tblPr bandRow="1" firstRow="1">
                <a:noFill/>
                <a:tableStyleId>{568BA94E-00D7-4BA1-B264-F7682B9EF4AB}</a:tableStyleId>
              </a:tblPr>
              <a:tblGrid>
                <a:gridCol w="1098025"/>
                <a:gridCol w="1098025"/>
              </a:tblGrid>
              <a:tr h="370850">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spam[0]</a:t>
                      </a:r>
                      <a:endParaRPr b="1" sz="1800">
                        <a:solidFill>
                          <a:schemeClr val="dk1"/>
                        </a:solidFill>
                        <a:latin typeface="Cambria"/>
                        <a:ea typeface="Cambria"/>
                        <a:cs typeface="Cambria"/>
                        <a:sym typeface="Cambria"/>
                      </a:endParaRPr>
                    </a:p>
                  </a:txBody>
                  <a:tcPr marT="45725" marB="45725" marR="91450" marL="91450"/>
                </a:tc>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1</a:t>
                      </a:r>
                      <a:endParaRPr b="1" sz="1800">
                        <a:solidFill>
                          <a:schemeClr val="dk1"/>
                        </a:solidFill>
                        <a:latin typeface="Cambria"/>
                        <a:ea typeface="Cambria"/>
                        <a:cs typeface="Cambria"/>
                        <a:sym typeface="Cambria"/>
                      </a:endParaRPr>
                    </a:p>
                  </a:txBody>
                  <a:tcPr marT="45725" marB="45725" marR="91450" marL="91450"/>
                </a:tc>
              </a:tr>
              <a:tr h="370850">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spam[1]</a:t>
                      </a:r>
                      <a:endParaRPr b="1" sz="1800">
                        <a:solidFill>
                          <a:schemeClr val="dk1"/>
                        </a:solidFill>
                        <a:latin typeface="Cambria"/>
                        <a:ea typeface="Cambria"/>
                        <a:cs typeface="Cambria"/>
                        <a:sym typeface="Cambria"/>
                      </a:endParaRPr>
                    </a:p>
                  </a:txBody>
                  <a:tcPr marT="45725" marB="45725" marR="91450" marL="91450"/>
                </a:tc>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2</a:t>
                      </a:r>
                      <a:endParaRPr b="1" sz="1800">
                        <a:solidFill>
                          <a:schemeClr val="dk1"/>
                        </a:solidFill>
                        <a:latin typeface="Cambria"/>
                        <a:ea typeface="Cambria"/>
                        <a:cs typeface="Cambria"/>
                        <a:sym typeface="Cambria"/>
                      </a:endParaRPr>
                    </a:p>
                  </a:txBody>
                  <a:tcPr marT="45725" marB="45725" marR="91450" marL="91450"/>
                </a:tc>
              </a:tr>
              <a:tr h="370850">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spam[2]</a:t>
                      </a:r>
                      <a:endParaRPr b="1" sz="1800">
                        <a:solidFill>
                          <a:schemeClr val="dk1"/>
                        </a:solidFill>
                        <a:latin typeface="Cambria"/>
                        <a:ea typeface="Cambria"/>
                        <a:cs typeface="Cambria"/>
                        <a:sym typeface="Cambria"/>
                      </a:endParaRPr>
                    </a:p>
                  </a:txBody>
                  <a:tcPr marT="45725" marB="45725" marR="91450" marL="91450"/>
                </a:tc>
                <a:tc>
                  <a:txBody>
                    <a:bodyPr/>
                    <a:lstStyle/>
                    <a:p>
                      <a:pPr indent="0" lvl="0" marL="0" marR="0" rtl="0" algn="l">
                        <a:spcBef>
                          <a:spcPts val="0"/>
                        </a:spcBef>
                        <a:spcAft>
                          <a:spcPts val="0"/>
                        </a:spcAft>
                        <a:buNone/>
                      </a:pPr>
                      <a:r>
                        <a:rPr b="1" lang="en-IN" sz="1800">
                          <a:solidFill>
                            <a:schemeClr val="dk1"/>
                          </a:solidFill>
                          <a:latin typeface="Cambria"/>
                          <a:ea typeface="Cambria"/>
                          <a:cs typeface="Cambria"/>
                          <a:sym typeface="Cambria"/>
                        </a:rPr>
                        <a:t>3</a:t>
                      </a:r>
                      <a:endParaRPr b="1" sz="1800">
                        <a:solidFill>
                          <a:schemeClr val="dk1"/>
                        </a:solidFill>
                        <a:latin typeface="Cambria"/>
                        <a:ea typeface="Cambria"/>
                        <a:cs typeface="Cambria"/>
                        <a:sym typeface="Cambria"/>
                      </a:endParaRPr>
                    </a:p>
                  </a:txBody>
                  <a:tcPr marT="45725" marB="45725" marR="91450" marL="91450"/>
                </a:tc>
              </a:tr>
              <a:tr h="370850">
                <a:tc>
                  <a:txBody>
                    <a:bodyPr/>
                    <a:lstStyle/>
                    <a:p>
                      <a:pPr indent="0" lvl="0" marL="0" marR="0" rtl="0" algn="l">
                        <a:spcBef>
                          <a:spcPts val="0"/>
                        </a:spcBef>
                        <a:spcAft>
                          <a:spcPts val="0"/>
                        </a:spcAft>
                        <a:buNone/>
                      </a:pPr>
                      <a:r>
                        <a:rPr b="1" lang="en-IN" sz="2000"/>
                        <a:t>spam[3]</a:t>
                      </a:r>
                      <a:endParaRPr b="1" sz="2000"/>
                    </a:p>
                  </a:txBody>
                  <a:tcPr marT="45725" marB="45725" marR="91450" marL="91450"/>
                </a:tc>
                <a:tc>
                  <a:txBody>
                    <a:bodyPr/>
                    <a:lstStyle/>
                    <a:p>
                      <a:pPr indent="0" lvl="0" marL="0" marR="0" rtl="0" algn="l">
                        <a:spcBef>
                          <a:spcPts val="0"/>
                        </a:spcBef>
                        <a:spcAft>
                          <a:spcPts val="0"/>
                        </a:spcAft>
                        <a:buNone/>
                      </a:pPr>
                      <a:r>
                        <a:rPr b="1" lang="en-IN" sz="1800">
                          <a:latin typeface="Cambria"/>
                          <a:ea typeface="Cambria"/>
                          <a:cs typeface="Cambria"/>
                          <a:sym typeface="Cambria"/>
                        </a:rPr>
                        <a:t>‘Hello’</a:t>
                      </a:r>
                      <a:endParaRPr b="1" sz="1800">
                        <a:latin typeface="Cambria"/>
                        <a:ea typeface="Cambria"/>
                        <a:cs typeface="Cambria"/>
                        <a:sym typeface="Cambria"/>
                      </a:endParaRPr>
                    </a:p>
                  </a:txBody>
                  <a:tcPr marT="45725" marB="45725" marR="91450" marL="91450"/>
                </a:tc>
              </a:tr>
            </a:tbl>
          </a:graphicData>
        </a:graphic>
      </p:graphicFrame>
      <p:sp>
        <p:nvSpPr>
          <p:cNvPr id="487" name="Google Shape;487;p46"/>
          <p:cNvSpPr txBox="1"/>
          <p:nvPr/>
        </p:nvSpPr>
        <p:spPr>
          <a:xfrm>
            <a:off x="8968694" y="4500281"/>
            <a:ext cx="3223306" cy="40011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mbria"/>
                <a:ea typeface="Cambria"/>
                <a:cs typeface="Cambria"/>
                <a:sym typeface="Cambria"/>
              </a:rPr>
              <a:t>someParameter = spam</a:t>
            </a:r>
            <a:endParaRPr b="1" sz="2000">
              <a:solidFill>
                <a:schemeClr val="dk1"/>
              </a:solidFill>
              <a:latin typeface="Cambria"/>
              <a:ea typeface="Cambria"/>
              <a:cs typeface="Cambria"/>
              <a:sym typeface="Cambria"/>
            </a:endParaRPr>
          </a:p>
        </p:txBody>
      </p:sp>
      <p:sp>
        <p:nvSpPr>
          <p:cNvPr id="488" name="Google Shape;488;p46"/>
          <p:cNvSpPr txBox="1"/>
          <p:nvPr/>
        </p:nvSpPr>
        <p:spPr>
          <a:xfrm>
            <a:off x="9865893" y="1616461"/>
            <a:ext cx="1728537" cy="40011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mbria"/>
                <a:ea typeface="Cambria"/>
                <a:cs typeface="Cambria"/>
                <a:sym typeface="Cambria"/>
              </a:rPr>
              <a:t>a = x ,  b = y</a:t>
            </a:r>
            <a:endParaRPr b="1" sz="2000">
              <a:solidFill>
                <a:schemeClr val="dk1"/>
              </a:solidFill>
              <a:latin typeface="Cambria"/>
              <a:ea typeface="Cambria"/>
              <a:cs typeface="Cambria"/>
              <a:sym typeface="Cambria"/>
            </a:endParaRPr>
          </a:p>
        </p:txBody>
      </p:sp>
      <p:sp>
        <p:nvSpPr>
          <p:cNvPr id="489" name="Google Shape;489;p46"/>
          <p:cNvSpPr/>
          <p:nvPr/>
        </p:nvSpPr>
        <p:spPr>
          <a:xfrm>
            <a:off x="4720100" y="1630001"/>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46"/>
          <p:cNvSpPr/>
          <p:nvPr/>
        </p:nvSpPr>
        <p:spPr>
          <a:xfrm>
            <a:off x="4122012" y="4030781"/>
            <a:ext cx="1135117" cy="349055"/>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7"/>
          <p:cNvSpPr txBox="1"/>
          <p:nvPr>
            <p:ph idx="4294967295" type="title"/>
          </p:nvPr>
        </p:nvSpPr>
        <p:spPr>
          <a:xfrm>
            <a:off x="609600" y="273600"/>
            <a:ext cx="10969440" cy="114192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5900"/>
              <a:buFont typeface="Arial"/>
              <a:buNone/>
            </a:pPr>
            <a:r>
              <a:rPr lang="en-IN" sz="5900">
                <a:latin typeface="Arial"/>
                <a:ea typeface="Arial"/>
                <a:cs typeface="Arial"/>
                <a:sym typeface="Arial"/>
              </a:rPr>
              <a:t>id function in python</a:t>
            </a:r>
            <a:endParaRPr/>
          </a:p>
        </p:txBody>
      </p:sp>
      <p:sp>
        <p:nvSpPr>
          <p:cNvPr id="496" name="Google Shape;496;p47"/>
          <p:cNvSpPr txBox="1"/>
          <p:nvPr>
            <p:ph idx="4294967295" type="body"/>
          </p:nvPr>
        </p:nvSpPr>
        <p:spPr>
          <a:xfrm>
            <a:off x="609600" y="1604640"/>
            <a:ext cx="5463840" cy="3974400"/>
          </a:xfrm>
          <a:prstGeom prst="rect">
            <a:avLst/>
          </a:prstGeom>
          <a:noFill/>
          <a:ln>
            <a:noFill/>
          </a:ln>
        </p:spPr>
        <p:txBody>
          <a:bodyPr anchorCtr="0" anchor="t" bIns="0" lIns="0" spcFirstLastPara="1" rIns="0" wrap="square" tIns="0">
            <a:normAutofit/>
          </a:bodyPr>
          <a:lstStyle/>
          <a:p>
            <a:pPr indent="-431989" lvl="0" marL="575986" rtl="0" algn="l">
              <a:lnSpc>
                <a:spcPct val="100000"/>
              </a:lnSpc>
              <a:spcBef>
                <a:spcPts val="0"/>
              </a:spcBef>
              <a:spcAft>
                <a:spcPts val="0"/>
              </a:spcAft>
              <a:buClr>
                <a:srgbClr val="FFFFFF"/>
              </a:buClr>
              <a:buSzPts val="1440"/>
              <a:buFont typeface="Noto Sans Symbols"/>
              <a:buChar char="●"/>
            </a:pPr>
            <a:r>
              <a:rPr lang="en-IN" sz="3200">
                <a:latin typeface="Arial"/>
                <a:ea typeface="Arial"/>
                <a:cs typeface="Arial"/>
                <a:sym typeface="Arial"/>
              </a:rPr>
              <a:t>id function returns the reference of the variable.</a:t>
            </a:r>
            <a:endParaRPr/>
          </a:p>
          <a:p>
            <a:pPr indent="-431989" lvl="0" marL="575986" rtl="0" algn="l">
              <a:lnSpc>
                <a:spcPct val="100000"/>
              </a:lnSpc>
              <a:spcBef>
                <a:spcPts val="1889"/>
              </a:spcBef>
              <a:spcAft>
                <a:spcPts val="0"/>
              </a:spcAft>
              <a:buClr>
                <a:srgbClr val="FFFFFF"/>
              </a:buClr>
              <a:buSzPts val="1440"/>
              <a:buFont typeface="Noto Sans Symbols"/>
              <a:buChar char="●"/>
            </a:pPr>
            <a:r>
              <a:rPr lang="en-IN" sz="3200">
                <a:latin typeface="Arial"/>
                <a:ea typeface="Arial"/>
                <a:cs typeface="Arial"/>
                <a:sym typeface="Arial"/>
              </a:rPr>
              <a:t>Immutable objects like string cannot be changed. This can be demonstrated with the help of a id( )</a:t>
            </a:r>
            <a:endParaRPr/>
          </a:p>
        </p:txBody>
      </p:sp>
      <p:pic>
        <p:nvPicPr>
          <p:cNvPr id="497" name="Google Shape;497;p47"/>
          <p:cNvPicPr preferRelativeResize="0"/>
          <p:nvPr/>
        </p:nvPicPr>
        <p:blipFill rotWithShape="1">
          <a:blip r:embed="rId3">
            <a:alphaModFix/>
          </a:blip>
          <a:srcRect b="0" l="0" r="0" t="0"/>
          <a:stretch/>
        </p:blipFill>
        <p:spPr>
          <a:xfrm>
            <a:off x="6262560" y="1726560"/>
            <a:ext cx="3973920" cy="2907360"/>
          </a:xfrm>
          <a:prstGeom prst="rect">
            <a:avLst/>
          </a:prstGeom>
          <a:noFill/>
          <a:ln>
            <a:noFill/>
          </a:ln>
        </p:spPr>
      </p:pic>
      <p:sp>
        <p:nvSpPr>
          <p:cNvPr id="498" name="Google Shape;498;p47"/>
          <p:cNvSpPr txBox="1"/>
          <p:nvPr>
            <p:ph idx="4294967295" type="sldNum"/>
          </p:nvPr>
        </p:nvSpPr>
        <p:spPr>
          <a:xfrm>
            <a:off x="11296800" y="6217440"/>
            <a:ext cx="725760" cy="518880"/>
          </a:xfrm>
          <a:prstGeom prst="rect">
            <a:avLst/>
          </a:prstGeom>
          <a:noFill/>
          <a:ln>
            <a:noFill/>
          </a:ln>
        </p:spPr>
        <p:txBody>
          <a:bodyPr anchorCtr="0" anchor="ctr" bIns="60950" lIns="121900" spcFirstLastPara="1" rIns="121900" wrap="square" tIns="6095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48"/>
          <p:cNvPicPr preferRelativeResize="0"/>
          <p:nvPr/>
        </p:nvPicPr>
        <p:blipFill rotWithShape="1">
          <a:blip r:embed="rId3">
            <a:alphaModFix/>
          </a:blip>
          <a:srcRect b="0" l="0" r="0" t="0"/>
          <a:stretch/>
        </p:blipFill>
        <p:spPr>
          <a:xfrm>
            <a:off x="471948" y="1921438"/>
            <a:ext cx="5619136" cy="2680059"/>
          </a:xfrm>
          <a:prstGeom prst="rect">
            <a:avLst/>
          </a:prstGeom>
          <a:noFill/>
          <a:ln>
            <a:noFill/>
          </a:ln>
        </p:spPr>
      </p:pic>
      <p:sp>
        <p:nvSpPr>
          <p:cNvPr id="504" name="Google Shape;504;p48"/>
          <p:cNvSpPr/>
          <p:nvPr/>
        </p:nvSpPr>
        <p:spPr>
          <a:xfrm>
            <a:off x="421840" y="324153"/>
            <a:ext cx="530170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7030A0"/>
                </a:solidFill>
                <a:latin typeface="Times New Roman"/>
                <a:ea typeface="Times New Roman"/>
                <a:cs typeface="Times New Roman"/>
                <a:sym typeface="Times New Roman"/>
              </a:rPr>
              <a:t>type function in python</a:t>
            </a:r>
            <a:endParaRPr b="1" sz="4000">
              <a:solidFill>
                <a:srgbClr val="7030A0"/>
              </a:solidFill>
              <a:latin typeface="Times New Roman"/>
              <a:ea typeface="Times New Roman"/>
              <a:cs typeface="Times New Roman"/>
              <a:sym typeface="Times New Roman"/>
            </a:endParaRPr>
          </a:p>
        </p:txBody>
      </p:sp>
      <p:sp>
        <p:nvSpPr>
          <p:cNvPr id="505" name="Google Shape;505;p48"/>
          <p:cNvSpPr/>
          <p:nvPr/>
        </p:nvSpPr>
        <p:spPr>
          <a:xfrm>
            <a:off x="6626942" y="894255"/>
            <a:ext cx="5039032" cy="445795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If you have only one value in your tuple, you can indicate this by placing a trailing comma after the value inside the parentheses. </a:t>
            </a:r>
            <a:endParaRPr/>
          </a:p>
          <a:p>
            <a:pPr indent="0" lvl="0" marL="0" marR="0" rtl="0" algn="l">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Otherwise, Python will think you’ve just typed a value inside regular parentheses. The comma is what lets Python know this is a tuple value.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9"/>
          <p:cNvSpPr/>
          <p:nvPr/>
        </p:nvSpPr>
        <p:spPr>
          <a:xfrm>
            <a:off x="452220" y="338902"/>
            <a:ext cx="3765819" cy="53860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FF0000"/>
                </a:solidFill>
                <a:latin typeface="Times New Roman"/>
                <a:ea typeface="Times New Roman"/>
                <a:cs typeface="Times New Roman"/>
                <a:sym typeface="Times New Roman"/>
              </a:rPr>
              <a:t>Guess the type</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rPr lang="en-IN" sz="2400">
                <a:solidFill>
                  <a:schemeClr val="dk1"/>
                </a:solidFill>
                <a:latin typeface="Times New Roman"/>
                <a:ea typeface="Times New Roman"/>
                <a:cs typeface="Times New Roman"/>
                <a:sym typeface="Times New Roman"/>
              </a:rPr>
              <a:t>1. type([1,2,3,4,5])</a:t>
            </a:r>
            <a:endParaRPr/>
          </a:p>
          <a:p>
            <a:pPr indent="-190500" lvl="0" marL="342900" marR="0" rtl="0" algn="l">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rPr b="1" lang="en-IN" sz="2400">
                <a:solidFill>
                  <a:srgbClr val="00B050"/>
                </a:solidFill>
                <a:latin typeface="Times New Roman"/>
                <a:ea typeface="Times New Roman"/>
                <a:cs typeface="Times New Roman"/>
                <a:sym typeface="Times New Roman"/>
              </a:rPr>
              <a:t>Output: list</a:t>
            </a:r>
            <a:endParaRPr/>
          </a:p>
          <a:p>
            <a:pPr indent="-342900" lvl="0" marL="34290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rPr lang="en-IN" sz="2400">
                <a:solidFill>
                  <a:schemeClr val="dk1"/>
                </a:solidFill>
                <a:latin typeface="Times New Roman"/>
                <a:ea typeface="Times New Roman"/>
                <a:cs typeface="Times New Roman"/>
                <a:sym typeface="Times New Roman"/>
              </a:rPr>
              <a:t>2. type(1)</a:t>
            </a:r>
            <a:endParaRPr/>
          </a:p>
          <a:p>
            <a:pPr indent="-342900" lvl="0" marL="34290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rPr b="1" lang="en-IN" sz="2400">
                <a:solidFill>
                  <a:srgbClr val="00B050"/>
                </a:solidFill>
                <a:latin typeface="Times New Roman"/>
                <a:ea typeface="Times New Roman"/>
                <a:cs typeface="Times New Roman"/>
                <a:sym typeface="Times New Roman"/>
              </a:rPr>
              <a:t>Output: int</a:t>
            </a:r>
            <a:endParaRPr b="1" sz="2400">
              <a:solidFill>
                <a:srgbClr val="00B050"/>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rPr lang="en-IN" sz="2400">
                <a:solidFill>
                  <a:schemeClr val="dk1"/>
                </a:solidFill>
                <a:latin typeface="Times New Roman"/>
                <a:ea typeface="Times New Roman"/>
                <a:cs typeface="Times New Roman"/>
                <a:sym typeface="Times New Roman"/>
              </a:rPr>
              <a:t>3. type(‘hello’)</a:t>
            </a:r>
            <a:endParaRPr/>
          </a:p>
          <a:p>
            <a:pPr indent="-342900" lvl="0" marL="342900" marR="0" rtl="0" algn="l">
              <a:spcBef>
                <a:spcPts val="0"/>
              </a:spcBef>
              <a:spcAft>
                <a:spcPts val="0"/>
              </a:spcAft>
              <a:buNone/>
            </a:pPr>
            <a:r>
              <a:t/>
            </a:r>
            <a:endParaRPr sz="2400">
              <a:solidFill>
                <a:srgbClr val="00B050"/>
              </a:solidFill>
              <a:latin typeface="Times New Roman"/>
              <a:ea typeface="Times New Roman"/>
              <a:cs typeface="Times New Roman"/>
              <a:sym typeface="Times New Roman"/>
            </a:endParaRPr>
          </a:p>
          <a:p>
            <a:pPr indent="-342900" lvl="0" marL="342900" marR="0" rtl="0" algn="l">
              <a:spcBef>
                <a:spcPts val="0"/>
              </a:spcBef>
              <a:spcAft>
                <a:spcPts val="0"/>
              </a:spcAft>
              <a:buNone/>
            </a:pPr>
            <a:r>
              <a:rPr b="1" lang="en-IN" sz="2400">
                <a:solidFill>
                  <a:srgbClr val="00B050"/>
                </a:solidFill>
                <a:latin typeface="Times New Roman"/>
                <a:ea typeface="Times New Roman"/>
                <a:cs typeface="Times New Roman"/>
                <a:sym typeface="Times New Roman"/>
              </a:rPr>
              <a:t>Output : str</a:t>
            </a:r>
            <a:endParaRPr b="1" sz="2400">
              <a:solidFill>
                <a:srgbClr val="00B050"/>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1" name="Google Shape;511;p49"/>
          <p:cNvSpPr/>
          <p:nvPr/>
        </p:nvSpPr>
        <p:spPr>
          <a:xfrm>
            <a:off x="4026310" y="1153961"/>
            <a:ext cx="3259393"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IN" sz="2400">
                <a:solidFill>
                  <a:schemeClr val="dk1"/>
                </a:solidFill>
                <a:latin typeface="Times New Roman"/>
                <a:ea typeface="Times New Roman"/>
                <a:cs typeface="Times New Roman"/>
                <a:sym typeface="Times New Roman"/>
              </a:rPr>
              <a:t>4. type((‘hello’))</a:t>
            </a:r>
            <a:endParaRPr/>
          </a:p>
          <a:p>
            <a:pPr indent="-342900" lvl="0" marL="34290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rPr b="1" lang="en-IN" sz="2400">
                <a:solidFill>
                  <a:srgbClr val="00B050"/>
                </a:solidFill>
                <a:latin typeface="Times New Roman"/>
                <a:ea typeface="Times New Roman"/>
                <a:cs typeface="Times New Roman"/>
                <a:sym typeface="Times New Roman"/>
              </a:rPr>
              <a:t>Output: str</a:t>
            </a:r>
            <a:endParaRPr b="1" sz="2400">
              <a:solidFill>
                <a:srgbClr val="00B050"/>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rPr lang="en-IN" sz="2400">
                <a:solidFill>
                  <a:schemeClr val="dk1"/>
                </a:solidFill>
                <a:latin typeface="Times New Roman"/>
                <a:ea typeface="Times New Roman"/>
                <a:cs typeface="Times New Roman"/>
                <a:sym typeface="Times New Roman"/>
              </a:rPr>
              <a:t>5. type((‘hello’,)</a:t>
            </a:r>
            <a:endParaRPr/>
          </a:p>
          <a:p>
            <a:pPr indent="-342900" lvl="0" marL="34290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rPr b="1" lang="en-IN" sz="2400">
                <a:solidFill>
                  <a:srgbClr val="00B050"/>
                </a:solidFill>
                <a:latin typeface="Times New Roman"/>
                <a:ea typeface="Times New Roman"/>
                <a:cs typeface="Times New Roman"/>
                <a:sym typeface="Times New Roman"/>
              </a:rPr>
              <a:t>Output : tuple</a:t>
            </a:r>
            <a:endParaRPr b="1" sz="2400">
              <a:solidFill>
                <a:srgbClr val="00B050"/>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rPr lang="en-IN" sz="2400">
                <a:solidFill>
                  <a:schemeClr val="dk1"/>
                </a:solidFill>
                <a:latin typeface="Times New Roman"/>
                <a:ea typeface="Times New Roman"/>
                <a:cs typeface="Times New Roman"/>
                <a:sym typeface="Times New Roman"/>
              </a:rPr>
              <a:t>6. type(0.5)</a:t>
            </a:r>
            <a:endParaRPr/>
          </a:p>
          <a:p>
            <a:pPr indent="-342900" lvl="0" marL="342900" marR="0" rtl="0" algn="l">
              <a:spcBef>
                <a:spcPts val="0"/>
              </a:spcBef>
              <a:spcAft>
                <a:spcPts val="0"/>
              </a:spcAft>
              <a:buNone/>
            </a:pPr>
            <a:r>
              <a:t/>
            </a:r>
            <a:endParaRPr b="1" sz="2400">
              <a:solidFill>
                <a:srgbClr val="00B050"/>
              </a:solidFill>
              <a:latin typeface="Times New Roman"/>
              <a:ea typeface="Times New Roman"/>
              <a:cs typeface="Times New Roman"/>
              <a:sym typeface="Times New Roman"/>
            </a:endParaRPr>
          </a:p>
          <a:p>
            <a:pPr indent="-342900" lvl="0" marL="342900" marR="0" rtl="0" algn="l">
              <a:spcBef>
                <a:spcPts val="0"/>
              </a:spcBef>
              <a:spcAft>
                <a:spcPts val="0"/>
              </a:spcAft>
              <a:buNone/>
            </a:pPr>
            <a:r>
              <a:rPr b="1" lang="en-IN" sz="2400">
                <a:solidFill>
                  <a:srgbClr val="00B050"/>
                </a:solidFill>
                <a:latin typeface="Times New Roman"/>
                <a:ea typeface="Times New Roman"/>
                <a:cs typeface="Times New Roman"/>
                <a:sym typeface="Times New Roman"/>
              </a:rPr>
              <a:t>Output: float</a:t>
            </a:r>
            <a:endParaRPr/>
          </a:p>
          <a:p>
            <a:pPr indent="-342900" lvl="0" marL="342900" marR="0" rtl="0" algn="l">
              <a:spcBef>
                <a:spcPts val="0"/>
              </a:spcBef>
              <a:spcAft>
                <a:spcPts val="0"/>
              </a:spcAft>
              <a:buNone/>
            </a:pPr>
            <a:r>
              <a:rPr lang="en-IN" sz="2400">
                <a:solidFill>
                  <a:schemeClr val="dk1"/>
                </a:solidFill>
                <a:latin typeface="Times New Roman"/>
                <a:ea typeface="Times New Roman"/>
                <a:cs typeface="Times New Roman"/>
                <a:sym typeface="Times New Roman"/>
              </a:rPr>
              <a:t> </a:t>
            </a:r>
            <a:endParaRPr sz="2400">
              <a:solidFill>
                <a:schemeClr val="dk1"/>
              </a:solidFill>
              <a:latin typeface="Calibri"/>
              <a:ea typeface="Calibri"/>
              <a:cs typeface="Calibri"/>
              <a:sym typeface="Calibri"/>
            </a:endParaRPr>
          </a:p>
        </p:txBody>
      </p:sp>
      <p:sp>
        <p:nvSpPr>
          <p:cNvPr id="512" name="Google Shape;512;p49"/>
          <p:cNvSpPr/>
          <p:nvPr/>
        </p:nvSpPr>
        <p:spPr>
          <a:xfrm>
            <a:off x="7104393" y="1120566"/>
            <a:ext cx="4193777"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7. type({1,2,3,4,5,6,7})</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400">
                <a:solidFill>
                  <a:srgbClr val="00B050"/>
                </a:solidFill>
                <a:latin typeface="Times New Roman"/>
                <a:ea typeface="Times New Roman"/>
                <a:cs typeface="Times New Roman"/>
                <a:sym typeface="Times New Roman"/>
              </a:rPr>
              <a:t>Output : set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8.type({</a:t>
            </a:r>
            <a:r>
              <a:rPr lang="en-IN" sz="2400">
                <a:solidFill>
                  <a:schemeClr val="dk1"/>
                </a:solidFill>
                <a:latin typeface="Calibri"/>
                <a:ea typeface="Calibri"/>
                <a:cs typeface="Calibri"/>
                <a:sym typeface="Calibri"/>
              </a:rPr>
              <a:t>1:'hi',3:'hello',10:'pink'})</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400">
                <a:solidFill>
                  <a:srgbClr val="00B050"/>
                </a:solidFill>
                <a:latin typeface="Calibri"/>
                <a:ea typeface="Calibri"/>
                <a:cs typeface="Calibri"/>
                <a:sym typeface="Calibri"/>
              </a:rPr>
              <a:t>Output :  dict</a:t>
            </a:r>
            <a:endParaRPr b="1" sz="2400">
              <a:solidFill>
                <a:srgbClr val="00B05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animEffect filter="fade" transition="in">
                                      <p:cBhvr>
                                        <p:cTn dur="500"/>
                                        <p:tgtEl>
                                          <p:spTgt spid="5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 st="1"/>
                                            </p:txEl>
                                          </p:spTgt>
                                        </p:tgtEl>
                                        <p:attrNameLst>
                                          <p:attrName>style.visibility</p:attrName>
                                        </p:attrNameLst>
                                      </p:cBhvr>
                                      <p:to>
                                        <p:strVal val="visible"/>
                                      </p:to>
                                    </p:set>
                                    <p:animEffect filter="fade" transition="in">
                                      <p:cBhvr>
                                        <p:cTn dur="500"/>
                                        <p:tgtEl>
                                          <p:spTgt spid="5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2" st="2"/>
                                            </p:txEl>
                                          </p:spTgt>
                                        </p:tgtEl>
                                        <p:attrNameLst>
                                          <p:attrName>style.visibility</p:attrName>
                                        </p:attrNameLst>
                                      </p:cBhvr>
                                      <p:to>
                                        <p:strVal val="visible"/>
                                      </p:to>
                                    </p:set>
                                    <p:animEffect filter="fade" transition="in">
                                      <p:cBhvr>
                                        <p:cTn dur="500"/>
                                        <p:tgtEl>
                                          <p:spTgt spid="5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3" st="3"/>
                                            </p:txEl>
                                          </p:spTgt>
                                        </p:tgtEl>
                                        <p:attrNameLst>
                                          <p:attrName>style.visibility</p:attrName>
                                        </p:attrNameLst>
                                      </p:cBhvr>
                                      <p:to>
                                        <p:strVal val="visible"/>
                                      </p:to>
                                    </p:set>
                                    <p:animEffect filter="fade" transition="in">
                                      <p:cBhvr>
                                        <p:cTn dur="500"/>
                                        <p:tgtEl>
                                          <p:spTgt spid="5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4" st="4"/>
                                            </p:txEl>
                                          </p:spTgt>
                                        </p:tgtEl>
                                        <p:attrNameLst>
                                          <p:attrName>style.visibility</p:attrName>
                                        </p:attrNameLst>
                                      </p:cBhvr>
                                      <p:to>
                                        <p:strVal val="visible"/>
                                      </p:to>
                                    </p:set>
                                    <p:animEffect filter="fade" transition="in">
                                      <p:cBhvr>
                                        <p:cTn dur="500"/>
                                        <p:tgtEl>
                                          <p:spTgt spid="5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5" st="5"/>
                                            </p:txEl>
                                          </p:spTgt>
                                        </p:tgtEl>
                                        <p:attrNameLst>
                                          <p:attrName>style.visibility</p:attrName>
                                        </p:attrNameLst>
                                      </p:cBhvr>
                                      <p:to>
                                        <p:strVal val="visible"/>
                                      </p:to>
                                    </p:set>
                                    <p:animEffect filter="fade" transition="in">
                                      <p:cBhvr>
                                        <p:cTn dur="500"/>
                                        <p:tgtEl>
                                          <p:spTgt spid="5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6" st="6"/>
                                            </p:txEl>
                                          </p:spTgt>
                                        </p:tgtEl>
                                        <p:attrNameLst>
                                          <p:attrName>style.visibility</p:attrName>
                                        </p:attrNameLst>
                                      </p:cBhvr>
                                      <p:to>
                                        <p:strVal val="visible"/>
                                      </p:to>
                                    </p:set>
                                    <p:animEffect filter="fade" transition="in">
                                      <p:cBhvr>
                                        <p:cTn dur="500"/>
                                        <p:tgtEl>
                                          <p:spTgt spid="5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7" st="7"/>
                                            </p:txEl>
                                          </p:spTgt>
                                        </p:tgtEl>
                                        <p:attrNameLst>
                                          <p:attrName>style.visibility</p:attrName>
                                        </p:attrNameLst>
                                      </p:cBhvr>
                                      <p:to>
                                        <p:strVal val="visible"/>
                                      </p:to>
                                    </p:set>
                                    <p:animEffect filter="fade" transition="in">
                                      <p:cBhvr>
                                        <p:cTn dur="500"/>
                                        <p:tgtEl>
                                          <p:spTgt spid="5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8" st="8"/>
                                            </p:txEl>
                                          </p:spTgt>
                                        </p:tgtEl>
                                        <p:attrNameLst>
                                          <p:attrName>style.visibility</p:attrName>
                                        </p:attrNameLst>
                                      </p:cBhvr>
                                      <p:to>
                                        <p:strVal val="visible"/>
                                      </p:to>
                                    </p:set>
                                    <p:animEffect filter="fade" transition="in">
                                      <p:cBhvr>
                                        <p:cTn dur="500"/>
                                        <p:tgtEl>
                                          <p:spTgt spid="5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9" st="9"/>
                                            </p:txEl>
                                          </p:spTgt>
                                        </p:tgtEl>
                                        <p:attrNameLst>
                                          <p:attrName>style.visibility</p:attrName>
                                        </p:attrNameLst>
                                      </p:cBhvr>
                                      <p:to>
                                        <p:strVal val="visible"/>
                                      </p:to>
                                    </p:set>
                                    <p:animEffect filter="fade" transition="in">
                                      <p:cBhvr>
                                        <p:cTn dur="500"/>
                                        <p:tgtEl>
                                          <p:spTgt spid="51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0" st="10"/>
                                            </p:txEl>
                                          </p:spTgt>
                                        </p:tgtEl>
                                        <p:attrNameLst>
                                          <p:attrName>style.visibility</p:attrName>
                                        </p:attrNameLst>
                                      </p:cBhvr>
                                      <p:to>
                                        <p:strVal val="visible"/>
                                      </p:to>
                                    </p:set>
                                    <p:animEffect filter="fade" transition="in">
                                      <p:cBhvr>
                                        <p:cTn dur="500"/>
                                        <p:tgtEl>
                                          <p:spTgt spid="51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1" st="11"/>
                                            </p:txEl>
                                          </p:spTgt>
                                        </p:tgtEl>
                                        <p:attrNameLst>
                                          <p:attrName>style.visibility</p:attrName>
                                        </p:attrNameLst>
                                      </p:cBhvr>
                                      <p:to>
                                        <p:strVal val="visible"/>
                                      </p:to>
                                    </p:set>
                                    <p:animEffect filter="fade" transition="in">
                                      <p:cBhvr>
                                        <p:cTn dur="500"/>
                                        <p:tgtEl>
                                          <p:spTgt spid="51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2" st="12"/>
                                            </p:txEl>
                                          </p:spTgt>
                                        </p:tgtEl>
                                        <p:attrNameLst>
                                          <p:attrName>style.visibility</p:attrName>
                                        </p:attrNameLst>
                                      </p:cBhvr>
                                      <p:to>
                                        <p:strVal val="visible"/>
                                      </p:to>
                                    </p:set>
                                    <p:animEffect filter="fade" transition="in">
                                      <p:cBhvr>
                                        <p:cTn dur="500"/>
                                        <p:tgtEl>
                                          <p:spTgt spid="51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3" st="13"/>
                                            </p:txEl>
                                          </p:spTgt>
                                        </p:tgtEl>
                                        <p:attrNameLst>
                                          <p:attrName>style.visibility</p:attrName>
                                        </p:attrNameLst>
                                      </p:cBhvr>
                                      <p:to>
                                        <p:strVal val="visible"/>
                                      </p:to>
                                    </p:set>
                                    <p:animEffect filter="fade" transition="in">
                                      <p:cBhvr>
                                        <p:cTn dur="500"/>
                                        <p:tgtEl>
                                          <p:spTgt spid="51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animEffect filter="fade" transition="in">
                                      <p:cBhvr>
                                        <p:cTn dur="500"/>
                                        <p:tgtEl>
                                          <p:spTgt spid="5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animEffect filter="fade" transition="in">
                                      <p:cBhvr>
                                        <p:cTn dur="500"/>
                                        <p:tgtEl>
                                          <p:spTgt spid="5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animEffect filter="fade" transition="in">
                                      <p:cBhvr>
                                        <p:cTn dur="500"/>
                                        <p:tgtEl>
                                          <p:spTgt spid="5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3" st="3"/>
                                            </p:txEl>
                                          </p:spTgt>
                                        </p:tgtEl>
                                        <p:attrNameLst>
                                          <p:attrName>style.visibility</p:attrName>
                                        </p:attrNameLst>
                                      </p:cBhvr>
                                      <p:to>
                                        <p:strVal val="visible"/>
                                      </p:to>
                                    </p:set>
                                    <p:animEffect filter="fade" transition="in">
                                      <p:cBhvr>
                                        <p:cTn dur="500"/>
                                        <p:tgtEl>
                                          <p:spTgt spid="5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4" st="4"/>
                                            </p:txEl>
                                          </p:spTgt>
                                        </p:tgtEl>
                                        <p:attrNameLst>
                                          <p:attrName>style.visibility</p:attrName>
                                        </p:attrNameLst>
                                      </p:cBhvr>
                                      <p:to>
                                        <p:strVal val="visible"/>
                                      </p:to>
                                    </p:set>
                                    <p:animEffect filter="fade" transition="in">
                                      <p:cBhvr>
                                        <p:cTn dur="500"/>
                                        <p:tgtEl>
                                          <p:spTgt spid="5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5" st="5"/>
                                            </p:txEl>
                                          </p:spTgt>
                                        </p:tgtEl>
                                        <p:attrNameLst>
                                          <p:attrName>style.visibility</p:attrName>
                                        </p:attrNameLst>
                                      </p:cBhvr>
                                      <p:to>
                                        <p:strVal val="visible"/>
                                      </p:to>
                                    </p:set>
                                    <p:animEffect filter="fade" transition="in">
                                      <p:cBhvr>
                                        <p:cTn dur="500"/>
                                        <p:tgtEl>
                                          <p:spTgt spid="5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6" st="6"/>
                                            </p:txEl>
                                          </p:spTgt>
                                        </p:tgtEl>
                                        <p:attrNameLst>
                                          <p:attrName>style.visibility</p:attrName>
                                        </p:attrNameLst>
                                      </p:cBhvr>
                                      <p:to>
                                        <p:strVal val="visible"/>
                                      </p:to>
                                    </p:set>
                                    <p:animEffect filter="fade" transition="in">
                                      <p:cBhvr>
                                        <p:cTn dur="500"/>
                                        <p:tgtEl>
                                          <p:spTgt spid="5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7" st="7"/>
                                            </p:txEl>
                                          </p:spTgt>
                                        </p:tgtEl>
                                        <p:attrNameLst>
                                          <p:attrName>style.visibility</p:attrName>
                                        </p:attrNameLst>
                                      </p:cBhvr>
                                      <p:to>
                                        <p:strVal val="visible"/>
                                      </p:to>
                                    </p:set>
                                    <p:animEffect filter="fade" transition="in">
                                      <p:cBhvr>
                                        <p:cTn dur="500"/>
                                        <p:tgtEl>
                                          <p:spTgt spid="5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8" st="8"/>
                                            </p:txEl>
                                          </p:spTgt>
                                        </p:tgtEl>
                                        <p:attrNameLst>
                                          <p:attrName>style.visibility</p:attrName>
                                        </p:attrNameLst>
                                      </p:cBhvr>
                                      <p:to>
                                        <p:strVal val="visible"/>
                                      </p:to>
                                    </p:set>
                                    <p:animEffect filter="fade" transition="in">
                                      <p:cBhvr>
                                        <p:cTn dur="500"/>
                                        <p:tgtEl>
                                          <p:spTgt spid="5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9" st="9"/>
                                            </p:txEl>
                                          </p:spTgt>
                                        </p:tgtEl>
                                        <p:attrNameLst>
                                          <p:attrName>style.visibility</p:attrName>
                                        </p:attrNameLst>
                                      </p:cBhvr>
                                      <p:to>
                                        <p:strVal val="visible"/>
                                      </p:to>
                                    </p:set>
                                    <p:animEffect filter="fade" transition="in">
                                      <p:cBhvr>
                                        <p:cTn dur="500"/>
                                        <p:tgtEl>
                                          <p:spTgt spid="51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10" st="10"/>
                                            </p:txEl>
                                          </p:spTgt>
                                        </p:tgtEl>
                                        <p:attrNameLst>
                                          <p:attrName>style.visibility</p:attrName>
                                        </p:attrNameLst>
                                      </p:cBhvr>
                                      <p:to>
                                        <p:strVal val="visible"/>
                                      </p:to>
                                    </p:set>
                                    <p:animEffect filter="fade" transition="in">
                                      <p:cBhvr>
                                        <p:cTn dur="500"/>
                                        <p:tgtEl>
                                          <p:spTgt spid="51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11" st="11"/>
                                            </p:txEl>
                                          </p:spTgt>
                                        </p:tgtEl>
                                        <p:attrNameLst>
                                          <p:attrName>style.visibility</p:attrName>
                                        </p:attrNameLst>
                                      </p:cBhvr>
                                      <p:to>
                                        <p:strVal val="visible"/>
                                      </p:to>
                                    </p:set>
                                    <p:animEffect filter="fade" transition="in">
                                      <p:cBhvr>
                                        <p:cTn dur="500"/>
                                        <p:tgtEl>
                                          <p:spTgt spid="51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animEffect filter="fade" transition="in">
                                      <p:cBhvr>
                                        <p:cTn dur="500"/>
                                        <p:tgtEl>
                                          <p:spTgt spid="5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1" st="1"/>
                                            </p:txEl>
                                          </p:spTgt>
                                        </p:tgtEl>
                                        <p:attrNameLst>
                                          <p:attrName>style.visibility</p:attrName>
                                        </p:attrNameLst>
                                      </p:cBhvr>
                                      <p:to>
                                        <p:strVal val="visible"/>
                                      </p:to>
                                    </p:set>
                                    <p:animEffect filter="fade" transition="in">
                                      <p:cBhvr>
                                        <p:cTn dur="500"/>
                                        <p:tgtEl>
                                          <p:spTgt spid="5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2" st="2"/>
                                            </p:txEl>
                                          </p:spTgt>
                                        </p:tgtEl>
                                        <p:attrNameLst>
                                          <p:attrName>style.visibility</p:attrName>
                                        </p:attrNameLst>
                                      </p:cBhvr>
                                      <p:to>
                                        <p:strVal val="visible"/>
                                      </p:to>
                                    </p:set>
                                    <p:animEffect filter="fade" transition="in">
                                      <p:cBhvr>
                                        <p:cTn dur="500"/>
                                        <p:tgtEl>
                                          <p:spTgt spid="5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3" st="3"/>
                                            </p:txEl>
                                          </p:spTgt>
                                        </p:tgtEl>
                                        <p:attrNameLst>
                                          <p:attrName>style.visibility</p:attrName>
                                        </p:attrNameLst>
                                      </p:cBhvr>
                                      <p:to>
                                        <p:strVal val="visible"/>
                                      </p:to>
                                    </p:set>
                                    <p:animEffect filter="fade" transition="in">
                                      <p:cBhvr>
                                        <p:cTn dur="500"/>
                                        <p:tgtEl>
                                          <p:spTgt spid="5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4" st="4"/>
                                            </p:txEl>
                                          </p:spTgt>
                                        </p:tgtEl>
                                        <p:attrNameLst>
                                          <p:attrName>style.visibility</p:attrName>
                                        </p:attrNameLst>
                                      </p:cBhvr>
                                      <p:to>
                                        <p:strVal val="visible"/>
                                      </p:to>
                                    </p:set>
                                    <p:animEffect filter="fade" transition="in">
                                      <p:cBhvr>
                                        <p:cTn dur="500"/>
                                        <p:tgtEl>
                                          <p:spTgt spid="5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5" st="5"/>
                                            </p:txEl>
                                          </p:spTgt>
                                        </p:tgtEl>
                                        <p:attrNameLst>
                                          <p:attrName>style.visibility</p:attrName>
                                        </p:attrNameLst>
                                      </p:cBhvr>
                                      <p:to>
                                        <p:strVal val="visible"/>
                                      </p:to>
                                    </p:set>
                                    <p:animEffect filter="fade" transition="in">
                                      <p:cBhvr>
                                        <p:cTn dur="500"/>
                                        <p:tgtEl>
                                          <p:spTgt spid="5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6" st="6"/>
                                            </p:txEl>
                                          </p:spTgt>
                                        </p:tgtEl>
                                        <p:attrNameLst>
                                          <p:attrName>style.visibility</p:attrName>
                                        </p:attrNameLst>
                                      </p:cBhvr>
                                      <p:to>
                                        <p:strVal val="visible"/>
                                      </p:to>
                                    </p:set>
                                    <p:animEffect filter="fade" transition="in">
                                      <p:cBhvr>
                                        <p:cTn dur="500"/>
                                        <p:tgtEl>
                                          <p:spTgt spid="5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7" st="7"/>
                                            </p:txEl>
                                          </p:spTgt>
                                        </p:tgtEl>
                                        <p:attrNameLst>
                                          <p:attrName>style.visibility</p:attrName>
                                        </p:attrNameLst>
                                      </p:cBhvr>
                                      <p:to>
                                        <p:strVal val="visible"/>
                                      </p:to>
                                    </p:set>
                                    <p:animEffect filter="fade" transition="in">
                                      <p:cBhvr>
                                        <p:cTn dur="500"/>
                                        <p:tgtEl>
                                          <p:spTgt spid="5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idx="1" type="body"/>
          </p:nvPr>
        </p:nvSpPr>
        <p:spPr>
          <a:xfrm>
            <a:off x="144517" y="569023"/>
            <a:ext cx="4976461" cy="631791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Lists can also contain other list values. The values in these lists of lists can be accessed using multiple indexes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t>Negative Indexes </a:t>
            </a:r>
            <a:endParaRPr b="1"/>
          </a:p>
          <a:p>
            <a:pPr indent="-228600" lvl="0" marL="228600" rtl="0" algn="l">
              <a:lnSpc>
                <a:spcPct val="90000"/>
              </a:lnSpc>
              <a:spcBef>
                <a:spcPts val="1000"/>
              </a:spcBef>
              <a:spcAft>
                <a:spcPts val="0"/>
              </a:spcAft>
              <a:buClr>
                <a:schemeClr val="dk1"/>
              </a:buClr>
              <a:buSzPts val="2800"/>
              <a:buChar char="•"/>
            </a:pPr>
            <a:r>
              <a:rPr lang="en-IN"/>
              <a:t>While indexes start at 0 and go up, negative integers can also be used  for the index.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The integer value -1 refers to the last index in a list, the value -2 refers to the second-to-last index in a list, and so on</a:t>
            </a:r>
            <a:endParaRPr/>
          </a:p>
        </p:txBody>
      </p:sp>
      <p:grpSp>
        <p:nvGrpSpPr>
          <p:cNvPr id="120" name="Google Shape;120;p5"/>
          <p:cNvGrpSpPr/>
          <p:nvPr/>
        </p:nvGrpSpPr>
        <p:grpSpPr>
          <a:xfrm>
            <a:off x="5150734" y="474565"/>
            <a:ext cx="7041266" cy="2488557"/>
            <a:chOff x="5150734" y="115747"/>
            <a:chExt cx="7041266" cy="2488557"/>
          </a:xfrm>
        </p:grpSpPr>
        <p:sp>
          <p:nvSpPr>
            <p:cNvPr id="121" name="Google Shape;121;p5"/>
            <p:cNvSpPr txBox="1"/>
            <p:nvPr/>
          </p:nvSpPr>
          <p:spPr>
            <a:xfrm>
              <a:off x="5150734" y="115747"/>
              <a:ext cx="7041266" cy="248855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2" name="Google Shape;122;p5"/>
            <p:cNvPicPr preferRelativeResize="0"/>
            <p:nvPr/>
          </p:nvPicPr>
          <p:blipFill rotWithShape="1">
            <a:blip r:embed="rId3">
              <a:alphaModFix/>
            </a:blip>
            <a:srcRect b="0" l="0" r="0" t="0"/>
            <a:stretch/>
          </p:blipFill>
          <p:spPr>
            <a:xfrm>
              <a:off x="5416145" y="322293"/>
              <a:ext cx="6510444" cy="2075464"/>
            </a:xfrm>
            <a:prstGeom prst="rect">
              <a:avLst/>
            </a:prstGeom>
            <a:noFill/>
            <a:ln>
              <a:noFill/>
            </a:ln>
          </p:spPr>
        </p:pic>
      </p:grpSp>
      <p:grpSp>
        <p:nvGrpSpPr>
          <p:cNvPr id="123" name="Google Shape;123;p5"/>
          <p:cNvGrpSpPr/>
          <p:nvPr/>
        </p:nvGrpSpPr>
        <p:grpSpPr>
          <a:xfrm>
            <a:off x="5139159" y="3866209"/>
            <a:ext cx="7041266" cy="2488557"/>
            <a:chOff x="5150734" y="2812913"/>
            <a:chExt cx="7041266" cy="2488557"/>
          </a:xfrm>
        </p:grpSpPr>
        <p:sp>
          <p:nvSpPr>
            <p:cNvPr id="124" name="Google Shape;124;p5"/>
            <p:cNvSpPr txBox="1"/>
            <p:nvPr/>
          </p:nvSpPr>
          <p:spPr>
            <a:xfrm>
              <a:off x="5150734" y="2812913"/>
              <a:ext cx="7041266" cy="248855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5"/>
            <p:cNvPicPr preferRelativeResize="0"/>
            <p:nvPr/>
          </p:nvPicPr>
          <p:blipFill rotWithShape="1">
            <a:blip r:embed="rId4">
              <a:alphaModFix/>
            </a:blip>
            <a:srcRect b="0" l="0" r="0" t="0"/>
            <a:stretch/>
          </p:blipFill>
          <p:spPr>
            <a:xfrm>
              <a:off x="5328514" y="2883028"/>
              <a:ext cx="6744350" cy="2301766"/>
            </a:xfrm>
            <a:prstGeom prst="rect">
              <a:avLst/>
            </a:prstGeom>
            <a:noFill/>
            <a:ln>
              <a:noFill/>
            </a:ln>
          </p:spPr>
        </p:pic>
      </p:grpSp>
      <p:sp>
        <p:nvSpPr>
          <p:cNvPr id="126" name="Google Shape;126;p5"/>
          <p:cNvSpPr/>
          <p:nvPr/>
        </p:nvSpPr>
        <p:spPr>
          <a:xfrm>
            <a:off x="3512581" y="1882507"/>
            <a:ext cx="1873808" cy="337420"/>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5"/>
          <p:cNvSpPr/>
          <p:nvPr/>
        </p:nvSpPr>
        <p:spPr>
          <a:xfrm>
            <a:off x="3443131" y="4250586"/>
            <a:ext cx="1873808" cy="337420"/>
          </a:xfrm>
          <a:prstGeom prst="rightArrow">
            <a:avLst>
              <a:gd fmla="val 50000" name="adj1"/>
              <a:gd fmla="val 50000"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Copy Modules - Copying of lists</a:t>
            </a:r>
            <a:endParaRPr/>
          </a:p>
        </p:txBody>
      </p:sp>
      <p:sp>
        <p:nvSpPr>
          <p:cNvPr id="518" name="Google Shape;518;p50"/>
          <p:cNvSpPr txBox="1"/>
          <p:nvPr>
            <p:ph idx="1" type="body"/>
          </p:nvPr>
        </p:nvSpPr>
        <p:spPr>
          <a:xfrm>
            <a:off x="838200" y="1366787"/>
            <a:ext cx="10515600" cy="4867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Using ‘ = ‘ notation</a:t>
            </a:r>
            <a:endParaRPr/>
          </a:p>
          <a:p>
            <a:pPr indent="-228600" lvl="1" marL="685800" rtl="0" algn="l">
              <a:lnSpc>
                <a:spcPct val="90000"/>
              </a:lnSpc>
              <a:spcBef>
                <a:spcPts val="500"/>
              </a:spcBef>
              <a:spcAft>
                <a:spcPts val="0"/>
              </a:spcAft>
              <a:buClr>
                <a:schemeClr val="dk1"/>
              </a:buClr>
              <a:buSzPts val="2400"/>
              <a:buChar char="•"/>
            </a:pPr>
            <a:r>
              <a:rPr lang="en-IN"/>
              <a:t>Only one memory location for the first list, and all other copies are reference to the original one and no duplicates are created</a:t>
            </a:r>
            <a:endParaRPr/>
          </a:p>
          <a:p>
            <a:pPr indent="-228600" lvl="1" marL="685800" rtl="0" algn="l">
              <a:lnSpc>
                <a:spcPct val="90000"/>
              </a:lnSpc>
              <a:spcBef>
                <a:spcPts val="500"/>
              </a:spcBef>
              <a:spcAft>
                <a:spcPts val="0"/>
              </a:spcAft>
              <a:buClr>
                <a:schemeClr val="dk1"/>
              </a:buClr>
              <a:buSzPts val="2400"/>
              <a:buChar char="•"/>
            </a:pPr>
            <a:r>
              <a:rPr lang="en-IN"/>
              <a:t>Any changes made to aliases will change the original itself</a:t>
            </a:r>
            <a:endParaRPr/>
          </a:p>
          <a:p>
            <a:pPr indent="-228600" lvl="0" marL="228600" rtl="0" algn="l">
              <a:lnSpc>
                <a:spcPct val="90000"/>
              </a:lnSpc>
              <a:spcBef>
                <a:spcPts val="1000"/>
              </a:spcBef>
              <a:spcAft>
                <a:spcPts val="0"/>
              </a:spcAft>
              <a:buClr>
                <a:schemeClr val="dk1"/>
              </a:buClr>
              <a:buSzPts val="2800"/>
              <a:buChar char="•"/>
            </a:pPr>
            <a:r>
              <a:rPr lang="en-IN"/>
              <a:t>Using copy()</a:t>
            </a:r>
            <a:endParaRPr/>
          </a:p>
          <a:p>
            <a:pPr indent="-228600" lvl="1" marL="685800" rtl="0" algn="l">
              <a:lnSpc>
                <a:spcPct val="90000"/>
              </a:lnSpc>
              <a:spcBef>
                <a:spcPts val="500"/>
              </a:spcBef>
              <a:spcAft>
                <a:spcPts val="0"/>
              </a:spcAft>
              <a:buClr>
                <a:schemeClr val="dk1"/>
              </a:buClr>
              <a:buSzPts val="2400"/>
              <a:buChar char="•"/>
            </a:pPr>
            <a:r>
              <a:rPr lang="en-IN"/>
              <a:t>Copies or duplicates of lists get different memory location and any changes to the duplicates will not reflect on original or vice versa</a:t>
            </a:r>
            <a:endParaRPr/>
          </a:p>
          <a:p>
            <a:pPr indent="-228600" lvl="0" marL="228600" rtl="0" algn="l">
              <a:lnSpc>
                <a:spcPct val="90000"/>
              </a:lnSpc>
              <a:spcBef>
                <a:spcPts val="1000"/>
              </a:spcBef>
              <a:spcAft>
                <a:spcPts val="0"/>
              </a:spcAft>
              <a:buClr>
                <a:schemeClr val="dk1"/>
              </a:buClr>
              <a:buSzPts val="2800"/>
              <a:buChar char="•"/>
            </a:pPr>
            <a:r>
              <a:rPr lang="en-IN"/>
              <a:t>Using deepcopy()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1"/>
          <p:cNvSpPr txBox="1"/>
          <p:nvPr/>
        </p:nvSpPr>
        <p:spPr>
          <a:xfrm>
            <a:off x="6379779" y="2480439"/>
            <a:ext cx="5570483" cy="4004444"/>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51"/>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Using  = notation</a:t>
            </a:r>
            <a:endParaRPr/>
          </a:p>
        </p:txBody>
      </p:sp>
      <p:sp>
        <p:nvSpPr>
          <p:cNvPr id="525" name="Google Shape;525;p51"/>
          <p:cNvSpPr txBox="1"/>
          <p:nvPr>
            <p:ph idx="1" type="body"/>
          </p:nvPr>
        </p:nvSpPr>
        <p:spPr>
          <a:xfrm>
            <a:off x="935420" y="1702676"/>
            <a:ext cx="5349766" cy="4300811"/>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50000"/>
              </a:lnSpc>
              <a:spcBef>
                <a:spcPts val="0"/>
              </a:spcBef>
              <a:spcAft>
                <a:spcPts val="0"/>
              </a:spcAft>
              <a:buClr>
                <a:schemeClr val="dk1"/>
              </a:buClr>
              <a:buSzPct val="100000"/>
              <a:buNone/>
            </a:pPr>
            <a:r>
              <a:rPr lang="en-IN"/>
              <a:t>list1 = [1, 2, 3, 4, 5]</a:t>
            </a:r>
            <a:br>
              <a:rPr lang="en-IN"/>
            </a:br>
            <a:r>
              <a:rPr lang="en-IN"/>
              <a:t>list2 = list1</a:t>
            </a:r>
            <a:br>
              <a:rPr lang="en-IN"/>
            </a:br>
            <a:r>
              <a:rPr lang="en-IN"/>
              <a:t>print(list1)</a:t>
            </a:r>
            <a:br>
              <a:rPr lang="en-IN"/>
            </a:br>
            <a:r>
              <a:rPr lang="en-IN"/>
              <a:t>print(list2)</a:t>
            </a:r>
            <a:br>
              <a:rPr lang="en-IN"/>
            </a:br>
            <a:r>
              <a:rPr lang="en-IN"/>
              <a:t>print('list1 reference = ', id(list1))</a:t>
            </a:r>
            <a:br>
              <a:rPr lang="en-IN"/>
            </a:br>
            <a:r>
              <a:rPr lang="en-IN"/>
              <a:t>print('list2 reference = ', id(list2))</a:t>
            </a:r>
            <a:endParaRPr/>
          </a:p>
          <a:p>
            <a:pPr indent="0" lvl="0" marL="0" rtl="0" algn="l">
              <a:lnSpc>
                <a:spcPct val="150000"/>
              </a:lnSpc>
              <a:spcBef>
                <a:spcPts val="1000"/>
              </a:spcBef>
              <a:spcAft>
                <a:spcPts val="0"/>
              </a:spcAft>
              <a:buClr>
                <a:schemeClr val="dk1"/>
              </a:buClr>
              <a:buSzPct val="100000"/>
              <a:buNone/>
            </a:pPr>
            <a:r>
              <a:rPr lang="en-IN"/>
              <a:t>list2[3] = 88</a:t>
            </a:r>
            <a:br>
              <a:rPr lang="en-IN"/>
            </a:br>
            <a:r>
              <a:rPr lang="en-IN"/>
              <a:t>print(list1)</a:t>
            </a:r>
            <a:br>
              <a:rPr lang="en-IN"/>
            </a:br>
            <a:r>
              <a:rPr lang="en-IN"/>
              <a:t>print(list2)</a:t>
            </a:r>
            <a:endParaRPr/>
          </a:p>
          <a:p>
            <a:pPr indent="0" lvl="0" marL="0" rtl="0" algn="l">
              <a:lnSpc>
                <a:spcPct val="150000"/>
              </a:lnSpc>
              <a:spcBef>
                <a:spcPts val="1000"/>
              </a:spcBef>
              <a:spcAft>
                <a:spcPts val="0"/>
              </a:spcAft>
              <a:buClr>
                <a:schemeClr val="dk1"/>
              </a:buClr>
              <a:buSzPct val="100000"/>
              <a:buNone/>
            </a:pPr>
            <a:r>
              <a:t/>
            </a:r>
            <a:endParaRPr/>
          </a:p>
          <a:p>
            <a:pPr indent="0" lvl="0" marL="0" rtl="0" algn="l">
              <a:lnSpc>
                <a:spcPct val="150000"/>
              </a:lnSpc>
              <a:spcBef>
                <a:spcPts val="1000"/>
              </a:spcBef>
              <a:spcAft>
                <a:spcPts val="0"/>
              </a:spcAft>
              <a:buClr>
                <a:schemeClr val="dk1"/>
              </a:buClr>
              <a:buSzPct val="100000"/>
              <a:buNone/>
            </a:pPr>
            <a:r>
              <a:t/>
            </a:r>
            <a:endParaRPr/>
          </a:p>
        </p:txBody>
      </p:sp>
      <p:sp>
        <p:nvSpPr>
          <p:cNvPr id="526" name="Google Shape;526;p51"/>
          <p:cNvSpPr/>
          <p:nvPr/>
        </p:nvSpPr>
        <p:spPr>
          <a:xfrm>
            <a:off x="6505902" y="2587167"/>
            <a:ext cx="5023945" cy="34163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400">
                <a:solidFill>
                  <a:schemeClr val="dk1"/>
                </a:solidFill>
                <a:latin typeface="Cambria"/>
                <a:ea typeface="Cambria"/>
                <a:cs typeface="Cambria"/>
                <a:sym typeface="Cambria"/>
              </a:rPr>
              <a:t>[1, 2, 3, 4, 5]</a:t>
            </a:r>
            <a:endParaRPr/>
          </a:p>
          <a:p>
            <a:pPr indent="0" lvl="0" marL="0" marR="0" rtl="0" algn="l">
              <a:lnSpc>
                <a:spcPct val="150000"/>
              </a:lnSpc>
              <a:spcBef>
                <a:spcPts val="0"/>
              </a:spcBef>
              <a:spcAft>
                <a:spcPts val="0"/>
              </a:spcAft>
              <a:buNone/>
            </a:pPr>
            <a:r>
              <a:rPr lang="en-IN" sz="2400">
                <a:solidFill>
                  <a:schemeClr val="dk1"/>
                </a:solidFill>
                <a:latin typeface="Cambria"/>
                <a:ea typeface="Cambria"/>
                <a:cs typeface="Cambria"/>
                <a:sym typeface="Cambria"/>
              </a:rPr>
              <a:t>[1, 2, 3, 4, 5]</a:t>
            </a:r>
            <a:endParaRPr sz="24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IN" sz="2400">
                <a:solidFill>
                  <a:schemeClr val="dk1"/>
                </a:solidFill>
                <a:latin typeface="Cambria"/>
                <a:ea typeface="Cambria"/>
                <a:cs typeface="Cambria"/>
                <a:sym typeface="Cambria"/>
              </a:rPr>
              <a:t>list1 reference =  2783439106560</a:t>
            </a:r>
            <a:endParaRPr/>
          </a:p>
          <a:p>
            <a:pPr indent="0" lvl="0" marL="0" marR="0" rtl="0" algn="l">
              <a:lnSpc>
                <a:spcPct val="150000"/>
              </a:lnSpc>
              <a:spcBef>
                <a:spcPts val="0"/>
              </a:spcBef>
              <a:spcAft>
                <a:spcPts val="0"/>
              </a:spcAft>
              <a:buNone/>
            </a:pPr>
            <a:r>
              <a:rPr lang="en-IN" sz="2400">
                <a:solidFill>
                  <a:schemeClr val="dk1"/>
                </a:solidFill>
                <a:latin typeface="Cambria"/>
                <a:ea typeface="Cambria"/>
                <a:cs typeface="Cambria"/>
                <a:sym typeface="Cambria"/>
              </a:rPr>
              <a:t>list2 reference =  2783439106560</a:t>
            </a:r>
            <a:endParaRPr/>
          </a:p>
          <a:p>
            <a:pPr indent="0" lvl="0" marL="0" marR="0" rtl="0" algn="l">
              <a:lnSpc>
                <a:spcPct val="150000"/>
              </a:lnSpc>
              <a:spcBef>
                <a:spcPts val="0"/>
              </a:spcBef>
              <a:spcAft>
                <a:spcPts val="0"/>
              </a:spcAft>
              <a:buNone/>
            </a:pPr>
            <a:r>
              <a:rPr lang="en-IN" sz="2400">
                <a:solidFill>
                  <a:schemeClr val="dk1"/>
                </a:solidFill>
                <a:latin typeface="Cambria"/>
                <a:ea typeface="Cambria"/>
                <a:cs typeface="Cambria"/>
                <a:sym typeface="Cambria"/>
              </a:rPr>
              <a:t>[1, 2, 3, 88, 5]</a:t>
            </a:r>
            <a:endParaRPr/>
          </a:p>
          <a:p>
            <a:pPr indent="0" lvl="0" marL="0" marR="0" rtl="0" algn="l">
              <a:lnSpc>
                <a:spcPct val="150000"/>
              </a:lnSpc>
              <a:spcBef>
                <a:spcPts val="0"/>
              </a:spcBef>
              <a:spcAft>
                <a:spcPts val="0"/>
              </a:spcAft>
              <a:buNone/>
            </a:pPr>
            <a:r>
              <a:rPr lang="en-IN" sz="2400">
                <a:solidFill>
                  <a:schemeClr val="dk1"/>
                </a:solidFill>
                <a:latin typeface="Cambria"/>
                <a:ea typeface="Cambria"/>
                <a:cs typeface="Cambria"/>
                <a:sym typeface="Cambria"/>
              </a:rPr>
              <a:t>[1, 2, 3, 88, 5]</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2"/>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The copy Module’s copy()</a:t>
            </a:r>
            <a:endParaRPr/>
          </a:p>
        </p:txBody>
      </p:sp>
      <p:sp>
        <p:nvSpPr>
          <p:cNvPr id="532" name="Google Shape;532;p52"/>
          <p:cNvSpPr txBox="1"/>
          <p:nvPr>
            <p:ph idx="1" type="body"/>
          </p:nvPr>
        </p:nvSpPr>
        <p:spPr>
          <a:xfrm>
            <a:off x="252663" y="1039530"/>
            <a:ext cx="6232357" cy="58184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IN" sz="3200"/>
              <a:t>If the function modifies the list or dictionary that is passed, and these changes should not be reflected in the original list or dictionary value, then the </a:t>
            </a:r>
            <a:r>
              <a:rPr b="1" lang="en-IN" sz="3200"/>
              <a:t>copy </a:t>
            </a:r>
            <a:r>
              <a:rPr lang="en-IN" sz="3200"/>
              <a:t>module provides the copy() function. </a:t>
            </a:r>
            <a:endParaRPr/>
          </a:p>
          <a:p>
            <a:pPr indent="-228600" lvl="0" marL="228600" rtl="0" algn="l">
              <a:lnSpc>
                <a:spcPct val="90000"/>
              </a:lnSpc>
              <a:spcBef>
                <a:spcPts val="1000"/>
              </a:spcBef>
              <a:spcAft>
                <a:spcPts val="0"/>
              </a:spcAft>
              <a:buClr>
                <a:schemeClr val="dk1"/>
              </a:buClr>
              <a:buSzPts val="3200"/>
              <a:buChar char="•"/>
            </a:pPr>
            <a:r>
              <a:rPr b="1" lang="en-IN" sz="3200"/>
              <a:t>copy.copy() </a:t>
            </a:r>
            <a:r>
              <a:rPr lang="en-IN" sz="3200"/>
              <a:t>can be used to make a duplicate copy of a mutable value like a list or dictionary, not just a reference</a:t>
            </a:r>
            <a:endParaRPr sz="3200"/>
          </a:p>
        </p:txBody>
      </p:sp>
      <p:sp>
        <p:nvSpPr>
          <p:cNvPr id="533" name="Google Shape;533;p52"/>
          <p:cNvSpPr/>
          <p:nvPr/>
        </p:nvSpPr>
        <p:spPr>
          <a:xfrm>
            <a:off x="6990347" y="1282913"/>
            <a:ext cx="5065295" cy="4536691"/>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import copy </a:t>
            </a:r>
            <a:endParaRPr sz="28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t/>
            </a:r>
            <a:endParaRPr sz="28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spam = ['A', 'B', 'C', 'D']</a:t>
            </a:r>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cheese = copy.copy(spam)</a:t>
            </a:r>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cheese[1] = 42 </a:t>
            </a:r>
            <a:endParaRPr sz="28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spam ['A', 'B', 'C', 'D'] </a:t>
            </a:r>
            <a:endParaRPr sz="28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cheese ['A', 42, 'C', 'D']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3"/>
          <p:cNvSpPr txBox="1"/>
          <p:nvPr/>
        </p:nvSpPr>
        <p:spPr>
          <a:xfrm>
            <a:off x="6201103" y="1019503"/>
            <a:ext cx="4698125" cy="5838497"/>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53"/>
          <p:cNvSpPr txBox="1"/>
          <p:nvPr>
            <p:ph idx="1" type="body"/>
          </p:nvPr>
        </p:nvSpPr>
        <p:spPr>
          <a:xfrm>
            <a:off x="817179" y="-94593"/>
            <a:ext cx="4133193" cy="6442841"/>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600"/>
              <a:buNone/>
            </a:pPr>
            <a:r>
              <a:rPr lang="en-IN" sz="1600"/>
              <a:t>import copy</a:t>
            </a:r>
            <a:br>
              <a:rPr lang="en-IN" sz="1600"/>
            </a:br>
            <a:r>
              <a:rPr lang="en-IN" sz="1600"/>
              <a:t>list1 = [11, 22, 33, 44, 55]</a:t>
            </a:r>
            <a:br>
              <a:rPr lang="en-IN" sz="1600"/>
            </a:br>
            <a:r>
              <a:rPr lang="en-IN" sz="1600"/>
              <a:t>list2 = copy.copy(list1)</a:t>
            </a:r>
            <a:br>
              <a:rPr lang="en-IN" sz="1600"/>
            </a:br>
            <a:r>
              <a:rPr lang="en-IN" sz="1600"/>
              <a:t>list3 = copy.copy(list2)</a:t>
            </a:r>
            <a:br>
              <a:rPr lang="en-IN" sz="1600"/>
            </a:br>
            <a:r>
              <a:rPr lang="en-IN" sz="1600"/>
              <a:t>print(list1)</a:t>
            </a:r>
            <a:br>
              <a:rPr lang="en-IN" sz="1600"/>
            </a:br>
            <a:r>
              <a:rPr lang="en-IN" sz="1600"/>
              <a:t>print(list2)</a:t>
            </a:r>
            <a:br>
              <a:rPr lang="en-IN" sz="1600"/>
            </a:br>
            <a:r>
              <a:rPr lang="en-IN" sz="1600"/>
              <a:t>print(list3)</a:t>
            </a:r>
            <a:br>
              <a:rPr lang="en-IN" sz="1600"/>
            </a:br>
            <a:r>
              <a:rPr lang="en-IN" sz="1600"/>
              <a:t>print(' list1 reference = ', id(list1))</a:t>
            </a:r>
            <a:br>
              <a:rPr lang="en-IN" sz="1600"/>
            </a:br>
            <a:r>
              <a:rPr lang="en-IN" sz="1600"/>
              <a:t>print(' list2 reference = ', id(list2))</a:t>
            </a:r>
            <a:br>
              <a:rPr lang="en-IN" sz="1600"/>
            </a:br>
            <a:r>
              <a:rPr lang="en-IN" sz="1600"/>
              <a:t>print(' list3 reference = ', id(list3))</a:t>
            </a:r>
            <a:br>
              <a:rPr lang="en-IN" sz="1600"/>
            </a:br>
            <a:r>
              <a:rPr lang="en-IN" sz="1600"/>
              <a:t>list3[2] = 999</a:t>
            </a:r>
            <a:br>
              <a:rPr lang="en-IN" sz="1600"/>
            </a:br>
            <a:r>
              <a:rPr lang="en-IN" sz="1600"/>
              <a:t>print(list1)</a:t>
            </a:r>
            <a:br>
              <a:rPr lang="en-IN" sz="1600"/>
            </a:br>
            <a:r>
              <a:rPr lang="en-IN" sz="1600"/>
              <a:t>print(list2)</a:t>
            </a:r>
            <a:br>
              <a:rPr lang="en-IN" sz="1600"/>
            </a:br>
            <a:r>
              <a:rPr lang="en-IN" sz="1600"/>
              <a:t>print(list3)</a:t>
            </a:r>
            <a:br>
              <a:rPr lang="en-IN" sz="1600"/>
            </a:br>
            <a:r>
              <a:rPr lang="en-IN" sz="1600"/>
              <a:t>list2[1] = 888</a:t>
            </a:r>
            <a:br>
              <a:rPr lang="en-IN" sz="1600"/>
            </a:br>
            <a:r>
              <a:rPr lang="en-IN" sz="1600"/>
              <a:t>print(list1)</a:t>
            </a:r>
            <a:br>
              <a:rPr lang="en-IN" sz="1600"/>
            </a:br>
            <a:r>
              <a:rPr lang="en-IN" sz="1600"/>
              <a:t>print(list2)</a:t>
            </a:r>
            <a:br>
              <a:rPr lang="en-IN" sz="1600"/>
            </a:br>
            <a:r>
              <a:rPr lang="en-IN" sz="1600"/>
              <a:t>print(list3)</a:t>
            </a:r>
            <a:endParaRPr/>
          </a:p>
          <a:p>
            <a:pPr indent="0" lvl="0" marL="0" rtl="0" algn="l">
              <a:lnSpc>
                <a:spcPct val="150000"/>
              </a:lnSpc>
              <a:spcBef>
                <a:spcPts val="0"/>
              </a:spcBef>
              <a:spcAft>
                <a:spcPts val="0"/>
              </a:spcAft>
              <a:buClr>
                <a:schemeClr val="dk1"/>
              </a:buClr>
              <a:buSzPts val="1600"/>
              <a:buNone/>
            </a:pPr>
            <a:r>
              <a:t/>
            </a:r>
            <a:endParaRPr sz="1600"/>
          </a:p>
        </p:txBody>
      </p:sp>
      <p:sp>
        <p:nvSpPr>
          <p:cNvPr id="540" name="Google Shape;540;p53"/>
          <p:cNvSpPr/>
          <p:nvPr/>
        </p:nvSpPr>
        <p:spPr>
          <a:xfrm>
            <a:off x="6589986" y="1111239"/>
            <a:ext cx="4056993" cy="557524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 list1 reference =  2357165907072</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 list2 reference =  2357165707840</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 list3 reference =  2357165709056</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[11, 22, 999,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[11, 888,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[11, 22, 999, 44, 55]</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4"/>
          <p:cNvSpPr txBox="1"/>
          <p:nvPr>
            <p:ph idx="1" type="body"/>
          </p:nvPr>
        </p:nvSpPr>
        <p:spPr>
          <a:xfrm>
            <a:off x="838200" y="1366787"/>
            <a:ext cx="5129463" cy="4867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If there exists Nested lists or multiple lists within a list then to not change the sublist of original, use the copy.deepcopy() function </a:t>
            </a:r>
            <a:endParaRPr/>
          </a:p>
          <a:p>
            <a:pPr indent="-228600" lvl="0" marL="228600" rtl="0" algn="l">
              <a:lnSpc>
                <a:spcPct val="90000"/>
              </a:lnSpc>
              <a:spcBef>
                <a:spcPts val="1000"/>
              </a:spcBef>
              <a:spcAft>
                <a:spcPts val="0"/>
              </a:spcAft>
              <a:buClr>
                <a:schemeClr val="dk1"/>
              </a:buClr>
              <a:buSzPts val="2800"/>
              <a:buChar char="•"/>
            </a:pPr>
            <a:r>
              <a:rPr lang="en-IN"/>
              <a:t>The deepcopy() function will copy these inner lists also.</a:t>
            </a:r>
            <a:endParaRPr/>
          </a:p>
        </p:txBody>
      </p:sp>
      <p:sp>
        <p:nvSpPr>
          <p:cNvPr id="546" name="Google Shape;546;p54"/>
          <p:cNvSpPr/>
          <p:nvPr/>
        </p:nvSpPr>
        <p:spPr>
          <a:xfrm>
            <a:off x="6293898" y="846096"/>
            <a:ext cx="5606715" cy="590931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import copy </a:t>
            </a:r>
            <a:endParaRPr sz="28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spam = [['A', 'B‘], ['C', 'D‘]]</a:t>
            </a:r>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cheese = copy.deepcopy(spam)</a:t>
            </a:r>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cheese[0,1] = 42 </a:t>
            </a:r>
            <a:endParaRPr sz="28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spam [‘[A', 'B‘], ['C', 'D‘]] </a:t>
            </a:r>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cheese [‘[A', 42], ['C', 'D‘]] </a:t>
            </a:r>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&gt;&gt;&gt;cheese[0] = ‘Z’</a:t>
            </a:r>
            <a:endParaRPr sz="28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spam [‘[A', 'B‘], ['C', 'D‘]] </a:t>
            </a:r>
            <a:endParaRPr/>
          </a:p>
          <a:p>
            <a:pPr indent="0" lvl="0" marL="0" marR="0" rtl="0" algn="l">
              <a:lnSpc>
                <a:spcPct val="150000"/>
              </a:lnSpc>
              <a:spcBef>
                <a:spcPts val="0"/>
              </a:spcBef>
              <a:spcAft>
                <a:spcPts val="0"/>
              </a:spcAft>
              <a:buNone/>
            </a:pPr>
            <a:r>
              <a:rPr lang="en-IN" sz="2800">
                <a:solidFill>
                  <a:schemeClr val="dk1"/>
                </a:solidFill>
                <a:latin typeface="Cambria"/>
                <a:ea typeface="Cambria"/>
                <a:cs typeface="Cambria"/>
                <a:sym typeface="Cambria"/>
              </a:rPr>
              <a:t>&gt;&gt;&gt; cheese [‘Z’, ['C', 'D‘]] </a:t>
            </a:r>
            <a:endParaRPr/>
          </a:p>
        </p:txBody>
      </p:sp>
      <p:sp>
        <p:nvSpPr>
          <p:cNvPr id="547" name="Google Shape;547;p54"/>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The copy Module’s deepcopy()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5"/>
          <p:cNvSpPr txBox="1"/>
          <p:nvPr>
            <p:ph idx="1" type="body"/>
          </p:nvPr>
        </p:nvSpPr>
        <p:spPr>
          <a:xfrm>
            <a:off x="357351" y="126124"/>
            <a:ext cx="5875283" cy="665304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70000"/>
              </a:lnSpc>
              <a:spcBef>
                <a:spcPts val="0"/>
              </a:spcBef>
              <a:spcAft>
                <a:spcPts val="0"/>
              </a:spcAft>
              <a:buClr>
                <a:schemeClr val="dk1"/>
              </a:buClr>
              <a:buSzPct val="100000"/>
              <a:buNone/>
            </a:pPr>
            <a:r>
              <a:rPr lang="en-IN"/>
              <a:t>import copy</a:t>
            </a:r>
            <a:br>
              <a:rPr lang="en-IN"/>
            </a:br>
            <a:r>
              <a:rPr lang="en-IN"/>
              <a:t>list1 = [[11, 22, 33], [44, 55]]</a:t>
            </a:r>
            <a:br>
              <a:rPr lang="en-IN"/>
            </a:br>
            <a:r>
              <a:rPr lang="en-IN"/>
              <a:t>list2 = list1</a:t>
            </a:r>
            <a:br>
              <a:rPr lang="en-IN"/>
            </a:br>
            <a:r>
              <a:rPr lang="en-IN"/>
              <a:t>list3 = copy.copy(list1)</a:t>
            </a:r>
            <a:br>
              <a:rPr lang="en-IN"/>
            </a:br>
            <a:r>
              <a:rPr lang="en-IN"/>
              <a:t>list4 = copy.deepcopy(list1)</a:t>
            </a:r>
            <a:br>
              <a:rPr lang="en-IN"/>
            </a:br>
            <a:r>
              <a:rPr lang="en-IN"/>
              <a:t>print('LIST1 = ', list1)</a:t>
            </a:r>
            <a:br>
              <a:rPr lang="en-IN"/>
            </a:br>
            <a:r>
              <a:rPr lang="en-IN"/>
              <a:t>print('LIST2 = ', list2)</a:t>
            </a:r>
            <a:br>
              <a:rPr lang="en-IN"/>
            </a:br>
            <a:r>
              <a:rPr lang="en-IN"/>
              <a:t>print('LIST3 = ', list3)</a:t>
            </a:r>
            <a:br>
              <a:rPr lang="en-IN"/>
            </a:br>
            <a:r>
              <a:rPr lang="en-IN"/>
              <a:t>print('LIST4 = ', list4)</a:t>
            </a:r>
            <a:br>
              <a:rPr lang="en-IN"/>
            </a:br>
            <a:r>
              <a:rPr lang="en-IN"/>
              <a:t>print('list1 reference = ', id(list1))</a:t>
            </a:r>
            <a:br>
              <a:rPr lang="en-IN"/>
            </a:br>
            <a:r>
              <a:rPr lang="en-IN"/>
              <a:t>print('list2 reference = ', id(list2))</a:t>
            </a:r>
            <a:br>
              <a:rPr lang="en-IN"/>
            </a:br>
            <a:r>
              <a:rPr lang="en-IN"/>
              <a:t>print('list3 reference = ', id(list3))</a:t>
            </a:r>
            <a:br>
              <a:rPr lang="en-IN"/>
            </a:br>
            <a:r>
              <a:rPr lang="en-IN"/>
              <a:t>print('list4 reference = ', id(list4))</a:t>
            </a:r>
            <a:br>
              <a:rPr lang="en-IN"/>
            </a:br>
            <a:r>
              <a:rPr lang="en-IN"/>
              <a:t>list3[0] = 888   	</a:t>
            </a:r>
            <a:r>
              <a:rPr lang="en-IN">
                <a:solidFill>
                  <a:srgbClr val="548135"/>
                </a:solidFill>
              </a:rPr>
              <a:t># does not reflect other two lists - sublist</a:t>
            </a:r>
            <a:br>
              <a:rPr lang="en-IN">
                <a:solidFill>
                  <a:srgbClr val="548135"/>
                </a:solidFill>
              </a:rPr>
            </a:br>
            <a:r>
              <a:rPr lang="en-IN"/>
              <a:t>list3[1][1] = 777  	</a:t>
            </a:r>
            <a:r>
              <a:rPr lang="en-IN">
                <a:solidFill>
                  <a:srgbClr val="FF0000"/>
                </a:solidFill>
              </a:rPr>
              <a:t># reflects  other two lists – item in sublist</a:t>
            </a:r>
            <a:br>
              <a:rPr lang="en-IN"/>
            </a:br>
            <a:r>
              <a:rPr lang="en-IN"/>
              <a:t>list4[0] = 666  	</a:t>
            </a:r>
            <a:r>
              <a:rPr lang="en-IN">
                <a:solidFill>
                  <a:srgbClr val="548135"/>
                </a:solidFill>
              </a:rPr>
              <a:t># does not reflect other two lists - sublist</a:t>
            </a:r>
            <a:br>
              <a:rPr lang="en-IN">
                <a:solidFill>
                  <a:srgbClr val="548135"/>
                </a:solidFill>
              </a:rPr>
            </a:br>
            <a:r>
              <a:rPr lang="en-IN"/>
              <a:t>list4[1][1] = 333  	</a:t>
            </a:r>
            <a:r>
              <a:rPr lang="en-IN">
                <a:solidFill>
                  <a:srgbClr val="548135"/>
                </a:solidFill>
              </a:rPr>
              <a:t># does not reflects  other two lists – item in sublist</a:t>
            </a:r>
            <a:br>
              <a:rPr lang="en-IN">
                <a:solidFill>
                  <a:srgbClr val="548135"/>
                </a:solidFill>
              </a:rPr>
            </a:br>
            <a:r>
              <a:rPr lang="en-IN"/>
              <a:t>list1.append([9, 8, 7])</a:t>
            </a:r>
            <a:br>
              <a:rPr lang="en-IN"/>
            </a:br>
            <a:r>
              <a:rPr lang="en-IN"/>
              <a:t>print('LIST1 = ', list1)</a:t>
            </a:r>
            <a:br>
              <a:rPr lang="en-IN"/>
            </a:br>
            <a:r>
              <a:rPr lang="en-IN"/>
              <a:t>print('LIST2 = ', list2)</a:t>
            </a:r>
            <a:br>
              <a:rPr lang="en-IN"/>
            </a:br>
            <a:r>
              <a:rPr lang="en-IN"/>
              <a:t>print('LIST3 = ', list3)</a:t>
            </a:r>
            <a:br>
              <a:rPr lang="en-IN"/>
            </a:br>
            <a:r>
              <a:rPr lang="en-IN"/>
              <a:t>print('LIST4 = ', list4)</a:t>
            </a:r>
            <a:endParaRPr/>
          </a:p>
        </p:txBody>
      </p:sp>
      <p:sp>
        <p:nvSpPr>
          <p:cNvPr id="553" name="Google Shape;553;p55"/>
          <p:cNvSpPr/>
          <p:nvPr/>
        </p:nvSpPr>
        <p:spPr>
          <a:xfrm>
            <a:off x="6611006" y="743377"/>
            <a:ext cx="5580994" cy="56323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LIST1 =  [[11,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LIST2 =  [[11,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LIST3 =  [[11,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LIST4 =  [[11, 22, 33], [44, 55]]</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list1 reference =  2155236342208</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list2 reference =  2155236342208</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list3 reference =  2155235912256</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list4 reference =  2155236510336</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LIST1 =  [[11, 22, 33], [44, 777], [9, 8, 7]]</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LIST2 =  [[11, 22, 33], [44, 777], [9, 8, 7]]</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LIST3 =  [888, [44, 777]]</a:t>
            </a:r>
            <a:endParaRPr/>
          </a:p>
          <a:p>
            <a:pPr indent="0" lvl="0" marL="0" marR="0" rtl="0" algn="l">
              <a:lnSpc>
                <a:spcPct val="150000"/>
              </a:lnSpc>
              <a:spcBef>
                <a:spcPts val="0"/>
              </a:spcBef>
              <a:spcAft>
                <a:spcPts val="0"/>
              </a:spcAft>
              <a:buNone/>
            </a:pPr>
            <a:r>
              <a:rPr lang="en-IN" sz="2000">
                <a:solidFill>
                  <a:schemeClr val="dk1"/>
                </a:solidFill>
                <a:latin typeface="Cambria"/>
                <a:ea typeface="Cambria"/>
                <a:cs typeface="Cambria"/>
                <a:sym typeface="Cambria"/>
              </a:rPr>
              <a:t>LIST4 =  [666, [44, 333]]</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6"/>
          <p:cNvSpPr txBox="1"/>
          <p:nvPr/>
        </p:nvSpPr>
        <p:spPr>
          <a:xfrm>
            <a:off x="398206" y="0"/>
            <a:ext cx="57813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rgbClr val="FF0000"/>
                </a:solidFill>
                <a:latin typeface="Cambria"/>
                <a:ea typeface="Cambria"/>
                <a:cs typeface="Cambria"/>
                <a:sym typeface="Cambria"/>
              </a:rPr>
              <a:t>Try yourself</a:t>
            </a:r>
            <a:r>
              <a:rPr lang="en-IN" sz="3600">
                <a:solidFill>
                  <a:schemeClr val="dk1"/>
                </a:solidFill>
                <a:latin typeface="Cambria"/>
                <a:ea typeface="Cambria"/>
                <a:cs typeface="Cambria"/>
                <a:sym typeface="Cambria"/>
              </a:rPr>
              <a:t>: (copy())</a:t>
            </a:r>
            <a:endParaRPr sz="3600">
              <a:solidFill>
                <a:schemeClr val="dk1"/>
              </a:solidFill>
              <a:latin typeface="Cambria"/>
              <a:ea typeface="Cambria"/>
              <a:cs typeface="Cambria"/>
              <a:sym typeface="Cambria"/>
            </a:endParaRPr>
          </a:p>
        </p:txBody>
      </p:sp>
      <p:sp>
        <p:nvSpPr>
          <p:cNvPr id="559" name="Google Shape;559;p56"/>
          <p:cNvSpPr txBox="1"/>
          <p:nvPr/>
        </p:nvSpPr>
        <p:spPr>
          <a:xfrm>
            <a:off x="235974" y="796413"/>
            <a:ext cx="5692878" cy="5078313"/>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None/>
            </a:pPr>
            <a:r>
              <a:rPr lang="en-IN" sz="2800">
                <a:solidFill>
                  <a:schemeClr val="dk1"/>
                </a:solidFill>
                <a:latin typeface="Calibri"/>
                <a:ea typeface="Calibri"/>
                <a:cs typeface="Calibri"/>
                <a:sym typeface="Calibri"/>
              </a:rPr>
              <a:t>Consider the given list </a:t>
            </a:r>
            <a:r>
              <a:rPr b="1" lang="en-IN" sz="2800">
                <a:solidFill>
                  <a:srgbClr val="FF0000"/>
                </a:solidFill>
                <a:latin typeface="Calibri"/>
                <a:ea typeface="Calibri"/>
                <a:cs typeface="Calibri"/>
                <a:sym typeface="Calibri"/>
              </a:rPr>
              <a:t>[2,5,3,1,0.5,-3]</a:t>
            </a:r>
            <a:r>
              <a:rPr lang="en-IN" sz="2800">
                <a:solidFill>
                  <a:schemeClr val="dk1"/>
                </a:solidFill>
                <a:latin typeface="Calibri"/>
                <a:ea typeface="Calibri"/>
                <a:cs typeface="Calibri"/>
                <a:sym typeface="Calibri"/>
              </a:rPr>
              <a:t> and do the following</a:t>
            </a:r>
            <a:endParaRPr/>
          </a:p>
          <a:p>
            <a:pPr indent="-514350" lvl="0" marL="514350" marR="0" rtl="0" algn="l">
              <a:spcBef>
                <a:spcPts val="0"/>
              </a:spcBef>
              <a:spcAft>
                <a:spcPts val="0"/>
              </a:spcAft>
              <a:buNone/>
            </a:pPr>
            <a:r>
              <a:t/>
            </a:r>
            <a:endParaRPr sz="800">
              <a:solidFill>
                <a:schemeClr val="dk1"/>
              </a:solidFill>
              <a:latin typeface="Calibri"/>
              <a:ea typeface="Calibri"/>
              <a:cs typeface="Calibri"/>
              <a:sym typeface="Calibri"/>
            </a:endParaRPr>
          </a:p>
          <a:p>
            <a:pPr indent="-514350" lvl="0" marL="514350" marR="0" rtl="0" algn="l">
              <a:spcBef>
                <a:spcPts val="0"/>
              </a:spcBef>
              <a:spcAft>
                <a:spcPts val="0"/>
              </a:spcAft>
              <a:buClr>
                <a:schemeClr val="dk1"/>
              </a:buClr>
              <a:buSzPts val="2600"/>
              <a:buFont typeface="Calibri"/>
              <a:buAutoNum type="alphaLcParenR"/>
            </a:pPr>
            <a:r>
              <a:rPr lang="en-IN" sz="2600">
                <a:solidFill>
                  <a:schemeClr val="dk1"/>
                </a:solidFill>
                <a:latin typeface="Calibri"/>
                <a:ea typeface="Calibri"/>
                <a:cs typeface="Calibri"/>
                <a:sym typeface="Calibri"/>
              </a:rPr>
              <a:t>Create a list and assign that list to variable L1</a:t>
            </a:r>
            <a:endParaRPr/>
          </a:p>
          <a:p>
            <a:pPr indent="-514350" lvl="0" marL="514350" marR="0" rtl="0" algn="l">
              <a:spcBef>
                <a:spcPts val="0"/>
              </a:spcBef>
              <a:spcAft>
                <a:spcPts val="0"/>
              </a:spcAft>
              <a:buClr>
                <a:schemeClr val="dk1"/>
              </a:buClr>
              <a:buSzPts val="2600"/>
              <a:buFont typeface="Calibri"/>
              <a:buAutoNum type="alphaLcParenR"/>
            </a:pPr>
            <a:r>
              <a:rPr lang="en-IN" sz="2600">
                <a:solidFill>
                  <a:schemeClr val="dk1"/>
                </a:solidFill>
                <a:latin typeface="Calibri"/>
                <a:ea typeface="Calibri"/>
                <a:cs typeface="Calibri"/>
                <a:sym typeface="Calibri"/>
              </a:rPr>
              <a:t>Copy L1 to L2(Using built in function)</a:t>
            </a:r>
            <a:endParaRPr/>
          </a:p>
          <a:p>
            <a:pPr indent="-514350" lvl="0" marL="514350" marR="0" rtl="0" algn="l">
              <a:spcBef>
                <a:spcPts val="0"/>
              </a:spcBef>
              <a:spcAft>
                <a:spcPts val="0"/>
              </a:spcAft>
              <a:buClr>
                <a:schemeClr val="dk1"/>
              </a:buClr>
              <a:buSzPts val="2600"/>
              <a:buFont typeface="Calibri"/>
              <a:buAutoNum type="alphaLcParenR"/>
            </a:pPr>
            <a:r>
              <a:rPr lang="en-IN" sz="2600">
                <a:solidFill>
                  <a:schemeClr val="dk1"/>
                </a:solidFill>
                <a:latin typeface="Calibri"/>
                <a:ea typeface="Calibri"/>
                <a:cs typeface="Calibri"/>
                <a:sym typeface="Calibri"/>
              </a:rPr>
              <a:t>Modify the items in L1 and print the list L1 </a:t>
            </a:r>
            <a:r>
              <a:rPr b="1" lang="en-IN" sz="2600">
                <a:solidFill>
                  <a:srgbClr val="FF0000"/>
                </a:solidFill>
                <a:latin typeface="Calibri"/>
                <a:ea typeface="Calibri"/>
                <a:cs typeface="Calibri"/>
                <a:sym typeface="Calibri"/>
              </a:rPr>
              <a:t>{L1[1]=-5}</a:t>
            </a:r>
            <a:endParaRPr/>
          </a:p>
          <a:p>
            <a:pPr indent="-514350" lvl="0" marL="514350" marR="0" rtl="0" algn="l">
              <a:spcBef>
                <a:spcPts val="0"/>
              </a:spcBef>
              <a:spcAft>
                <a:spcPts val="0"/>
              </a:spcAft>
              <a:buClr>
                <a:schemeClr val="dk1"/>
              </a:buClr>
              <a:buSzPts val="2600"/>
              <a:buFont typeface="Calibri"/>
              <a:buAutoNum type="alphaLcParenR"/>
            </a:pPr>
            <a:r>
              <a:rPr lang="en-IN" sz="2600">
                <a:solidFill>
                  <a:schemeClr val="dk1"/>
                </a:solidFill>
                <a:latin typeface="Calibri"/>
                <a:ea typeface="Calibri"/>
                <a:cs typeface="Calibri"/>
                <a:sym typeface="Calibri"/>
              </a:rPr>
              <a:t>Modify the items in L2 and print the list L2  </a:t>
            </a:r>
            <a:r>
              <a:rPr b="1" lang="en-IN" sz="2600">
                <a:solidFill>
                  <a:srgbClr val="FF0000"/>
                </a:solidFill>
                <a:latin typeface="Calibri"/>
                <a:ea typeface="Calibri"/>
                <a:cs typeface="Calibri"/>
                <a:sym typeface="Calibri"/>
              </a:rPr>
              <a:t>{L2[3]=0}</a:t>
            </a:r>
            <a:endParaRPr/>
          </a:p>
          <a:p>
            <a:pPr indent="-514350" lvl="0" marL="514350" marR="0" rtl="0" algn="l">
              <a:spcBef>
                <a:spcPts val="0"/>
              </a:spcBef>
              <a:spcAft>
                <a:spcPts val="0"/>
              </a:spcAft>
              <a:buClr>
                <a:schemeClr val="dk1"/>
              </a:buClr>
              <a:buSzPts val="2600"/>
              <a:buFont typeface="Calibri"/>
              <a:buAutoNum type="alphaLcParenR"/>
            </a:pPr>
            <a:r>
              <a:rPr lang="en-IN" sz="2600">
                <a:solidFill>
                  <a:schemeClr val="dk1"/>
                </a:solidFill>
                <a:latin typeface="Calibri"/>
                <a:ea typeface="Calibri"/>
                <a:cs typeface="Calibri"/>
                <a:sym typeface="Calibri"/>
              </a:rPr>
              <a:t>Find the difference and What are the items present in L1 and L2</a:t>
            </a:r>
            <a:endParaRPr/>
          </a:p>
          <a:p>
            <a:pPr indent="-514350" lvl="0" marL="514350" marR="0" rtl="0" algn="l">
              <a:spcBef>
                <a:spcPts val="0"/>
              </a:spcBef>
              <a:spcAft>
                <a:spcPts val="0"/>
              </a:spcAft>
              <a:buClr>
                <a:schemeClr val="dk1"/>
              </a:buClr>
              <a:buSzPts val="2600"/>
              <a:buFont typeface="Calibri"/>
              <a:buAutoNum type="alphaLcParenR"/>
            </a:pPr>
            <a:r>
              <a:rPr lang="en-IN" sz="2600">
                <a:solidFill>
                  <a:schemeClr val="dk1"/>
                </a:solidFill>
                <a:latin typeface="Calibri"/>
                <a:ea typeface="Calibri"/>
                <a:cs typeface="Calibri"/>
                <a:sym typeface="Calibri"/>
              </a:rPr>
              <a:t>Copy L1 to L3 and print L3</a:t>
            </a:r>
            <a:endParaRPr sz="2600">
              <a:solidFill>
                <a:schemeClr val="dk1"/>
              </a:solidFill>
              <a:latin typeface="Calibri"/>
              <a:ea typeface="Calibri"/>
              <a:cs typeface="Calibri"/>
              <a:sym typeface="Calibri"/>
            </a:endParaRPr>
          </a:p>
        </p:txBody>
      </p:sp>
      <p:sp>
        <p:nvSpPr>
          <p:cNvPr id="560" name="Google Shape;560;p56"/>
          <p:cNvSpPr/>
          <p:nvPr/>
        </p:nvSpPr>
        <p:spPr>
          <a:xfrm>
            <a:off x="6209071" y="206478"/>
            <a:ext cx="5737123"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mbria"/>
                <a:ea typeface="Cambria"/>
                <a:cs typeface="Cambria"/>
                <a:sym typeface="Cambria"/>
              </a:rPr>
              <a:t>import copy</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L1=[2,5,3,1,0.5,-3]</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L2=copy.copy(L1)</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print('L1 is\n',L1)</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print('L2 is\n',L2)</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L1[1]=-5</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print('L1 after modification:\n',L1)</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print('No changes in L2 bcz its a copy of L1\n',L2)</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L2[3]=0</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Print(L2)</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Print(L1)</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L3=copy.copy(L1)</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print('Modified list L1 is stored in L3\n', L3)</a:t>
            </a:r>
            <a:endParaRPr sz="1800">
              <a:solidFill>
                <a:schemeClr val="dk1"/>
              </a:solidFill>
              <a:latin typeface="Cambria"/>
              <a:ea typeface="Cambria"/>
              <a:cs typeface="Cambria"/>
              <a:sym typeface="Cambria"/>
            </a:endParaRPr>
          </a:p>
        </p:txBody>
      </p:sp>
      <p:sp>
        <p:nvSpPr>
          <p:cNvPr id="561" name="Google Shape;561;p56"/>
          <p:cNvSpPr/>
          <p:nvPr/>
        </p:nvSpPr>
        <p:spPr>
          <a:xfrm>
            <a:off x="6268064" y="4041057"/>
            <a:ext cx="5663381"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FF0000"/>
                </a:solidFill>
                <a:latin typeface="Cambria"/>
                <a:ea typeface="Cambria"/>
                <a:cs typeface="Cambria"/>
                <a:sym typeface="Cambria"/>
              </a:rPr>
              <a:t>Output</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L1 is [2, 5, 3, 1, 0.5, -3]</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L2 is [2, 5, 3, 1, 0.5, -3]</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 L1 after modification: [2, -5, 3, 1, 0.5, -3] </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No changes in L2 bcz its a copy of L1 </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[2, 5, 0, 1, 0.5, -3]</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[2, -5, 3, 1, 0.5, -3] </a:t>
            </a:r>
            <a:endParaRPr/>
          </a:p>
          <a:p>
            <a:pPr indent="0" lvl="0" marL="0" marR="0" rtl="0" algn="l">
              <a:spcBef>
                <a:spcPts val="0"/>
              </a:spcBef>
              <a:spcAft>
                <a:spcPts val="0"/>
              </a:spcAft>
              <a:buNone/>
            </a:pPr>
            <a:r>
              <a:rPr lang="en-IN" sz="2000">
                <a:solidFill>
                  <a:schemeClr val="dk1"/>
                </a:solidFill>
                <a:latin typeface="Cambria"/>
                <a:ea typeface="Cambria"/>
                <a:cs typeface="Cambria"/>
                <a:sym typeface="Cambria"/>
              </a:rPr>
              <a:t>Modified list L1 is stored in L3 [2, -5, 3, 1, 0.5, -3]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7"/>
          <p:cNvSpPr txBox="1"/>
          <p:nvPr/>
        </p:nvSpPr>
        <p:spPr>
          <a:xfrm>
            <a:off x="339212" y="1032388"/>
            <a:ext cx="1143000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Is it possible to use deepcopy in normal list?</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Yes</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How it works?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import copy</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L1=[2,5,3,1,0.5,-3]         </a:t>
            </a:r>
            <a:r>
              <a:rPr b="1" lang="en-IN" sz="2400">
                <a:solidFill>
                  <a:srgbClr val="00B050"/>
                </a:solidFill>
                <a:latin typeface="Times New Roman"/>
                <a:ea typeface="Times New Roman"/>
                <a:cs typeface="Times New Roman"/>
                <a:sym typeface="Times New Roman"/>
              </a:rPr>
              <a:t># deepcopy function works like copy function in normal list </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L2=copy.deepcopy(L1)</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print(L2)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400">
                <a:solidFill>
                  <a:srgbClr val="FF0000"/>
                </a:solidFill>
                <a:latin typeface="Times New Roman"/>
                <a:ea typeface="Times New Roman"/>
                <a:cs typeface="Times New Roman"/>
                <a:sym typeface="Times New Roman"/>
              </a:rPr>
              <a:t>Output:</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[2, 5, 3, 1, 0.5, -3]</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0" st="0"/>
                                            </p:txEl>
                                          </p:spTgt>
                                        </p:tgtEl>
                                        <p:attrNameLst>
                                          <p:attrName>style.visibility</p:attrName>
                                        </p:attrNameLst>
                                      </p:cBhvr>
                                      <p:to>
                                        <p:strVal val="visible"/>
                                      </p:to>
                                    </p:set>
                                    <p:animEffect filter="fade" transition="in">
                                      <p:cBhvr>
                                        <p:cTn dur="500"/>
                                        <p:tgtEl>
                                          <p:spTgt spid="5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1" st="1"/>
                                            </p:txEl>
                                          </p:spTgt>
                                        </p:tgtEl>
                                        <p:attrNameLst>
                                          <p:attrName>style.visibility</p:attrName>
                                        </p:attrNameLst>
                                      </p:cBhvr>
                                      <p:to>
                                        <p:strVal val="visible"/>
                                      </p:to>
                                    </p:set>
                                    <p:animEffect filter="fade" transition="in">
                                      <p:cBhvr>
                                        <p:cTn dur="500"/>
                                        <p:tgtEl>
                                          <p:spTgt spid="5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2" st="2"/>
                                            </p:txEl>
                                          </p:spTgt>
                                        </p:tgtEl>
                                        <p:attrNameLst>
                                          <p:attrName>style.visibility</p:attrName>
                                        </p:attrNameLst>
                                      </p:cBhvr>
                                      <p:to>
                                        <p:strVal val="visible"/>
                                      </p:to>
                                    </p:set>
                                    <p:animEffect filter="fade" transition="in">
                                      <p:cBhvr>
                                        <p:cTn dur="500"/>
                                        <p:tgtEl>
                                          <p:spTgt spid="5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3" st="3"/>
                                            </p:txEl>
                                          </p:spTgt>
                                        </p:tgtEl>
                                        <p:attrNameLst>
                                          <p:attrName>style.visibility</p:attrName>
                                        </p:attrNameLst>
                                      </p:cBhvr>
                                      <p:to>
                                        <p:strVal val="visible"/>
                                      </p:to>
                                    </p:set>
                                    <p:animEffect filter="fade" transition="in">
                                      <p:cBhvr>
                                        <p:cTn dur="500"/>
                                        <p:tgtEl>
                                          <p:spTgt spid="5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4" st="4"/>
                                            </p:txEl>
                                          </p:spTgt>
                                        </p:tgtEl>
                                        <p:attrNameLst>
                                          <p:attrName>style.visibility</p:attrName>
                                        </p:attrNameLst>
                                      </p:cBhvr>
                                      <p:to>
                                        <p:strVal val="visible"/>
                                      </p:to>
                                    </p:set>
                                    <p:animEffect filter="fade" transition="in">
                                      <p:cBhvr>
                                        <p:cTn dur="500"/>
                                        <p:tgtEl>
                                          <p:spTgt spid="5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5" st="5"/>
                                            </p:txEl>
                                          </p:spTgt>
                                        </p:tgtEl>
                                        <p:attrNameLst>
                                          <p:attrName>style.visibility</p:attrName>
                                        </p:attrNameLst>
                                      </p:cBhvr>
                                      <p:to>
                                        <p:strVal val="visible"/>
                                      </p:to>
                                    </p:set>
                                    <p:animEffect filter="fade" transition="in">
                                      <p:cBhvr>
                                        <p:cTn dur="500"/>
                                        <p:tgtEl>
                                          <p:spTgt spid="5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6" st="6"/>
                                            </p:txEl>
                                          </p:spTgt>
                                        </p:tgtEl>
                                        <p:attrNameLst>
                                          <p:attrName>style.visibility</p:attrName>
                                        </p:attrNameLst>
                                      </p:cBhvr>
                                      <p:to>
                                        <p:strVal val="visible"/>
                                      </p:to>
                                    </p:set>
                                    <p:animEffect filter="fade" transition="in">
                                      <p:cBhvr>
                                        <p:cTn dur="500"/>
                                        <p:tgtEl>
                                          <p:spTgt spid="5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7" st="7"/>
                                            </p:txEl>
                                          </p:spTgt>
                                        </p:tgtEl>
                                        <p:attrNameLst>
                                          <p:attrName>style.visibility</p:attrName>
                                        </p:attrNameLst>
                                      </p:cBhvr>
                                      <p:to>
                                        <p:strVal val="visible"/>
                                      </p:to>
                                    </p:set>
                                    <p:animEffect filter="fade" transition="in">
                                      <p:cBhvr>
                                        <p:cTn dur="500"/>
                                        <p:tgtEl>
                                          <p:spTgt spid="5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8" st="8"/>
                                            </p:txEl>
                                          </p:spTgt>
                                        </p:tgtEl>
                                        <p:attrNameLst>
                                          <p:attrName>style.visibility</p:attrName>
                                        </p:attrNameLst>
                                      </p:cBhvr>
                                      <p:to>
                                        <p:strVal val="visible"/>
                                      </p:to>
                                    </p:set>
                                    <p:animEffect filter="fade" transition="in">
                                      <p:cBhvr>
                                        <p:cTn dur="500"/>
                                        <p:tgtEl>
                                          <p:spTgt spid="5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9" st="9"/>
                                            </p:txEl>
                                          </p:spTgt>
                                        </p:tgtEl>
                                        <p:attrNameLst>
                                          <p:attrName>style.visibility</p:attrName>
                                        </p:attrNameLst>
                                      </p:cBhvr>
                                      <p:to>
                                        <p:strVal val="visible"/>
                                      </p:to>
                                    </p:set>
                                    <p:animEffect filter="fade" transition="in">
                                      <p:cBhvr>
                                        <p:cTn dur="500"/>
                                        <p:tgtEl>
                                          <p:spTgt spid="56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10" st="10"/>
                                            </p:txEl>
                                          </p:spTgt>
                                        </p:tgtEl>
                                        <p:attrNameLst>
                                          <p:attrName>style.visibility</p:attrName>
                                        </p:attrNameLst>
                                      </p:cBhvr>
                                      <p:to>
                                        <p:strVal val="visible"/>
                                      </p:to>
                                    </p:set>
                                    <p:animEffect filter="fade" transition="in">
                                      <p:cBhvr>
                                        <p:cTn dur="500"/>
                                        <p:tgtEl>
                                          <p:spTgt spid="56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11" st="11"/>
                                            </p:txEl>
                                          </p:spTgt>
                                        </p:tgtEl>
                                        <p:attrNameLst>
                                          <p:attrName>style.visibility</p:attrName>
                                        </p:attrNameLst>
                                      </p:cBhvr>
                                      <p:to>
                                        <p:strVal val="visible"/>
                                      </p:to>
                                    </p:set>
                                    <p:animEffect filter="fade" transition="in">
                                      <p:cBhvr>
                                        <p:cTn dur="500"/>
                                        <p:tgtEl>
                                          <p:spTgt spid="56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12" st="12"/>
                                            </p:txEl>
                                          </p:spTgt>
                                        </p:tgtEl>
                                        <p:attrNameLst>
                                          <p:attrName>style.visibility</p:attrName>
                                        </p:attrNameLst>
                                      </p:cBhvr>
                                      <p:to>
                                        <p:strVal val="visible"/>
                                      </p:to>
                                    </p:set>
                                    <p:animEffect filter="fade" transition="in">
                                      <p:cBhvr>
                                        <p:cTn dur="500"/>
                                        <p:tgtEl>
                                          <p:spTgt spid="566">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8"/>
          <p:cNvSpPr txBox="1"/>
          <p:nvPr/>
        </p:nvSpPr>
        <p:spPr>
          <a:xfrm>
            <a:off x="516193" y="0"/>
            <a:ext cx="7757652" cy="67095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1"/>
                </a:solidFill>
                <a:latin typeface="Times New Roman"/>
                <a:ea typeface="Times New Roman"/>
                <a:cs typeface="Times New Roman"/>
                <a:sym typeface="Times New Roman"/>
              </a:rPr>
              <a:t>How copy() works  in nested list?</a:t>
            </a:r>
            <a:endParaRPr/>
          </a:p>
          <a:p>
            <a:pPr indent="0" lvl="0" marL="0" marR="0" rtl="0" algn="l">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import copy</a:t>
            </a:r>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l1=[[1,2],[3,4]]</a:t>
            </a:r>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l2=copy.copy(l1)</a:t>
            </a:r>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print(l2)</a:t>
            </a:r>
            <a:endParaRPr/>
          </a:p>
          <a:p>
            <a:pPr indent="0" lvl="0" marL="0" marR="0" rtl="0" algn="l">
              <a:spcBef>
                <a:spcPts val="0"/>
              </a:spcBef>
              <a:spcAft>
                <a:spcPts val="0"/>
              </a:spcAft>
              <a:buNone/>
            </a:pPr>
            <a:r>
              <a:t/>
            </a:r>
            <a:endParaRPr sz="8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200" u="sng">
                <a:solidFill>
                  <a:srgbClr val="FF0000"/>
                </a:solidFill>
                <a:latin typeface="Times New Roman"/>
                <a:ea typeface="Times New Roman"/>
                <a:cs typeface="Times New Roman"/>
                <a:sym typeface="Times New Roman"/>
              </a:rPr>
              <a:t>Output:</a:t>
            </a:r>
            <a:endParaRPr/>
          </a:p>
          <a:p>
            <a:pPr indent="0" lvl="0" marL="0" marR="0" rtl="0" algn="l">
              <a:spcBef>
                <a:spcPts val="0"/>
              </a:spcBef>
              <a:spcAft>
                <a:spcPts val="0"/>
              </a:spcAft>
              <a:buNone/>
            </a:pPr>
            <a:r>
              <a:rPr b="1" lang="en-IN" sz="2200">
                <a:solidFill>
                  <a:srgbClr val="FF0000"/>
                </a:solidFill>
                <a:latin typeface="Times New Roman"/>
                <a:ea typeface="Times New Roman"/>
                <a:cs typeface="Times New Roman"/>
                <a:sym typeface="Times New Roman"/>
              </a:rPr>
              <a:t>[[1, 2], [3, 4]]</a:t>
            </a:r>
            <a:endParaRPr/>
          </a:p>
          <a:p>
            <a:pPr indent="0" lvl="0" marL="0" marR="0" rtl="0" algn="l">
              <a:spcBef>
                <a:spcPts val="0"/>
              </a:spcBef>
              <a:spcAft>
                <a:spcPts val="0"/>
              </a:spcAft>
              <a:buNone/>
            </a:pPr>
            <a:r>
              <a:t/>
            </a:r>
            <a:endParaRPr b="1" sz="22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400">
                <a:solidFill>
                  <a:srgbClr val="FF0000"/>
                </a:solidFill>
                <a:latin typeface="Times New Roman"/>
                <a:ea typeface="Times New Roman"/>
                <a:cs typeface="Times New Roman"/>
                <a:sym typeface="Times New Roman"/>
              </a:rPr>
              <a:t>we can modify but it will reflect in another variable</a:t>
            </a:r>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import copy</a:t>
            </a:r>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l1=[[1,2],[3,4]]</a:t>
            </a:r>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l2=copy.copy(l1)</a:t>
            </a:r>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l2[0][1]=10</a:t>
            </a:r>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Print(l1)</a:t>
            </a:r>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print(l2)</a:t>
            </a:r>
            <a:endParaRPr/>
          </a:p>
          <a:p>
            <a:pPr indent="0" lvl="0" marL="0" marR="0" rtl="0" algn="l">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200" u="sng">
                <a:solidFill>
                  <a:srgbClr val="FF0000"/>
                </a:solidFill>
                <a:latin typeface="Times New Roman"/>
                <a:ea typeface="Times New Roman"/>
                <a:cs typeface="Times New Roman"/>
                <a:sym typeface="Times New Roman"/>
              </a:rPr>
              <a:t>Output:</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[[1, 10], [3, 4]]</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[[1, 10], [3, 4]]</a:t>
            </a:r>
            <a:endParaRPr/>
          </a:p>
        </p:txBody>
      </p:sp>
      <p:sp>
        <p:nvSpPr>
          <p:cNvPr id="572" name="Google Shape;572;p58"/>
          <p:cNvSpPr/>
          <p:nvPr/>
        </p:nvSpPr>
        <p:spPr>
          <a:xfrm>
            <a:off x="4670323" y="210064"/>
            <a:ext cx="722671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0000"/>
                </a:solidFill>
                <a:latin typeface="Times New Roman"/>
                <a:ea typeface="Times New Roman"/>
                <a:cs typeface="Times New Roman"/>
                <a:sym typeface="Times New Roman"/>
              </a:rPr>
              <a:t>To overcome the drawback of copy()using deepcopy()</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import copy</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l1=[[1,2],[3,4]]</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l2=copy.deepcopy(l1)</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l2[0][1]=10</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print(l1)</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print(l2)</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400">
                <a:solidFill>
                  <a:srgbClr val="FF0000"/>
                </a:solidFill>
                <a:latin typeface="Times New Roman"/>
                <a:ea typeface="Times New Roman"/>
                <a:cs typeface="Times New Roman"/>
                <a:sym typeface="Times New Roman"/>
              </a:rPr>
              <a:t>                                                    Output:</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[[1, 2], [3, 4]]</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[[1, 10], [3, 4]]</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0" st="0"/>
                                            </p:txEl>
                                          </p:spTgt>
                                        </p:tgtEl>
                                        <p:attrNameLst>
                                          <p:attrName>style.visibility</p:attrName>
                                        </p:attrNameLst>
                                      </p:cBhvr>
                                      <p:to>
                                        <p:strVal val="visible"/>
                                      </p:to>
                                    </p:set>
                                    <p:animEffect filter="fade" transition="in">
                                      <p:cBhvr>
                                        <p:cTn dur="500"/>
                                        <p:tgtEl>
                                          <p:spTgt spid="5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 st="1"/>
                                            </p:txEl>
                                          </p:spTgt>
                                        </p:tgtEl>
                                        <p:attrNameLst>
                                          <p:attrName>style.visibility</p:attrName>
                                        </p:attrNameLst>
                                      </p:cBhvr>
                                      <p:to>
                                        <p:strVal val="visible"/>
                                      </p:to>
                                    </p:set>
                                    <p:animEffect filter="fade" transition="in">
                                      <p:cBhvr>
                                        <p:cTn dur="500"/>
                                        <p:tgtEl>
                                          <p:spTgt spid="5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2" st="2"/>
                                            </p:txEl>
                                          </p:spTgt>
                                        </p:tgtEl>
                                        <p:attrNameLst>
                                          <p:attrName>style.visibility</p:attrName>
                                        </p:attrNameLst>
                                      </p:cBhvr>
                                      <p:to>
                                        <p:strVal val="visible"/>
                                      </p:to>
                                    </p:set>
                                    <p:animEffect filter="fade" transition="in">
                                      <p:cBhvr>
                                        <p:cTn dur="500"/>
                                        <p:tgtEl>
                                          <p:spTgt spid="5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3" st="3"/>
                                            </p:txEl>
                                          </p:spTgt>
                                        </p:tgtEl>
                                        <p:attrNameLst>
                                          <p:attrName>style.visibility</p:attrName>
                                        </p:attrNameLst>
                                      </p:cBhvr>
                                      <p:to>
                                        <p:strVal val="visible"/>
                                      </p:to>
                                    </p:set>
                                    <p:animEffect filter="fade" transition="in">
                                      <p:cBhvr>
                                        <p:cTn dur="500"/>
                                        <p:tgtEl>
                                          <p:spTgt spid="5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4" st="4"/>
                                            </p:txEl>
                                          </p:spTgt>
                                        </p:tgtEl>
                                        <p:attrNameLst>
                                          <p:attrName>style.visibility</p:attrName>
                                        </p:attrNameLst>
                                      </p:cBhvr>
                                      <p:to>
                                        <p:strVal val="visible"/>
                                      </p:to>
                                    </p:set>
                                    <p:animEffect filter="fade" transition="in">
                                      <p:cBhvr>
                                        <p:cTn dur="500"/>
                                        <p:tgtEl>
                                          <p:spTgt spid="5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5" st="5"/>
                                            </p:txEl>
                                          </p:spTgt>
                                        </p:tgtEl>
                                        <p:attrNameLst>
                                          <p:attrName>style.visibility</p:attrName>
                                        </p:attrNameLst>
                                      </p:cBhvr>
                                      <p:to>
                                        <p:strVal val="visible"/>
                                      </p:to>
                                    </p:set>
                                    <p:animEffect filter="fade" transition="in">
                                      <p:cBhvr>
                                        <p:cTn dur="500"/>
                                        <p:tgtEl>
                                          <p:spTgt spid="5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6" st="6"/>
                                            </p:txEl>
                                          </p:spTgt>
                                        </p:tgtEl>
                                        <p:attrNameLst>
                                          <p:attrName>style.visibility</p:attrName>
                                        </p:attrNameLst>
                                      </p:cBhvr>
                                      <p:to>
                                        <p:strVal val="visible"/>
                                      </p:to>
                                    </p:set>
                                    <p:animEffect filter="fade" transition="in">
                                      <p:cBhvr>
                                        <p:cTn dur="500"/>
                                        <p:tgtEl>
                                          <p:spTgt spid="5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7" st="7"/>
                                            </p:txEl>
                                          </p:spTgt>
                                        </p:tgtEl>
                                        <p:attrNameLst>
                                          <p:attrName>style.visibility</p:attrName>
                                        </p:attrNameLst>
                                      </p:cBhvr>
                                      <p:to>
                                        <p:strVal val="visible"/>
                                      </p:to>
                                    </p:set>
                                    <p:animEffect filter="fade" transition="in">
                                      <p:cBhvr>
                                        <p:cTn dur="500"/>
                                        <p:tgtEl>
                                          <p:spTgt spid="5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8" st="8"/>
                                            </p:txEl>
                                          </p:spTgt>
                                        </p:tgtEl>
                                        <p:attrNameLst>
                                          <p:attrName>style.visibility</p:attrName>
                                        </p:attrNameLst>
                                      </p:cBhvr>
                                      <p:to>
                                        <p:strVal val="visible"/>
                                      </p:to>
                                    </p:set>
                                    <p:animEffect filter="fade" transition="in">
                                      <p:cBhvr>
                                        <p:cTn dur="500"/>
                                        <p:tgtEl>
                                          <p:spTgt spid="5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9" st="9"/>
                                            </p:txEl>
                                          </p:spTgt>
                                        </p:tgtEl>
                                        <p:attrNameLst>
                                          <p:attrName>style.visibility</p:attrName>
                                        </p:attrNameLst>
                                      </p:cBhvr>
                                      <p:to>
                                        <p:strVal val="visible"/>
                                      </p:to>
                                    </p:set>
                                    <p:animEffect filter="fade" transition="in">
                                      <p:cBhvr>
                                        <p:cTn dur="500"/>
                                        <p:tgtEl>
                                          <p:spTgt spid="5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0" st="10"/>
                                            </p:txEl>
                                          </p:spTgt>
                                        </p:tgtEl>
                                        <p:attrNameLst>
                                          <p:attrName>style.visibility</p:attrName>
                                        </p:attrNameLst>
                                      </p:cBhvr>
                                      <p:to>
                                        <p:strVal val="visible"/>
                                      </p:to>
                                    </p:set>
                                    <p:animEffect filter="fade" transition="in">
                                      <p:cBhvr>
                                        <p:cTn dur="500"/>
                                        <p:tgtEl>
                                          <p:spTgt spid="5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1" st="11"/>
                                            </p:txEl>
                                          </p:spTgt>
                                        </p:tgtEl>
                                        <p:attrNameLst>
                                          <p:attrName>style.visibility</p:attrName>
                                        </p:attrNameLst>
                                      </p:cBhvr>
                                      <p:to>
                                        <p:strVal val="visible"/>
                                      </p:to>
                                    </p:set>
                                    <p:animEffect filter="fade" transition="in">
                                      <p:cBhvr>
                                        <p:cTn dur="500"/>
                                        <p:tgtEl>
                                          <p:spTgt spid="57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2" st="12"/>
                                            </p:txEl>
                                          </p:spTgt>
                                        </p:tgtEl>
                                        <p:attrNameLst>
                                          <p:attrName>style.visibility</p:attrName>
                                        </p:attrNameLst>
                                      </p:cBhvr>
                                      <p:to>
                                        <p:strVal val="visible"/>
                                      </p:to>
                                    </p:set>
                                    <p:animEffect filter="fade" transition="in">
                                      <p:cBhvr>
                                        <p:cTn dur="500"/>
                                        <p:tgtEl>
                                          <p:spTgt spid="57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3" st="13"/>
                                            </p:txEl>
                                          </p:spTgt>
                                        </p:tgtEl>
                                        <p:attrNameLst>
                                          <p:attrName>style.visibility</p:attrName>
                                        </p:attrNameLst>
                                      </p:cBhvr>
                                      <p:to>
                                        <p:strVal val="visible"/>
                                      </p:to>
                                    </p:set>
                                    <p:animEffect filter="fade" transition="in">
                                      <p:cBhvr>
                                        <p:cTn dur="500"/>
                                        <p:tgtEl>
                                          <p:spTgt spid="57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4" st="14"/>
                                            </p:txEl>
                                          </p:spTgt>
                                        </p:tgtEl>
                                        <p:attrNameLst>
                                          <p:attrName>style.visibility</p:attrName>
                                        </p:attrNameLst>
                                      </p:cBhvr>
                                      <p:to>
                                        <p:strVal val="visible"/>
                                      </p:to>
                                    </p:set>
                                    <p:animEffect filter="fade" transition="in">
                                      <p:cBhvr>
                                        <p:cTn dur="500"/>
                                        <p:tgtEl>
                                          <p:spTgt spid="57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5" st="15"/>
                                            </p:txEl>
                                          </p:spTgt>
                                        </p:tgtEl>
                                        <p:attrNameLst>
                                          <p:attrName>style.visibility</p:attrName>
                                        </p:attrNameLst>
                                      </p:cBhvr>
                                      <p:to>
                                        <p:strVal val="visible"/>
                                      </p:to>
                                    </p:set>
                                    <p:animEffect filter="fade" transition="in">
                                      <p:cBhvr>
                                        <p:cTn dur="500"/>
                                        <p:tgtEl>
                                          <p:spTgt spid="57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6" st="16"/>
                                            </p:txEl>
                                          </p:spTgt>
                                        </p:tgtEl>
                                        <p:attrNameLst>
                                          <p:attrName>style.visibility</p:attrName>
                                        </p:attrNameLst>
                                      </p:cBhvr>
                                      <p:to>
                                        <p:strVal val="visible"/>
                                      </p:to>
                                    </p:set>
                                    <p:animEffect filter="fade" transition="in">
                                      <p:cBhvr>
                                        <p:cTn dur="500"/>
                                        <p:tgtEl>
                                          <p:spTgt spid="57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7" st="17"/>
                                            </p:txEl>
                                          </p:spTgt>
                                        </p:tgtEl>
                                        <p:attrNameLst>
                                          <p:attrName>style.visibility</p:attrName>
                                        </p:attrNameLst>
                                      </p:cBhvr>
                                      <p:to>
                                        <p:strVal val="visible"/>
                                      </p:to>
                                    </p:set>
                                    <p:animEffect filter="fade" transition="in">
                                      <p:cBhvr>
                                        <p:cTn dur="500"/>
                                        <p:tgtEl>
                                          <p:spTgt spid="57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8" st="18"/>
                                            </p:txEl>
                                          </p:spTgt>
                                        </p:tgtEl>
                                        <p:attrNameLst>
                                          <p:attrName>style.visibility</p:attrName>
                                        </p:attrNameLst>
                                      </p:cBhvr>
                                      <p:to>
                                        <p:strVal val="visible"/>
                                      </p:to>
                                    </p:set>
                                    <p:animEffect filter="fade" transition="in">
                                      <p:cBhvr>
                                        <p:cTn dur="500"/>
                                        <p:tgtEl>
                                          <p:spTgt spid="57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9" st="19"/>
                                            </p:txEl>
                                          </p:spTgt>
                                        </p:tgtEl>
                                        <p:attrNameLst>
                                          <p:attrName>style.visibility</p:attrName>
                                        </p:attrNameLst>
                                      </p:cBhvr>
                                      <p:to>
                                        <p:strVal val="visible"/>
                                      </p:to>
                                    </p:set>
                                    <p:animEffect filter="fade" transition="in">
                                      <p:cBhvr>
                                        <p:cTn dur="500"/>
                                        <p:tgtEl>
                                          <p:spTgt spid="57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20" st="20"/>
                                            </p:txEl>
                                          </p:spTgt>
                                        </p:tgtEl>
                                        <p:attrNameLst>
                                          <p:attrName>style.visibility</p:attrName>
                                        </p:attrNameLst>
                                      </p:cBhvr>
                                      <p:to>
                                        <p:strVal val="visible"/>
                                      </p:to>
                                    </p:set>
                                    <p:animEffect filter="fade" transition="in">
                                      <p:cBhvr>
                                        <p:cTn dur="500"/>
                                        <p:tgtEl>
                                          <p:spTgt spid="571">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21" st="21"/>
                                            </p:txEl>
                                          </p:spTgt>
                                        </p:tgtEl>
                                        <p:attrNameLst>
                                          <p:attrName>style.visibility</p:attrName>
                                        </p:attrNameLst>
                                      </p:cBhvr>
                                      <p:to>
                                        <p:strVal val="visible"/>
                                      </p:to>
                                    </p:set>
                                    <p:animEffect filter="fade" transition="in">
                                      <p:cBhvr>
                                        <p:cTn dur="500"/>
                                        <p:tgtEl>
                                          <p:spTgt spid="571">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0" st="0"/>
                                            </p:txEl>
                                          </p:spTgt>
                                        </p:tgtEl>
                                        <p:attrNameLst>
                                          <p:attrName>style.visibility</p:attrName>
                                        </p:attrNameLst>
                                      </p:cBhvr>
                                      <p:to>
                                        <p:strVal val="visible"/>
                                      </p:to>
                                    </p:set>
                                    <p:animEffect filter="fade" transition="in">
                                      <p:cBhvr>
                                        <p:cTn dur="500"/>
                                        <p:tgtEl>
                                          <p:spTgt spid="5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 st="1"/>
                                            </p:txEl>
                                          </p:spTgt>
                                        </p:tgtEl>
                                        <p:attrNameLst>
                                          <p:attrName>style.visibility</p:attrName>
                                        </p:attrNameLst>
                                      </p:cBhvr>
                                      <p:to>
                                        <p:strVal val="visible"/>
                                      </p:to>
                                    </p:set>
                                    <p:animEffect filter="fade" transition="in">
                                      <p:cBhvr>
                                        <p:cTn dur="500"/>
                                        <p:tgtEl>
                                          <p:spTgt spid="5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2" st="2"/>
                                            </p:txEl>
                                          </p:spTgt>
                                        </p:tgtEl>
                                        <p:attrNameLst>
                                          <p:attrName>style.visibility</p:attrName>
                                        </p:attrNameLst>
                                      </p:cBhvr>
                                      <p:to>
                                        <p:strVal val="visible"/>
                                      </p:to>
                                    </p:set>
                                    <p:animEffect filter="fade" transition="in">
                                      <p:cBhvr>
                                        <p:cTn dur="500"/>
                                        <p:tgtEl>
                                          <p:spTgt spid="5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3" st="3"/>
                                            </p:txEl>
                                          </p:spTgt>
                                        </p:tgtEl>
                                        <p:attrNameLst>
                                          <p:attrName>style.visibility</p:attrName>
                                        </p:attrNameLst>
                                      </p:cBhvr>
                                      <p:to>
                                        <p:strVal val="visible"/>
                                      </p:to>
                                    </p:set>
                                    <p:animEffect filter="fade" transition="in">
                                      <p:cBhvr>
                                        <p:cTn dur="500"/>
                                        <p:tgtEl>
                                          <p:spTgt spid="5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4" st="4"/>
                                            </p:txEl>
                                          </p:spTgt>
                                        </p:tgtEl>
                                        <p:attrNameLst>
                                          <p:attrName>style.visibility</p:attrName>
                                        </p:attrNameLst>
                                      </p:cBhvr>
                                      <p:to>
                                        <p:strVal val="visible"/>
                                      </p:to>
                                    </p:set>
                                    <p:animEffect filter="fade" transition="in">
                                      <p:cBhvr>
                                        <p:cTn dur="500"/>
                                        <p:tgtEl>
                                          <p:spTgt spid="5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5" st="5"/>
                                            </p:txEl>
                                          </p:spTgt>
                                        </p:tgtEl>
                                        <p:attrNameLst>
                                          <p:attrName>style.visibility</p:attrName>
                                        </p:attrNameLst>
                                      </p:cBhvr>
                                      <p:to>
                                        <p:strVal val="visible"/>
                                      </p:to>
                                    </p:set>
                                    <p:animEffect filter="fade" transition="in">
                                      <p:cBhvr>
                                        <p:cTn dur="500"/>
                                        <p:tgtEl>
                                          <p:spTgt spid="5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6" st="6"/>
                                            </p:txEl>
                                          </p:spTgt>
                                        </p:tgtEl>
                                        <p:attrNameLst>
                                          <p:attrName>style.visibility</p:attrName>
                                        </p:attrNameLst>
                                      </p:cBhvr>
                                      <p:to>
                                        <p:strVal val="visible"/>
                                      </p:to>
                                    </p:set>
                                    <p:animEffect filter="fade" transition="in">
                                      <p:cBhvr>
                                        <p:cTn dur="500"/>
                                        <p:tgtEl>
                                          <p:spTgt spid="5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7" st="7"/>
                                            </p:txEl>
                                          </p:spTgt>
                                        </p:tgtEl>
                                        <p:attrNameLst>
                                          <p:attrName>style.visibility</p:attrName>
                                        </p:attrNameLst>
                                      </p:cBhvr>
                                      <p:to>
                                        <p:strVal val="visible"/>
                                      </p:to>
                                    </p:set>
                                    <p:animEffect filter="fade" transition="in">
                                      <p:cBhvr>
                                        <p:cTn dur="500"/>
                                        <p:tgtEl>
                                          <p:spTgt spid="5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8" st="8"/>
                                            </p:txEl>
                                          </p:spTgt>
                                        </p:tgtEl>
                                        <p:attrNameLst>
                                          <p:attrName>style.visibility</p:attrName>
                                        </p:attrNameLst>
                                      </p:cBhvr>
                                      <p:to>
                                        <p:strVal val="visible"/>
                                      </p:to>
                                    </p:set>
                                    <p:animEffect filter="fade" transition="in">
                                      <p:cBhvr>
                                        <p:cTn dur="500"/>
                                        <p:tgtEl>
                                          <p:spTgt spid="5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9" st="9"/>
                                            </p:txEl>
                                          </p:spTgt>
                                        </p:tgtEl>
                                        <p:attrNameLst>
                                          <p:attrName>style.visibility</p:attrName>
                                        </p:attrNameLst>
                                      </p:cBhvr>
                                      <p:to>
                                        <p:strVal val="visible"/>
                                      </p:to>
                                    </p:set>
                                    <p:animEffect filter="fade" transition="in">
                                      <p:cBhvr>
                                        <p:cTn dur="500"/>
                                        <p:tgtEl>
                                          <p:spTgt spid="5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0" st="10"/>
                                            </p:txEl>
                                          </p:spTgt>
                                        </p:tgtEl>
                                        <p:attrNameLst>
                                          <p:attrName>style.visibility</p:attrName>
                                        </p:attrNameLst>
                                      </p:cBhvr>
                                      <p:to>
                                        <p:strVal val="visible"/>
                                      </p:to>
                                    </p:set>
                                    <p:animEffect filter="fade" transition="in">
                                      <p:cBhvr>
                                        <p:cTn dur="500"/>
                                        <p:tgtEl>
                                          <p:spTgt spid="5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1" st="11"/>
                                            </p:txEl>
                                          </p:spTgt>
                                        </p:tgtEl>
                                        <p:attrNameLst>
                                          <p:attrName>style.visibility</p:attrName>
                                        </p:attrNameLst>
                                      </p:cBhvr>
                                      <p:to>
                                        <p:strVal val="visible"/>
                                      </p:to>
                                    </p:set>
                                    <p:animEffect filter="fade" transition="in">
                                      <p:cBhvr>
                                        <p:cTn dur="500"/>
                                        <p:tgtEl>
                                          <p:spTgt spid="5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2" st="12"/>
                                            </p:txEl>
                                          </p:spTgt>
                                        </p:tgtEl>
                                        <p:attrNameLst>
                                          <p:attrName>style.visibility</p:attrName>
                                        </p:attrNameLst>
                                      </p:cBhvr>
                                      <p:to>
                                        <p:strVal val="visible"/>
                                      </p:to>
                                    </p:set>
                                    <p:animEffect filter="fade" transition="in">
                                      <p:cBhvr>
                                        <p:cTn dur="500"/>
                                        <p:tgtEl>
                                          <p:spTgt spid="5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9"/>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Assignment 4</a:t>
            </a:r>
            <a:endParaRPr/>
          </a:p>
        </p:txBody>
      </p:sp>
      <p:pic>
        <p:nvPicPr>
          <p:cNvPr id="578" name="Google Shape;578;p59"/>
          <p:cNvPicPr preferRelativeResize="0"/>
          <p:nvPr/>
        </p:nvPicPr>
        <p:blipFill rotWithShape="1">
          <a:blip r:embed="rId3">
            <a:alphaModFix/>
          </a:blip>
          <a:srcRect b="0" l="0" r="0" t="0"/>
          <a:stretch/>
        </p:blipFill>
        <p:spPr>
          <a:xfrm>
            <a:off x="468578" y="1039529"/>
            <a:ext cx="10536055" cy="56337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838200" y="114868"/>
            <a:ext cx="10515600" cy="9246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Program</a:t>
            </a:r>
            <a:endParaRPr/>
          </a:p>
        </p:txBody>
      </p:sp>
      <p:sp>
        <p:nvSpPr>
          <p:cNvPr id="133" name="Google Shape;133;p6"/>
          <p:cNvSpPr txBox="1"/>
          <p:nvPr>
            <p:ph idx="1" type="body"/>
          </p:nvPr>
        </p:nvSpPr>
        <p:spPr>
          <a:xfrm>
            <a:off x="220717" y="1366787"/>
            <a:ext cx="11887199" cy="486792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import math</a:t>
            </a:r>
            <a:endParaRPr/>
          </a:p>
          <a:p>
            <a:pPr indent="0" lvl="0" marL="0" rtl="0" algn="l">
              <a:lnSpc>
                <a:spcPct val="90000"/>
              </a:lnSpc>
              <a:spcBef>
                <a:spcPts val="1000"/>
              </a:spcBef>
              <a:spcAft>
                <a:spcPts val="0"/>
              </a:spcAft>
              <a:buClr>
                <a:schemeClr val="dk1"/>
              </a:buClr>
              <a:buSzPts val="2800"/>
              <a:buNone/>
            </a:pPr>
            <a:r>
              <a:rPr lang="en-IN"/>
              <a:t>list1 = [ ]        # creating an empty list</a:t>
            </a:r>
            <a:endParaRPr/>
          </a:p>
          <a:p>
            <a:pPr indent="0" lvl="0" marL="0" rtl="0" algn="l">
              <a:lnSpc>
                <a:spcPct val="90000"/>
              </a:lnSpc>
              <a:spcBef>
                <a:spcPts val="1000"/>
              </a:spcBef>
              <a:spcAft>
                <a:spcPts val="0"/>
              </a:spcAft>
              <a:buClr>
                <a:schemeClr val="dk1"/>
              </a:buClr>
              <a:buSzPts val="2800"/>
              <a:buNone/>
            </a:pPr>
            <a:r>
              <a:rPr lang="en-IN"/>
              <a:t>n = int(input("Enter number of elements :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for i in range(0, n):                                                          # iterating till the range</a:t>
            </a:r>
            <a:endParaRPr/>
          </a:p>
          <a:p>
            <a:pPr indent="0" lvl="0" marL="0" rtl="0" algn="l">
              <a:lnSpc>
                <a:spcPct val="90000"/>
              </a:lnSpc>
              <a:spcBef>
                <a:spcPts val="1000"/>
              </a:spcBef>
              <a:spcAft>
                <a:spcPts val="0"/>
              </a:spcAft>
              <a:buClr>
                <a:schemeClr val="dk1"/>
              </a:buClr>
              <a:buSzPts val="2800"/>
              <a:buNone/>
            </a:pPr>
            <a:r>
              <a:rPr lang="en-IN"/>
              <a:t>      num = int(input())            </a:t>
            </a:r>
            <a:r>
              <a:rPr lang="en-IN">
                <a:solidFill>
                  <a:srgbClr val="FF0000"/>
                </a:solidFill>
              </a:rPr>
              <a:t>or</a:t>
            </a:r>
            <a:r>
              <a:rPr lang="en-IN"/>
              <a:t>  </a:t>
            </a:r>
            <a:r>
              <a:rPr lang="en-IN">
                <a:solidFill>
                  <a:srgbClr val="FF0000"/>
                </a:solidFill>
              </a:rPr>
              <a:t> list.append(int(input()))</a:t>
            </a:r>
            <a:endParaRPr/>
          </a:p>
          <a:p>
            <a:pPr indent="0" lvl="0" marL="0" rtl="0" algn="l">
              <a:lnSpc>
                <a:spcPct val="90000"/>
              </a:lnSpc>
              <a:spcBef>
                <a:spcPts val="1000"/>
              </a:spcBef>
              <a:spcAft>
                <a:spcPts val="0"/>
              </a:spcAft>
              <a:buClr>
                <a:schemeClr val="dk1"/>
              </a:buClr>
              <a:buSzPts val="2800"/>
              <a:buNone/>
            </a:pPr>
            <a:r>
              <a:rPr lang="en-IN"/>
              <a:t>      list1.append(num)                                                      # adding the element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for x in range(len(list1)):        </a:t>
            </a:r>
            <a:r>
              <a:rPr lang="en-IN">
                <a:solidFill>
                  <a:srgbClr val="FF0000"/>
                </a:solidFill>
              </a:rPr>
              <a:t>or 	for x in list1:        </a:t>
            </a:r>
            <a:r>
              <a:rPr lang="en-IN"/>
              <a:t># printing list elements     print (list1[x])				</a:t>
            </a:r>
            <a:r>
              <a:rPr lang="en-IN">
                <a:solidFill>
                  <a:srgbClr val="FF0000"/>
                </a:solidFill>
              </a:rPr>
              <a:t>      print(x)</a:t>
            </a:r>
            <a:endParaRPr>
              <a:solidFill>
                <a:srgbClr val="FF0000"/>
              </a:solidFill>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0"/>
          <p:cNvPicPr preferRelativeResize="0"/>
          <p:nvPr/>
        </p:nvPicPr>
        <p:blipFill rotWithShape="1">
          <a:blip r:embed="rId3">
            <a:alphaModFix/>
          </a:blip>
          <a:srcRect b="0" l="0" r="0" t="0"/>
          <a:stretch/>
        </p:blipFill>
        <p:spPr>
          <a:xfrm>
            <a:off x="765937" y="710614"/>
            <a:ext cx="10893164" cy="5581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idx="1" type="body"/>
          </p:nvPr>
        </p:nvSpPr>
        <p:spPr>
          <a:xfrm>
            <a:off x="28875" y="928837"/>
            <a:ext cx="6737685" cy="59291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sz="2400"/>
              <a:t>import math</a:t>
            </a:r>
            <a:endParaRPr/>
          </a:p>
          <a:p>
            <a:pPr indent="0" lvl="0" marL="0" rtl="0" algn="l">
              <a:lnSpc>
                <a:spcPct val="90000"/>
              </a:lnSpc>
              <a:spcBef>
                <a:spcPts val="1000"/>
              </a:spcBef>
              <a:spcAft>
                <a:spcPts val="0"/>
              </a:spcAft>
              <a:buClr>
                <a:schemeClr val="dk1"/>
              </a:buClr>
              <a:buSzPts val="2400"/>
              <a:buNone/>
            </a:pPr>
            <a:r>
              <a:rPr lang="en-IN" sz="2400"/>
              <a:t>list = [ ]        # creating an empty list</a:t>
            </a:r>
            <a:endParaRPr/>
          </a:p>
          <a:p>
            <a:pPr indent="0" lvl="0" marL="0" rtl="0" algn="l">
              <a:lnSpc>
                <a:spcPct val="90000"/>
              </a:lnSpc>
              <a:spcBef>
                <a:spcPts val="1000"/>
              </a:spcBef>
              <a:spcAft>
                <a:spcPts val="0"/>
              </a:spcAft>
              <a:buClr>
                <a:schemeClr val="dk1"/>
              </a:buClr>
              <a:buSzPts val="2400"/>
              <a:buNone/>
            </a:pPr>
            <a:r>
              <a:rPr lang="en-IN" sz="2400"/>
              <a:t>n = int(input("Enter number of elements :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IN" sz="2400"/>
              <a:t>for i in range(0, n):       # iterating till the range</a:t>
            </a:r>
            <a:endParaRPr/>
          </a:p>
          <a:p>
            <a:pPr indent="0" lvl="0" marL="0" rtl="0" algn="l">
              <a:lnSpc>
                <a:spcPct val="90000"/>
              </a:lnSpc>
              <a:spcBef>
                <a:spcPts val="1000"/>
              </a:spcBef>
              <a:spcAft>
                <a:spcPts val="0"/>
              </a:spcAft>
              <a:buClr>
                <a:schemeClr val="dk1"/>
              </a:buClr>
              <a:buSzPts val="2400"/>
              <a:buNone/>
            </a:pPr>
            <a:r>
              <a:rPr lang="en-IN" sz="2400"/>
              <a:t>      num = int(input())</a:t>
            </a:r>
            <a:endParaRPr/>
          </a:p>
          <a:p>
            <a:pPr indent="0" lvl="0" marL="0" rtl="0" algn="l">
              <a:lnSpc>
                <a:spcPct val="90000"/>
              </a:lnSpc>
              <a:spcBef>
                <a:spcPts val="1000"/>
              </a:spcBef>
              <a:spcAft>
                <a:spcPts val="0"/>
              </a:spcAft>
              <a:buClr>
                <a:schemeClr val="dk1"/>
              </a:buClr>
              <a:buSzPts val="2400"/>
              <a:buNone/>
            </a:pPr>
            <a:r>
              <a:rPr lang="en-IN" sz="2400"/>
              <a:t>      list.append(num)          # adding the element</a:t>
            </a:r>
            <a:endParaRPr/>
          </a:p>
          <a:p>
            <a:pPr indent="0" lvl="0" marL="0" rtl="0" algn="l">
              <a:lnSpc>
                <a:spcPct val="90000"/>
              </a:lnSpc>
              <a:spcBef>
                <a:spcPts val="1000"/>
              </a:spcBef>
              <a:spcAft>
                <a:spcPts val="0"/>
              </a:spcAft>
              <a:buClr>
                <a:schemeClr val="dk1"/>
              </a:buClr>
              <a:buSzPts val="2400"/>
              <a:buNone/>
            </a:pPr>
            <a:r>
              <a:rPr lang="en-IN" sz="2400"/>
              <a:t>           </a:t>
            </a:r>
            <a:r>
              <a:rPr lang="en-IN" sz="2400">
                <a:solidFill>
                  <a:srgbClr val="FF0000"/>
                </a:solidFill>
              </a:rPr>
              <a:t>or </a:t>
            </a:r>
            <a:endParaRPr/>
          </a:p>
          <a:p>
            <a:pPr indent="0" lvl="0" marL="0" rtl="0" algn="l">
              <a:lnSpc>
                <a:spcPct val="90000"/>
              </a:lnSpc>
              <a:spcBef>
                <a:spcPts val="1000"/>
              </a:spcBef>
              <a:spcAft>
                <a:spcPts val="0"/>
              </a:spcAft>
              <a:buClr>
                <a:srgbClr val="FF0000"/>
              </a:buClr>
              <a:buSzPts val="2400"/>
              <a:buNone/>
            </a:pPr>
            <a:r>
              <a:rPr lang="en-IN" sz="2400">
                <a:solidFill>
                  <a:srgbClr val="FF0000"/>
                </a:solidFill>
              </a:rPr>
              <a:t>      list.append(int(input()))</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IN" sz="2400"/>
              <a:t>sum=0</a:t>
            </a:r>
            <a:endParaRPr sz="2400"/>
          </a:p>
          <a:p>
            <a:pPr indent="0" lvl="0" marL="0" rtl="0" algn="l">
              <a:lnSpc>
                <a:spcPct val="90000"/>
              </a:lnSpc>
              <a:spcBef>
                <a:spcPts val="1000"/>
              </a:spcBef>
              <a:spcAft>
                <a:spcPts val="0"/>
              </a:spcAft>
              <a:buClr>
                <a:schemeClr val="dk1"/>
              </a:buClr>
              <a:buSzPts val="2400"/>
              <a:buNone/>
            </a:pPr>
            <a:r>
              <a:rPr lang="en-IN" sz="2400"/>
              <a:t>for i in list:</a:t>
            </a:r>
            <a:endParaRPr/>
          </a:p>
          <a:p>
            <a:pPr indent="0" lvl="0" marL="0" rtl="0" algn="l">
              <a:lnSpc>
                <a:spcPct val="90000"/>
              </a:lnSpc>
              <a:spcBef>
                <a:spcPts val="1000"/>
              </a:spcBef>
              <a:spcAft>
                <a:spcPts val="0"/>
              </a:spcAft>
              <a:buClr>
                <a:schemeClr val="dk1"/>
              </a:buClr>
              <a:buSzPts val="2400"/>
              <a:buNone/>
            </a:pPr>
            <a:r>
              <a:rPr lang="en-IN" sz="2400"/>
              <a:t>     sum+=i</a:t>
            </a:r>
            <a:endParaRPr sz="2400"/>
          </a:p>
          <a:p>
            <a:pPr indent="0" lvl="0" marL="0" rtl="0" algn="l">
              <a:lnSpc>
                <a:spcPct val="90000"/>
              </a:lnSpc>
              <a:spcBef>
                <a:spcPts val="1000"/>
              </a:spcBef>
              <a:spcAft>
                <a:spcPts val="0"/>
              </a:spcAft>
              <a:buClr>
                <a:schemeClr val="dk1"/>
              </a:buClr>
              <a:buSzPts val="2400"/>
              <a:buNone/>
            </a:pPr>
            <a:r>
              <a:t/>
            </a:r>
            <a:endParaRPr sz="2400"/>
          </a:p>
        </p:txBody>
      </p:sp>
      <p:sp>
        <p:nvSpPr>
          <p:cNvPr id="139" name="Google Shape;139;p7"/>
          <p:cNvSpPr txBox="1"/>
          <p:nvPr/>
        </p:nvSpPr>
        <p:spPr>
          <a:xfrm>
            <a:off x="6679934" y="1066047"/>
            <a:ext cx="5216891" cy="579195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IN" sz="2400">
                <a:solidFill>
                  <a:schemeClr val="dk1"/>
                </a:solidFill>
                <a:latin typeface="Cambria"/>
                <a:ea typeface="Cambria"/>
                <a:cs typeface="Cambria"/>
                <a:sym typeface="Cambria"/>
              </a:rPr>
              <a:t>mean=sum/n</a:t>
            </a:r>
            <a:endParaRPr sz="24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term = 0;</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for i in list:</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     term = term + (i - mean) ** 2</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variance = term/ n;</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dev = math.sqrt(variance)</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print(‘The list is ‘)</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for i in range(len(list)):</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    print(list[i])</a:t>
            </a:r>
            <a:endParaRPr sz="24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print('Mean is ', mean)</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print('Variance is ', variance)</a:t>
            </a:r>
            <a:endParaRPr/>
          </a:p>
          <a:p>
            <a:pPr indent="0" lvl="0" marL="0" marR="0" rtl="0" algn="l">
              <a:lnSpc>
                <a:spcPct val="90000"/>
              </a:lnSpc>
              <a:spcBef>
                <a:spcPts val="1000"/>
              </a:spcBef>
              <a:spcAft>
                <a:spcPts val="0"/>
              </a:spcAft>
              <a:buClr>
                <a:schemeClr val="dk1"/>
              </a:buClr>
              <a:buSzPts val="2400"/>
              <a:buFont typeface="Arial"/>
              <a:buNone/>
            </a:pPr>
            <a:r>
              <a:rPr lang="en-IN" sz="2400">
                <a:solidFill>
                  <a:schemeClr val="dk1"/>
                </a:solidFill>
                <a:latin typeface="Cambria"/>
                <a:ea typeface="Cambria"/>
                <a:cs typeface="Cambria"/>
                <a:sym typeface="Cambria"/>
              </a:rPr>
              <a:t>print('Standard Deviation is ', dev)</a:t>
            </a:r>
            <a:endParaRPr sz="2400">
              <a:solidFill>
                <a:schemeClr val="dk1"/>
              </a:solidFill>
              <a:latin typeface="Cambria"/>
              <a:ea typeface="Cambria"/>
              <a:cs typeface="Cambria"/>
              <a:sym typeface="Cambria"/>
            </a:endParaRPr>
          </a:p>
        </p:txBody>
      </p:sp>
      <p:sp>
        <p:nvSpPr>
          <p:cNvPr id="140" name="Google Shape;140;p7"/>
          <p:cNvSpPr/>
          <p:nvPr/>
        </p:nvSpPr>
        <p:spPr>
          <a:xfrm>
            <a:off x="423512" y="142717"/>
            <a:ext cx="11473313" cy="830997"/>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mbria"/>
                <a:ea typeface="Cambria"/>
                <a:cs typeface="Cambria"/>
                <a:sym typeface="Cambria"/>
              </a:rPr>
              <a:t>Read N numbers from the console and create a list. Develop a program to print mean, variance, and standard deviation with suitable messages.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168166" y="2396238"/>
            <a:ext cx="5160578" cy="924661"/>
          </a:xfrm>
          <a:prstGeom prst="rect">
            <a:avLst/>
          </a:prstGeom>
          <a:solidFill>
            <a:srgbClr val="FEE59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mbria"/>
              <a:buNone/>
            </a:pPr>
            <a:r>
              <a:rPr lang="en-IN" sz="3600"/>
              <a:t>Generate and print all prime numbers from 1 to N</a:t>
            </a:r>
            <a:endParaRPr sz="3600"/>
          </a:p>
        </p:txBody>
      </p:sp>
      <p:sp>
        <p:nvSpPr>
          <p:cNvPr id="146" name="Google Shape;146;p8"/>
          <p:cNvSpPr txBox="1"/>
          <p:nvPr>
            <p:ph idx="1" type="body"/>
          </p:nvPr>
        </p:nvSpPr>
        <p:spPr>
          <a:xfrm>
            <a:off x="5602014" y="30788"/>
            <a:ext cx="6316718" cy="5655562"/>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None/>
            </a:pPr>
            <a:r>
              <a:rPr lang="en-IN" sz="2000"/>
              <a:t>list1 = []</a:t>
            </a:r>
            <a:endParaRPr/>
          </a:p>
          <a:p>
            <a:pPr indent="0" lvl="0" marL="0" rtl="0" algn="l">
              <a:lnSpc>
                <a:spcPct val="150000"/>
              </a:lnSpc>
              <a:spcBef>
                <a:spcPts val="0"/>
              </a:spcBef>
              <a:spcAft>
                <a:spcPts val="0"/>
              </a:spcAft>
              <a:buClr>
                <a:schemeClr val="dk1"/>
              </a:buClr>
              <a:buSzPts val="2000"/>
              <a:buNone/>
            </a:pPr>
            <a:r>
              <a:rPr lang="en-IN" sz="2000"/>
              <a:t>count = 0</a:t>
            </a:r>
            <a:endParaRPr/>
          </a:p>
          <a:p>
            <a:pPr indent="0" lvl="0" marL="357188" rtl="0" algn="l">
              <a:lnSpc>
                <a:spcPct val="150000"/>
              </a:lnSpc>
              <a:spcBef>
                <a:spcPts val="0"/>
              </a:spcBef>
              <a:spcAft>
                <a:spcPts val="0"/>
              </a:spcAft>
              <a:buClr>
                <a:schemeClr val="dk1"/>
              </a:buClr>
              <a:buSzPts val="2000"/>
              <a:buNone/>
            </a:pPr>
            <a:r>
              <a:rPr lang="en-IN" sz="2000"/>
              <a:t>num = int(input('Enter a range '))</a:t>
            </a:r>
            <a:br>
              <a:rPr lang="en-IN" sz="2000"/>
            </a:br>
            <a:r>
              <a:rPr lang="en-IN" sz="2000"/>
              <a:t>for p in range(1, num+1):</a:t>
            </a:r>
            <a:br>
              <a:rPr lang="en-IN" sz="2000"/>
            </a:br>
            <a:r>
              <a:rPr lang="en-IN" sz="2000"/>
              <a:t>    flag = 0</a:t>
            </a:r>
            <a:br>
              <a:rPr lang="en-IN" sz="2000"/>
            </a:br>
            <a:r>
              <a:rPr lang="en-IN" sz="2000"/>
              <a:t>    for i in range(2, p//2):</a:t>
            </a:r>
            <a:br>
              <a:rPr lang="en-IN" sz="2000"/>
            </a:br>
            <a:r>
              <a:rPr lang="en-IN" sz="2000"/>
              <a:t>        if p % i == 0:</a:t>
            </a:r>
            <a:br>
              <a:rPr lang="en-IN" sz="2000"/>
            </a:br>
            <a:r>
              <a:rPr lang="en-IN" sz="2000"/>
              <a:t>            flag = 1</a:t>
            </a:r>
            <a:br>
              <a:rPr lang="en-IN" sz="2000"/>
            </a:br>
            <a:r>
              <a:rPr lang="en-IN" sz="2000"/>
              <a:t>            break</a:t>
            </a:r>
            <a:br>
              <a:rPr lang="en-IN" sz="2000"/>
            </a:br>
            <a:r>
              <a:rPr lang="en-IN" sz="2000"/>
              <a:t>    if flag == 0:</a:t>
            </a:r>
            <a:br>
              <a:rPr lang="en-IN" sz="2000"/>
            </a:br>
            <a:r>
              <a:rPr lang="en-IN" sz="2000"/>
              <a:t>        list1.append(p)</a:t>
            </a:r>
            <a:br>
              <a:rPr lang="en-IN" sz="2000"/>
            </a:br>
            <a:r>
              <a:rPr lang="en-IN" sz="2000"/>
              <a:t>        count += 1</a:t>
            </a:r>
            <a:br>
              <a:rPr lang="en-IN" sz="2000"/>
            </a:br>
            <a:r>
              <a:rPr lang="en-IN" sz="2000"/>
              <a:t>print('The prime numbers from 1 to %d are' % num)</a:t>
            </a:r>
            <a:br>
              <a:rPr lang="en-IN" sz="2000"/>
            </a:br>
            <a:r>
              <a:rPr lang="en-IN" sz="2000"/>
              <a:t>print(list1)</a:t>
            </a:r>
            <a:br>
              <a:rPr lang="en-IN" sz="2000"/>
            </a:b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nvSpPr>
        <p:spPr>
          <a:xfrm>
            <a:off x="6401463" y="594226"/>
            <a:ext cx="5770178" cy="2801073"/>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9"/>
          <p:cNvSpPr txBox="1"/>
          <p:nvPr>
            <p:ph type="title"/>
          </p:nvPr>
        </p:nvSpPr>
        <p:spPr>
          <a:xfrm>
            <a:off x="207580" y="0"/>
            <a:ext cx="10515600" cy="8724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IN"/>
              <a:t>Getting Sublists with Slices </a:t>
            </a:r>
            <a:endParaRPr/>
          </a:p>
        </p:txBody>
      </p:sp>
      <p:sp>
        <p:nvSpPr>
          <p:cNvPr id="153" name="Google Shape;153;p9"/>
          <p:cNvSpPr txBox="1"/>
          <p:nvPr>
            <p:ph idx="1" type="body"/>
          </p:nvPr>
        </p:nvSpPr>
        <p:spPr>
          <a:xfrm>
            <a:off x="91966" y="872441"/>
            <a:ext cx="6424581" cy="552835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IN"/>
              <a:t>A slice can get several values from a list, in the form of a new list. </a:t>
            </a:r>
            <a:endParaRPr/>
          </a:p>
          <a:p>
            <a:pPr indent="-228600" lvl="0" marL="228600" rtl="0" algn="l">
              <a:lnSpc>
                <a:spcPct val="90000"/>
              </a:lnSpc>
              <a:spcBef>
                <a:spcPts val="1000"/>
              </a:spcBef>
              <a:spcAft>
                <a:spcPts val="0"/>
              </a:spcAft>
              <a:buClr>
                <a:schemeClr val="dk1"/>
              </a:buClr>
              <a:buSzPct val="100000"/>
              <a:buChar char="•"/>
            </a:pPr>
            <a:r>
              <a:rPr lang="en-IN"/>
              <a:t>A slice is typed between square brackets, like an index, but it has two integers separated by a colon. </a:t>
            </a:r>
            <a:endParaRPr/>
          </a:p>
          <a:p>
            <a:pPr indent="-228600" lvl="0" marL="228600" rtl="0" algn="l">
              <a:lnSpc>
                <a:spcPct val="90000"/>
              </a:lnSpc>
              <a:spcBef>
                <a:spcPts val="1000"/>
              </a:spcBef>
              <a:spcAft>
                <a:spcPts val="0"/>
              </a:spcAft>
              <a:buClr>
                <a:schemeClr val="dk1"/>
              </a:buClr>
              <a:buSzPct val="100000"/>
              <a:buChar char="•"/>
            </a:pPr>
            <a:r>
              <a:rPr lang="en-IN"/>
              <a:t>Notice the difference between indexes and slices. </a:t>
            </a:r>
            <a:endParaRPr/>
          </a:p>
          <a:p>
            <a:pPr indent="-228600" lvl="1" marL="685800" rtl="0" algn="l">
              <a:lnSpc>
                <a:spcPct val="90000"/>
              </a:lnSpc>
              <a:spcBef>
                <a:spcPts val="500"/>
              </a:spcBef>
              <a:spcAft>
                <a:spcPts val="0"/>
              </a:spcAft>
              <a:buClr>
                <a:schemeClr val="dk1"/>
              </a:buClr>
              <a:buSzPct val="100000"/>
              <a:buChar char="•"/>
            </a:pPr>
            <a:r>
              <a:rPr lang="en-IN"/>
              <a:t>spam[2] is a list with an index (one integer). </a:t>
            </a:r>
            <a:endParaRPr/>
          </a:p>
          <a:p>
            <a:pPr indent="-228600" lvl="1" marL="685800" rtl="0" algn="l">
              <a:lnSpc>
                <a:spcPct val="90000"/>
              </a:lnSpc>
              <a:spcBef>
                <a:spcPts val="500"/>
              </a:spcBef>
              <a:spcAft>
                <a:spcPts val="0"/>
              </a:spcAft>
              <a:buClr>
                <a:schemeClr val="dk1"/>
              </a:buClr>
              <a:buSzPct val="100000"/>
              <a:buChar char="•"/>
            </a:pPr>
            <a:r>
              <a:rPr lang="en-IN"/>
              <a:t>spam[1:4] is a list with a slice (two integers). </a:t>
            </a:r>
            <a:endParaRPr/>
          </a:p>
          <a:p>
            <a:pPr indent="-228600" lvl="0" marL="228600" rtl="0" algn="l">
              <a:lnSpc>
                <a:spcPct val="90000"/>
              </a:lnSpc>
              <a:spcBef>
                <a:spcPts val="1000"/>
              </a:spcBef>
              <a:spcAft>
                <a:spcPts val="0"/>
              </a:spcAft>
              <a:buClr>
                <a:schemeClr val="dk1"/>
              </a:buClr>
              <a:buSzPct val="100000"/>
              <a:buChar char="•"/>
            </a:pPr>
            <a:r>
              <a:rPr lang="en-IN"/>
              <a:t>In a slice, the first integer is the index where the slice starts and The second integer is the index where the slice ends, but will not include, the value at the second index.</a:t>
            </a:r>
            <a:endParaRPr/>
          </a:p>
          <a:p>
            <a:pPr indent="-228600" lvl="0" marL="228600" rtl="0" algn="l">
              <a:lnSpc>
                <a:spcPct val="90000"/>
              </a:lnSpc>
              <a:spcBef>
                <a:spcPts val="1000"/>
              </a:spcBef>
              <a:spcAft>
                <a:spcPts val="0"/>
              </a:spcAft>
              <a:buClr>
                <a:schemeClr val="dk1"/>
              </a:buClr>
              <a:buSzPct val="100000"/>
              <a:buChar char="•"/>
            </a:pPr>
            <a:r>
              <a:rPr lang="en-IN"/>
              <a:t>A slice evaluates to a new list value. </a:t>
            </a:r>
            <a:endParaRPr/>
          </a:p>
        </p:txBody>
      </p:sp>
      <p:pic>
        <p:nvPicPr>
          <p:cNvPr id="154" name="Google Shape;154;p9"/>
          <p:cNvPicPr preferRelativeResize="0"/>
          <p:nvPr/>
        </p:nvPicPr>
        <p:blipFill rotWithShape="1">
          <a:blip r:embed="rId3">
            <a:alphaModFix/>
          </a:blip>
          <a:srcRect b="0" l="0" r="0" t="0"/>
          <a:stretch/>
        </p:blipFill>
        <p:spPr>
          <a:xfrm>
            <a:off x="6557266" y="828706"/>
            <a:ext cx="5499290" cy="2192200"/>
          </a:xfrm>
          <a:prstGeom prst="rect">
            <a:avLst/>
          </a:prstGeom>
          <a:noFill/>
          <a:ln>
            <a:noFill/>
          </a:ln>
        </p:spPr>
      </p:pic>
      <p:sp>
        <p:nvSpPr>
          <p:cNvPr id="155" name="Google Shape;155;p9"/>
          <p:cNvSpPr/>
          <p:nvPr/>
        </p:nvSpPr>
        <p:spPr>
          <a:xfrm>
            <a:off x="6411310" y="4067503"/>
            <a:ext cx="564524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mbria"/>
                <a:ea typeface="Cambria"/>
                <a:cs typeface="Cambria"/>
                <a:sym typeface="Cambria"/>
              </a:rPr>
              <a:t>Try these in prime number program</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print(list1[4:6])</a:t>
            </a:r>
            <a:br>
              <a:rPr lang="en-IN" sz="2400">
                <a:solidFill>
                  <a:schemeClr val="dk1"/>
                </a:solidFill>
                <a:latin typeface="Cambria"/>
                <a:ea typeface="Cambria"/>
                <a:cs typeface="Cambria"/>
                <a:sym typeface="Cambria"/>
              </a:rPr>
            </a:br>
            <a:r>
              <a:rPr lang="en-IN" sz="2400">
                <a:solidFill>
                  <a:schemeClr val="dk1"/>
                </a:solidFill>
                <a:latin typeface="Cambria"/>
                <a:ea typeface="Cambria"/>
                <a:cs typeface="Cambria"/>
                <a:sym typeface="Cambria"/>
              </a:rPr>
              <a:t>print(list1[4:])</a:t>
            </a:r>
            <a:br>
              <a:rPr lang="en-IN" sz="2400">
                <a:solidFill>
                  <a:schemeClr val="dk1"/>
                </a:solidFill>
                <a:latin typeface="Cambria"/>
                <a:ea typeface="Cambria"/>
                <a:cs typeface="Cambria"/>
                <a:sym typeface="Cambria"/>
              </a:rPr>
            </a:br>
            <a:r>
              <a:rPr lang="en-IN" sz="2400">
                <a:solidFill>
                  <a:schemeClr val="dk1"/>
                </a:solidFill>
                <a:latin typeface="Cambria"/>
                <a:ea typeface="Cambria"/>
                <a:cs typeface="Cambria"/>
                <a:sym typeface="Cambria"/>
              </a:rPr>
              <a:t>print(list1[:8])</a:t>
            </a:r>
            <a:endParaRPr/>
          </a:p>
          <a:p>
            <a:pPr indent="0" lvl="0" marL="0" marR="0" rtl="0" algn="l">
              <a:spcBef>
                <a:spcPts val="0"/>
              </a:spcBef>
              <a:spcAft>
                <a:spcPts val="0"/>
              </a:spcAft>
              <a:buNone/>
            </a:pPr>
            <a:r>
              <a:rPr lang="en-IN" sz="2400">
                <a:solidFill>
                  <a:schemeClr val="dk1"/>
                </a:solidFill>
                <a:latin typeface="Cambria"/>
                <a:ea typeface="Cambria"/>
                <a:cs typeface="Cambria"/>
                <a:sym typeface="Cambria"/>
              </a:rPr>
              <a:t>Print(list1[n1:n2]) </a:t>
            </a:r>
            <a:endParaRPr sz="2400">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2023-05-21T05:59:48Z</dcterms:created>
  <dc:creator>Lenovo</dc:creator>
</cp:coreProperties>
</file>