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03" roundtripDataSignature="AMtx7miPI36UxQ0/yNNZlR7qQRx57d3X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customschemas.google.com/relationships/presentationmetadata" Target="metadata"/><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785" y="4343391"/>
            <a:ext cx="5486386" cy="4114786"/>
          </a:xfrm>
          <a:prstGeom prst="rect">
            <a:avLst/>
          </a:prstGeom>
          <a:noFill/>
          <a:ln>
            <a:noFill/>
          </a:ln>
        </p:spPr>
        <p:txBody>
          <a:bodyPr anchorCtr="0" anchor="t" bIns="80150" lIns="80150" spcFirstLastPara="1" rIns="80150" wrap="square" tIns="8015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9"/>
          <p:cNvSpPr/>
          <p:nvPr>
            <p:ph idx="2" type="pic"/>
          </p:nvPr>
        </p:nvSpPr>
        <p:spPr>
          <a:xfrm>
            <a:off x="5183188" y="987425"/>
            <a:ext cx="6172200" cy="4873625"/>
          </a:xfrm>
          <a:prstGeom prst="rect">
            <a:avLst/>
          </a:prstGeom>
          <a:noFill/>
          <a:ln>
            <a:noFill/>
          </a:ln>
        </p:spPr>
      </p:sp>
      <p:sp>
        <p:nvSpPr>
          <p:cNvPr id="71" name="Google Shape;71;p10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 name="Shape 21"/>
        <p:cNvGrpSpPr/>
        <p:nvPr/>
      </p:nvGrpSpPr>
      <p:grpSpPr>
        <a:xfrm>
          <a:off x="0" y="0"/>
          <a:ext cx="0" cy="0"/>
          <a:chOff x="0" y="0"/>
          <a:chExt cx="0" cy="0"/>
        </a:xfrm>
      </p:grpSpPr>
      <p:sp>
        <p:nvSpPr>
          <p:cNvPr id="22" name="Google Shape;22;p101"/>
          <p:cNvSpPr txBox="1"/>
          <p:nvPr>
            <p:ph type="title"/>
          </p:nvPr>
        </p:nvSpPr>
        <p:spPr>
          <a:xfrm>
            <a:off x="609562" y="273422"/>
            <a:ext cx="10970378" cy="1143325"/>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1"/>
          <p:cNvSpPr txBox="1"/>
          <p:nvPr>
            <p:ph idx="1" type="subTitle"/>
          </p:nvPr>
        </p:nvSpPr>
        <p:spPr>
          <a:xfrm>
            <a:off x="609562" y="1604398"/>
            <a:ext cx="10970378" cy="397551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None/>
              <a:defRPr/>
            </a:lvl1pPr>
            <a:lvl2pPr lvl="1" algn="l">
              <a:lnSpc>
                <a:spcPct val="90000"/>
              </a:lnSpc>
              <a:spcBef>
                <a:spcPts val="0"/>
              </a:spcBef>
              <a:spcAft>
                <a:spcPts val="0"/>
              </a:spcAft>
              <a:buClr>
                <a:schemeClr val="dk1"/>
              </a:buClr>
              <a:buSzPts val="1400"/>
              <a:buNone/>
              <a:defRPr/>
            </a:lvl2pPr>
            <a:lvl3pPr lvl="2" algn="l">
              <a:lnSpc>
                <a:spcPct val="90000"/>
              </a:lnSpc>
              <a:spcBef>
                <a:spcPts val="0"/>
              </a:spcBef>
              <a:spcAft>
                <a:spcPts val="0"/>
              </a:spcAft>
              <a:buClr>
                <a:schemeClr val="dk1"/>
              </a:buClr>
              <a:buSzPts val="1400"/>
              <a:buNone/>
              <a:defRPr/>
            </a:lvl3pPr>
            <a:lvl4pPr lvl="3" algn="l">
              <a:lnSpc>
                <a:spcPct val="90000"/>
              </a:lnSpc>
              <a:spcBef>
                <a:spcPts val="0"/>
              </a:spcBef>
              <a:spcAft>
                <a:spcPts val="0"/>
              </a:spcAft>
              <a:buClr>
                <a:schemeClr val="dk1"/>
              </a:buClr>
              <a:buSzPts val="1400"/>
              <a:buNone/>
              <a:defRPr/>
            </a:lvl4pPr>
            <a:lvl5pPr lvl="4" algn="l">
              <a:lnSpc>
                <a:spcPct val="90000"/>
              </a:lnSpc>
              <a:spcBef>
                <a:spcPts val="0"/>
              </a:spcBef>
              <a:spcAft>
                <a:spcPts val="0"/>
              </a:spcAft>
              <a:buClr>
                <a:schemeClr val="dk1"/>
              </a:buClr>
              <a:buSzPts val="1400"/>
              <a:buNone/>
              <a:defRPr/>
            </a:lvl5pPr>
            <a:lvl6pPr lvl="5" algn="l">
              <a:lnSpc>
                <a:spcPct val="90000"/>
              </a:lnSpc>
              <a:spcBef>
                <a:spcPts val="0"/>
              </a:spcBef>
              <a:spcAft>
                <a:spcPts val="0"/>
              </a:spcAft>
              <a:buClr>
                <a:schemeClr val="dk1"/>
              </a:buClr>
              <a:buSzPts val="1400"/>
              <a:buNone/>
              <a:defRPr/>
            </a:lvl6pPr>
            <a:lvl7pPr lvl="6" algn="l">
              <a:lnSpc>
                <a:spcPct val="90000"/>
              </a:lnSpc>
              <a:spcBef>
                <a:spcPts val="0"/>
              </a:spcBef>
              <a:spcAft>
                <a:spcPts val="0"/>
              </a:spcAft>
              <a:buClr>
                <a:schemeClr val="dk1"/>
              </a:buClr>
              <a:buSzPts val="1400"/>
              <a:buNone/>
              <a:defRPr/>
            </a:lvl7pPr>
            <a:lvl8pPr lvl="7" algn="l">
              <a:lnSpc>
                <a:spcPct val="90000"/>
              </a:lnSpc>
              <a:spcBef>
                <a:spcPts val="0"/>
              </a:spcBef>
              <a:spcAft>
                <a:spcPts val="0"/>
              </a:spcAft>
              <a:buClr>
                <a:schemeClr val="dk1"/>
              </a:buClr>
              <a:buSzPts val="1400"/>
              <a:buNone/>
              <a:defRPr/>
            </a:lvl8pPr>
            <a:lvl9pPr lvl="8" algn="l">
              <a:lnSpc>
                <a:spcPct val="90000"/>
              </a:lnSpc>
              <a:spcBef>
                <a:spcPts val="0"/>
              </a:spcBef>
              <a:spcAft>
                <a:spcPts val="0"/>
              </a:spcAft>
              <a:buClr>
                <a:schemeClr val="dk1"/>
              </a:buClr>
              <a:buSzPts val="1400"/>
              <a:buNone/>
              <a:defRPr/>
            </a:lvl9pPr>
          </a:lstStyle>
          <a:p/>
        </p:txBody>
      </p:sp>
      <p:sp>
        <p:nvSpPr>
          <p:cNvPr id="24" name="Google Shape;24;p101"/>
          <p:cNvSpPr txBox="1"/>
          <p:nvPr>
            <p:ph idx="11" type="ftr"/>
          </p:nvPr>
        </p:nvSpPr>
        <p:spPr>
          <a:xfrm>
            <a:off x="4169405" y="6246923"/>
            <a:ext cx="3862883" cy="471088"/>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888888"/>
              </a:buClr>
              <a:buSzPts val="18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5" name="Google Shape;25;p101"/>
          <p:cNvSpPr txBox="1"/>
          <p:nvPr>
            <p:ph idx="12" type="sldNum"/>
          </p:nvPr>
        </p:nvSpPr>
        <p:spPr>
          <a:xfrm>
            <a:off x="8741122" y="6246923"/>
            <a:ext cx="2838818" cy="471088"/>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1pPr>
            <a:lvl2pPr indent="0" lvl="1"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2pPr>
            <a:lvl3pPr indent="0" lvl="2"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3pPr>
            <a:lvl4pPr indent="0" lvl="3"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4pPr>
            <a:lvl5pPr indent="0" lvl="4"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5pPr>
            <a:lvl6pPr indent="0" lvl="5"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6pPr>
            <a:lvl7pPr indent="0" lvl="6"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7pPr>
            <a:lvl8pPr indent="0" lvl="7"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8pPr>
            <a:lvl9pPr indent="0" lvl="8" marL="0" algn="r">
              <a:lnSpc>
                <a:spcPct val="100000"/>
              </a:lnSpc>
              <a:spcBef>
                <a:spcPts val="0"/>
              </a:spcBef>
              <a:buClr>
                <a:srgbClr val="888888"/>
              </a:buClr>
              <a:buSzPts val="1400"/>
              <a:buFont typeface="Times New Roman"/>
              <a:buNone/>
              <a:defRPr b="0" i="0" sz="17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01"/>
          <p:cNvSpPr txBox="1"/>
          <p:nvPr>
            <p:ph idx="10" type="dt"/>
          </p:nvPr>
        </p:nvSpPr>
        <p:spPr>
          <a:xfrm>
            <a:off x="609562" y="6246923"/>
            <a:ext cx="2838818" cy="471088"/>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03"/>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mbria"/>
              <a:buNone/>
              <a:defRPr>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3"/>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mbria"/>
                <a:ea typeface="Cambria"/>
                <a:cs typeface="Cambria"/>
                <a:sym typeface="Cambria"/>
              </a:defRPr>
            </a:lvl1pPr>
            <a:lvl2pPr indent="-381000" lvl="1" marL="914400" algn="l">
              <a:lnSpc>
                <a:spcPct val="90000"/>
              </a:lnSpc>
              <a:spcBef>
                <a:spcPts val="500"/>
              </a:spcBef>
              <a:spcAft>
                <a:spcPts val="0"/>
              </a:spcAft>
              <a:buClr>
                <a:schemeClr val="dk1"/>
              </a:buClr>
              <a:buSzPts val="2400"/>
              <a:buChar char="•"/>
              <a:defRPr>
                <a:latin typeface="Cambria"/>
                <a:ea typeface="Cambria"/>
                <a:cs typeface="Cambria"/>
                <a:sym typeface="Cambria"/>
              </a:defRPr>
            </a:lvl2pPr>
            <a:lvl3pPr indent="-355600" lvl="2" marL="1371600" algn="l">
              <a:lnSpc>
                <a:spcPct val="90000"/>
              </a:lnSpc>
              <a:spcBef>
                <a:spcPts val="500"/>
              </a:spcBef>
              <a:spcAft>
                <a:spcPts val="0"/>
              </a:spcAft>
              <a:buClr>
                <a:schemeClr val="dk1"/>
              </a:buClr>
              <a:buSzPts val="2000"/>
              <a:buChar char="•"/>
              <a:defRPr>
                <a:latin typeface="Cambria"/>
                <a:ea typeface="Cambria"/>
                <a:cs typeface="Cambria"/>
                <a:sym typeface="Cambria"/>
              </a:defRPr>
            </a:lvl3pPr>
            <a:lvl4pPr indent="-342900" lvl="3" marL="1828800" algn="l">
              <a:lnSpc>
                <a:spcPct val="90000"/>
              </a:lnSpc>
              <a:spcBef>
                <a:spcPts val="500"/>
              </a:spcBef>
              <a:spcAft>
                <a:spcPts val="0"/>
              </a:spcAft>
              <a:buClr>
                <a:schemeClr val="dk1"/>
              </a:buClr>
              <a:buSzPts val="1800"/>
              <a:buChar char="•"/>
              <a:defRPr>
                <a:latin typeface="Cambria"/>
                <a:ea typeface="Cambria"/>
                <a:cs typeface="Cambria"/>
                <a:sym typeface="Cambria"/>
              </a:defRPr>
            </a:lvl4pPr>
            <a:lvl5pPr indent="-342900" lvl="4" marL="2286000" algn="l">
              <a:lnSpc>
                <a:spcPct val="90000"/>
              </a:lnSpc>
              <a:spcBef>
                <a:spcPts val="500"/>
              </a:spcBef>
              <a:spcAft>
                <a:spcPts val="0"/>
              </a:spcAft>
              <a:buClr>
                <a:schemeClr val="dk1"/>
              </a:buClr>
              <a:buSzPts val="1800"/>
              <a:buChar char="•"/>
              <a:defRPr>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0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0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0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0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0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3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3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524000" y="1921260"/>
            <a:ext cx="9144000" cy="187109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mbria"/>
              <a:buNone/>
            </a:pPr>
            <a:r>
              <a:rPr lang="en-US">
                <a:latin typeface="Cambria"/>
                <a:ea typeface="Cambria"/>
                <a:cs typeface="Cambria"/>
                <a:sym typeface="Cambria"/>
              </a:rPr>
              <a:t>Introduction to Python Programming </a:t>
            </a:r>
            <a:br>
              <a:rPr lang="en-US">
                <a:latin typeface="Cambria"/>
                <a:ea typeface="Cambria"/>
                <a:cs typeface="Cambria"/>
                <a:sym typeface="Cambria"/>
              </a:rPr>
            </a:br>
            <a:r>
              <a:rPr lang="en-US">
                <a:latin typeface="Cambria"/>
                <a:ea typeface="Cambria"/>
                <a:cs typeface="Cambria"/>
                <a:sym typeface="Cambria"/>
              </a:rPr>
              <a:t>22PLC202 </a:t>
            </a:r>
            <a:br>
              <a:rPr lang="en-US">
                <a:latin typeface="Cambria"/>
                <a:ea typeface="Cambria"/>
                <a:cs typeface="Cambria"/>
                <a:sym typeface="Cambria"/>
              </a:rPr>
            </a:br>
            <a:r>
              <a:rPr lang="en-US">
                <a:latin typeface="Cambria"/>
                <a:ea typeface="Cambria"/>
                <a:cs typeface="Cambria"/>
                <a:sym typeface="Cambria"/>
              </a:rPr>
              <a:t>Module 1</a:t>
            </a:r>
            <a:endParaRPr>
              <a:latin typeface="Cambria"/>
              <a:ea typeface="Cambria"/>
              <a:cs typeface="Cambria"/>
              <a:sym typeface="Cambria"/>
            </a:endParaRPr>
          </a:p>
        </p:txBody>
      </p:sp>
      <p:sp>
        <p:nvSpPr>
          <p:cNvPr id="92" name="Google Shape;92;p1"/>
          <p:cNvSpPr txBox="1"/>
          <p:nvPr>
            <p:ph idx="1" type="subTitle"/>
          </p:nvPr>
        </p:nvSpPr>
        <p:spPr>
          <a:xfrm>
            <a:off x="1524000" y="4429812"/>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latin typeface="Cambria"/>
                <a:ea typeface="Cambria"/>
                <a:cs typeface="Cambria"/>
                <a:sym typeface="Cambria"/>
              </a:rPr>
              <a:t>AUTOMATE THE BORING STUFF WITH PYTHON</a:t>
            </a:r>
            <a:endParaRPr/>
          </a:p>
          <a:p>
            <a:pPr indent="0" lvl="0" marL="0" rtl="0" algn="ctr">
              <a:lnSpc>
                <a:spcPct val="90000"/>
              </a:lnSpc>
              <a:spcBef>
                <a:spcPts val="1000"/>
              </a:spcBef>
              <a:spcAft>
                <a:spcPts val="0"/>
              </a:spcAft>
              <a:buClr>
                <a:schemeClr val="dk1"/>
              </a:buClr>
              <a:buSzPts val="2400"/>
              <a:buNone/>
            </a:pPr>
            <a:r>
              <a:rPr b="1" lang="en-US">
                <a:latin typeface="Cambria"/>
                <a:ea typeface="Cambria"/>
                <a:cs typeface="Cambria"/>
                <a:sym typeface="Cambria"/>
              </a:rPr>
              <a:t>BY</a:t>
            </a:r>
            <a:endParaRPr/>
          </a:p>
          <a:p>
            <a:pPr indent="0" lvl="0" marL="0" rtl="0" algn="ctr">
              <a:lnSpc>
                <a:spcPct val="90000"/>
              </a:lnSpc>
              <a:spcBef>
                <a:spcPts val="1000"/>
              </a:spcBef>
              <a:spcAft>
                <a:spcPts val="0"/>
              </a:spcAft>
              <a:buClr>
                <a:schemeClr val="dk1"/>
              </a:buClr>
              <a:buSzPts val="2400"/>
              <a:buNone/>
            </a:pPr>
            <a:r>
              <a:rPr b="1" lang="en-US">
                <a:latin typeface="Cambria"/>
                <a:ea typeface="Cambria"/>
                <a:cs typeface="Cambria"/>
                <a:sym typeface="Cambria"/>
              </a:rPr>
              <a:t>AL SWEIGART</a:t>
            </a:r>
            <a:endParaRPr b="1">
              <a:latin typeface="Cambria"/>
              <a:ea typeface="Cambria"/>
              <a:cs typeface="Cambria"/>
              <a:sym typeface="Cambria"/>
            </a:endParaRPr>
          </a:p>
          <a:p>
            <a:pPr indent="0" lvl="0" marL="0" rtl="0" algn="ctr">
              <a:lnSpc>
                <a:spcPct val="90000"/>
              </a:lnSpc>
              <a:spcBef>
                <a:spcPts val="1000"/>
              </a:spcBef>
              <a:spcAft>
                <a:spcPts val="0"/>
              </a:spcAft>
              <a:buClr>
                <a:schemeClr val="dk1"/>
              </a:buClr>
              <a:buSzPts val="2400"/>
              <a:buNone/>
            </a:pPr>
            <a:r>
              <a:t/>
            </a:r>
            <a:endParaRPr b="1">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PYTHON BASICS</a:t>
            </a:r>
            <a:endParaRPr>
              <a:latin typeface="Cambria"/>
              <a:ea typeface="Cambria"/>
              <a:cs typeface="Cambria"/>
              <a:sym typeface="Cambria"/>
            </a:endParaRPr>
          </a:p>
        </p:txBody>
      </p:sp>
      <p:sp>
        <p:nvSpPr>
          <p:cNvPr id="142" name="Google Shape;142;p10"/>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Simple and Easy to code</a:t>
            </a:r>
            <a:endParaRPr/>
          </a:p>
          <a:p>
            <a:pPr indent="-228600" lvl="0" marL="228600" rtl="0" algn="l">
              <a:lnSpc>
                <a:spcPct val="90000"/>
              </a:lnSpc>
              <a:spcBef>
                <a:spcPts val="1000"/>
              </a:spcBef>
              <a:spcAft>
                <a:spcPts val="0"/>
              </a:spcAft>
              <a:buClr>
                <a:schemeClr val="dk1"/>
              </a:buClr>
              <a:buSzPts val="2800"/>
              <a:buChar char="•"/>
            </a:pPr>
            <a:r>
              <a:rPr lang="en-US"/>
              <a:t>Free an open source</a:t>
            </a:r>
            <a:endParaRPr/>
          </a:p>
          <a:p>
            <a:pPr indent="-228600" lvl="0" marL="228600" rtl="0" algn="l">
              <a:lnSpc>
                <a:spcPct val="90000"/>
              </a:lnSpc>
              <a:spcBef>
                <a:spcPts val="1000"/>
              </a:spcBef>
              <a:spcAft>
                <a:spcPts val="0"/>
              </a:spcAft>
              <a:buClr>
                <a:schemeClr val="dk1"/>
              </a:buClr>
              <a:buSzPts val="2800"/>
              <a:buChar char="•"/>
            </a:pPr>
            <a:r>
              <a:rPr lang="en-US"/>
              <a:t>Robust standard library – image, database, testing etc</a:t>
            </a:r>
            <a:endParaRPr/>
          </a:p>
          <a:p>
            <a:pPr indent="-228600" lvl="0" marL="228600" rtl="0" algn="l">
              <a:lnSpc>
                <a:spcPct val="90000"/>
              </a:lnSpc>
              <a:spcBef>
                <a:spcPts val="1000"/>
              </a:spcBef>
              <a:spcAft>
                <a:spcPts val="0"/>
              </a:spcAft>
              <a:buClr>
                <a:schemeClr val="dk1"/>
              </a:buClr>
              <a:buSzPts val="2800"/>
              <a:buChar char="•"/>
            </a:pPr>
            <a:r>
              <a:rPr lang="en-US"/>
              <a:t>Interpreted – source code executed line by line – not compiled</a:t>
            </a:r>
            <a:endParaRPr/>
          </a:p>
          <a:p>
            <a:pPr indent="-228600" lvl="0" marL="228600" rtl="0" algn="l">
              <a:lnSpc>
                <a:spcPct val="90000"/>
              </a:lnSpc>
              <a:spcBef>
                <a:spcPts val="1000"/>
              </a:spcBef>
              <a:spcAft>
                <a:spcPts val="0"/>
              </a:spcAft>
              <a:buClr>
                <a:schemeClr val="dk1"/>
              </a:buClr>
              <a:buSzPts val="2800"/>
              <a:buChar char="•"/>
            </a:pPr>
            <a:r>
              <a:rPr lang="en-US"/>
              <a:t>Portable – same code used on different machines</a:t>
            </a:r>
            <a:endParaRPr/>
          </a:p>
          <a:p>
            <a:pPr indent="-228600" lvl="0" marL="228600" rtl="0" algn="l">
              <a:lnSpc>
                <a:spcPct val="90000"/>
              </a:lnSpc>
              <a:spcBef>
                <a:spcPts val="1000"/>
              </a:spcBef>
              <a:spcAft>
                <a:spcPts val="0"/>
              </a:spcAft>
              <a:buClr>
                <a:schemeClr val="dk1"/>
              </a:buClr>
              <a:buSzPts val="2800"/>
              <a:buChar char="•"/>
            </a:pPr>
            <a:r>
              <a:rPr lang="en-US"/>
              <a:t>Object oriented and procedure oriented</a:t>
            </a:r>
            <a:endParaRPr/>
          </a:p>
          <a:p>
            <a:pPr indent="-228600" lvl="0" marL="228600" rtl="0" algn="l">
              <a:lnSpc>
                <a:spcPct val="90000"/>
              </a:lnSpc>
              <a:spcBef>
                <a:spcPts val="1000"/>
              </a:spcBef>
              <a:spcAft>
                <a:spcPts val="0"/>
              </a:spcAft>
              <a:buClr>
                <a:schemeClr val="dk1"/>
              </a:buClr>
              <a:buSzPts val="2800"/>
              <a:buChar char="•"/>
            </a:pPr>
            <a:r>
              <a:rPr lang="en-US"/>
              <a:t>Extensible with other languages</a:t>
            </a:r>
            <a:endParaRPr/>
          </a:p>
          <a:p>
            <a:pPr indent="-228600" lvl="0" marL="228600" rtl="0" algn="l">
              <a:lnSpc>
                <a:spcPct val="90000"/>
              </a:lnSpc>
              <a:spcBef>
                <a:spcPts val="1000"/>
              </a:spcBef>
              <a:spcAft>
                <a:spcPts val="0"/>
              </a:spcAft>
              <a:buClr>
                <a:schemeClr val="dk1"/>
              </a:buClr>
              <a:buSzPts val="2800"/>
              <a:buChar char="•"/>
            </a:pPr>
            <a:r>
              <a:rPr lang="en-US"/>
              <a:t>Support for GUI</a:t>
            </a:r>
            <a:endParaRPr/>
          </a:p>
          <a:p>
            <a:pPr indent="-228600" lvl="0" marL="228600" rtl="0" algn="l">
              <a:lnSpc>
                <a:spcPct val="90000"/>
              </a:lnSpc>
              <a:spcBef>
                <a:spcPts val="1000"/>
              </a:spcBef>
              <a:spcAft>
                <a:spcPts val="0"/>
              </a:spcAft>
              <a:buClr>
                <a:schemeClr val="dk1"/>
              </a:buClr>
              <a:buSzPts val="2800"/>
              <a:buChar char="•"/>
            </a:pPr>
            <a:r>
              <a:rPr lang="en-US"/>
              <a:t>Dynamically typed data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1"/>
          <p:cNvPicPr preferRelativeResize="0"/>
          <p:nvPr/>
        </p:nvPicPr>
        <p:blipFill rotWithShape="1">
          <a:blip r:embed="rId3">
            <a:alphaModFix/>
          </a:blip>
          <a:srcRect b="0" l="0" r="0" t="0"/>
          <a:stretch/>
        </p:blipFill>
        <p:spPr>
          <a:xfrm>
            <a:off x="2476475" y="857232"/>
            <a:ext cx="7346880" cy="1570320"/>
          </a:xfrm>
          <a:prstGeom prst="rect">
            <a:avLst/>
          </a:prstGeom>
          <a:noFill/>
          <a:ln>
            <a:noFill/>
          </a:ln>
        </p:spPr>
      </p:pic>
      <p:pic>
        <p:nvPicPr>
          <p:cNvPr id="148" name="Google Shape;148;p11"/>
          <p:cNvPicPr preferRelativeResize="0"/>
          <p:nvPr/>
        </p:nvPicPr>
        <p:blipFill rotWithShape="1">
          <a:blip r:embed="rId4">
            <a:alphaModFix/>
          </a:blip>
          <a:srcRect b="0" l="0" r="0" t="0"/>
          <a:stretch/>
        </p:blipFill>
        <p:spPr>
          <a:xfrm>
            <a:off x="0" y="2928934"/>
            <a:ext cx="12001440" cy="16120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6"/>
            <a:ext cx="10515600" cy="905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Math Operators</a:t>
            </a:r>
            <a:endParaRPr/>
          </a:p>
        </p:txBody>
      </p:sp>
      <p:pic>
        <p:nvPicPr>
          <p:cNvPr id="154" name="Google Shape;154;p12"/>
          <p:cNvPicPr preferRelativeResize="0"/>
          <p:nvPr>
            <p:ph idx="1" type="body"/>
          </p:nvPr>
        </p:nvPicPr>
        <p:blipFill rotWithShape="1">
          <a:blip r:embed="rId3">
            <a:alphaModFix/>
          </a:blip>
          <a:srcRect b="0" l="0" r="0" t="0"/>
          <a:stretch/>
        </p:blipFill>
        <p:spPr>
          <a:xfrm>
            <a:off x="0" y="1636295"/>
            <a:ext cx="9105499" cy="4389120"/>
          </a:xfrm>
          <a:prstGeom prst="rect">
            <a:avLst/>
          </a:prstGeom>
          <a:noFill/>
          <a:ln>
            <a:noFill/>
          </a:ln>
        </p:spPr>
      </p:pic>
      <p:sp>
        <p:nvSpPr>
          <p:cNvPr id="155" name="Google Shape;155;p12"/>
          <p:cNvSpPr/>
          <p:nvPr/>
        </p:nvSpPr>
        <p:spPr>
          <a:xfrm>
            <a:off x="105878" y="3513221"/>
            <a:ext cx="8989996" cy="895150"/>
          </a:xfrm>
          <a:prstGeom prst="rect">
            <a:avLst/>
          </a:prstGeom>
          <a:noFill/>
          <a:ln cap="flat" cmpd="sng" w="762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6" name="Google Shape;156;p12"/>
          <p:cNvPicPr preferRelativeResize="0"/>
          <p:nvPr/>
        </p:nvPicPr>
        <p:blipFill rotWithShape="1">
          <a:blip r:embed="rId4">
            <a:alphaModFix/>
          </a:blip>
          <a:srcRect b="0" l="0" r="0" t="0"/>
          <a:stretch/>
        </p:blipFill>
        <p:spPr>
          <a:xfrm>
            <a:off x="8024643" y="914401"/>
            <a:ext cx="4167357" cy="51927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496389" y="336249"/>
            <a:ext cx="1085741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String in Python</a:t>
            </a:r>
            <a:endParaRPr sz="3600">
              <a:solidFill>
                <a:srgbClr val="FF0000"/>
              </a:solidFill>
              <a:latin typeface="Times New Roman"/>
              <a:ea typeface="Times New Roman"/>
              <a:cs typeface="Times New Roman"/>
              <a:sym typeface="Times New Roman"/>
            </a:endParaRPr>
          </a:p>
        </p:txBody>
      </p:sp>
      <p:sp>
        <p:nvSpPr>
          <p:cNvPr id="162" name="Google Shape;162;p13"/>
          <p:cNvSpPr txBox="1"/>
          <p:nvPr>
            <p:ph idx="1" type="body"/>
          </p:nvPr>
        </p:nvSpPr>
        <p:spPr>
          <a:xfrm>
            <a:off x="838200" y="2599509"/>
            <a:ext cx="10515600" cy="2377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Strings in python are surrounded by either single quotation marks, or double quotation marks.</a:t>
            </a:r>
            <a:endParaRPr/>
          </a:p>
          <a:p>
            <a:pPr indent="-228600" lvl="0" marL="228600" rtl="0" algn="l">
              <a:lnSpc>
                <a:spcPct val="90000"/>
              </a:lnSpc>
              <a:spcBef>
                <a:spcPts val="1000"/>
              </a:spcBef>
              <a:spcAft>
                <a:spcPts val="0"/>
              </a:spcAft>
              <a:buClr>
                <a:schemeClr val="dk1"/>
              </a:buClr>
              <a:buSzPts val="2800"/>
              <a:buChar char="•"/>
            </a:pPr>
            <a:r>
              <a:rPr lang="en-US"/>
              <a:t>'hello' is the same as "hello".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4"/>
          <p:cNvPicPr preferRelativeResize="0"/>
          <p:nvPr/>
        </p:nvPicPr>
        <p:blipFill rotWithShape="1">
          <a:blip r:embed="rId3">
            <a:alphaModFix/>
          </a:blip>
          <a:srcRect b="0" l="0" r="0" t="0"/>
          <a:stretch/>
        </p:blipFill>
        <p:spPr>
          <a:xfrm>
            <a:off x="229640" y="298383"/>
            <a:ext cx="9911527" cy="62907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mbria"/>
              <a:buNone/>
            </a:pPr>
            <a:r>
              <a:rPr lang="en-US" sz="5400"/>
              <a:t>*</a:t>
            </a:r>
            <a:r>
              <a:rPr lang="en-US"/>
              <a:t> Operator</a:t>
            </a:r>
            <a:endParaRPr/>
          </a:p>
        </p:txBody>
      </p:sp>
      <p:sp>
        <p:nvSpPr>
          <p:cNvPr id="173" name="Google Shape;173;p15"/>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 operator is used for multiplication when it operates on two integer or floating-point values. </a:t>
            </a:r>
            <a:endParaRPr/>
          </a:p>
          <a:p>
            <a:pPr indent="-228600" lvl="0" marL="228600" rtl="0" algn="l">
              <a:lnSpc>
                <a:spcPct val="90000"/>
              </a:lnSpc>
              <a:spcBef>
                <a:spcPts val="1000"/>
              </a:spcBef>
              <a:spcAft>
                <a:spcPts val="0"/>
              </a:spcAft>
              <a:buClr>
                <a:schemeClr val="dk1"/>
              </a:buClr>
              <a:buSzPts val="2800"/>
              <a:buChar char="•"/>
            </a:pPr>
            <a:r>
              <a:rPr lang="en-US"/>
              <a:t>But when the * operator is used on one string value and one integer value, it becomes the string replication operator.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&gt;&gt;&gt; 'Alice' * 5 </a:t>
            </a:r>
            <a:endParaRPr/>
          </a:p>
          <a:p>
            <a:pPr indent="-228600" lvl="0" marL="228600" rtl="0" algn="l">
              <a:lnSpc>
                <a:spcPct val="90000"/>
              </a:lnSpc>
              <a:spcBef>
                <a:spcPts val="1000"/>
              </a:spcBef>
              <a:spcAft>
                <a:spcPts val="0"/>
              </a:spcAft>
              <a:buClr>
                <a:schemeClr val="dk1"/>
              </a:buClr>
              <a:buSzPts val="2800"/>
              <a:buChar char="•"/>
            </a:pPr>
            <a:r>
              <a:rPr lang="en-US"/>
              <a:t>'AliceAliceAliceAliceAlice'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idx="1" type="body"/>
          </p:nvPr>
        </p:nvSpPr>
        <p:spPr>
          <a:xfrm>
            <a:off x="0" y="231006"/>
            <a:ext cx="12010768" cy="59459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Cambria"/>
                <a:ea typeface="Cambria"/>
                <a:cs typeface="Cambria"/>
                <a:sym typeface="Cambria"/>
              </a:rPr>
              <a:t>The * operator can be used with only two numbers (for multiplication)</a:t>
            </a:r>
            <a:endParaRPr/>
          </a:p>
          <a:p>
            <a:pPr indent="-228600" lvl="0" marL="228600" rtl="0" algn="l">
              <a:lnSpc>
                <a:spcPct val="90000"/>
              </a:lnSpc>
              <a:spcBef>
                <a:spcPts val="1000"/>
              </a:spcBef>
              <a:spcAft>
                <a:spcPts val="0"/>
              </a:spcAft>
              <a:buClr>
                <a:schemeClr val="dk1"/>
              </a:buClr>
              <a:buSzPts val="3200"/>
              <a:buChar char="•"/>
            </a:pPr>
            <a:r>
              <a:rPr lang="en-US" sz="3200">
                <a:latin typeface="Cambria"/>
                <a:ea typeface="Cambria"/>
                <a:cs typeface="Cambria"/>
                <a:sym typeface="Cambria"/>
              </a:rPr>
              <a:t> or one string value and one integer value (for string replication). </a:t>
            </a:r>
            <a:endParaRPr/>
          </a:p>
          <a:p>
            <a:pPr indent="-228600" lvl="0" marL="228600" rtl="0" algn="l">
              <a:lnSpc>
                <a:spcPct val="90000"/>
              </a:lnSpc>
              <a:spcBef>
                <a:spcPts val="1000"/>
              </a:spcBef>
              <a:spcAft>
                <a:spcPts val="0"/>
              </a:spcAft>
              <a:buClr>
                <a:schemeClr val="dk1"/>
              </a:buClr>
              <a:buSzPts val="3200"/>
              <a:buChar char="•"/>
            </a:pPr>
            <a:r>
              <a:rPr lang="en-US" sz="3200">
                <a:latin typeface="Cambria"/>
                <a:ea typeface="Cambria"/>
                <a:cs typeface="Cambria"/>
                <a:sym typeface="Cambria"/>
              </a:rPr>
              <a:t>Otherwise, Python will just display an error message</a:t>
            </a:r>
            <a:endParaRPr sz="3200">
              <a:latin typeface="Cambria"/>
              <a:ea typeface="Cambria"/>
              <a:cs typeface="Cambria"/>
              <a:sym typeface="Cambria"/>
            </a:endParaRPr>
          </a:p>
        </p:txBody>
      </p:sp>
      <p:pic>
        <p:nvPicPr>
          <p:cNvPr id="179" name="Google Shape;179;p16"/>
          <p:cNvPicPr preferRelativeResize="0"/>
          <p:nvPr/>
        </p:nvPicPr>
        <p:blipFill rotWithShape="1">
          <a:blip r:embed="rId3">
            <a:alphaModFix/>
          </a:blip>
          <a:srcRect b="0" l="0" r="0" t="0"/>
          <a:stretch/>
        </p:blipFill>
        <p:spPr>
          <a:xfrm>
            <a:off x="866274" y="2711340"/>
            <a:ext cx="10011750" cy="385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0" y="1"/>
            <a:ext cx="105156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Variables</a:t>
            </a:r>
            <a:endParaRPr/>
          </a:p>
        </p:txBody>
      </p:sp>
      <p:sp>
        <p:nvSpPr>
          <p:cNvPr id="185" name="Google Shape;185;p17"/>
          <p:cNvSpPr txBox="1"/>
          <p:nvPr>
            <p:ph idx="1" type="body"/>
          </p:nvPr>
        </p:nvSpPr>
        <p:spPr>
          <a:xfrm>
            <a:off x="160638" y="914401"/>
            <a:ext cx="11664778" cy="22612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Name a variable anything as long as it obeys the following three rules: 	</a:t>
            </a:r>
            <a:endParaRPr/>
          </a:p>
          <a:p>
            <a:pPr indent="0" lvl="0" marL="0" rtl="0" algn="l">
              <a:lnSpc>
                <a:spcPct val="90000"/>
              </a:lnSpc>
              <a:spcBef>
                <a:spcPts val="1000"/>
              </a:spcBef>
              <a:spcAft>
                <a:spcPts val="0"/>
              </a:spcAft>
              <a:buClr>
                <a:schemeClr val="dk1"/>
              </a:buClr>
              <a:buSzPts val="2800"/>
              <a:buNone/>
            </a:pPr>
            <a:r>
              <a:rPr lang="en-US"/>
              <a:t>	1. It can be only one word. </a:t>
            </a:r>
            <a:endParaRPr/>
          </a:p>
          <a:p>
            <a:pPr indent="0" lvl="0" marL="0" rtl="0" algn="l">
              <a:lnSpc>
                <a:spcPct val="90000"/>
              </a:lnSpc>
              <a:spcBef>
                <a:spcPts val="1000"/>
              </a:spcBef>
              <a:spcAft>
                <a:spcPts val="0"/>
              </a:spcAft>
              <a:buClr>
                <a:schemeClr val="dk1"/>
              </a:buClr>
              <a:buSzPts val="2800"/>
              <a:buNone/>
            </a:pPr>
            <a:r>
              <a:rPr lang="en-US"/>
              <a:t>	2. It can use only letters, numbers, and the underscore ( _ ) character. </a:t>
            </a:r>
            <a:endParaRPr/>
          </a:p>
          <a:p>
            <a:pPr indent="0" lvl="0" marL="0" rtl="0" algn="l">
              <a:lnSpc>
                <a:spcPct val="90000"/>
              </a:lnSpc>
              <a:spcBef>
                <a:spcPts val="1000"/>
              </a:spcBef>
              <a:spcAft>
                <a:spcPts val="0"/>
              </a:spcAft>
              <a:buClr>
                <a:schemeClr val="dk1"/>
              </a:buClr>
              <a:buSzPts val="2800"/>
              <a:buNone/>
            </a:pPr>
            <a:r>
              <a:rPr lang="en-US"/>
              <a:t>	3. It can’t begin with a number.</a:t>
            </a:r>
            <a:endParaRPr/>
          </a:p>
        </p:txBody>
      </p:sp>
      <p:pic>
        <p:nvPicPr>
          <p:cNvPr id="186" name="Google Shape;186;p17"/>
          <p:cNvPicPr preferRelativeResize="0"/>
          <p:nvPr/>
        </p:nvPicPr>
        <p:blipFill rotWithShape="1">
          <a:blip r:embed="rId3">
            <a:alphaModFix/>
          </a:blip>
          <a:srcRect b="0" l="0" r="0" t="0"/>
          <a:stretch/>
        </p:blipFill>
        <p:spPr>
          <a:xfrm>
            <a:off x="1779373" y="2970744"/>
            <a:ext cx="8884507" cy="38135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idx="1" type="body"/>
          </p:nvPr>
        </p:nvSpPr>
        <p:spPr>
          <a:xfrm>
            <a:off x="986481" y="1223317"/>
            <a:ext cx="10789508" cy="4014531"/>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200000"/>
              </a:lnSpc>
              <a:spcBef>
                <a:spcPts val="0"/>
              </a:spcBef>
              <a:spcAft>
                <a:spcPts val="0"/>
              </a:spcAft>
              <a:buClr>
                <a:schemeClr val="dk1"/>
              </a:buClr>
              <a:buSzPct val="100000"/>
              <a:buChar char="•"/>
            </a:pPr>
            <a:r>
              <a:rPr lang="en-US" sz="3200"/>
              <a:t>Variable names are case-sensitive, meaning that spam, SPAM, Spam, and sPaM are four different variables.</a:t>
            </a:r>
            <a:endParaRPr/>
          </a:p>
          <a:p>
            <a:pPr indent="-228600" lvl="0" marL="228600" rtl="0" algn="l">
              <a:lnSpc>
                <a:spcPct val="200000"/>
              </a:lnSpc>
              <a:spcBef>
                <a:spcPts val="1000"/>
              </a:spcBef>
              <a:spcAft>
                <a:spcPts val="0"/>
              </a:spcAft>
              <a:buClr>
                <a:schemeClr val="dk1"/>
              </a:buClr>
              <a:buSzPct val="100000"/>
              <a:buChar char="•"/>
            </a:pPr>
            <a:r>
              <a:rPr lang="en-US" sz="3200"/>
              <a:t>It is a Python convention to start your variables with a lowercase letter.</a:t>
            </a:r>
            <a:endParaRPr/>
          </a:p>
          <a:p>
            <a:pPr indent="-228600" lvl="0" marL="228600" rtl="0" algn="l">
              <a:lnSpc>
                <a:spcPct val="200000"/>
              </a:lnSpc>
              <a:spcBef>
                <a:spcPts val="1000"/>
              </a:spcBef>
              <a:spcAft>
                <a:spcPts val="0"/>
              </a:spcAft>
              <a:buClr>
                <a:schemeClr val="dk1"/>
              </a:buClr>
              <a:buSzPct val="100000"/>
              <a:buChar char="•"/>
            </a:pPr>
            <a:r>
              <a:rPr b="1" lang="en-US" sz="3200"/>
              <a:t>A good variable name describes the data it contains.</a:t>
            </a:r>
            <a:endParaRPr b="1"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9"/>
          <p:cNvPicPr preferRelativeResize="0"/>
          <p:nvPr>
            <p:ph idx="1" type="body"/>
          </p:nvPr>
        </p:nvPicPr>
        <p:blipFill rotWithShape="1">
          <a:blip r:embed="rId3">
            <a:alphaModFix/>
          </a:blip>
          <a:srcRect b="0" l="0" r="0" t="0"/>
          <a:stretch/>
        </p:blipFill>
        <p:spPr>
          <a:xfrm>
            <a:off x="561704" y="1293223"/>
            <a:ext cx="10894422" cy="5003073"/>
          </a:xfrm>
          <a:prstGeom prst="rect">
            <a:avLst/>
          </a:prstGeom>
          <a:noFill/>
          <a:ln>
            <a:noFill/>
          </a:ln>
        </p:spPr>
      </p:pic>
      <p:sp>
        <p:nvSpPr>
          <p:cNvPr id="197" name="Google Shape;197;p19"/>
          <p:cNvSpPr/>
          <p:nvPr/>
        </p:nvSpPr>
        <p:spPr>
          <a:xfrm>
            <a:off x="822960" y="305192"/>
            <a:ext cx="305670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latin typeface="Cambria"/>
                <a:ea typeface="Cambria"/>
                <a:cs typeface="Cambria"/>
                <a:sym typeface="Cambria"/>
              </a:rPr>
              <a:t>Variables</a:t>
            </a:r>
            <a:endParaRPr sz="44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652761" y="2478626"/>
            <a:ext cx="10970378" cy="1143325"/>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400"/>
              <a:buFont typeface="Cambria"/>
              <a:buNone/>
            </a:pPr>
            <a:r>
              <a:rPr b="1" lang="en-US" sz="4000">
                <a:latin typeface="Cambria"/>
                <a:ea typeface="Cambria"/>
                <a:cs typeface="Cambria"/>
                <a:sym typeface="Cambria"/>
              </a:rPr>
              <a:t>What is python programming? And why do we need it?</a:t>
            </a:r>
            <a:endParaRPr b="1" sz="4000">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0"/>
          <p:cNvPicPr preferRelativeResize="0"/>
          <p:nvPr>
            <p:ph idx="1" type="body"/>
          </p:nvPr>
        </p:nvPicPr>
        <p:blipFill rotWithShape="1">
          <a:blip r:embed="rId3">
            <a:alphaModFix/>
          </a:blip>
          <a:srcRect b="0" l="0" r="0" t="0"/>
          <a:stretch/>
        </p:blipFill>
        <p:spPr>
          <a:xfrm>
            <a:off x="1567543" y="783771"/>
            <a:ext cx="9339943" cy="55517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838200" y="56205"/>
            <a:ext cx="10515600" cy="10188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First program – hello.py</a:t>
            </a:r>
            <a:endParaRPr>
              <a:latin typeface="Cambria"/>
              <a:ea typeface="Cambria"/>
              <a:cs typeface="Cambria"/>
              <a:sym typeface="Cambria"/>
            </a:endParaRPr>
          </a:p>
        </p:txBody>
      </p:sp>
      <p:sp>
        <p:nvSpPr>
          <p:cNvPr id="208" name="Google Shape;208;p21"/>
          <p:cNvSpPr txBox="1"/>
          <p:nvPr>
            <p:ph idx="1" type="body"/>
          </p:nvPr>
        </p:nvSpPr>
        <p:spPr>
          <a:xfrm>
            <a:off x="47364" y="1099750"/>
            <a:ext cx="12000474" cy="568410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 This program says hello and asks for my name and age.                  </a:t>
            </a:r>
            <a:endParaRPr/>
          </a:p>
          <a:p>
            <a:pPr indent="0" lvl="0" marL="0" rtl="0" algn="l">
              <a:lnSpc>
                <a:spcPct val="90000"/>
              </a:lnSpc>
              <a:spcBef>
                <a:spcPts val="1000"/>
              </a:spcBef>
              <a:spcAft>
                <a:spcPts val="0"/>
              </a:spcAft>
              <a:buClr>
                <a:schemeClr val="dk1"/>
              </a:buClr>
              <a:buSzPct val="100000"/>
              <a:buNone/>
            </a:pPr>
            <a:r>
              <a:rPr lang="en-US"/>
              <a:t> # Comment Line begins with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print('Hello world!')					</a:t>
            </a:r>
            <a:r>
              <a:rPr lang="en-US" sz="2000"/>
              <a:t>#  Output function</a:t>
            </a:r>
            <a:endParaRPr/>
          </a:p>
          <a:p>
            <a:pPr indent="0" lvl="0" marL="0" rtl="0" algn="l">
              <a:lnSpc>
                <a:spcPct val="90000"/>
              </a:lnSpc>
              <a:spcBef>
                <a:spcPts val="1000"/>
              </a:spcBef>
              <a:spcAft>
                <a:spcPts val="0"/>
              </a:spcAft>
              <a:buClr>
                <a:schemeClr val="dk1"/>
              </a:buClr>
              <a:buSzPct val="100000"/>
              <a:buNone/>
            </a:pPr>
            <a:r>
              <a:rPr lang="en-US"/>
              <a:t>  print('What is your name?')                                       </a:t>
            </a:r>
            <a:r>
              <a:rPr lang="en-US" sz="2000"/>
              <a:t># ask for the name </a:t>
            </a:r>
            <a:endParaRPr/>
          </a:p>
          <a:p>
            <a:pPr indent="0" lvl="0" marL="0" rtl="0" algn="l">
              <a:lnSpc>
                <a:spcPct val="90000"/>
              </a:lnSpc>
              <a:spcBef>
                <a:spcPts val="1000"/>
              </a:spcBef>
              <a:spcAft>
                <a:spcPts val="0"/>
              </a:spcAft>
              <a:buClr>
                <a:schemeClr val="dk1"/>
              </a:buClr>
              <a:buSzPct val="100000"/>
              <a:buNone/>
            </a:pPr>
            <a:r>
              <a:rPr lang="en-US"/>
              <a:t>  myName = input() 				# </a:t>
            </a:r>
            <a:r>
              <a:rPr lang="en-US" sz="2200"/>
              <a:t>Input Function and assignment to variable</a:t>
            </a:r>
            <a:endParaRPr/>
          </a:p>
          <a:p>
            <a:pPr indent="0" lvl="0" marL="0" rtl="0" algn="l">
              <a:lnSpc>
                <a:spcPct val="90000"/>
              </a:lnSpc>
              <a:spcBef>
                <a:spcPts val="1000"/>
              </a:spcBef>
              <a:spcAft>
                <a:spcPts val="0"/>
              </a:spcAft>
              <a:buClr>
                <a:schemeClr val="dk1"/>
              </a:buClr>
              <a:buSzPct val="100000"/>
              <a:buNone/>
            </a:pPr>
            <a:r>
              <a:rPr lang="en-US"/>
              <a:t>  print('It is good to meet you, ' + myName) </a:t>
            </a:r>
            <a:endParaRPr/>
          </a:p>
          <a:p>
            <a:pPr indent="0" lvl="0" marL="0" rtl="0" algn="l">
              <a:lnSpc>
                <a:spcPct val="90000"/>
              </a:lnSpc>
              <a:spcBef>
                <a:spcPts val="1000"/>
              </a:spcBef>
              <a:spcAft>
                <a:spcPts val="0"/>
              </a:spcAft>
              <a:buClr>
                <a:schemeClr val="dk1"/>
              </a:buClr>
              <a:buSzPct val="100000"/>
              <a:buNone/>
            </a:pPr>
            <a:r>
              <a:rPr lang="en-US"/>
              <a:t>  print('The length of your name is:') </a:t>
            </a:r>
            <a:endParaRPr/>
          </a:p>
          <a:p>
            <a:pPr indent="0" lvl="0" marL="0" rtl="0" algn="l">
              <a:lnSpc>
                <a:spcPct val="90000"/>
              </a:lnSpc>
              <a:spcBef>
                <a:spcPts val="1000"/>
              </a:spcBef>
              <a:spcAft>
                <a:spcPts val="0"/>
              </a:spcAft>
              <a:buClr>
                <a:schemeClr val="dk1"/>
              </a:buClr>
              <a:buSzPct val="100000"/>
              <a:buNone/>
            </a:pPr>
            <a:r>
              <a:rPr lang="en-US"/>
              <a:t>  print(len(myName))</a:t>
            </a:r>
            <a:endParaRPr/>
          </a:p>
          <a:p>
            <a:pPr indent="0" lvl="0" marL="0" rtl="0" algn="l">
              <a:lnSpc>
                <a:spcPct val="90000"/>
              </a:lnSpc>
              <a:spcBef>
                <a:spcPts val="1000"/>
              </a:spcBef>
              <a:spcAft>
                <a:spcPts val="0"/>
              </a:spcAft>
              <a:buClr>
                <a:schemeClr val="dk1"/>
              </a:buClr>
              <a:buSzPct val="100000"/>
              <a:buNone/>
            </a:pPr>
            <a:r>
              <a:rPr lang="en-US"/>
              <a:t>  print('What is your age?')                           # </a:t>
            </a:r>
            <a:r>
              <a:rPr lang="en-US" sz="2200"/>
              <a:t>ask for the age </a:t>
            </a:r>
            <a:endParaRPr/>
          </a:p>
          <a:p>
            <a:pPr indent="0" lvl="0" marL="0" rtl="0" algn="l">
              <a:lnSpc>
                <a:spcPct val="90000"/>
              </a:lnSpc>
              <a:spcBef>
                <a:spcPts val="1000"/>
              </a:spcBef>
              <a:spcAft>
                <a:spcPts val="0"/>
              </a:spcAft>
              <a:buClr>
                <a:schemeClr val="dk1"/>
              </a:buClr>
              <a:buSzPct val="100000"/>
              <a:buNone/>
            </a:pPr>
            <a:r>
              <a:rPr lang="en-US"/>
              <a:t>  myAge = input() </a:t>
            </a:r>
            <a:endParaRPr/>
          </a:p>
          <a:p>
            <a:pPr indent="0" lvl="0" marL="0" rtl="0" algn="l">
              <a:lnSpc>
                <a:spcPct val="90000"/>
              </a:lnSpc>
              <a:spcBef>
                <a:spcPts val="1000"/>
              </a:spcBef>
              <a:spcAft>
                <a:spcPts val="0"/>
              </a:spcAft>
              <a:buClr>
                <a:schemeClr val="dk1"/>
              </a:buClr>
              <a:buSzPct val="100000"/>
              <a:buNone/>
            </a:pPr>
            <a:r>
              <a:rPr lang="en-US"/>
              <a:t>  print('You will be ' + str(int(myAge) + 1) + ' in a year.')</a:t>
            </a:r>
            <a:endParaRPr/>
          </a:p>
        </p:txBody>
      </p:sp>
      <p:sp>
        <p:nvSpPr>
          <p:cNvPr id="209" name="Google Shape;209;p21"/>
          <p:cNvSpPr/>
          <p:nvPr/>
        </p:nvSpPr>
        <p:spPr>
          <a:xfrm>
            <a:off x="4036528" y="2397306"/>
            <a:ext cx="1149178" cy="394021"/>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1"/>
          <p:cNvSpPr/>
          <p:nvPr/>
        </p:nvSpPr>
        <p:spPr>
          <a:xfrm>
            <a:off x="4036528" y="3321166"/>
            <a:ext cx="1149178" cy="423061"/>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1"/>
          <p:cNvSpPr/>
          <p:nvPr/>
        </p:nvSpPr>
        <p:spPr>
          <a:xfrm>
            <a:off x="3789392" y="6363730"/>
            <a:ext cx="1643449" cy="494270"/>
          </a:xfrm>
          <a:custGeom>
            <a:rect b="b" l="l" r="r" t="t"/>
            <a:pathLst>
              <a:path extrusionOk="0" h="120000" w="120000">
                <a:moveTo>
                  <a:pt x="0" y="0"/>
                </a:moveTo>
                <a:lnTo>
                  <a:pt x="120000" y="0"/>
                </a:lnTo>
                <a:lnTo>
                  <a:pt x="120000" y="120000"/>
                </a:lnTo>
                <a:lnTo>
                  <a:pt x="0" y="120000"/>
                </a:lnTo>
                <a:close/>
                <a:moveTo>
                  <a:pt x="52266" y="40714"/>
                </a:moveTo>
                <a:lnTo>
                  <a:pt x="52266" y="40714"/>
                </a:lnTo>
                <a:cubicBezTo>
                  <a:pt x="52266" y="26513"/>
                  <a:pt x="55729" y="15000"/>
                  <a:pt x="60000" y="15000"/>
                </a:cubicBezTo>
                <a:cubicBezTo>
                  <a:pt x="64271" y="15000"/>
                  <a:pt x="67734" y="26513"/>
                  <a:pt x="67734" y="40714"/>
                </a:cubicBezTo>
                <a:lnTo>
                  <a:pt x="67734" y="40714"/>
                </a:lnTo>
                <a:cubicBezTo>
                  <a:pt x="67734" y="51365"/>
                  <a:pt x="66002" y="60000"/>
                  <a:pt x="63867" y="60000"/>
                </a:cubicBezTo>
                <a:cubicBezTo>
                  <a:pt x="62799" y="60000"/>
                  <a:pt x="61933" y="64317"/>
                  <a:pt x="61933" y="69643"/>
                </a:cubicBezTo>
                <a:lnTo>
                  <a:pt x="61933" y="82500"/>
                </a:lnTo>
                <a:lnTo>
                  <a:pt x="58067" y="82500"/>
                </a:lnTo>
                <a:lnTo>
                  <a:pt x="58067" y="69643"/>
                </a:lnTo>
                <a:cubicBezTo>
                  <a:pt x="58067" y="58992"/>
                  <a:pt x="59798" y="50357"/>
                  <a:pt x="61933" y="50357"/>
                </a:cubicBezTo>
                <a:lnTo>
                  <a:pt x="61933" y="50357"/>
                </a:lnTo>
                <a:cubicBezTo>
                  <a:pt x="63001" y="50357"/>
                  <a:pt x="63867" y="46040"/>
                  <a:pt x="63867" y="40714"/>
                </a:cubicBezTo>
                <a:cubicBezTo>
                  <a:pt x="63867" y="33613"/>
                  <a:pt x="62136" y="27857"/>
                  <a:pt x="60000" y="27857"/>
                </a:cubicBezTo>
                <a:cubicBezTo>
                  <a:pt x="57864" y="27857"/>
                  <a:pt x="56133" y="33613"/>
                  <a:pt x="56133" y="40714"/>
                </a:cubicBezTo>
                <a:close/>
                <a:moveTo>
                  <a:pt x="60000" y="85714"/>
                </a:moveTo>
                <a:cubicBezTo>
                  <a:pt x="61602" y="85714"/>
                  <a:pt x="62900" y="90032"/>
                  <a:pt x="62900" y="95357"/>
                </a:cubicBezTo>
                <a:cubicBezTo>
                  <a:pt x="62900" y="100683"/>
                  <a:pt x="61602" y="105000"/>
                  <a:pt x="60000" y="105000"/>
                </a:cubicBezTo>
                <a:cubicBezTo>
                  <a:pt x="58398" y="105000"/>
                  <a:pt x="57100" y="100683"/>
                  <a:pt x="57100" y="95357"/>
                </a:cubicBezTo>
                <a:cubicBezTo>
                  <a:pt x="57100" y="90032"/>
                  <a:pt x="58398" y="85714"/>
                  <a:pt x="60000" y="85714"/>
                </a:cubicBezTo>
                <a:close/>
              </a:path>
              <a:path extrusionOk="0" fill="darken" h="120000" w="120000">
                <a:moveTo>
                  <a:pt x="52266" y="40714"/>
                </a:moveTo>
                <a:lnTo>
                  <a:pt x="52266" y="40714"/>
                </a:lnTo>
                <a:cubicBezTo>
                  <a:pt x="52266" y="26513"/>
                  <a:pt x="55729" y="15000"/>
                  <a:pt x="60000" y="15000"/>
                </a:cubicBezTo>
                <a:cubicBezTo>
                  <a:pt x="64271" y="15000"/>
                  <a:pt x="67734" y="26513"/>
                  <a:pt x="67734" y="40714"/>
                </a:cubicBezTo>
                <a:lnTo>
                  <a:pt x="67734" y="40714"/>
                </a:lnTo>
                <a:cubicBezTo>
                  <a:pt x="67734" y="51365"/>
                  <a:pt x="66002" y="60000"/>
                  <a:pt x="63867" y="60000"/>
                </a:cubicBezTo>
                <a:cubicBezTo>
                  <a:pt x="62799" y="60000"/>
                  <a:pt x="61933" y="64317"/>
                  <a:pt x="61933" y="69643"/>
                </a:cubicBezTo>
                <a:lnTo>
                  <a:pt x="61933" y="82500"/>
                </a:lnTo>
                <a:lnTo>
                  <a:pt x="58067" y="82500"/>
                </a:lnTo>
                <a:lnTo>
                  <a:pt x="58067" y="69643"/>
                </a:lnTo>
                <a:cubicBezTo>
                  <a:pt x="58067" y="58992"/>
                  <a:pt x="59798" y="50357"/>
                  <a:pt x="61933" y="50357"/>
                </a:cubicBezTo>
                <a:lnTo>
                  <a:pt x="61933" y="50357"/>
                </a:lnTo>
                <a:cubicBezTo>
                  <a:pt x="63001" y="50357"/>
                  <a:pt x="63867" y="46040"/>
                  <a:pt x="63867" y="40714"/>
                </a:cubicBezTo>
                <a:cubicBezTo>
                  <a:pt x="63867" y="33613"/>
                  <a:pt x="62136" y="27857"/>
                  <a:pt x="60000" y="27857"/>
                </a:cubicBezTo>
                <a:cubicBezTo>
                  <a:pt x="57864" y="27857"/>
                  <a:pt x="56133" y="33613"/>
                  <a:pt x="56133" y="40714"/>
                </a:cubicBezTo>
                <a:close/>
                <a:moveTo>
                  <a:pt x="60000" y="85714"/>
                </a:moveTo>
                <a:cubicBezTo>
                  <a:pt x="61602" y="85714"/>
                  <a:pt x="62900" y="90032"/>
                  <a:pt x="62900" y="95357"/>
                </a:cubicBezTo>
                <a:cubicBezTo>
                  <a:pt x="62900" y="100683"/>
                  <a:pt x="61602" y="105000"/>
                  <a:pt x="60000" y="105000"/>
                </a:cubicBezTo>
                <a:cubicBezTo>
                  <a:pt x="58398" y="105000"/>
                  <a:pt x="57100" y="100683"/>
                  <a:pt x="57100" y="95357"/>
                </a:cubicBezTo>
                <a:cubicBezTo>
                  <a:pt x="57100" y="90032"/>
                  <a:pt x="58398" y="85714"/>
                  <a:pt x="60000" y="85714"/>
                </a:cubicBezTo>
                <a:close/>
              </a:path>
              <a:path extrusionOk="0" fill="none" h="120000" w="120000">
                <a:moveTo>
                  <a:pt x="52266" y="40714"/>
                </a:moveTo>
                <a:lnTo>
                  <a:pt x="52266" y="40714"/>
                </a:lnTo>
                <a:cubicBezTo>
                  <a:pt x="52266" y="26513"/>
                  <a:pt x="55729" y="15000"/>
                  <a:pt x="60000" y="15000"/>
                </a:cubicBezTo>
                <a:cubicBezTo>
                  <a:pt x="64271" y="15000"/>
                  <a:pt x="67734" y="26513"/>
                  <a:pt x="67734" y="40714"/>
                </a:cubicBezTo>
                <a:lnTo>
                  <a:pt x="67734" y="40714"/>
                </a:lnTo>
                <a:cubicBezTo>
                  <a:pt x="67734" y="51365"/>
                  <a:pt x="66002" y="60000"/>
                  <a:pt x="63867" y="60000"/>
                </a:cubicBezTo>
                <a:cubicBezTo>
                  <a:pt x="62799" y="60000"/>
                  <a:pt x="61933" y="64317"/>
                  <a:pt x="61933" y="69643"/>
                </a:cubicBezTo>
                <a:lnTo>
                  <a:pt x="61933" y="82500"/>
                </a:lnTo>
                <a:lnTo>
                  <a:pt x="58067" y="82500"/>
                </a:lnTo>
                <a:lnTo>
                  <a:pt x="58067" y="69643"/>
                </a:lnTo>
                <a:cubicBezTo>
                  <a:pt x="58067" y="58992"/>
                  <a:pt x="59798" y="50357"/>
                  <a:pt x="61933" y="50357"/>
                </a:cubicBezTo>
                <a:lnTo>
                  <a:pt x="61933" y="50357"/>
                </a:lnTo>
                <a:cubicBezTo>
                  <a:pt x="63001" y="50357"/>
                  <a:pt x="63867" y="46040"/>
                  <a:pt x="63867" y="40714"/>
                </a:cubicBezTo>
                <a:cubicBezTo>
                  <a:pt x="63867" y="33613"/>
                  <a:pt x="62136" y="27857"/>
                  <a:pt x="60000" y="27857"/>
                </a:cubicBezTo>
                <a:cubicBezTo>
                  <a:pt x="57864" y="27857"/>
                  <a:pt x="56133" y="33613"/>
                  <a:pt x="56133" y="40714"/>
                </a:cubicBezTo>
                <a:close/>
                <a:moveTo>
                  <a:pt x="60000" y="85714"/>
                </a:moveTo>
                <a:cubicBezTo>
                  <a:pt x="61602" y="85714"/>
                  <a:pt x="62900" y="90032"/>
                  <a:pt x="62900" y="95357"/>
                </a:cubicBezTo>
                <a:cubicBezTo>
                  <a:pt x="62900" y="100683"/>
                  <a:pt x="61602" y="105000"/>
                  <a:pt x="60000" y="105000"/>
                </a:cubicBezTo>
                <a:cubicBezTo>
                  <a:pt x="58398" y="105000"/>
                  <a:pt x="57100" y="100683"/>
                  <a:pt x="57100" y="95357"/>
                </a:cubicBezTo>
                <a:cubicBezTo>
                  <a:pt x="57100" y="90032"/>
                  <a:pt x="58398" y="85714"/>
                  <a:pt x="60000" y="85714"/>
                </a:cubicBezTo>
                <a:close/>
              </a:path>
              <a:path extrusionOk="0" fill="none" h="120000" w="120000">
                <a:moveTo>
                  <a:pt x="0" y="0"/>
                </a:moveTo>
                <a:lnTo>
                  <a:pt x="120000" y="0"/>
                </a:lnTo>
                <a:lnTo>
                  <a:pt x="120000" y="120000"/>
                </a:lnTo>
                <a:lnTo>
                  <a:pt x="0" y="120000"/>
                </a:lnTo>
                <a:close/>
              </a:path>
            </a:pathLst>
          </a:custGeom>
          <a:noFill/>
          <a:ln cap="flat" cmpd="sng" w="50800">
            <a:solidFill>
              <a:srgbClr val="FF0000">
                <a:alpha val="85882"/>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Comments</a:t>
            </a:r>
            <a:r>
              <a:rPr lang="en-US">
                <a:solidFill>
                  <a:srgbClr val="FF0000"/>
                </a:solidFill>
                <a:latin typeface="Times New Roman"/>
                <a:ea typeface="Times New Roman"/>
                <a:cs typeface="Times New Roman"/>
                <a:sym typeface="Times New Roman"/>
              </a:rPr>
              <a:t> </a:t>
            </a:r>
            <a:endParaRPr>
              <a:solidFill>
                <a:srgbClr val="FF0000"/>
              </a:solidFill>
              <a:latin typeface="Times New Roman"/>
              <a:ea typeface="Times New Roman"/>
              <a:cs typeface="Times New Roman"/>
              <a:sym typeface="Times New Roman"/>
            </a:endParaRPr>
          </a:p>
        </p:txBody>
      </p:sp>
      <p:sp>
        <p:nvSpPr>
          <p:cNvPr id="217" name="Google Shape;217;p22"/>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None/>
            </a:pPr>
            <a:r>
              <a:rPr b="1" lang="en-US">
                <a:solidFill>
                  <a:srgbClr val="0070C0"/>
                </a:solidFill>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This program says hello and asks for my name</a:t>
            </a:r>
            <a:r>
              <a:rPr lang="en-US"/>
              <a:t>. </a:t>
            </a:r>
            <a:endParaRPr/>
          </a:p>
          <a:p>
            <a:pPr indent="-228600" lvl="0" marL="228600" rtl="0" algn="l">
              <a:lnSpc>
                <a:spcPct val="90000"/>
              </a:lnSpc>
              <a:spcBef>
                <a:spcPts val="1000"/>
              </a:spcBef>
              <a:spcAft>
                <a:spcPts val="0"/>
              </a:spcAft>
              <a:buClr>
                <a:schemeClr val="dk1"/>
              </a:buClr>
              <a:buSzPts val="2800"/>
              <a:buNone/>
            </a:pPr>
            <a:r>
              <a:t/>
            </a: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The print() Function </a:t>
            </a:r>
            <a:endParaRPr>
              <a:solidFill>
                <a:srgbClr val="FF0000"/>
              </a:solidFill>
              <a:latin typeface="Times New Roman"/>
              <a:ea typeface="Times New Roman"/>
              <a:cs typeface="Times New Roman"/>
              <a:sym typeface="Times New Roman"/>
            </a:endParaRPr>
          </a:p>
        </p:txBody>
      </p:sp>
      <p:sp>
        <p:nvSpPr>
          <p:cNvPr id="223" name="Google Shape;223;p23"/>
          <p:cNvSpPr txBox="1"/>
          <p:nvPr>
            <p:ph idx="1" type="body"/>
          </p:nvPr>
        </p:nvSpPr>
        <p:spPr>
          <a:xfrm>
            <a:off x="609600" y="1428736"/>
            <a:ext cx="10972800" cy="50720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print() function </a:t>
            </a:r>
            <a:r>
              <a:rPr b="1" lang="en-US">
                <a:latin typeface="Times New Roman"/>
                <a:ea typeface="Times New Roman"/>
                <a:cs typeface="Times New Roman"/>
                <a:sym typeface="Times New Roman"/>
              </a:rPr>
              <a:t>displays the string value inside the parentheses on the screen</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Clr>
                <a:srgbClr val="0070C0"/>
              </a:buClr>
              <a:buSzPts val="2800"/>
              <a:buNone/>
            </a:pPr>
            <a:r>
              <a:rPr b="1" lang="en-US">
                <a:solidFill>
                  <a:srgbClr val="0070C0"/>
                </a:solidFill>
                <a:latin typeface="Times New Roman"/>
                <a:ea typeface="Times New Roman"/>
                <a:cs typeface="Times New Roman"/>
                <a:sym typeface="Times New Roman"/>
              </a:rPr>
              <a:t>print('Hello world!') </a:t>
            </a:r>
            <a:endParaRPr/>
          </a:p>
          <a:p>
            <a:pPr indent="0" lvl="0" marL="0" rtl="0" algn="ctr">
              <a:lnSpc>
                <a:spcPct val="90000"/>
              </a:lnSpc>
              <a:spcBef>
                <a:spcPts val="1000"/>
              </a:spcBef>
              <a:spcAft>
                <a:spcPts val="0"/>
              </a:spcAft>
              <a:buClr>
                <a:srgbClr val="0070C0"/>
              </a:buClr>
              <a:buSzPts val="2800"/>
              <a:buNone/>
            </a:pPr>
            <a:r>
              <a:rPr b="1" lang="en-US">
                <a:solidFill>
                  <a:srgbClr val="0070C0"/>
                </a:solidFill>
                <a:latin typeface="Times New Roman"/>
                <a:ea typeface="Times New Roman"/>
                <a:cs typeface="Times New Roman"/>
                <a:sym typeface="Times New Roman"/>
              </a:rPr>
              <a:t>print(2)</a:t>
            </a:r>
            <a:endParaRPr/>
          </a:p>
          <a:p>
            <a:pPr indent="-50800" lvl="0" marL="228600" rtl="0" algn="l">
              <a:lnSpc>
                <a:spcPct val="90000"/>
              </a:lnSpc>
              <a:spcBef>
                <a:spcPts val="1000"/>
              </a:spcBef>
              <a:spcAft>
                <a:spcPts val="0"/>
              </a:spcAft>
              <a:buClr>
                <a:schemeClr val="dk1"/>
              </a:buClr>
              <a:buSzPts val="2800"/>
              <a:buNone/>
            </a:pPr>
            <a:r>
              <a:t/>
            </a:r>
            <a:endParaRPr>
              <a:solidFill>
                <a:srgbClr val="0070C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70C0"/>
              </a:buClr>
              <a:buSzPts val="2800"/>
              <a:buChar char="•"/>
            </a:pPr>
            <a:r>
              <a:rPr b="1" lang="en-US">
                <a:solidFill>
                  <a:srgbClr val="0070C0"/>
                </a:solidFill>
                <a:latin typeface="Times New Roman"/>
                <a:ea typeface="Times New Roman"/>
                <a:cs typeface="Times New Roman"/>
                <a:sym typeface="Times New Roman"/>
              </a:rPr>
              <a:t>print() </a:t>
            </a:r>
            <a:r>
              <a:rPr lang="en-US">
                <a:solidFill>
                  <a:srgbClr val="0070C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This function put </a:t>
            </a:r>
            <a:r>
              <a:rPr b="1" lang="en-US">
                <a:latin typeface="Times New Roman"/>
                <a:ea typeface="Times New Roman"/>
                <a:cs typeface="Times New Roman"/>
                <a:sym typeface="Times New Roman"/>
              </a:rPr>
              <a:t>a blank line </a:t>
            </a:r>
            <a:r>
              <a:rPr lang="en-US">
                <a:latin typeface="Times New Roman"/>
                <a:ea typeface="Times New Roman"/>
                <a:cs typeface="Times New Roman"/>
                <a:sym typeface="Times New Roman"/>
              </a:rPr>
              <a:t>on the screen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The input() Function </a:t>
            </a:r>
            <a:endParaRPr>
              <a:solidFill>
                <a:srgbClr val="FF0000"/>
              </a:solidFill>
              <a:latin typeface="Times New Roman"/>
              <a:ea typeface="Times New Roman"/>
              <a:cs typeface="Times New Roman"/>
              <a:sym typeface="Times New Roman"/>
            </a:endParaRPr>
          </a:p>
        </p:txBody>
      </p:sp>
      <p:sp>
        <p:nvSpPr>
          <p:cNvPr id="229" name="Google Shape;229;p24"/>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Char char="•"/>
            </a:pPr>
            <a:r>
              <a:rPr lang="en-US"/>
              <a:t>The input() function waits for the user to type some text on the keyboard and press enter. </a:t>
            </a:r>
            <a:endParaRPr>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myName = input() </a:t>
            </a:r>
            <a:endParaRPr/>
          </a:p>
          <a:p>
            <a:pPr indent="-228600" lvl="0" marL="228600" rtl="0" algn="l">
              <a:lnSpc>
                <a:spcPct val="15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This function call evaluates the </a:t>
            </a:r>
            <a:r>
              <a:rPr b="1" lang="en-US">
                <a:latin typeface="Times New Roman"/>
                <a:ea typeface="Times New Roman"/>
                <a:cs typeface="Times New Roman"/>
                <a:sym typeface="Times New Roman"/>
              </a:rPr>
              <a:t>user input as text (</a:t>
            </a:r>
            <a:r>
              <a:rPr b="1" lang="en-US">
                <a:solidFill>
                  <a:srgbClr val="FF0000"/>
                </a:solidFill>
                <a:latin typeface="Times New Roman"/>
                <a:ea typeface="Times New Roman"/>
                <a:cs typeface="Times New Roman"/>
                <a:sym typeface="Times New Roman"/>
              </a:rPr>
              <a:t>String only</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and assigns the myName variable to this string value</a:t>
            </a:r>
            <a:endParaRPr/>
          </a:p>
          <a:p>
            <a:pPr indent="-228600" lvl="0" marL="228600" rtl="0" algn="l">
              <a:lnSpc>
                <a:spcPct val="15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I.e.., the input() function </a:t>
            </a:r>
            <a:r>
              <a:rPr b="1" lang="en-US">
                <a:solidFill>
                  <a:srgbClr val="0070C0"/>
                </a:solidFill>
                <a:latin typeface="Times New Roman"/>
                <a:ea typeface="Times New Roman"/>
                <a:cs typeface="Times New Roman"/>
                <a:sym typeface="Times New Roman"/>
              </a:rPr>
              <a:t>always returns a string,</a:t>
            </a:r>
            <a:r>
              <a:rPr lang="en-US">
                <a:latin typeface="Times New Roman"/>
                <a:ea typeface="Times New Roman"/>
                <a:cs typeface="Times New Roman"/>
                <a:sym typeface="Times New Roman"/>
              </a:rPr>
              <a:t> even if the user enters a number</a:t>
            </a:r>
            <a:endParaRPr>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idx="1" type="body"/>
          </p:nvPr>
        </p:nvSpPr>
        <p:spPr>
          <a:xfrm>
            <a:off x="609600" y="927463"/>
            <a:ext cx="10972800" cy="51987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print('Enter your name')</a:t>
            </a:r>
            <a:endParaRPr/>
          </a:p>
          <a:p>
            <a:pPr indent="-228600" lvl="0" marL="228600" rtl="0" algn="l">
              <a:lnSpc>
                <a:spcPct val="90000"/>
              </a:lnSpc>
              <a:spcBef>
                <a:spcPts val="100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myName = input()</a:t>
            </a:r>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FF0000"/>
              </a:buClr>
              <a:buSzPts val="2800"/>
              <a:buNone/>
            </a:pPr>
            <a:r>
              <a:rPr lang="en-US">
                <a:solidFill>
                  <a:srgbClr val="FF0000"/>
                </a:solidFill>
              </a:rPr>
              <a:t>Syntax  : </a:t>
            </a:r>
            <a:r>
              <a:rPr lang="en-US"/>
              <a:t>input(</a:t>
            </a:r>
            <a:r>
              <a:rPr i="1" lang="en-US"/>
              <a:t>prompt</a:t>
            </a:r>
            <a:r>
              <a:rPr lang="en-US"/>
              <a:t>)</a:t>
            </a:r>
            <a:endParaRPr>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lang="en-US"/>
              <a:t>Prompt (Optional): A String, representing a default message before the input.</a:t>
            </a:r>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70C0"/>
              </a:buClr>
              <a:buSzPts val="2800"/>
              <a:buNone/>
            </a:pPr>
            <a:r>
              <a:rPr lang="en-US">
                <a:solidFill>
                  <a:srgbClr val="0070C0"/>
                </a:solidFill>
                <a:latin typeface="Times New Roman"/>
                <a:ea typeface="Times New Roman"/>
                <a:cs typeface="Times New Roman"/>
                <a:sym typeface="Times New Roman"/>
              </a:rPr>
              <a:t>myName = input('Enter your name')</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idx="1" type="body"/>
          </p:nvPr>
        </p:nvSpPr>
        <p:spPr>
          <a:xfrm>
            <a:off x="609600" y="0"/>
            <a:ext cx="10972800" cy="6858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num = input('Enter a number’)</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num</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a=num+3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#Error</a:t>
            </a:r>
            <a:endParaRPr>
              <a:latin typeface="Times New Roman"/>
              <a:ea typeface="Times New Roman"/>
              <a:cs typeface="Times New Roman"/>
              <a:sym typeface="Times New Roman"/>
            </a:endParaRPr>
          </a:p>
          <a:p>
            <a:pPr indent="-857250" lvl="0" marL="85725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num = </a:t>
            </a:r>
            <a:r>
              <a:rPr lang="en-US">
                <a:solidFill>
                  <a:srgbClr val="FF0000"/>
                </a:solidFill>
                <a:latin typeface="Times New Roman"/>
                <a:ea typeface="Times New Roman"/>
                <a:cs typeface="Times New Roman"/>
                <a:sym typeface="Times New Roman"/>
              </a:rPr>
              <a:t>int(</a:t>
            </a:r>
            <a:r>
              <a:rPr lang="en-US">
                <a:solidFill>
                  <a:srgbClr val="6600CC"/>
                </a:solidFill>
                <a:latin typeface="Times New Roman"/>
                <a:ea typeface="Times New Roman"/>
                <a:cs typeface="Times New Roman"/>
                <a:sym typeface="Times New Roman"/>
              </a:rPr>
              <a:t>input('Enter a number')</a:t>
            </a:r>
            <a:r>
              <a:rPr lang="en-US">
                <a:solidFill>
                  <a:srgbClr val="FF0000"/>
                </a:solidFill>
                <a:latin typeface="Times New Roman"/>
                <a:ea typeface="Times New Roman"/>
                <a:cs typeface="Times New Roman"/>
                <a:sym typeface="Times New Roman"/>
              </a:rPr>
              <a:t>)</a:t>
            </a:r>
            <a:endParaRPr/>
          </a:p>
          <a:p>
            <a:pPr indent="-857250" lvl="0" marL="857250" rtl="0" algn="l">
              <a:lnSpc>
                <a:spcPct val="90000"/>
              </a:lnSpc>
              <a:spcBef>
                <a:spcPts val="100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a=num+3</a:t>
            </a:r>
            <a:endParaRPr/>
          </a:p>
          <a:p>
            <a:pPr indent="-857250" lvl="0" marL="85725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857250" lvl="0" marL="85725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num = input('Enter a number')</a:t>
            </a:r>
            <a:endParaRPr/>
          </a:p>
          <a:p>
            <a:pPr indent="-857250" lvl="0" marL="857250" rtl="0" algn="l">
              <a:lnSpc>
                <a:spcPct val="90000"/>
              </a:lnSpc>
              <a:spcBef>
                <a:spcPts val="100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	num=int(num)	</a:t>
            </a:r>
            <a:endParaRPr/>
          </a:p>
          <a:p>
            <a:pPr indent="-857250" lvl="0" marL="85725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a=num+3</a:t>
            </a:r>
            <a:endParaRPr/>
          </a:p>
          <a:p>
            <a:pPr indent="-857250" lvl="0" marL="85725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857250" lvl="0" marL="857250" rtl="0" algn="l">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num = input('Enter a number')</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a:t>
            </a:r>
            <a:r>
              <a:rPr lang="en-US">
                <a:solidFill>
                  <a:srgbClr val="FF0000"/>
                </a:solidFill>
                <a:latin typeface="Times New Roman"/>
                <a:ea typeface="Times New Roman"/>
                <a:cs typeface="Times New Roman"/>
                <a:sym typeface="Times New Roman"/>
              </a:rPr>
              <a:t>int(num)</a:t>
            </a:r>
            <a:r>
              <a:rPr lang="en-US">
                <a:latin typeface="Times New Roman"/>
                <a:ea typeface="Times New Roman"/>
                <a:cs typeface="Times New Roman"/>
                <a:sym typeface="Times New Roman"/>
              </a:rPr>
              <a:t>+3</a:t>
            </a:r>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1000"/>
                                        <p:tgtEl>
                                          <p:spTgt spid="2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Effect filter="fade" transition="in">
                                      <p:cBhvr>
                                        <p:cTn dur="1000"/>
                                        <p:tgtEl>
                                          <p:spTgt spid="2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Effect filter="fade" transition="in">
                                      <p:cBhvr>
                                        <p:cTn dur="1000"/>
                                        <p:tgtEl>
                                          <p:spTgt spid="2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animEffect filter="fade" transition="in">
                                      <p:cBhvr>
                                        <p:cTn dur="1000"/>
                                        <p:tgtEl>
                                          <p:spTgt spid="2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animEffect filter="fade" transition="in">
                                      <p:cBhvr>
                                        <p:cTn dur="1000"/>
                                        <p:tgtEl>
                                          <p:spTgt spid="2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9" st="9"/>
                                            </p:txEl>
                                          </p:spTgt>
                                        </p:tgtEl>
                                        <p:attrNameLst>
                                          <p:attrName>style.visibility</p:attrName>
                                        </p:attrNameLst>
                                      </p:cBhvr>
                                      <p:to>
                                        <p:strVal val="visible"/>
                                      </p:to>
                                    </p:set>
                                    <p:animEffect filter="fade" transition="in">
                                      <p:cBhvr>
                                        <p:cTn dur="1000"/>
                                        <p:tgtEl>
                                          <p:spTgt spid="23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0" st="10"/>
                                            </p:txEl>
                                          </p:spTgt>
                                        </p:tgtEl>
                                        <p:attrNameLst>
                                          <p:attrName>style.visibility</p:attrName>
                                        </p:attrNameLst>
                                      </p:cBhvr>
                                      <p:to>
                                        <p:strVal val="visible"/>
                                      </p:to>
                                    </p:set>
                                    <p:animEffect filter="fade" transition="in">
                                      <p:cBhvr>
                                        <p:cTn dur="1000"/>
                                        <p:tgtEl>
                                          <p:spTgt spid="23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1" st="11"/>
                                            </p:txEl>
                                          </p:spTgt>
                                        </p:tgtEl>
                                        <p:attrNameLst>
                                          <p:attrName>style.visibility</p:attrName>
                                        </p:attrNameLst>
                                      </p:cBhvr>
                                      <p:to>
                                        <p:strVal val="visible"/>
                                      </p:to>
                                    </p:set>
                                    <p:animEffect filter="fade" transition="in">
                                      <p:cBhvr>
                                        <p:cTn dur="1000"/>
                                        <p:tgtEl>
                                          <p:spTgt spid="23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2" st="12"/>
                                            </p:txEl>
                                          </p:spTgt>
                                        </p:tgtEl>
                                        <p:attrNameLst>
                                          <p:attrName>style.visibility</p:attrName>
                                        </p:attrNameLst>
                                      </p:cBhvr>
                                      <p:to>
                                        <p:strVal val="visible"/>
                                      </p:to>
                                    </p:set>
                                    <p:animEffect filter="fade" transition="in">
                                      <p:cBhvr>
                                        <p:cTn dur="1000"/>
                                        <p:tgtEl>
                                          <p:spTgt spid="239">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3" st="13"/>
                                            </p:txEl>
                                          </p:spTgt>
                                        </p:tgtEl>
                                        <p:attrNameLst>
                                          <p:attrName>style.visibility</p:attrName>
                                        </p:attrNameLst>
                                      </p:cBhvr>
                                      <p:to>
                                        <p:strVal val="visible"/>
                                      </p:to>
                                    </p:set>
                                    <p:animEffect filter="fade" transition="in">
                                      <p:cBhvr>
                                        <p:cTn dur="1000"/>
                                        <p:tgtEl>
                                          <p:spTgt spid="239">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4" st="14"/>
                                            </p:txEl>
                                          </p:spTgt>
                                        </p:tgtEl>
                                        <p:attrNameLst>
                                          <p:attrName>style.visibility</p:attrName>
                                        </p:attrNameLst>
                                      </p:cBhvr>
                                      <p:to>
                                        <p:strVal val="visible"/>
                                      </p:to>
                                    </p:set>
                                    <p:animEffect filter="fade" transition="in">
                                      <p:cBhvr>
                                        <p:cTn dur="1000"/>
                                        <p:tgtEl>
                                          <p:spTgt spid="239">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5" st="15"/>
                                            </p:txEl>
                                          </p:spTgt>
                                        </p:tgtEl>
                                        <p:attrNameLst>
                                          <p:attrName>style.visibility</p:attrName>
                                        </p:attrNameLst>
                                      </p:cBhvr>
                                      <p:to>
                                        <p:strVal val="visible"/>
                                      </p:to>
                                    </p:set>
                                    <p:animEffect filter="fade" transition="in">
                                      <p:cBhvr>
                                        <p:cTn dur="1000"/>
                                        <p:tgtEl>
                                          <p:spTgt spid="239">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 type="body"/>
          </p:nvPr>
        </p:nvSpPr>
        <p:spPr>
          <a:xfrm>
            <a:off x="609600" y="1071547"/>
            <a:ext cx="10972800" cy="505461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print('Enter your number')</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num = </a:t>
            </a:r>
            <a:r>
              <a:rPr i="1" lang="en-US">
                <a:latin typeface="Times New Roman"/>
                <a:ea typeface="Times New Roman"/>
                <a:cs typeface="Times New Roman"/>
                <a:sym typeface="Times New Roman"/>
              </a:rPr>
              <a:t>int ( input() )</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num=num  +  2</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print(‘The number is‘ + num)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571461" y="0"/>
            <a:ext cx="10972800" cy="9286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The len() Function </a:t>
            </a:r>
            <a:endParaRPr>
              <a:solidFill>
                <a:srgbClr val="FF0000"/>
              </a:solidFill>
              <a:latin typeface="Times New Roman"/>
              <a:ea typeface="Times New Roman"/>
              <a:cs typeface="Times New Roman"/>
              <a:sym typeface="Times New Roman"/>
            </a:endParaRPr>
          </a:p>
        </p:txBody>
      </p:sp>
      <p:sp>
        <p:nvSpPr>
          <p:cNvPr id="250" name="Google Shape;250;p28"/>
          <p:cNvSpPr txBox="1"/>
          <p:nvPr>
            <p:ph idx="1" type="body"/>
          </p:nvPr>
        </p:nvSpPr>
        <p:spPr>
          <a:xfrm>
            <a:off x="609600" y="940527"/>
            <a:ext cx="10972800" cy="544721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Function </a:t>
            </a:r>
            <a:r>
              <a:rPr b="1" lang="en-US">
                <a:latin typeface="Times New Roman"/>
                <a:ea typeface="Times New Roman"/>
                <a:cs typeface="Times New Roman"/>
                <a:sym typeface="Times New Roman"/>
              </a:rPr>
              <a:t>takes a string value </a:t>
            </a:r>
            <a:r>
              <a:rPr lang="en-US">
                <a:latin typeface="Times New Roman"/>
                <a:ea typeface="Times New Roman"/>
                <a:cs typeface="Times New Roman"/>
                <a:sym typeface="Times New Roman"/>
              </a:rPr>
              <a:t>and </a:t>
            </a:r>
            <a:r>
              <a:rPr b="1" lang="en-US">
                <a:latin typeface="Times New Roman"/>
                <a:ea typeface="Times New Roman"/>
                <a:cs typeface="Times New Roman"/>
                <a:sym typeface="Times New Roman"/>
              </a:rPr>
              <a:t>returns an integer value </a:t>
            </a:r>
            <a:r>
              <a:rPr lang="en-US">
                <a:latin typeface="Times New Roman"/>
                <a:ea typeface="Times New Roman"/>
                <a:cs typeface="Times New Roman"/>
                <a:sym typeface="Times New Roman"/>
              </a:rPr>
              <a:t>– which is the </a:t>
            </a:r>
            <a:r>
              <a:rPr b="1" lang="en-US">
                <a:latin typeface="Times New Roman"/>
                <a:ea typeface="Times New Roman"/>
                <a:cs typeface="Times New Roman"/>
                <a:sym typeface="Times New Roman"/>
              </a:rPr>
              <a:t>number of characters in that string.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&gt;&gt;&gt;len(‘Hello’)</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5</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&gt;&gt;&gt;len(‘My name is ABC’)</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14</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&gt;&gt;&gt;len(‘ ‘)</a:t>
            </a:r>
            <a:endParaRPr sz="2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0</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&gt;&gt;&gt;len(myName)</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Error</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&gt;&gt;&gt;len(‘  ‘)</a:t>
            </a:r>
            <a:endParaRPr/>
          </a:p>
          <a:p>
            <a:pPr indent="-228600" lvl="0" marL="228600" rtl="0" algn="l">
              <a:lnSpc>
                <a:spcPct val="90000"/>
              </a:lnSpc>
              <a:spcBef>
                <a:spcPts val="1000"/>
              </a:spcBef>
              <a:spcAft>
                <a:spcPts val="0"/>
              </a:spcAft>
              <a:buClr>
                <a:schemeClr val="dk1"/>
              </a:buClr>
              <a:buSzPts val="2600"/>
              <a:buNone/>
            </a:pPr>
            <a:r>
              <a:rPr lang="en-US" sz="2600">
                <a:latin typeface="Times New Roman"/>
                <a:ea typeface="Times New Roman"/>
                <a:cs typeface="Times New Roman"/>
                <a:sym typeface="Times New Roman"/>
              </a:rPr>
              <a:t>1</a:t>
            </a:r>
            <a:endParaRPr sz="2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 calcmode="lin" valueType="num">
                                      <p:cBhvr additive="base">
                                        <p:cTn dur="500"/>
                                        <p:tgtEl>
                                          <p:spTgt spid="2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 calcmode="lin" valueType="num">
                                      <p:cBhvr additive="base">
                                        <p:cTn dur="500"/>
                                        <p:tgtEl>
                                          <p:spTgt spid="2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 calcmode="lin" valueType="num">
                                      <p:cBhvr additive="base">
                                        <p:cTn dur="500"/>
                                        <p:tgtEl>
                                          <p:spTgt spid="2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 calcmode="lin" valueType="num">
                                      <p:cBhvr additive="base">
                                        <p:cTn dur="500"/>
                                        <p:tgtEl>
                                          <p:spTgt spid="2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 calcmode="lin" valueType="num">
                                      <p:cBhvr additive="base">
                                        <p:cTn dur="500"/>
                                        <p:tgtEl>
                                          <p:spTgt spid="2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 calcmode="lin" valueType="num">
                                      <p:cBhvr additive="base">
                                        <p:cTn dur="500"/>
                                        <p:tgtEl>
                                          <p:spTgt spid="25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 calcmode="lin" valueType="num">
                                      <p:cBhvr additive="base">
                                        <p:cTn dur="500"/>
                                        <p:tgtEl>
                                          <p:spTgt spid="25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anim calcmode="lin" valueType="num">
                                      <p:cBhvr additive="base">
                                        <p:cTn dur="500"/>
                                        <p:tgtEl>
                                          <p:spTgt spid="25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8" st="8"/>
                                            </p:txEl>
                                          </p:spTgt>
                                        </p:tgtEl>
                                        <p:attrNameLst>
                                          <p:attrName>style.visibility</p:attrName>
                                        </p:attrNameLst>
                                      </p:cBhvr>
                                      <p:to>
                                        <p:strVal val="visible"/>
                                      </p:to>
                                    </p:set>
                                    <p:anim calcmode="lin" valueType="num">
                                      <p:cBhvr additive="base">
                                        <p:cTn dur="500"/>
                                        <p:tgtEl>
                                          <p:spTgt spid="25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9" st="9"/>
                                            </p:txEl>
                                          </p:spTgt>
                                        </p:tgtEl>
                                        <p:attrNameLst>
                                          <p:attrName>style.visibility</p:attrName>
                                        </p:attrNameLst>
                                      </p:cBhvr>
                                      <p:to>
                                        <p:strVal val="visible"/>
                                      </p:to>
                                    </p:set>
                                    <p:anim calcmode="lin" valueType="num">
                                      <p:cBhvr additive="base">
                                        <p:cTn dur="500"/>
                                        <p:tgtEl>
                                          <p:spTgt spid="25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xEl>
                                              <p:pRg end="10" st="10"/>
                                            </p:txEl>
                                          </p:spTgt>
                                        </p:tgtEl>
                                        <p:attrNameLst>
                                          <p:attrName>style.visibility</p:attrName>
                                        </p:attrNameLst>
                                      </p:cBhvr>
                                      <p:to>
                                        <p:strVal val="visible"/>
                                      </p:to>
                                    </p:set>
                                    <p:anim calcmode="lin" valueType="num">
                                      <p:cBhvr additive="base">
                                        <p:cTn dur="500"/>
                                        <p:tgtEl>
                                          <p:spTgt spid="25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109151"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200"/>
              <a:buFont typeface="Cambria"/>
              <a:buNone/>
            </a:pPr>
            <a:r>
              <a:rPr lang="en-US" sz="4200">
                <a:solidFill>
                  <a:srgbClr val="FF0000"/>
                </a:solidFill>
              </a:rPr>
              <a:t>The str(), int(), and float() Functions</a:t>
            </a:r>
            <a:endParaRPr sz="4200">
              <a:solidFill>
                <a:srgbClr val="FF0000"/>
              </a:solidFill>
            </a:endParaRPr>
          </a:p>
        </p:txBody>
      </p:sp>
      <p:sp>
        <p:nvSpPr>
          <p:cNvPr id="256" name="Google Shape;256;p29"/>
          <p:cNvSpPr txBox="1"/>
          <p:nvPr>
            <p:ph idx="1" type="body"/>
          </p:nvPr>
        </p:nvSpPr>
        <p:spPr>
          <a:xfrm>
            <a:off x="195647" y="1210962"/>
            <a:ext cx="11642125" cy="54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str(), int(), and float() functions will evaluate to the string, integer, and floating-point forms of the value you pass, respectively.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&gt;&gt; print('I am ' + ’29’ + ' years old.') 			Valid?</a:t>
            </a:r>
            <a:endParaRPr/>
          </a:p>
          <a:p>
            <a:pPr indent="0" lvl="0" marL="0" rtl="0" algn="l">
              <a:lnSpc>
                <a:spcPct val="90000"/>
              </a:lnSpc>
              <a:spcBef>
                <a:spcPts val="1000"/>
              </a:spcBef>
              <a:spcAft>
                <a:spcPts val="0"/>
              </a:spcAft>
              <a:buClr>
                <a:schemeClr val="dk1"/>
              </a:buClr>
              <a:buSzPts val="2800"/>
              <a:buNone/>
            </a:pPr>
            <a:r>
              <a:rPr lang="en-US"/>
              <a:t>		     I am 29 years old.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&gt;&gt;&gt; print('I am ' + 29 + ' years old.') 			Invalid ?</a:t>
            </a:r>
            <a:endParaRPr/>
          </a:p>
          <a:p>
            <a:pPr indent="0" lvl="0" marL="0" rtl="0" algn="l">
              <a:lnSpc>
                <a:spcPct val="90000"/>
              </a:lnSpc>
              <a:spcBef>
                <a:spcPts val="1000"/>
              </a:spcBef>
              <a:spcAft>
                <a:spcPts val="0"/>
              </a:spcAft>
              <a:buClr>
                <a:schemeClr val="dk1"/>
              </a:buClr>
              <a:buSzPts val="2800"/>
              <a:buNone/>
            </a:pPr>
            <a:r>
              <a:rPr lang="en-US"/>
              <a:t>		Traceback (most recent call last): </a:t>
            </a:r>
            <a:endParaRPr/>
          </a:p>
          <a:p>
            <a:pPr indent="0" lvl="0" marL="0" rtl="0" algn="l">
              <a:lnSpc>
                <a:spcPct val="90000"/>
              </a:lnSpc>
              <a:spcBef>
                <a:spcPts val="1000"/>
              </a:spcBef>
              <a:spcAft>
                <a:spcPts val="0"/>
              </a:spcAft>
              <a:buClr>
                <a:schemeClr val="dk1"/>
              </a:buClr>
              <a:buSzPts val="2800"/>
              <a:buNone/>
            </a:pPr>
            <a:r>
              <a:rPr lang="en-US"/>
              <a:t>		File "", line 1, in print('I am ' + 29 + ' years old.') </a:t>
            </a:r>
            <a:endParaRPr/>
          </a:p>
          <a:p>
            <a:pPr indent="0" lvl="0" marL="0" rtl="0" algn="l">
              <a:lnSpc>
                <a:spcPct val="90000"/>
              </a:lnSpc>
              <a:spcBef>
                <a:spcPts val="1000"/>
              </a:spcBef>
              <a:spcAft>
                <a:spcPts val="0"/>
              </a:spcAft>
              <a:buClr>
                <a:schemeClr val="dk1"/>
              </a:buClr>
              <a:buSzPts val="2800"/>
              <a:buNone/>
            </a:pPr>
            <a:r>
              <a:rPr lang="en-US"/>
              <a:t>		TypeError: Can't convert 'int' object to str implicitly</a:t>
            </a:r>
            <a:endParaRPr/>
          </a:p>
        </p:txBody>
      </p:sp>
      <p:sp>
        <p:nvSpPr>
          <p:cNvPr id="257" name="Google Shape;257;p29"/>
          <p:cNvSpPr/>
          <p:nvPr/>
        </p:nvSpPr>
        <p:spPr>
          <a:xfrm>
            <a:off x="7455233" y="2648473"/>
            <a:ext cx="1149178" cy="494271"/>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9"/>
          <p:cNvSpPr/>
          <p:nvPr/>
        </p:nvSpPr>
        <p:spPr>
          <a:xfrm>
            <a:off x="7455233" y="4672917"/>
            <a:ext cx="1149178" cy="494271"/>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500"/>
                                        <p:tgtEl>
                                          <p:spTgt spid="2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 calcmode="lin" valueType="num">
                                      <p:cBhvr additive="base">
                                        <p:cTn dur="500"/>
                                        <p:tgtEl>
                                          <p:spTgt spid="2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 calcmode="lin" valueType="num">
                                      <p:cBhvr additive="base">
                                        <p:cTn dur="500"/>
                                        <p:tgtEl>
                                          <p:spTgt spid="2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 calcmode="lin" valueType="num">
                                      <p:cBhvr additive="base">
                                        <p:cTn dur="500"/>
                                        <p:tgtEl>
                                          <p:spTgt spid="2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 calcmode="lin" valueType="num">
                                      <p:cBhvr additive="base">
                                        <p:cTn dur="500"/>
                                        <p:tgtEl>
                                          <p:spTgt spid="2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 calcmode="lin" valueType="num">
                                      <p:cBhvr additive="base">
                                        <p:cTn dur="500"/>
                                        <p:tgtEl>
                                          <p:spTgt spid="2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 calcmode="lin" valueType="num">
                                      <p:cBhvr additive="base">
                                        <p:cTn dur="500"/>
                                        <p:tgtEl>
                                          <p:spTgt spid="2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anim calcmode="lin" valueType="num">
                                      <p:cBhvr additive="base">
                                        <p:cTn dur="500"/>
                                        <p:tgtEl>
                                          <p:spTgt spid="25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8" st="8"/>
                                            </p:txEl>
                                          </p:spTgt>
                                        </p:tgtEl>
                                        <p:attrNameLst>
                                          <p:attrName>style.visibility</p:attrName>
                                        </p:attrNameLst>
                                      </p:cBhvr>
                                      <p:to>
                                        <p:strVal val="visible"/>
                                      </p:to>
                                    </p:set>
                                    <p:anim calcmode="lin" valueType="num">
                                      <p:cBhvr additive="base">
                                        <p:cTn dur="500"/>
                                        <p:tgtEl>
                                          <p:spTgt spid="25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idx="1" type="subTitle"/>
          </p:nvPr>
        </p:nvSpPr>
        <p:spPr>
          <a:xfrm>
            <a:off x="739162" y="1096265"/>
            <a:ext cx="10970378" cy="3975513"/>
          </a:xfrm>
          <a:prstGeom prst="rect">
            <a:avLst/>
          </a:prstGeom>
          <a:noFill/>
          <a:ln>
            <a:noFill/>
          </a:ln>
        </p:spPr>
        <p:txBody>
          <a:bodyPr anchorCtr="0" anchor="ctr" bIns="0" lIns="0" spcFirstLastPara="1" rIns="0" wrap="square" tIns="0">
            <a:noAutofit/>
          </a:bodyPr>
          <a:lstStyle/>
          <a:p>
            <a:pPr indent="-228600" lvl="0" marL="228600" rtl="0" algn="ctr">
              <a:lnSpc>
                <a:spcPct val="90000"/>
              </a:lnSpc>
              <a:spcBef>
                <a:spcPts val="0"/>
              </a:spcBef>
              <a:spcAft>
                <a:spcPts val="0"/>
              </a:spcAft>
              <a:buClr>
                <a:schemeClr val="dk1"/>
              </a:buClr>
              <a:buSzPts val="1400"/>
              <a:buNone/>
            </a:pPr>
            <a:r>
              <a:rPr b="1" lang="en-US" sz="3400">
                <a:latin typeface="Cambria"/>
                <a:ea typeface="Cambria"/>
                <a:cs typeface="Cambria"/>
                <a:sym typeface="Cambria"/>
              </a:rPr>
              <a:t>Python is a computer programming language used to build websites and software, automate tasks and conduct data analysis.</a:t>
            </a:r>
            <a:endParaRPr b="1" sz="3400">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 type="body"/>
          </p:nvPr>
        </p:nvSpPr>
        <p:spPr>
          <a:xfrm>
            <a:off x="838200" y="345989"/>
            <a:ext cx="10515600" cy="58309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Python gives an error because the </a:t>
            </a:r>
            <a:r>
              <a:rPr b="1" lang="en-US"/>
              <a:t>+</a:t>
            </a:r>
            <a:r>
              <a:rPr lang="en-US"/>
              <a:t> operator can be used only to add two integers together or concatenate two strings.</a:t>
            </a:r>
            <a:endParaRPr/>
          </a:p>
          <a:p>
            <a:pPr indent="-228600" lvl="0" marL="228600" rtl="0" algn="l">
              <a:lnSpc>
                <a:spcPct val="90000"/>
              </a:lnSpc>
              <a:spcBef>
                <a:spcPts val="1000"/>
              </a:spcBef>
              <a:spcAft>
                <a:spcPts val="0"/>
              </a:spcAft>
              <a:buClr>
                <a:schemeClr val="dk1"/>
              </a:buClr>
              <a:buSzPts val="2800"/>
              <a:buChar char="•"/>
            </a:pPr>
            <a:r>
              <a:rPr lang="en-US"/>
              <a:t>An integer cannot be added to a string because this is ungrammatical in Python. </a:t>
            </a:r>
            <a:endParaRPr/>
          </a:p>
          <a:p>
            <a:pPr indent="-228600" lvl="0" marL="228600" rtl="0" algn="l">
              <a:lnSpc>
                <a:spcPct val="90000"/>
              </a:lnSpc>
              <a:spcBef>
                <a:spcPts val="1000"/>
              </a:spcBef>
              <a:spcAft>
                <a:spcPts val="0"/>
              </a:spcAft>
              <a:buClr>
                <a:schemeClr val="dk1"/>
              </a:buClr>
              <a:buSzPts val="2800"/>
              <a:buChar char="•"/>
            </a:pPr>
            <a:r>
              <a:rPr lang="en-US"/>
              <a:t>This can be fixed by converting the integer to string </a:t>
            </a:r>
            <a:endParaRPr/>
          </a:p>
          <a:p>
            <a:pPr indent="-228600" lvl="0" marL="228600" rtl="0" algn="l">
              <a:lnSpc>
                <a:spcPct val="90000"/>
              </a:lnSpc>
              <a:spcBef>
                <a:spcPts val="1000"/>
              </a:spcBef>
              <a:spcAft>
                <a:spcPts val="0"/>
              </a:spcAft>
              <a:buClr>
                <a:schemeClr val="dk1"/>
              </a:buClr>
              <a:buSzPts val="2800"/>
              <a:buChar char="•"/>
            </a:pPr>
            <a:r>
              <a:rPr lang="en-US"/>
              <a:t>Examples</a:t>
            </a:r>
            <a:endParaRPr/>
          </a:p>
          <a:p>
            <a:pPr indent="0" lvl="0" marL="0" rtl="0" algn="l">
              <a:lnSpc>
                <a:spcPct val="90000"/>
              </a:lnSpc>
              <a:spcBef>
                <a:spcPts val="1000"/>
              </a:spcBef>
              <a:spcAft>
                <a:spcPts val="0"/>
              </a:spcAft>
              <a:buClr>
                <a:schemeClr val="dk1"/>
              </a:buClr>
              <a:buSzPts val="2800"/>
              <a:buNone/>
            </a:pPr>
            <a:r>
              <a:rPr lang="en-US"/>
              <a:t>		 str(myAge)</a:t>
            </a:r>
            <a:endParaRPr/>
          </a:p>
          <a:p>
            <a:pPr indent="0" lvl="0" marL="0" rtl="0" algn="l">
              <a:lnSpc>
                <a:spcPct val="90000"/>
              </a:lnSpc>
              <a:spcBef>
                <a:spcPts val="1000"/>
              </a:spcBef>
              <a:spcAft>
                <a:spcPts val="0"/>
              </a:spcAft>
              <a:buClr>
                <a:schemeClr val="dk1"/>
              </a:buClr>
              <a:buSzPts val="2800"/>
              <a:buNone/>
            </a:pPr>
            <a:r>
              <a:rPr lang="en-US"/>
              <a:t>		 str(29)</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idx="1" type="body"/>
          </p:nvPr>
        </p:nvSpPr>
        <p:spPr>
          <a:xfrm>
            <a:off x="234778" y="0"/>
            <a:ext cx="11751276" cy="6858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int() function is used when a number is in a string value and it needs to be converted to integer to use in some mathematics.</a:t>
            </a:r>
            <a:endParaRPr/>
          </a:p>
          <a:p>
            <a:pPr indent="0" lvl="0" marL="0" rtl="0" algn="l">
              <a:lnSpc>
                <a:spcPct val="90000"/>
              </a:lnSpc>
              <a:spcBef>
                <a:spcPts val="1000"/>
              </a:spcBef>
              <a:spcAft>
                <a:spcPts val="0"/>
              </a:spcAft>
              <a:buClr>
                <a:schemeClr val="dk1"/>
              </a:buClr>
              <a:buSzPct val="100000"/>
              <a:buNone/>
            </a:pPr>
            <a:r>
              <a:rPr lang="en-US"/>
              <a:t> 		 myAge = input() </a:t>
            </a:r>
            <a:endParaRPr/>
          </a:p>
          <a:p>
            <a:pPr indent="0" lvl="0" marL="0" rtl="0" algn="l">
              <a:lnSpc>
                <a:spcPct val="90000"/>
              </a:lnSpc>
              <a:spcBef>
                <a:spcPts val="1000"/>
              </a:spcBef>
              <a:spcAft>
                <a:spcPts val="0"/>
              </a:spcAft>
              <a:buClr>
                <a:schemeClr val="dk1"/>
              </a:buClr>
              <a:buSzPct val="100000"/>
              <a:buNone/>
            </a:pPr>
            <a:r>
              <a:rPr lang="en-US"/>
              <a:t>  		 print('You will be ' + str(int(myAge) + 1) + ' in a year.')</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When age is input as 23 by user, myAge = ‘23’ , hence 1 cannot be directly added to it</a:t>
            </a:r>
            <a:endParaRPr/>
          </a:p>
          <a:p>
            <a:pPr indent="-228600" lvl="0" marL="228600" rtl="0" algn="l">
              <a:lnSpc>
                <a:spcPct val="90000"/>
              </a:lnSpc>
              <a:spcBef>
                <a:spcPts val="1000"/>
              </a:spcBef>
              <a:spcAft>
                <a:spcPts val="0"/>
              </a:spcAft>
              <a:buClr>
                <a:schemeClr val="dk1"/>
              </a:buClr>
              <a:buSzPct val="100000"/>
              <a:buChar char="•"/>
            </a:pPr>
            <a:r>
              <a:rPr lang="en-US"/>
              <a:t>So, int(myAge) converts string ‘23’ to  integer 23, so that 1 can be added to become 24</a:t>
            </a:r>
            <a:endParaRPr/>
          </a:p>
          <a:p>
            <a:pPr indent="-228600" lvl="0" marL="228600" rtl="0" algn="l">
              <a:lnSpc>
                <a:spcPct val="90000"/>
              </a:lnSpc>
              <a:spcBef>
                <a:spcPts val="1000"/>
              </a:spcBef>
              <a:spcAft>
                <a:spcPts val="0"/>
              </a:spcAft>
              <a:buClr>
                <a:schemeClr val="dk1"/>
              </a:buClr>
              <a:buSzPct val="100000"/>
              <a:buChar char="•"/>
            </a:pPr>
            <a:r>
              <a:rPr lang="en-US"/>
              <a:t>Now str(24) converts to ‘24’ and the output of print statement is </a:t>
            </a:r>
            <a:endParaRPr/>
          </a:p>
          <a:p>
            <a:pPr indent="0" lvl="0" marL="0" rtl="0" algn="l">
              <a:lnSpc>
                <a:spcPct val="90000"/>
              </a:lnSpc>
              <a:spcBef>
                <a:spcPts val="1000"/>
              </a:spcBef>
              <a:spcAft>
                <a:spcPts val="0"/>
              </a:spcAft>
              <a:buClr>
                <a:schemeClr val="dk1"/>
              </a:buClr>
              <a:buSzPct val="100000"/>
              <a:buNone/>
            </a:pPr>
            <a:r>
              <a:rPr lang="en-US"/>
              <a:t>		</a:t>
            </a:r>
            <a:r>
              <a:rPr b="1" lang="en-US"/>
              <a:t>You will be 24 in a year.</a:t>
            </a:r>
            <a:endParaRPr/>
          </a:p>
          <a:p>
            <a:pPr indent="-228600" lvl="0" marL="228600" rtl="0" algn="l">
              <a:lnSpc>
                <a:spcPct val="90000"/>
              </a:lnSpc>
              <a:spcBef>
                <a:spcPts val="1000"/>
              </a:spcBef>
              <a:spcAft>
                <a:spcPts val="0"/>
              </a:spcAft>
              <a:buClr>
                <a:schemeClr val="dk1"/>
              </a:buClr>
              <a:buSzPct val="100000"/>
              <a:buChar char="•"/>
            </a:pPr>
            <a:r>
              <a:rPr lang="en-US"/>
              <a:t>The int() function is also useful if a floating-point number needs to be rounded down</a:t>
            </a:r>
            <a:endParaRPr/>
          </a:p>
          <a:p>
            <a:pPr indent="0" lvl="0" marL="0" rtl="0" algn="l">
              <a:lnSpc>
                <a:spcPct val="90000"/>
              </a:lnSpc>
              <a:spcBef>
                <a:spcPts val="1000"/>
              </a:spcBef>
              <a:spcAft>
                <a:spcPts val="0"/>
              </a:spcAft>
              <a:buClr>
                <a:schemeClr val="dk1"/>
              </a:buClr>
              <a:buSzPct val="100000"/>
              <a:buNone/>
            </a:pPr>
            <a:r>
              <a:rPr lang="en-US"/>
              <a:t>			 &gt;&gt;&gt; int(7.7) </a:t>
            </a:r>
            <a:endParaRPr/>
          </a:p>
          <a:p>
            <a:pPr indent="0" lvl="0" marL="0" rtl="0" algn="l">
              <a:lnSpc>
                <a:spcPct val="90000"/>
              </a:lnSpc>
              <a:spcBef>
                <a:spcPts val="1000"/>
              </a:spcBef>
              <a:spcAft>
                <a:spcPts val="0"/>
              </a:spcAft>
              <a:buClr>
                <a:schemeClr val="dk1"/>
              </a:buClr>
              <a:buSzPct val="100000"/>
              <a:buNone/>
            </a:pPr>
            <a:r>
              <a:rPr lang="en-US"/>
              <a:t>			        7 </a:t>
            </a:r>
            <a:endParaRPr/>
          </a:p>
          <a:p>
            <a:pPr indent="0" lvl="0" marL="0" rtl="0" algn="l">
              <a:lnSpc>
                <a:spcPct val="90000"/>
              </a:lnSpc>
              <a:spcBef>
                <a:spcPts val="1000"/>
              </a:spcBef>
              <a:spcAft>
                <a:spcPts val="0"/>
              </a:spcAft>
              <a:buClr>
                <a:schemeClr val="dk1"/>
              </a:buClr>
              <a:buSzPct val="80000"/>
              <a:buNone/>
            </a:pPr>
            <a:r>
              <a:rPr lang="en-US"/>
              <a:t>			</a:t>
            </a:r>
            <a:r>
              <a:rPr b="1" lang="en-US" sz="3500">
                <a:solidFill>
                  <a:srgbClr val="FF0000"/>
                </a:solidFill>
              </a:rPr>
              <a:t>&gt;&gt;&gt; int(7.7) + 2           ???</a:t>
            </a:r>
            <a:endParaRPr b="1" sz="350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2"/>
          <p:cNvPicPr preferRelativeResize="0"/>
          <p:nvPr/>
        </p:nvPicPr>
        <p:blipFill rotWithShape="1">
          <a:blip r:embed="rId3">
            <a:alphaModFix/>
          </a:blip>
          <a:srcRect b="0" l="0" r="0" t="0"/>
          <a:stretch/>
        </p:blipFill>
        <p:spPr>
          <a:xfrm>
            <a:off x="1729946" y="437611"/>
            <a:ext cx="9749481" cy="642038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170935" y="142704"/>
            <a:ext cx="10515600" cy="67284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mbria"/>
              <a:buNone/>
            </a:pPr>
            <a:r>
              <a:rPr b="1" lang="en-US">
                <a:solidFill>
                  <a:srgbClr val="FF0000"/>
                </a:solidFill>
              </a:rPr>
              <a:t>Examples</a:t>
            </a:r>
            <a:endParaRPr b="1">
              <a:solidFill>
                <a:srgbClr val="FF0000"/>
              </a:solidFill>
            </a:endParaRPr>
          </a:p>
        </p:txBody>
      </p:sp>
      <p:sp>
        <p:nvSpPr>
          <p:cNvPr id="279" name="Google Shape;279;p33"/>
          <p:cNvSpPr txBox="1"/>
          <p:nvPr>
            <p:ph idx="1" type="body"/>
          </p:nvPr>
        </p:nvSpPr>
        <p:spPr>
          <a:xfrm>
            <a:off x="5879757" y="1178011"/>
            <a:ext cx="3696730" cy="51513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int(1.25) </a:t>
            </a:r>
            <a:endParaRPr/>
          </a:p>
          <a:p>
            <a:pPr indent="0" lvl="0" marL="0" rtl="0" algn="l">
              <a:lnSpc>
                <a:spcPct val="90000"/>
              </a:lnSpc>
              <a:spcBef>
                <a:spcPts val="1000"/>
              </a:spcBef>
              <a:spcAft>
                <a:spcPts val="0"/>
              </a:spcAft>
              <a:buClr>
                <a:schemeClr val="dk1"/>
              </a:buClr>
              <a:buSzPts val="2800"/>
              <a:buNone/>
            </a:pPr>
            <a:r>
              <a:rPr lang="en-US"/>
              <a:t>1</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2800"/>
              <a:buNone/>
            </a:pPr>
            <a:r>
              <a:rPr lang="en-US"/>
              <a:t> &gt;&gt;&gt; int(1.99) </a:t>
            </a:r>
            <a:endParaRPr/>
          </a:p>
          <a:p>
            <a:pPr indent="0" lvl="0" marL="0" rtl="0" algn="l">
              <a:lnSpc>
                <a:spcPct val="90000"/>
              </a:lnSpc>
              <a:spcBef>
                <a:spcPts val="1000"/>
              </a:spcBef>
              <a:spcAft>
                <a:spcPts val="0"/>
              </a:spcAft>
              <a:buClr>
                <a:schemeClr val="dk1"/>
              </a:buClr>
              <a:buSzPts val="2800"/>
              <a:buNone/>
            </a:pPr>
            <a:r>
              <a:rPr lang="en-US"/>
              <a:t>1 </a:t>
            </a:r>
            <a:endParaRPr/>
          </a:p>
          <a:p>
            <a:pPr indent="0" lvl="0" marL="0" rtl="0" algn="l">
              <a:lnSpc>
                <a:spcPct val="90000"/>
              </a:lnSpc>
              <a:spcBef>
                <a:spcPts val="1000"/>
              </a:spcBef>
              <a:spcAft>
                <a:spcPts val="0"/>
              </a:spcAft>
              <a:buClr>
                <a:schemeClr val="dk1"/>
              </a:buClr>
              <a:buSzPts val="1200"/>
              <a:buNone/>
            </a:pPr>
            <a:r>
              <a:t/>
            </a:r>
            <a:endParaRPr sz="1200"/>
          </a:p>
          <a:p>
            <a:pPr indent="0" lvl="0" marL="0" rtl="0" algn="l">
              <a:lnSpc>
                <a:spcPct val="90000"/>
              </a:lnSpc>
              <a:spcBef>
                <a:spcPts val="1000"/>
              </a:spcBef>
              <a:spcAft>
                <a:spcPts val="0"/>
              </a:spcAft>
              <a:buClr>
                <a:schemeClr val="dk1"/>
              </a:buClr>
              <a:buSzPts val="2800"/>
              <a:buNone/>
            </a:pPr>
            <a:r>
              <a:rPr lang="en-US"/>
              <a:t>&gt;&gt;&gt; float('3.14') </a:t>
            </a:r>
            <a:endParaRPr/>
          </a:p>
          <a:p>
            <a:pPr indent="0" lvl="0" marL="0" rtl="0" algn="l">
              <a:lnSpc>
                <a:spcPct val="90000"/>
              </a:lnSpc>
              <a:spcBef>
                <a:spcPts val="1000"/>
              </a:spcBef>
              <a:spcAft>
                <a:spcPts val="0"/>
              </a:spcAft>
              <a:buClr>
                <a:schemeClr val="dk1"/>
              </a:buClr>
              <a:buSzPts val="2800"/>
              <a:buNone/>
            </a:pPr>
            <a:r>
              <a:rPr lang="en-US"/>
              <a:t>3.14</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float(10) </a:t>
            </a:r>
            <a:endParaRPr/>
          </a:p>
          <a:p>
            <a:pPr indent="0" lvl="0" marL="0" rtl="0" algn="l">
              <a:lnSpc>
                <a:spcPct val="90000"/>
              </a:lnSpc>
              <a:spcBef>
                <a:spcPts val="1000"/>
              </a:spcBef>
              <a:spcAft>
                <a:spcPts val="0"/>
              </a:spcAft>
              <a:buClr>
                <a:schemeClr val="dk1"/>
              </a:buClr>
              <a:buSzPts val="2800"/>
              <a:buNone/>
            </a:pPr>
            <a:r>
              <a:rPr lang="en-US"/>
              <a:t>10.0</a:t>
            </a:r>
            <a:endParaRPr/>
          </a:p>
        </p:txBody>
      </p:sp>
      <p:sp>
        <p:nvSpPr>
          <p:cNvPr id="280" name="Google Shape;280;p33"/>
          <p:cNvSpPr txBox="1"/>
          <p:nvPr/>
        </p:nvSpPr>
        <p:spPr>
          <a:xfrm>
            <a:off x="990600" y="1178011"/>
            <a:ext cx="3696730" cy="515135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&gt;&gt;&gt; str(0) </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'0' </a:t>
            </a:r>
            <a:endParaRPr/>
          </a:p>
          <a:p>
            <a:pPr indent="0" lvl="0" marL="0" marR="0" rtl="0" algn="l">
              <a:lnSpc>
                <a:spcPct val="90000"/>
              </a:lnSpc>
              <a:spcBef>
                <a:spcPts val="100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&gt;&gt;&gt; str(-3.14)</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'-3.14' </a:t>
            </a:r>
            <a:endParaRPr/>
          </a:p>
          <a:p>
            <a:pPr indent="0" lvl="0" marL="0" marR="0" rtl="0" algn="l">
              <a:lnSpc>
                <a:spcPct val="90000"/>
              </a:lnSpc>
              <a:spcBef>
                <a:spcPts val="100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&gt;&gt;&gt; int('42')</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42 </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&gt;&gt;&gt; int('-99')</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-99</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 calcmode="lin" valueType="num">
                                      <p:cBhvr additive="base">
                                        <p:cTn dur="500"/>
                                        <p:tgtEl>
                                          <p:spTgt spid="2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 calcmode="lin" valueType="num">
                                      <p:cBhvr additive="base">
                                        <p:cTn dur="500"/>
                                        <p:tgtEl>
                                          <p:spTgt spid="2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 calcmode="lin" valueType="num">
                                      <p:cBhvr additive="base">
                                        <p:cTn dur="500"/>
                                        <p:tgtEl>
                                          <p:spTgt spid="2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 calcmode="lin" valueType="num">
                                      <p:cBhvr additive="base">
                                        <p:cTn dur="500"/>
                                        <p:tgtEl>
                                          <p:spTgt spid="2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 calcmode="lin" valueType="num">
                                      <p:cBhvr additive="base">
                                        <p:cTn dur="500"/>
                                        <p:tgtEl>
                                          <p:spTgt spid="2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 calcmode="lin" valueType="num">
                                      <p:cBhvr additive="base">
                                        <p:cTn dur="500"/>
                                        <p:tgtEl>
                                          <p:spTgt spid="28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 calcmode="lin" valueType="num">
                                      <p:cBhvr additive="base">
                                        <p:cTn dur="500"/>
                                        <p:tgtEl>
                                          <p:spTgt spid="28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anim calcmode="lin" valueType="num">
                                      <p:cBhvr additive="base">
                                        <p:cTn dur="500"/>
                                        <p:tgtEl>
                                          <p:spTgt spid="28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anim calcmode="lin" valueType="num">
                                      <p:cBhvr additive="base">
                                        <p:cTn dur="500"/>
                                        <p:tgtEl>
                                          <p:spTgt spid="28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9" st="9"/>
                                            </p:txEl>
                                          </p:spTgt>
                                        </p:tgtEl>
                                        <p:attrNameLst>
                                          <p:attrName>style.visibility</p:attrName>
                                        </p:attrNameLst>
                                      </p:cBhvr>
                                      <p:to>
                                        <p:strVal val="visible"/>
                                      </p:to>
                                    </p:set>
                                    <p:anim calcmode="lin" valueType="num">
                                      <p:cBhvr additive="base">
                                        <p:cTn dur="500"/>
                                        <p:tgtEl>
                                          <p:spTgt spid="28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xEl>
                                              <p:pRg end="10" st="10"/>
                                            </p:txEl>
                                          </p:spTgt>
                                        </p:tgtEl>
                                        <p:attrNameLst>
                                          <p:attrName>style.visibility</p:attrName>
                                        </p:attrNameLst>
                                      </p:cBhvr>
                                      <p:to>
                                        <p:strVal val="visible"/>
                                      </p:to>
                                    </p:set>
                                    <p:anim calcmode="lin" valueType="num">
                                      <p:cBhvr additive="base">
                                        <p:cTn dur="500"/>
                                        <p:tgtEl>
                                          <p:spTgt spid="28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 calcmode="lin" valueType="num">
                                      <p:cBhvr additive="base">
                                        <p:cTn dur="500"/>
                                        <p:tgtEl>
                                          <p:spTgt spid="27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 calcmode="lin" valueType="num">
                                      <p:cBhvr additive="base">
                                        <p:cTn dur="500"/>
                                        <p:tgtEl>
                                          <p:spTgt spid="27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 calcmode="lin" valueType="num">
                                      <p:cBhvr additive="base">
                                        <p:cTn dur="500"/>
                                        <p:tgtEl>
                                          <p:spTgt spid="27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 calcmode="lin" valueType="num">
                                      <p:cBhvr additive="base">
                                        <p:cTn dur="500"/>
                                        <p:tgtEl>
                                          <p:spTgt spid="27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 calcmode="lin" valueType="num">
                                      <p:cBhvr additive="base">
                                        <p:cTn dur="500"/>
                                        <p:tgtEl>
                                          <p:spTgt spid="27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 calcmode="lin" valueType="num">
                                      <p:cBhvr additive="base">
                                        <p:cTn dur="500"/>
                                        <p:tgtEl>
                                          <p:spTgt spid="27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anim calcmode="lin" valueType="num">
                                      <p:cBhvr additive="base">
                                        <p:cTn dur="500"/>
                                        <p:tgtEl>
                                          <p:spTgt spid="27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7" st="7"/>
                                            </p:txEl>
                                          </p:spTgt>
                                        </p:tgtEl>
                                        <p:attrNameLst>
                                          <p:attrName>style.visibility</p:attrName>
                                        </p:attrNameLst>
                                      </p:cBhvr>
                                      <p:to>
                                        <p:strVal val="visible"/>
                                      </p:to>
                                    </p:set>
                                    <p:anim calcmode="lin" valueType="num">
                                      <p:cBhvr additive="base">
                                        <p:cTn dur="500"/>
                                        <p:tgtEl>
                                          <p:spTgt spid="27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8" st="8"/>
                                            </p:txEl>
                                          </p:spTgt>
                                        </p:tgtEl>
                                        <p:attrNameLst>
                                          <p:attrName>style.visibility</p:attrName>
                                        </p:attrNameLst>
                                      </p:cBhvr>
                                      <p:to>
                                        <p:strVal val="visible"/>
                                      </p:to>
                                    </p:set>
                                    <p:anim calcmode="lin" valueType="num">
                                      <p:cBhvr additive="base">
                                        <p:cTn dur="500"/>
                                        <p:tgtEl>
                                          <p:spTgt spid="27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9" st="9"/>
                                            </p:txEl>
                                          </p:spTgt>
                                        </p:tgtEl>
                                        <p:attrNameLst>
                                          <p:attrName>style.visibility</p:attrName>
                                        </p:attrNameLst>
                                      </p:cBhvr>
                                      <p:to>
                                        <p:strVal val="visible"/>
                                      </p:to>
                                    </p:set>
                                    <p:anim calcmode="lin" valueType="num">
                                      <p:cBhvr additive="base">
                                        <p:cTn dur="500"/>
                                        <p:tgtEl>
                                          <p:spTgt spid="27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xEl>
                                              <p:pRg end="10" st="10"/>
                                            </p:txEl>
                                          </p:spTgt>
                                        </p:tgtEl>
                                        <p:attrNameLst>
                                          <p:attrName>style.visibility</p:attrName>
                                        </p:attrNameLst>
                                      </p:cBhvr>
                                      <p:to>
                                        <p:strVal val="visible"/>
                                      </p:to>
                                    </p:set>
                                    <p:anim calcmode="lin" valueType="num">
                                      <p:cBhvr additive="base">
                                        <p:cTn dur="500"/>
                                        <p:tgtEl>
                                          <p:spTgt spid="27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4"/>
          <p:cNvPicPr preferRelativeResize="0"/>
          <p:nvPr>
            <p:ph idx="1" type="body"/>
          </p:nvPr>
        </p:nvPicPr>
        <p:blipFill rotWithShape="1">
          <a:blip r:embed="rId3">
            <a:alphaModFix/>
          </a:blip>
          <a:srcRect b="0" l="0" r="0" t="0"/>
          <a:stretch/>
        </p:blipFill>
        <p:spPr>
          <a:xfrm>
            <a:off x="650476" y="37068"/>
            <a:ext cx="10903088" cy="68283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381000" y="0"/>
            <a:ext cx="105156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Recap</a:t>
            </a:r>
            <a:endParaRPr/>
          </a:p>
        </p:txBody>
      </p:sp>
      <p:pic>
        <p:nvPicPr>
          <p:cNvPr id="291" name="Google Shape;291;p35"/>
          <p:cNvPicPr preferRelativeResize="0"/>
          <p:nvPr/>
        </p:nvPicPr>
        <p:blipFill rotWithShape="1">
          <a:blip r:embed="rId3">
            <a:alphaModFix/>
          </a:blip>
          <a:srcRect b="0" l="0" r="0" t="0"/>
          <a:stretch/>
        </p:blipFill>
        <p:spPr>
          <a:xfrm>
            <a:off x="0" y="695361"/>
            <a:ext cx="11433918" cy="3074987"/>
          </a:xfrm>
          <a:prstGeom prst="rect">
            <a:avLst/>
          </a:prstGeom>
          <a:noFill/>
          <a:ln>
            <a:noFill/>
          </a:ln>
        </p:spPr>
      </p:pic>
      <p:pic>
        <p:nvPicPr>
          <p:cNvPr id="292" name="Google Shape;292;p35"/>
          <p:cNvPicPr preferRelativeResize="0"/>
          <p:nvPr/>
        </p:nvPicPr>
        <p:blipFill rotWithShape="1">
          <a:blip r:embed="rId4">
            <a:alphaModFix/>
          </a:blip>
          <a:srcRect b="0" l="0" r="0" t="0"/>
          <a:stretch/>
        </p:blipFill>
        <p:spPr>
          <a:xfrm>
            <a:off x="0" y="3557445"/>
            <a:ext cx="12192000" cy="330055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6"/>
          <p:cNvPicPr preferRelativeResize="0"/>
          <p:nvPr/>
        </p:nvPicPr>
        <p:blipFill rotWithShape="1">
          <a:blip r:embed="rId3">
            <a:alphaModFix/>
          </a:blip>
          <a:srcRect b="0" l="0" r="0" t="0"/>
          <a:stretch/>
        </p:blipFill>
        <p:spPr>
          <a:xfrm>
            <a:off x="111210" y="148284"/>
            <a:ext cx="11911914" cy="65747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7"/>
          <p:cNvPicPr preferRelativeResize="0"/>
          <p:nvPr/>
        </p:nvPicPr>
        <p:blipFill rotWithShape="1">
          <a:blip r:embed="rId3">
            <a:alphaModFix/>
          </a:blip>
          <a:srcRect b="0" l="0" r="0" t="0"/>
          <a:stretch/>
        </p:blipFill>
        <p:spPr>
          <a:xfrm>
            <a:off x="261807" y="247135"/>
            <a:ext cx="11844716" cy="446078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65759" y="336249"/>
            <a:ext cx="11443063"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mbria"/>
              <a:buNone/>
            </a:pPr>
            <a:r>
              <a:rPr lang="en-US" sz="2400"/>
              <a:t>1 a. Develop a program to read the student details like Name, USN, and Marks in three</a:t>
            </a:r>
            <a:br>
              <a:rPr lang="en-US" sz="2400"/>
            </a:br>
            <a:r>
              <a:rPr lang="en-US" sz="2400"/>
              <a:t>subjects. Display the student details, total marks, and percentage with suitable messages</a:t>
            </a:r>
            <a:endParaRPr sz="2400"/>
          </a:p>
        </p:txBody>
      </p:sp>
      <p:sp>
        <p:nvSpPr>
          <p:cNvPr id="308" name="Google Shape;308;p38"/>
          <p:cNvSpPr txBox="1"/>
          <p:nvPr>
            <p:ph idx="1" type="body"/>
          </p:nvPr>
        </p:nvSpPr>
        <p:spPr>
          <a:xfrm>
            <a:off x="287383" y="1854501"/>
            <a:ext cx="11639006" cy="4624676"/>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None/>
            </a:pPr>
            <a:r>
              <a:rPr lang="en-US"/>
              <a:t>Output:</a:t>
            </a:r>
            <a:endParaRPr/>
          </a:p>
          <a:p>
            <a:pPr indent="-228600" lvl="0" marL="228600" rtl="0" algn="l">
              <a:lnSpc>
                <a:spcPct val="90000"/>
              </a:lnSpc>
              <a:spcBef>
                <a:spcPts val="1000"/>
              </a:spcBef>
              <a:spcAft>
                <a:spcPts val="0"/>
              </a:spcAft>
              <a:buClr>
                <a:schemeClr val="dk1"/>
              </a:buClr>
              <a:buSzPct val="100000"/>
              <a:buNone/>
            </a:pPr>
            <a:r>
              <a:rPr lang="en-US"/>
              <a:t>Enter the name of a student:Alice</a:t>
            </a:r>
            <a:endParaRPr/>
          </a:p>
          <a:p>
            <a:pPr indent="-228600" lvl="0" marL="228600" rtl="0" algn="l">
              <a:lnSpc>
                <a:spcPct val="90000"/>
              </a:lnSpc>
              <a:spcBef>
                <a:spcPts val="1000"/>
              </a:spcBef>
              <a:spcAft>
                <a:spcPts val="0"/>
              </a:spcAft>
              <a:buClr>
                <a:schemeClr val="dk1"/>
              </a:buClr>
              <a:buSzPct val="100000"/>
              <a:buNone/>
            </a:pPr>
            <a:r>
              <a:rPr lang="en-US"/>
              <a:t>Enter the usn of a student:4NI22CS000</a:t>
            </a:r>
            <a:endParaRPr/>
          </a:p>
          <a:p>
            <a:pPr indent="-228600" lvl="0" marL="228600" rtl="0" algn="l">
              <a:lnSpc>
                <a:spcPct val="90000"/>
              </a:lnSpc>
              <a:spcBef>
                <a:spcPts val="1000"/>
              </a:spcBef>
              <a:spcAft>
                <a:spcPts val="0"/>
              </a:spcAft>
              <a:buClr>
                <a:schemeClr val="dk1"/>
              </a:buClr>
              <a:buSzPct val="100000"/>
              <a:buNone/>
            </a:pPr>
            <a:r>
              <a:rPr lang="en-US"/>
              <a:t>Enter the marks of subject1:90</a:t>
            </a:r>
            <a:endParaRPr/>
          </a:p>
          <a:p>
            <a:pPr indent="-228600" lvl="0" marL="228600" rtl="0" algn="l">
              <a:lnSpc>
                <a:spcPct val="90000"/>
              </a:lnSpc>
              <a:spcBef>
                <a:spcPts val="1000"/>
              </a:spcBef>
              <a:spcAft>
                <a:spcPts val="0"/>
              </a:spcAft>
              <a:buClr>
                <a:schemeClr val="dk1"/>
              </a:buClr>
              <a:buSzPct val="100000"/>
              <a:buNone/>
            </a:pPr>
            <a:r>
              <a:rPr lang="en-US"/>
              <a:t>Enter the marks of subject2:85</a:t>
            </a:r>
            <a:endParaRPr/>
          </a:p>
          <a:p>
            <a:pPr indent="-228600" lvl="0" marL="228600" rtl="0" algn="l">
              <a:lnSpc>
                <a:spcPct val="90000"/>
              </a:lnSpc>
              <a:spcBef>
                <a:spcPts val="1000"/>
              </a:spcBef>
              <a:spcAft>
                <a:spcPts val="0"/>
              </a:spcAft>
              <a:buClr>
                <a:schemeClr val="dk1"/>
              </a:buClr>
              <a:buSzPct val="100000"/>
              <a:buNone/>
            </a:pPr>
            <a:r>
              <a:rPr lang="en-US"/>
              <a:t>Enter the marks of subject3:78</a:t>
            </a:r>
            <a:endParaRPr/>
          </a:p>
          <a:p>
            <a:pPr indent="-228600" lvl="0" marL="228600" rtl="0" algn="l">
              <a:lnSpc>
                <a:spcPct val="90000"/>
              </a:lnSpc>
              <a:spcBef>
                <a:spcPts val="1000"/>
              </a:spcBef>
              <a:spcAft>
                <a:spcPts val="0"/>
              </a:spcAft>
              <a:buClr>
                <a:schemeClr val="dk1"/>
              </a:buClr>
              <a:buSzPct val="100000"/>
              <a:buNone/>
            </a:pPr>
            <a:r>
              <a:rPr lang="en-US"/>
              <a:t>Student details are:</a:t>
            </a:r>
            <a:endParaRPr/>
          </a:p>
          <a:p>
            <a:pPr indent="-228600" lvl="0" marL="228600" rtl="0" algn="l">
              <a:lnSpc>
                <a:spcPct val="90000"/>
              </a:lnSpc>
              <a:spcBef>
                <a:spcPts val="1000"/>
              </a:spcBef>
              <a:spcAft>
                <a:spcPts val="0"/>
              </a:spcAft>
              <a:buClr>
                <a:schemeClr val="dk1"/>
              </a:buClr>
              <a:buSzPct val="100000"/>
              <a:buNone/>
            </a:pPr>
            <a:r>
              <a:rPr lang="en-US"/>
              <a:t>Name of the student: Alice</a:t>
            </a:r>
            <a:endParaRPr/>
          </a:p>
          <a:p>
            <a:pPr indent="-228600" lvl="0" marL="228600" rtl="0" algn="l">
              <a:lnSpc>
                <a:spcPct val="90000"/>
              </a:lnSpc>
              <a:spcBef>
                <a:spcPts val="1000"/>
              </a:spcBef>
              <a:spcAft>
                <a:spcPts val="0"/>
              </a:spcAft>
              <a:buClr>
                <a:schemeClr val="dk1"/>
              </a:buClr>
              <a:buSzPct val="100000"/>
              <a:buNone/>
            </a:pPr>
            <a:r>
              <a:rPr lang="en-US"/>
              <a:t>Usn of the student: 4NI22CS000</a:t>
            </a:r>
            <a:endParaRPr/>
          </a:p>
          <a:p>
            <a:pPr indent="-228600" lvl="0" marL="228600" rtl="0" algn="l">
              <a:lnSpc>
                <a:spcPct val="90000"/>
              </a:lnSpc>
              <a:spcBef>
                <a:spcPts val="1000"/>
              </a:spcBef>
              <a:spcAft>
                <a:spcPts val="0"/>
              </a:spcAft>
              <a:buClr>
                <a:schemeClr val="dk1"/>
              </a:buClr>
              <a:buSzPct val="100000"/>
              <a:buNone/>
            </a:pPr>
            <a:r>
              <a:rPr lang="en-US"/>
              <a:t>Marks in subject1: 90</a:t>
            </a:r>
            <a:endParaRPr/>
          </a:p>
          <a:p>
            <a:pPr indent="-228600" lvl="0" marL="228600" rtl="0" algn="l">
              <a:lnSpc>
                <a:spcPct val="90000"/>
              </a:lnSpc>
              <a:spcBef>
                <a:spcPts val="1000"/>
              </a:spcBef>
              <a:spcAft>
                <a:spcPts val="0"/>
              </a:spcAft>
              <a:buClr>
                <a:schemeClr val="dk1"/>
              </a:buClr>
              <a:buSzPct val="100000"/>
              <a:buNone/>
            </a:pPr>
            <a:r>
              <a:rPr lang="en-US"/>
              <a:t>Marks in subject2: 85</a:t>
            </a:r>
            <a:endParaRPr/>
          </a:p>
          <a:p>
            <a:pPr indent="-228600" lvl="0" marL="228600" rtl="0" algn="l">
              <a:lnSpc>
                <a:spcPct val="90000"/>
              </a:lnSpc>
              <a:spcBef>
                <a:spcPts val="1000"/>
              </a:spcBef>
              <a:spcAft>
                <a:spcPts val="0"/>
              </a:spcAft>
              <a:buClr>
                <a:schemeClr val="dk1"/>
              </a:buClr>
              <a:buSzPct val="100000"/>
              <a:buNone/>
            </a:pPr>
            <a:r>
              <a:rPr lang="en-US"/>
              <a:t>Marks in subject3: 78</a:t>
            </a:r>
            <a:endParaRPr/>
          </a:p>
          <a:p>
            <a:pPr indent="-228600" lvl="0" marL="228600" rtl="0" algn="l">
              <a:lnSpc>
                <a:spcPct val="90000"/>
              </a:lnSpc>
              <a:spcBef>
                <a:spcPts val="1000"/>
              </a:spcBef>
              <a:spcAft>
                <a:spcPts val="0"/>
              </a:spcAft>
              <a:buClr>
                <a:schemeClr val="dk1"/>
              </a:buClr>
              <a:buSzPct val="100000"/>
              <a:buNone/>
            </a:pPr>
            <a:r>
              <a:rPr lang="en-US"/>
              <a:t>Total: 253</a:t>
            </a:r>
            <a:endParaRPr/>
          </a:p>
          <a:p>
            <a:pPr indent="-228600" lvl="0" marL="228600" rtl="0" algn="l">
              <a:lnSpc>
                <a:spcPct val="90000"/>
              </a:lnSpc>
              <a:spcBef>
                <a:spcPts val="1000"/>
              </a:spcBef>
              <a:spcAft>
                <a:spcPts val="0"/>
              </a:spcAft>
              <a:buClr>
                <a:schemeClr val="dk1"/>
              </a:buClr>
              <a:buSzPct val="100000"/>
              <a:buNone/>
            </a:pPr>
            <a:r>
              <a:rPr lang="en-US"/>
              <a:t>Perecntage: 84.33333333333334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idx="1" type="body"/>
          </p:nvPr>
        </p:nvSpPr>
        <p:spPr>
          <a:xfrm>
            <a:off x="287383" y="431074"/>
            <a:ext cx="11521440" cy="603504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None/>
            </a:pPr>
            <a:r>
              <a:rPr lang="en-US"/>
              <a:t>name=input("Enter the name of a student:")</a:t>
            </a:r>
            <a:endParaRPr/>
          </a:p>
          <a:p>
            <a:pPr indent="-228600" lvl="0" marL="228600" rtl="0" algn="l">
              <a:lnSpc>
                <a:spcPct val="90000"/>
              </a:lnSpc>
              <a:spcBef>
                <a:spcPts val="1000"/>
              </a:spcBef>
              <a:spcAft>
                <a:spcPts val="0"/>
              </a:spcAft>
              <a:buClr>
                <a:schemeClr val="dk1"/>
              </a:buClr>
              <a:buSzPct val="100000"/>
              <a:buNone/>
            </a:pPr>
            <a:r>
              <a:rPr lang="en-US"/>
              <a:t>usn=input("Enter the usn of a student:")</a:t>
            </a:r>
            <a:endParaRPr/>
          </a:p>
          <a:p>
            <a:pPr indent="-228600" lvl="0" marL="228600" rtl="0" algn="l">
              <a:lnSpc>
                <a:spcPct val="90000"/>
              </a:lnSpc>
              <a:spcBef>
                <a:spcPts val="1000"/>
              </a:spcBef>
              <a:spcAft>
                <a:spcPts val="0"/>
              </a:spcAft>
              <a:buClr>
                <a:schemeClr val="dk1"/>
              </a:buClr>
              <a:buSzPct val="100000"/>
              <a:buNone/>
            </a:pPr>
            <a:r>
              <a:rPr lang="en-US"/>
              <a:t>m1=int(input("Enter the marks of subject1:"))</a:t>
            </a:r>
            <a:endParaRPr/>
          </a:p>
          <a:p>
            <a:pPr indent="-228600" lvl="0" marL="228600" rtl="0" algn="l">
              <a:lnSpc>
                <a:spcPct val="90000"/>
              </a:lnSpc>
              <a:spcBef>
                <a:spcPts val="1000"/>
              </a:spcBef>
              <a:spcAft>
                <a:spcPts val="0"/>
              </a:spcAft>
              <a:buClr>
                <a:schemeClr val="dk1"/>
              </a:buClr>
              <a:buSzPct val="100000"/>
              <a:buNone/>
            </a:pPr>
            <a:r>
              <a:rPr lang="en-US"/>
              <a:t>m2=int(input("Enter the marks of subject2:"))</a:t>
            </a:r>
            <a:endParaRPr/>
          </a:p>
          <a:p>
            <a:pPr indent="-228600" lvl="0" marL="228600" rtl="0" algn="l">
              <a:lnSpc>
                <a:spcPct val="90000"/>
              </a:lnSpc>
              <a:spcBef>
                <a:spcPts val="1000"/>
              </a:spcBef>
              <a:spcAft>
                <a:spcPts val="0"/>
              </a:spcAft>
              <a:buClr>
                <a:schemeClr val="dk1"/>
              </a:buClr>
              <a:buSzPct val="100000"/>
              <a:buNone/>
            </a:pPr>
            <a:r>
              <a:rPr lang="en-US"/>
              <a:t>m3=int(input("Enter the marks of subject3:"))</a:t>
            </a:r>
            <a:endParaRPr/>
          </a:p>
          <a:p>
            <a:pPr indent="-228600" lvl="0" marL="228600" rtl="0" algn="l">
              <a:lnSpc>
                <a:spcPct val="90000"/>
              </a:lnSpc>
              <a:spcBef>
                <a:spcPts val="1000"/>
              </a:spcBef>
              <a:spcAft>
                <a:spcPts val="0"/>
              </a:spcAft>
              <a:buClr>
                <a:schemeClr val="dk1"/>
              </a:buClr>
              <a:buSzPct val="100000"/>
              <a:buNone/>
            </a:pPr>
            <a:r>
              <a:rPr lang="en-US"/>
              <a:t>total=m1+m2+m3</a:t>
            </a:r>
            <a:endParaRPr/>
          </a:p>
          <a:p>
            <a:pPr indent="-228600" lvl="0" marL="228600" rtl="0" algn="l">
              <a:lnSpc>
                <a:spcPct val="90000"/>
              </a:lnSpc>
              <a:spcBef>
                <a:spcPts val="1000"/>
              </a:spcBef>
              <a:spcAft>
                <a:spcPts val="0"/>
              </a:spcAft>
              <a:buClr>
                <a:schemeClr val="dk1"/>
              </a:buClr>
              <a:buSzPct val="100000"/>
              <a:buNone/>
            </a:pPr>
            <a:r>
              <a:rPr lang="en-US"/>
              <a:t>per=(total/300)*100</a:t>
            </a:r>
            <a:endParaRPr/>
          </a:p>
          <a:p>
            <a:pPr indent="-228600" lvl="0" marL="228600" rtl="0" algn="l">
              <a:lnSpc>
                <a:spcPct val="90000"/>
              </a:lnSpc>
              <a:spcBef>
                <a:spcPts val="1000"/>
              </a:spcBef>
              <a:spcAft>
                <a:spcPts val="0"/>
              </a:spcAft>
              <a:buClr>
                <a:schemeClr val="dk1"/>
              </a:buClr>
              <a:buSzPct val="100000"/>
              <a:buNone/>
            </a:pPr>
            <a:r>
              <a:rPr lang="en-US"/>
              <a:t>print("Student details are:")</a:t>
            </a:r>
            <a:endParaRPr/>
          </a:p>
          <a:p>
            <a:pPr indent="-228600" lvl="0" marL="228600" rtl="0" algn="l">
              <a:lnSpc>
                <a:spcPct val="90000"/>
              </a:lnSpc>
              <a:spcBef>
                <a:spcPts val="1000"/>
              </a:spcBef>
              <a:spcAft>
                <a:spcPts val="0"/>
              </a:spcAft>
              <a:buClr>
                <a:schemeClr val="dk1"/>
              </a:buClr>
              <a:buSzPct val="100000"/>
              <a:buNone/>
            </a:pPr>
            <a:r>
              <a:rPr lang="en-US"/>
              <a:t>print("Name of the student:",name)</a:t>
            </a:r>
            <a:endParaRPr/>
          </a:p>
          <a:p>
            <a:pPr indent="-228600" lvl="0" marL="228600" rtl="0" algn="l">
              <a:lnSpc>
                <a:spcPct val="90000"/>
              </a:lnSpc>
              <a:spcBef>
                <a:spcPts val="1000"/>
              </a:spcBef>
              <a:spcAft>
                <a:spcPts val="0"/>
              </a:spcAft>
              <a:buClr>
                <a:schemeClr val="dk1"/>
              </a:buClr>
              <a:buSzPct val="100000"/>
              <a:buNone/>
            </a:pPr>
            <a:r>
              <a:rPr lang="en-US"/>
              <a:t>print("Usn of the student:",usn)</a:t>
            </a:r>
            <a:endParaRPr/>
          </a:p>
          <a:p>
            <a:pPr indent="-228600" lvl="0" marL="228600" rtl="0" algn="l">
              <a:lnSpc>
                <a:spcPct val="90000"/>
              </a:lnSpc>
              <a:spcBef>
                <a:spcPts val="1000"/>
              </a:spcBef>
              <a:spcAft>
                <a:spcPts val="0"/>
              </a:spcAft>
              <a:buClr>
                <a:schemeClr val="dk1"/>
              </a:buClr>
              <a:buSzPct val="100000"/>
              <a:buNone/>
            </a:pPr>
            <a:r>
              <a:rPr lang="en-US"/>
              <a:t>print("Marks in subject1:",m1)</a:t>
            </a:r>
            <a:endParaRPr/>
          </a:p>
          <a:p>
            <a:pPr indent="-228600" lvl="0" marL="228600" rtl="0" algn="l">
              <a:lnSpc>
                <a:spcPct val="90000"/>
              </a:lnSpc>
              <a:spcBef>
                <a:spcPts val="1000"/>
              </a:spcBef>
              <a:spcAft>
                <a:spcPts val="0"/>
              </a:spcAft>
              <a:buClr>
                <a:schemeClr val="dk1"/>
              </a:buClr>
              <a:buSzPct val="100000"/>
              <a:buNone/>
            </a:pPr>
            <a:r>
              <a:rPr lang="en-US"/>
              <a:t>print("Marks in subject2:",m2)</a:t>
            </a:r>
            <a:endParaRPr/>
          </a:p>
          <a:p>
            <a:pPr indent="-228600" lvl="0" marL="228600" rtl="0" algn="l">
              <a:lnSpc>
                <a:spcPct val="90000"/>
              </a:lnSpc>
              <a:spcBef>
                <a:spcPts val="1000"/>
              </a:spcBef>
              <a:spcAft>
                <a:spcPts val="0"/>
              </a:spcAft>
              <a:buClr>
                <a:schemeClr val="dk1"/>
              </a:buClr>
              <a:buSzPct val="100000"/>
              <a:buNone/>
            </a:pPr>
            <a:r>
              <a:rPr lang="en-US"/>
              <a:t>print("Marks in subject3:",m3)</a:t>
            </a:r>
            <a:endParaRPr/>
          </a:p>
          <a:p>
            <a:pPr indent="-228600" lvl="0" marL="228600" rtl="0" algn="l">
              <a:lnSpc>
                <a:spcPct val="90000"/>
              </a:lnSpc>
              <a:spcBef>
                <a:spcPts val="1000"/>
              </a:spcBef>
              <a:spcAft>
                <a:spcPts val="0"/>
              </a:spcAft>
              <a:buClr>
                <a:schemeClr val="dk1"/>
              </a:buClr>
              <a:buSzPct val="100000"/>
              <a:buNone/>
            </a:pPr>
            <a:r>
              <a:rPr lang="en-US"/>
              <a:t>print("Total:",total)</a:t>
            </a:r>
            <a:endParaRPr/>
          </a:p>
          <a:p>
            <a:pPr indent="-228600" lvl="0" marL="228600" rtl="0" algn="l">
              <a:lnSpc>
                <a:spcPct val="90000"/>
              </a:lnSpc>
              <a:spcBef>
                <a:spcPts val="1000"/>
              </a:spcBef>
              <a:spcAft>
                <a:spcPts val="0"/>
              </a:spcAft>
              <a:buClr>
                <a:schemeClr val="dk1"/>
              </a:buClr>
              <a:buSzPct val="100000"/>
              <a:buNone/>
            </a:pPr>
            <a:r>
              <a:rPr lang="en-US"/>
              <a:t>print("Perecntage:",per)</a:t>
            </a:r>
            <a:endParaRPr/>
          </a:p>
          <a:p>
            <a:pPr indent="-2286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609562" y="273422"/>
            <a:ext cx="10970378" cy="1143325"/>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Cambria"/>
              <a:buNone/>
            </a:pPr>
            <a:r>
              <a:rPr b="1" lang="en-US">
                <a:latin typeface="Cambria"/>
                <a:ea typeface="Cambria"/>
                <a:cs typeface="Cambria"/>
                <a:sym typeface="Cambria"/>
              </a:rPr>
              <a:t>What are the real world applications?</a:t>
            </a:r>
            <a:endParaRPr b="1">
              <a:latin typeface="Cambria"/>
              <a:ea typeface="Cambria"/>
              <a:cs typeface="Cambria"/>
              <a:sym typeface="Cambria"/>
            </a:endParaRPr>
          </a:p>
        </p:txBody>
      </p:sp>
      <p:sp>
        <p:nvSpPr>
          <p:cNvPr id="108" name="Google Shape;108;p4"/>
          <p:cNvSpPr txBox="1"/>
          <p:nvPr>
            <p:ph idx="1" type="subTitle"/>
          </p:nvPr>
        </p:nvSpPr>
        <p:spPr>
          <a:xfrm>
            <a:off x="609562" y="1604398"/>
            <a:ext cx="10970378" cy="3975513"/>
          </a:xfrm>
          <a:prstGeom prst="rect">
            <a:avLst/>
          </a:prstGeom>
          <a:noFill/>
          <a:ln>
            <a:noFill/>
          </a:ln>
        </p:spPr>
        <p:txBody>
          <a:bodyPr anchorCtr="0" anchor="ctr" bIns="0" lIns="0" spcFirstLastPara="1" rIns="0" wrap="square" tIns="0">
            <a:noAutofit/>
          </a:bodyPr>
          <a:lstStyle/>
          <a:p>
            <a:pPr indent="-228600" lvl="0" marL="228600" rtl="0" algn="l">
              <a:lnSpc>
                <a:spcPct val="150000"/>
              </a:lnSpc>
              <a:spcBef>
                <a:spcPts val="0"/>
              </a:spcBef>
              <a:spcAft>
                <a:spcPts val="0"/>
              </a:spcAft>
              <a:buClr>
                <a:schemeClr val="dk1"/>
              </a:buClr>
              <a:buSzPts val="1400"/>
              <a:buFont typeface="Noto Sans Symbols"/>
              <a:buChar char="❑"/>
            </a:pPr>
            <a:r>
              <a:rPr lang="en-US" sz="3600">
                <a:latin typeface="Cambria"/>
                <a:ea typeface="Cambria"/>
                <a:cs typeface="Cambria"/>
                <a:sym typeface="Cambria"/>
              </a:rPr>
              <a:t>Web development</a:t>
            </a:r>
            <a:endParaRPr/>
          </a:p>
          <a:p>
            <a:pPr indent="-228600" lvl="0" marL="228600" rtl="0" algn="l">
              <a:lnSpc>
                <a:spcPct val="150000"/>
              </a:lnSpc>
              <a:spcBef>
                <a:spcPts val="0"/>
              </a:spcBef>
              <a:spcAft>
                <a:spcPts val="0"/>
              </a:spcAft>
              <a:buClr>
                <a:schemeClr val="dk1"/>
              </a:buClr>
              <a:buSzPts val="1400"/>
              <a:buFont typeface="Noto Sans Symbols"/>
              <a:buChar char="❑"/>
            </a:pPr>
            <a:r>
              <a:rPr lang="en-US" sz="3600">
                <a:latin typeface="Cambria"/>
                <a:ea typeface="Cambria"/>
                <a:cs typeface="Cambria"/>
                <a:sym typeface="Cambria"/>
              </a:rPr>
              <a:t>Game development</a:t>
            </a:r>
            <a:endParaRPr/>
          </a:p>
          <a:p>
            <a:pPr indent="-228600" lvl="0" marL="228600" rtl="0" algn="l">
              <a:lnSpc>
                <a:spcPct val="150000"/>
              </a:lnSpc>
              <a:spcBef>
                <a:spcPts val="0"/>
              </a:spcBef>
              <a:spcAft>
                <a:spcPts val="0"/>
              </a:spcAft>
              <a:buClr>
                <a:schemeClr val="dk1"/>
              </a:buClr>
              <a:buSzPts val="1400"/>
              <a:buFont typeface="Noto Sans Symbols"/>
              <a:buChar char="❑"/>
            </a:pPr>
            <a:r>
              <a:rPr lang="en-US" sz="3600">
                <a:latin typeface="Cambria"/>
                <a:ea typeface="Cambria"/>
                <a:cs typeface="Cambria"/>
                <a:sym typeface="Cambria"/>
              </a:rPr>
              <a:t>AI and ML</a:t>
            </a:r>
            <a:endParaRPr/>
          </a:p>
          <a:p>
            <a:pPr indent="-228600" lvl="0" marL="228600" rtl="0" algn="l">
              <a:lnSpc>
                <a:spcPct val="150000"/>
              </a:lnSpc>
              <a:spcBef>
                <a:spcPts val="0"/>
              </a:spcBef>
              <a:spcAft>
                <a:spcPts val="0"/>
              </a:spcAft>
              <a:buClr>
                <a:schemeClr val="dk1"/>
              </a:buClr>
              <a:buSzPts val="1400"/>
              <a:buFont typeface="Noto Sans Symbols"/>
              <a:buChar char="❑"/>
            </a:pPr>
            <a:r>
              <a:rPr lang="en-US" sz="3600">
                <a:latin typeface="Cambria"/>
                <a:ea typeface="Cambria"/>
                <a:cs typeface="Cambria"/>
                <a:sym typeface="Cambria"/>
              </a:rPr>
              <a:t>Software development and etc.....</a:t>
            </a:r>
            <a:endParaRPr sz="3600">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t>FLOW CONTROL</a:t>
            </a:r>
            <a:endParaRPr/>
          </a:p>
        </p:txBody>
      </p:sp>
      <p:sp>
        <p:nvSpPr>
          <p:cNvPr id="319" name="Google Shape;319;p40"/>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program is a series of instructions. </a:t>
            </a:r>
            <a:endParaRPr/>
          </a:p>
          <a:p>
            <a:pPr indent="-228600" lvl="0" marL="228600" rtl="0" algn="l">
              <a:lnSpc>
                <a:spcPct val="90000"/>
              </a:lnSpc>
              <a:spcBef>
                <a:spcPts val="1000"/>
              </a:spcBef>
              <a:spcAft>
                <a:spcPts val="0"/>
              </a:spcAft>
              <a:buClr>
                <a:schemeClr val="dk1"/>
              </a:buClr>
              <a:buSzPts val="2800"/>
              <a:buChar char="•"/>
            </a:pPr>
            <a:r>
              <a:rPr lang="en-US"/>
              <a:t>But the real strength of programming isn’t just running (or executing) one instruction after </a:t>
            </a:r>
            <a:endParaRPr/>
          </a:p>
          <a:p>
            <a:pPr indent="-228600" lvl="0" marL="228600" rtl="0" algn="l">
              <a:lnSpc>
                <a:spcPct val="90000"/>
              </a:lnSpc>
              <a:spcBef>
                <a:spcPts val="1000"/>
              </a:spcBef>
              <a:spcAft>
                <a:spcPts val="0"/>
              </a:spcAft>
              <a:buClr>
                <a:schemeClr val="dk1"/>
              </a:buClr>
              <a:buSzPts val="2800"/>
              <a:buChar char="•"/>
            </a:pPr>
            <a:r>
              <a:rPr lang="en-US"/>
              <a:t>Based on how the expressions evaluate, the program can decide to skip instructions, repeat them, or choose one of several instructions to run.</a:t>
            </a:r>
            <a:endParaRPr/>
          </a:p>
          <a:p>
            <a:pPr indent="-228600" lvl="0" marL="228600" rtl="0" algn="l">
              <a:lnSpc>
                <a:spcPct val="90000"/>
              </a:lnSpc>
              <a:spcBef>
                <a:spcPts val="1000"/>
              </a:spcBef>
              <a:spcAft>
                <a:spcPts val="0"/>
              </a:spcAft>
              <a:buClr>
                <a:schemeClr val="dk1"/>
              </a:buClr>
              <a:buSzPts val="2800"/>
              <a:buChar char="•"/>
            </a:pPr>
            <a:r>
              <a:rPr lang="en-US"/>
              <a:t>Flow control statements can decide which Python instructions to execute under which conditions.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838200" y="11487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Importance of Flow Chart for flow control statements</a:t>
            </a:r>
            <a:endParaRPr sz="3600">
              <a:latin typeface="Cambria"/>
              <a:ea typeface="Cambria"/>
              <a:cs typeface="Cambria"/>
              <a:sym typeface="Cambria"/>
            </a:endParaRPr>
          </a:p>
        </p:txBody>
      </p:sp>
      <p:sp>
        <p:nvSpPr>
          <p:cNvPr id="325" name="Google Shape;325;p41"/>
          <p:cNvSpPr txBox="1"/>
          <p:nvPr>
            <p:ph idx="1" type="body"/>
          </p:nvPr>
        </p:nvSpPr>
        <p:spPr>
          <a:xfrm>
            <a:off x="838200" y="2537892"/>
            <a:ext cx="4879206" cy="30158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name == 'Alice': </a:t>
            </a:r>
            <a:endParaRPr/>
          </a:p>
          <a:p>
            <a:pPr indent="0" lvl="0" marL="0" rtl="0" algn="l">
              <a:lnSpc>
                <a:spcPct val="90000"/>
              </a:lnSpc>
              <a:spcBef>
                <a:spcPts val="1000"/>
              </a:spcBef>
              <a:spcAft>
                <a:spcPts val="0"/>
              </a:spcAft>
              <a:buClr>
                <a:schemeClr val="dk1"/>
              </a:buClr>
              <a:buSzPts val="2800"/>
              <a:buNone/>
            </a:pPr>
            <a:r>
              <a:rPr lang="en-US"/>
              <a:t>	print('Hi, Alice.') </a:t>
            </a:r>
            <a:endParaRPr/>
          </a:p>
          <a:p>
            <a:pPr indent="0" lvl="0" marL="0" rtl="0" algn="l">
              <a:lnSpc>
                <a:spcPct val="90000"/>
              </a:lnSpc>
              <a:spcBef>
                <a:spcPts val="1000"/>
              </a:spcBef>
              <a:spcAft>
                <a:spcPts val="0"/>
              </a:spcAft>
              <a:buClr>
                <a:schemeClr val="dk1"/>
              </a:buClr>
              <a:buSzPts val="2800"/>
              <a:buNone/>
            </a:pPr>
            <a:r>
              <a:rPr lang="en-US"/>
              <a:t>else: </a:t>
            </a:r>
            <a:endParaRPr/>
          </a:p>
          <a:p>
            <a:pPr indent="0" lvl="0" marL="0" rtl="0" algn="l">
              <a:lnSpc>
                <a:spcPct val="90000"/>
              </a:lnSpc>
              <a:spcBef>
                <a:spcPts val="1000"/>
              </a:spcBef>
              <a:spcAft>
                <a:spcPts val="0"/>
              </a:spcAft>
              <a:buClr>
                <a:schemeClr val="dk1"/>
              </a:buClr>
              <a:buSzPts val="2800"/>
              <a:buNone/>
            </a:pPr>
            <a:r>
              <a:rPr lang="en-US"/>
              <a:t>	print('Hello, stranger.')</a:t>
            </a:r>
            <a:endParaRPr/>
          </a:p>
        </p:txBody>
      </p:sp>
      <p:pic>
        <p:nvPicPr>
          <p:cNvPr id="326" name="Google Shape;326;p41"/>
          <p:cNvPicPr preferRelativeResize="0"/>
          <p:nvPr/>
        </p:nvPicPr>
        <p:blipFill rotWithShape="1">
          <a:blip r:embed="rId3">
            <a:alphaModFix/>
          </a:blip>
          <a:srcRect b="0" l="0" r="0" t="0"/>
          <a:stretch/>
        </p:blipFill>
        <p:spPr>
          <a:xfrm>
            <a:off x="6800850" y="1594436"/>
            <a:ext cx="5391150" cy="4191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222182" y="153369"/>
            <a:ext cx="10515600" cy="8380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Boolean Values </a:t>
            </a:r>
            <a:endParaRPr/>
          </a:p>
        </p:txBody>
      </p:sp>
      <p:sp>
        <p:nvSpPr>
          <p:cNvPr id="332" name="Google Shape;332;p42"/>
          <p:cNvSpPr txBox="1"/>
          <p:nvPr>
            <p:ph idx="1" type="body"/>
          </p:nvPr>
        </p:nvSpPr>
        <p:spPr>
          <a:xfrm>
            <a:off x="154009" y="1029902"/>
            <a:ext cx="7642459" cy="57847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While the integer, floating-point, and string data types have an unlimited number of possible values, the Boolean data type has only two values:          True and False. </a:t>
            </a:r>
            <a:endParaRPr/>
          </a:p>
          <a:p>
            <a:pPr indent="-228600" lvl="0" marL="228600" rtl="0" algn="l">
              <a:lnSpc>
                <a:spcPct val="90000"/>
              </a:lnSpc>
              <a:spcBef>
                <a:spcPts val="1000"/>
              </a:spcBef>
              <a:spcAft>
                <a:spcPts val="0"/>
              </a:spcAft>
              <a:buClr>
                <a:schemeClr val="dk1"/>
              </a:buClr>
              <a:buSzPts val="2800"/>
              <a:buChar char="•"/>
            </a:pPr>
            <a:r>
              <a:rPr lang="en-US"/>
              <a:t>Boolean - the data type is named after mathematician George Boole. </a:t>
            </a:r>
            <a:endParaRPr/>
          </a:p>
          <a:p>
            <a:pPr indent="-228600" lvl="0" marL="228600" rtl="0" algn="l">
              <a:lnSpc>
                <a:spcPct val="90000"/>
              </a:lnSpc>
              <a:spcBef>
                <a:spcPts val="1000"/>
              </a:spcBef>
              <a:spcAft>
                <a:spcPts val="0"/>
              </a:spcAft>
              <a:buClr>
                <a:schemeClr val="dk1"/>
              </a:buClr>
              <a:buSzPts val="2800"/>
              <a:buChar char="•"/>
            </a:pPr>
            <a:r>
              <a:rPr lang="en-US"/>
              <a:t>When used as Python code, the Boolean values True and False don’t need the quotes around it</a:t>
            </a:r>
            <a:endParaRPr/>
          </a:p>
          <a:p>
            <a:pPr indent="-228600" lvl="0" marL="228600" rtl="0" algn="l">
              <a:lnSpc>
                <a:spcPct val="90000"/>
              </a:lnSpc>
              <a:spcBef>
                <a:spcPts val="1000"/>
              </a:spcBef>
              <a:spcAft>
                <a:spcPts val="0"/>
              </a:spcAft>
              <a:buClr>
                <a:schemeClr val="dk1"/>
              </a:buClr>
              <a:buSzPts val="2800"/>
              <a:buChar char="•"/>
            </a:pPr>
            <a:r>
              <a:rPr lang="en-US"/>
              <a:t>They always start with a capital T or F, with the rest of the word in lowercase. </a:t>
            </a:r>
            <a:endParaRPr/>
          </a:p>
          <a:p>
            <a:pPr indent="-228600" lvl="0" marL="228600" rtl="0" algn="l">
              <a:lnSpc>
                <a:spcPct val="90000"/>
              </a:lnSpc>
              <a:spcBef>
                <a:spcPts val="1000"/>
              </a:spcBef>
              <a:spcAft>
                <a:spcPts val="0"/>
              </a:spcAft>
              <a:buClr>
                <a:schemeClr val="dk1"/>
              </a:buClr>
              <a:buSzPts val="2800"/>
              <a:buChar char="•"/>
            </a:pPr>
            <a:r>
              <a:rPr lang="en-US"/>
              <a:t>Boolean values are used in expressions and can be stored in variables</a:t>
            </a:r>
            <a:endParaRPr/>
          </a:p>
        </p:txBody>
      </p:sp>
      <p:pic>
        <p:nvPicPr>
          <p:cNvPr id="333" name="Google Shape;333;p42"/>
          <p:cNvPicPr preferRelativeResize="0"/>
          <p:nvPr/>
        </p:nvPicPr>
        <p:blipFill rotWithShape="1">
          <a:blip r:embed="rId3">
            <a:alphaModFix/>
          </a:blip>
          <a:srcRect b="0" l="0" r="0" t="0"/>
          <a:stretch/>
        </p:blipFill>
        <p:spPr>
          <a:xfrm>
            <a:off x="7713945" y="2193407"/>
            <a:ext cx="4370763" cy="235934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3"/>
          <p:cNvPicPr preferRelativeResize="0"/>
          <p:nvPr>
            <p:ph idx="1" type="body"/>
          </p:nvPr>
        </p:nvPicPr>
        <p:blipFill rotWithShape="1">
          <a:blip r:embed="rId3">
            <a:alphaModFix/>
          </a:blip>
          <a:srcRect b="0" l="0" r="0" t="0"/>
          <a:stretch/>
        </p:blipFill>
        <p:spPr>
          <a:xfrm>
            <a:off x="0" y="0"/>
            <a:ext cx="9566372" cy="4814779"/>
          </a:xfrm>
          <a:prstGeom prst="rect">
            <a:avLst/>
          </a:prstGeom>
          <a:noFill/>
          <a:ln>
            <a:noFill/>
          </a:ln>
        </p:spPr>
      </p:pic>
      <p:sp>
        <p:nvSpPr>
          <p:cNvPr id="339" name="Google Shape;339;p43"/>
          <p:cNvSpPr/>
          <p:nvPr/>
        </p:nvSpPr>
        <p:spPr>
          <a:xfrm>
            <a:off x="625641" y="5387023"/>
            <a:ext cx="1105942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mbria"/>
                <a:ea typeface="Cambria"/>
                <a:cs typeface="Cambria"/>
                <a:sym typeface="Cambria"/>
              </a:rPr>
              <a:t>These operators evaluate to True or False depending on the values given. </a:t>
            </a:r>
            <a:endParaRPr b="1" sz="2800">
              <a:solidFill>
                <a:schemeClr val="dk1"/>
              </a:solidFill>
              <a:latin typeface="Cambria"/>
              <a:ea typeface="Cambria"/>
              <a:cs typeface="Cambria"/>
              <a:sym typeface="Cambria"/>
            </a:endParaRPr>
          </a:p>
        </p:txBody>
      </p:sp>
      <p:pic>
        <p:nvPicPr>
          <p:cNvPr id="340" name="Google Shape;340;p43"/>
          <p:cNvPicPr preferRelativeResize="0"/>
          <p:nvPr/>
        </p:nvPicPr>
        <p:blipFill rotWithShape="1">
          <a:blip r:embed="rId4">
            <a:alphaModFix/>
          </a:blip>
          <a:srcRect b="0" l="0" r="0" t="0"/>
          <a:stretch/>
        </p:blipFill>
        <p:spPr>
          <a:xfrm>
            <a:off x="5929162" y="1868979"/>
            <a:ext cx="3012706" cy="265259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idx="1" type="body"/>
          </p:nvPr>
        </p:nvSpPr>
        <p:spPr>
          <a:xfrm>
            <a:off x="838200" y="741145"/>
            <a:ext cx="4821455" cy="54358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 and != operators can actually work with values of any data type. </a:t>
            </a:r>
            <a:endParaRPr/>
          </a:p>
        </p:txBody>
      </p:sp>
      <p:pic>
        <p:nvPicPr>
          <p:cNvPr id="346" name="Google Shape;346;p44"/>
          <p:cNvPicPr preferRelativeResize="0"/>
          <p:nvPr/>
        </p:nvPicPr>
        <p:blipFill rotWithShape="1">
          <a:blip r:embed="rId3">
            <a:alphaModFix/>
          </a:blip>
          <a:srcRect b="0" l="0" r="0" t="0"/>
          <a:stretch/>
        </p:blipFill>
        <p:spPr>
          <a:xfrm>
            <a:off x="913443" y="2282122"/>
            <a:ext cx="4062819" cy="3982367"/>
          </a:xfrm>
          <a:prstGeom prst="rect">
            <a:avLst/>
          </a:prstGeom>
          <a:noFill/>
          <a:ln>
            <a:noFill/>
          </a:ln>
        </p:spPr>
      </p:pic>
      <p:sp>
        <p:nvSpPr>
          <p:cNvPr id="347" name="Google Shape;347;p44"/>
          <p:cNvSpPr txBox="1"/>
          <p:nvPr/>
        </p:nvSpPr>
        <p:spPr>
          <a:xfrm>
            <a:off x="5485607" y="729920"/>
            <a:ext cx="4821455" cy="543581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&lt;, &gt;, &lt;=, and &gt;= operators, work only with integer and floating-point values</a:t>
            </a:r>
            <a:endParaRPr sz="2800">
              <a:solidFill>
                <a:schemeClr val="dk1"/>
              </a:solidFill>
              <a:latin typeface="Calibri"/>
              <a:ea typeface="Calibri"/>
              <a:cs typeface="Calibri"/>
              <a:sym typeface="Calibri"/>
            </a:endParaRPr>
          </a:p>
        </p:txBody>
      </p:sp>
      <p:pic>
        <p:nvPicPr>
          <p:cNvPr id="348" name="Google Shape;348;p44"/>
          <p:cNvPicPr preferRelativeResize="0"/>
          <p:nvPr/>
        </p:nvPicPr>
        <p:blipFill rotWithShape="1">
          <a:blip r:embed="rId4">
            <a:alphaModFix/>
          </a:blip>
          <a:srcRect b="0" l="0" r="0" t="0"/>
          <a:stretch/>
        </p:blipFill>
        <p:spPr>
          <a:xfrm>
            <a:off x="5659655" y="2179176"/>
            <a:ext cx="3542097" cy="378888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idx="1" type="body"/>
          </p:nvPr>
        </p:nvSpPr>
        <p:spPr>
          <a:xfrm>
            <a:off x="838200" y="654519"/>
            <a:ext cx="10515600" cy="943276"/>
          </a:xfrm>
          <a:prstGeom prst="rect">
            <a:avLst/>
          </a:prstGeom>
          <a:solidFill>
            <a:srgbClr val="FFFF00"/>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Difference between = and == operators   ???</a:t>
            </a:r>
            <a:endParaRPr/>
          </a:p>
        </p:txBody>
      </p:sp>
      <p:sp>
        <p:nvSpPr>
          <p:cNvPr id="354" name="Google Shape;354;p45"/>
          <p:cNvSpPr/>
          <p:nvPr/>
        </p:nvSpPr>
        <p:spPr>
          <a:xfrm>
            <a:off x="596765" y="2457196"/>
            <a:ext cx="11146055"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Binary Boolean Operators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The three Boolean operators - </a:t>
            </a:r>
            <a:r>
              <a:rPr b="1" lang="en-US" sz="2400">
                <a:solidFill>
                  <a:schemeClr val="dk1"/>
                </a:solidFill>
                <a:latin typeface="Cambria"/>
                <a:ea typeface="Cambria"/>
                <a:cs typeface="Cambria"/>
                <a:sym typeface="Cambria"/>
              </a:rPr>
              <a:t>and, or,</a:t>
            </a:r>
            <a:r>
              <a:rPr lang="en-US" sz="2400">
                <a:solidFill>
                  <a:schemeClr val="dk1"/>
                </a:solidFill>
                <a:latin typeface="Cambria"/>
                <a:ea typeface="Cambria"/>
                <a:cs typeface="Cambria"/>
                <a:sym typeface="Cambria"/>
              </a:rPr>
              <a:t> </a:t>
            </a:r>
            <a:r>
              <a:rPr b="1" lang="en-US" sz="2400">
                <a:solidFill>
                  <a:schemeClr val="dk1"/>
                </a:solidFill>
                <a:latin typeface="Cambria"/>
                <a:ea typeface="Cambria"/>
                <a:cs typeface="Cambria"/>
                <a:sym typeface="Cambria"/>
              </a:rPr>
              <a:t>not</a:t>
            </a:r>
            <a:r>
              <a:rPr lang="en-US" sz="2400">
                <a:solidFill>
                  <a:schemeClr val="dk1"/>
                </a:solidFill>
                <a:latin typeface="Cambria"/>
                <a:ea typeface="Cambria"/>
                <a:cs typeface="Cambria"/>
                <a:sym typeface="Cambria"/>
              </a:rPr>
              <a:t> are used to compare Boolean values.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The </a:t>
            </a:r>
            <a:r>
              <a:rPr b="1" lang="en-US" sz="2400">
                <a:solidFill>
                  <a:schemeClr val="dk1"/>
                </a:solidFill>
                <a:latin typeface="Cambria"/>
                <a:ea typeface="Cambria"/>
                <a:cs typeface="Cambria"/>
                <a:sym typeface="Cambria"/>
              </a:rPr>
              <a:t>and</a:t>
            </a:r>
            <a:r>
              <a:rPr lang="en-US" sz="2400">
                <a:solidFill>
                  <a:schemeClr val="dk1"/>
                </a:solidFill>
                <a:latin typeface="Cambria"/>
                <a:ea typeface="Cambria"/>
                <a:cs typeface="Cambria"/>
                <a:sym typeface="Cambria"/>
              </a:rPr>
              <a:t> and </a:t>
            </a:r>
            <a:r>
              <a:rPr b="1" lang="en-US" sz="2400">
                <a:solidFill>
                  <a:schemeClr val="dk1"/>
                </a:solidFill>
                <a:latin typeface="Cambria"/>
                <a:ea typeface="Cambria"/>
                <a:cs typeface="Cambria"/>
                <a:sym typeface="Cambria"/>
              </a:rPr>
              <a:t>or</a:t>
            </a:r>
            <a:r>
              <a:rPr lang="en-US" sz="2400">
                <a:solidFill>
                  <a:schemeClr val="dk1"/>
                </a:solidFill>
                <a:latin typeface="Cambria"/>
                <a:ea typeface="Cambria"/>
                <a:cs typeface="Cambria"/>
                <a:sym typeface="Cambria"/>
              </a:rPr>
              <a:t> operators always take two Boolean values (or expressions), so considered as binary operators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whereas </a:t>
            </a:r>
            <a:r>
              <a:rPr b="1" lang="en-US" sz="2400">
                <a:solidFill>
                  <a:schemeClr val="dk1"/>
                </a:solidFill>
                <a:latin typeface="Cambria"/>
                <a:ea typeface="Cambria"/>
                <a:cs typeface="Cambria"/>
                <a:sym typeface="Cambria"/>
              </a:rPr>
              <a:t>not </a:t>
            </a:r>
            <a:r>
              <a:rPr lang="en-US" sz="2400">
                <a:solidFill>
                  <a:schemeClr val="dk1"/>
                </a:solidFill>
                <a:latin typeface="Cambria"/>
                <a:ea typeface="Cambria"/>
                <a:cs typeface="Cambria"/>
                <a:sym typeface="Cambria"/>
              </a:rPr>
              <a:t>takes one Boolean value (or expression) </a:t>
            </a:r>
            <a:endParaRPr sz="2400">
              <a:solidFill>
                <a:schemeClr val="dk1"/>
              </a:solidFill>
              <a:latin typeface="Cambria"/>
              <a:ea typeface="Cambria"/>
              <a:cs typeface="Cambria"/>
              <a:sym typeface="Cambri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838200" y="23800"/>
            <a:ext cx="10515600" cy="10638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Mixing Boolean and Comparison Operators</a:t>
            </a:r>
            <a:endParaRPr>
              <a:latin typeface="Cambria"/>
              <a:ea typeface="Cambria"/>
              <a:cs typeface="Cambria"/>
              <a:sym typeface="Cambria"/>
            </a:endParaRPr>
          </a:p>
        </p:txBody>
      </p:sp>
      <p:sp>
        <p:nvSpPr>
          <p:cNvPr id="360" name="Google Shape;360;p46"/>
          <p:cNvSpPr txBox="1"/>
          <p:nvPr>
            <p:ph idx="1" type="body"/>
          </p:nvPr>
        </p:nvSpPr>
        <p:spPr>
          <a:xfrm>
            <a:off x="841057" y="1459225"/>
            <a:ext cx="507171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mbria"/>
                <a:ea typeface="Cambria"/>
                <a:cs typeface="Cambria"/>
                <a:sym typeface="Cambria"/>
              </a:rPr>
              <a:t>Since the comparison operators evaluate to Boolean values, they can be used in expressions with the Boolean operators.</a:t>
            </a:r>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p:txBody>
      </p:sp>
      <p:pic>
        <p:nvPicPr>
          <p:cNvPr id="361" name="Google Shape;361;p46"/>
          <p:cNvPicPr preferRelativeResize="0"/>
          <p:nvPr/>
        </p:nvPicPr>
        <p:blipFill rotWithShape="1">
          <a:blip r:embed="rId3">
            <a:alphaModFix/>
          </a:blip>
          <a:srcRect b="0" l="0" r="0" t="0"/>
          <a:stretch/>
        </p:blipFill>
        <p:spPr>
          <a:xfrm>
            <a:off x="1353359" y="3767741"/>
            <a:ext cx="3305375" cy="1816590"/>
          </a:xfrm>
          <a:prstGeom prst="rect">
            <a:avLst/>
          </a:prstGeom>
          <a:noFill/>
          <a:ln>
            <a:noFill/>
          </a:ln>
        </p:spPr>
      </p:pic>
      <p:sp>
        <p:nvSpPr>
          <p:cNvPr id="362" name="Google Shape;362;p46"/>
          <p:cNvSpPr txBox="1"/>
          <p:nvPr/>
        </p:nvSpPr>
        <p:spPr>
          <a:xfrm>
            <a:off x="5912769" y="1459225"/>
            <a:ext cx="5071712"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The computer will evaluate the left expression first, and then it will evaluate the right expression, When the Boolean value for both is known, it then evaluates the whole expression down to one Boolean value.</a:t>
            </a:r>
            <a:endParaRPr sz="2400">
              <a:solidFill>
                <a:schemeClr val="dk1"/>
              </a:solidFill>
              <a:latin typeface="Cambria"/>
              <a:ea typeface="Cambria"/>
              <a:cs typeface="Cambria"/>
              <a:sym typeface="Cambria"/>
            </a:endParaRPr>
          </a:p>
        </p:txBody>
      </p:sp>
      <p:pic>
        <p:nvPicPr>
          <p:cNvPr id="363" name="Google Shape;363;p46"/>
          <p:cNvPicPr preferRelativeResize="0"/>
          <p:nvPr/>
        </p:nvPicPr>
        <p:blipFill rotWithShape="1">
          <a:blip r:embed="rId4">
            <a:alphaModFix/>
          </a:blip>
          <a:srcRect b="0" l="0" r="0" t="0"/>
          <a:stretch/>
        </p:blipFill>
        <p:spPr>
          <a:xfrm>
            <a:off x="7116322" y="3767741"/>
            <a:ext cx="3102944" cy="272758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idx="1" type="body"/>
          </p:nvPr>
        </p:nvSpPr>
        <p:spPr>
          <a:xfrm>
            <a:off x="838200" y="798897"/>
            <a:ext cx="10515600" cy="1953928"/>
          </a:xfrm>
          <a:prstGeom prst="rect">
            <a:avLst/>
          </a:prstGeom>
          <a:solidFill>
            <a:srgbClr val="FFFF00"/>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( 4 &gt; 5 ) and ( 5 &lt; 6 )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en-US"/>
              <a:t>What is the order of evaluation???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838200" y="182249"/>
            <a:ext cx="10515600" cy="87653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Elements of Flow Control</a:t>
            </a:r>
            <a:endParaRPr>
              <a:latin typeface="Cambria"/>
              <a:ea typeface="Cambria"/>
              <a:cs typeface="Cambria"/>
              <a:sym typeface="Cambria"/>
            </a:endParaRPr>
          </a:p>
        </p:txBody>
      </p:sp>
      <p:sp>
        <p:nvSpPr>
          <p:cNvPr id="374" name="Google Shape;374;p48"/>
          <p:cNvSpPr txBox="1"/>
          <p:nvPr>
            <p:ph idx="1" type="body"/>
          </p:nvPr>
        </p:nvSpPr>
        <p:spPr>
          <a:xfrm>
            <a:off x="442762" y="1058783"/>
            <a:ext cx="10911038" cy="561152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latin typeface="Cambria"/>
                <a:ea typeface="Cambria"/>
                <a:cs typeface="Cambria"/>
                <a:sym typeface="Cambria"/>
              </a:rPr>
              <a:t>Flow control statements start with a part called the </a:t>
            </a:r>
            <a:r>
              <a:rPr b="1" lang="en-US">
                <a:latin typeface="Cambria"/>
                <a:ea typeface="Cambria"/>
                <a:cs typeface="Cambria"/>
                <a:sym typeface="Cambria"/>
              </a:rPr>
              <a:t>Condition</a:t>
            </a:r>
            <a:r>
              <a:rPr lang="en-US">
                <a:latin typeface="Cambria"/>
                <a:ea typeface="Cambria"/>
                <a:cs typeface="Cambria"/>
                <a:sym typeface="Cambria"/>
              </a:rPr>
              <a:t>, and all are followed by a block of code called the </a:t>
            </a:r>
            <a:r>
              <a:rPr b="1" lang="en-US">
                <a:latin typeface="Cambria"/>
                <a:ea typeface="Cambria"/>
                <a:cs typeface="Cambria"/>
                <a:sym typeface="Cambria"/>
              </a:rPr>
              <a:t>Clause</a:t>
            </a:r>
            <a:r>
              <a:rPr lang="en-US">
                <a:latin typeface="Cambria"/>
                <a:ea typeface="Cambria"/>
                <a:cs typeface="Cambria"/>
                <a:sym typeface="Cambria"/>
              </a:rPr>
              <a:t>. </a:t>
            </a:r>
            <a:endParaRPr>
              <a:latin typeface="Cambria"/>
              <a:ea typeface="Cambria"/>
              <a:cs typeface="Cambria"/>
              <a:sym typeface="Cambria"/>
            </a:endParaRPr>
          </a:p>
          <a:p>
            <a:pPr indent="-228600" lvl="0" marL="228600" rtl="0" algn="l">
              <a:lnSpc>
                <a:spcPct val="90000"/>
              </a:lnSpc>
              <a:spcBef>
                <a:spcPts val="1000"/>
              </a:spcBef>
              <a:spcAft>
                <a:spcPts val="0"/>
              </a:spcAft>
              <a:buClr>
                <a:schemeClr val="dk1"/>
              </a:buClr>
              <a:buSzPts val="2800"/>
              <a:buChar char="•"/>
            </a:pPr>
            <a:r>
              <a:rPr b="1" lang="en-US">
                <a:latin typeface="Cambria"/>
                <a:ea typeface="Cambria"/>
                <a:cs typeface="Cambria"/>
                <a:sym typeface="Cambria"/>
              </a:rPr>
              <a:t>Conditions - </a:t>
            </a:r>
            <a:r>
              <a:rPr lang="en-US">
                <a:latin typeface="Cambria"/>
                <a:ea typeface="Cambria"/>
                <a:cs typeface="Cambria"/>
                <a:sym typeface="Cambria"/>
              </a:rPr>
              <a:t> The Boolean expressions can be considered conditions, which are the same thing as expressions</a:t>
            </a:r>
            <a:endParaRPr/>
          </a:p>
          <a:p>
            <a:pPr indent="-228600" lvl="1" marL="685800" rtl="0" algn="l">
              <a:lnSpc>
                <a:spcPct val="90000"/>
              </a:lnSpc>
              <a:spcBef>
                <a:spcPts val="500"/>
              </a:spcBef>
              <a:spcAft>
                <a:spcPts val="0"/>
              </a:spcAft>
              <a:buClr>
                <a:schemeClr val="dk1"/>
              </a:buClr>
              <a:buSzPts val="2400"/>
              <a:buChar char="•"/>
            </a:pPr>
            <a:r>
              <a:rPr lang="en-US">
                <a:latin typeface="Cambria"/>
                <a:ea typeface="Cambria"/>
                <a:cs typeface="Cambria"/>
                <a:sym typeface="Cambria"/>
              </a:rPr>
              <a:t>Conditions always evaluate down to a Boolean value, True or False. </a:t>
            </a:r>
            <a:endParaRPr>
              <a:latin typeface="Cambria"/>
              <a:ea typeface="Cambria"/>
              <a:cs typeface="Cambria"/>
              <a:sym typeface="Cambria"/>
            </a:endParaRPr>
          </a:p>
          <a:p>
            <a:pPr indent="-228600" lvl="1" marL="685800" rtl="0" algn="l">
              <a:lnSpc>
                <a:spcPct val="90000"/>
              </a:lnSpc>
              <a:spcBef>
                <a:spcPts val="500"/>
              </a:spcBef>
              <a:spcAft>
                <a:spcPts val="0"/>
              </a:spcAft>
              <a:buClr>
                <a:schemeClr val="dk1"/>
              </a:buClr>
              <a:buSzPts val="2400"/>
              <a:buChar char="•"/>
            </a:pPr>
            <a:r>
              <a:rPr lang="en-US">
                <a:latin typeface="Cambria"/>
                <a:ea typeface="Cambria"/>
                <a:cs typeface="Cambria"/>
                <a:sym typeface="Cambria"/>
              </a:rPr>
              <a:t>A flow control statement decides what to do based on whether its condition is True or False</a:t>
            </a:r>
            <a:endParaRPr/>
          </a:p>
          <a:p>
            <a:pPr indent="-228600" lvl="0" marL="228600" rtl="0" algn="l">
              <a:lnSpc>
                <a:spcPct val="90000"/>
              </a:lnSpc>
              <a:spcBef>
                <a:spcPts val="1000"/>
              </a:spcBef>
              <a:spcAft>
                <a:spcPts val="0"/>
              </a:spcAft>
              <a:buClr>
                <a:schemeClr val="dk1"/>
              </a:buClr>
              <a:buSzPts val="2800"/>
              <a:buChar char="•"/>
            </a:pPr>
            <a:r>
              <a:rPr b="1" lang="en-US">
                <a:latin typeface="Cambria"/>
                <a:ea typeface="Cambria"/>
                <a:cs typeface="Cambria"/>
                <a:sym typeface="Cambria"/>
              </a:rPr>
              <a:t>Clause : Blocks of Code  </a:t>
            </a:r>
            <a:r>
              <a:rPr lang="en-US">
                <a:latin typeface="Cambria"/>
                <a:ea typeface="Cambria"/>
                <a:cs typeface="Cambria"/>
                <a:sym typeface="Cambria"/>
              </a:rPr>
              <a:t>- Lines of Python code can be grouped together in blocks. </a:t>
            </a:r>
            <a:endParaRPr>
              <a:latin typeface="Cambria"/>
              <a:ea typeface="Cambria"/>
              <a:cs typeface="Cambria"/>
              <a:sym typeface="Cambria"/>
            </a:endParaRPr>
          </a:p>
          <a:p>
            <a:pPr indent="-228600" lvl="1" marL="685800" rtl="0" algn="l">
              <a:lnSpc>
                <a:spcPct val="90000"/>
              </a:lnSpc>
              <a:spcBef>
                <a:spcPts val="500"/>
              </a:spcBef>
              <a:spcAft>
                <a:spcPts val="0"/>
              </a:spcAft>
              <a:buClr>
                <a:schemeClr val="dk1"/>
              </a:buClr>
              <a:buSzPts val="2400"/>
              <a:buChar char="•"/>
            </a:pPr>
            <a:r>
              <a:rPr lang="en-US">
                <a:latin typeface="Cambria"/>
                <a:ea typeface="Cambria"/>
                <a:cs typeface="Cambria"/>
                <a:sym typeface="Cambria"/>
              </a:rPr>
              <a:t>A block begins and ends from the indentation of the lines of code. </a:t>
            </a:r>
            <a:endParaRPr>
              <a:latin typeface="Cambria"/>
              <a:ea typeface="Cambria"/>
              <a:cs typeface="Cambria"/>
              <a:sym typeface="Cambria"/>
            </a:endParaRPr>
          </a:p>
          <a:p>
            <a:pPr indent="-228600" lvl="1" marL="685800" rtl="0" algn="l">
              <a:lnSpc>
                <a:spcPct val="90000"/>
              </a:lnSpc>
              <a:spcBef>
                <a:spcPts val="500"/>
              </a:spcBef>
              <a:spcAft>
                <a:spcPts val="0"/>
              </a:spcAft>
              <a:buClr>
                <a:schemeClr val="dk1"/>
              </a:buClr>
              <a:buSzPts val="2400"/>
              <a:buChar char="•"/>
            </a:pPr>
            <a:r>
              <a:rPr lang="en-US">
                <a:latin typeface="Cambria"/>
                <a:ea typeface="Cambria"/>
                <a:cs typeface="Cambria"/>
                <a:sym typeface="Cambria"/>
              </a:rPr>
              <a:t>There are three rules for blocks. </a:t>
            </a:r>
            <a:endParaRPr>
              <a:latin typeface="Cambria"/>
              <a:ea typeface="Cambria"/>
              <a:cs typeface="Cambria"/>
              <a:sym typeface="Cambria"/>
            </a:endParaRPr>
          </a:p>
          <a:p>
            <a:pPr indent="-457200" lvl="2" marL="1371600" rtl="0" algn="l">
              <a:lnSpc>
                <a:spcPct val="90000"/>
              </a:lnSpc>
              <a:spcBef>
                <a:spcPts val="500"/>
              </a:spcBef>
              <a:spcAft>
                <a:spcPts val="0"/>
              </a:spcAft>
              <a:buClr>
                <a:schemeClr val="dk1"/>
              </a:buClr>
              <a:buSzPts val="2000"/>
              <a:buFont typeface="Calibri"/>
              <a:buAutoNum type="arabicPeriod"/>
            </a:pPr>
            <a:r>
              <a:rPr lang="en-US">
                <a:latin typeface="Cambria"/>
                <a:ea typeface="Cambria"/>
                <a:cs typeface="Cambria"/>
                <a:sym typeface="Cambria"/>
              </a:rPr>
              <a:t>Blocks begin when the indentation increases. </a:t>
            </a:r>
            <a:endParaRPr>
              <a:latin typeface="Cambria"/>
              <a:ea typeface="Cambria"/>
              <a:cs typeface="Cambria"/>
              <a:sym typeface="Cambria"/>
            </a:endParaRPr>
          </a:p>
          <a:p>
            <a:pPr indent="-457200" lvl="2" marL="1371600" rtl="0" algn="l">
              <a:lnSpc>
                <a:spcPct val="90000"/>
              </a:lnSpc>
              <a:spcBef>
                <a:spcPts val="500"/>
              </a:spcBef>
              <a:spcAft>
                <a:spcPts val="0"/>
              </a:spcAft>
              <a:buClr>
                <a:schemeClr val="dk1"/>
              </a:buClr>
              <a:buSzPts val="2000"/>
              <a:buFont typeface="Calibri"/>
              <a:buAutoNum type="arabicPeriod"/>
            </a:pPr>
            <a:r>
              <a:rPr lang="en-US">
                <a:latin typeface="Cambria"/>
                <a:ea typeface="Cambria"/>
                <a:cs typeface="Cambria"/>
                <a:sym typeface="Cambria"/>
              </a:rPr>
              <a:t>Blocks can contain other blocks. </a:t>
            </a:r>
            <a:endParaRPr>
              <a:latin typeface="Cambria"/>
              <a:ea typeface="Cambria"/>
              <a:cs typeface="Cambria"/>
              <a:sym typeface="Cambria"/>
            </a:endParaRPr>
          </a:p>
          <a:p>
            <a:pPr indent="-457200" lvl="2" marL="1371600" rtl="0" algn="l">
              <a:lnSpc>
                <a:spcPct val="90000"/>
              </a:lnSpc>
              <a:spcBef>
                <a:spcPts val="500"/>
              </a:spcBef>
              <a:spcAft>
                <a:spcPts val="0"/>
              </a:spcAft>
              <a:buClr>
                <a:schemeClr val="dk1"/>
              </a:buClr>
              <a:buSzPts val="2000"/>
              <a:buFont typeface="Calibri"/>
              <a:buAutoNum type="arabicPeriod"/>
            </a:pPr>
            <a:r>
              <a:rPr lang="en-US">
                <a:latin typeface="Cambria"/>
                <a:ea typeface="Cambria"/>
                <a:cs typeface="Cambria"/>
                <a:sym typeface="Cambria"/>
              </a:rPr>
              <a:t>Blocks end when the indentation decreases to zero or to a containing block’s indentation</a:t>
            </a:r>
            <a:endParaRPr>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Indentation</a:t>
            </a:r>
            <a:endParaRPr>
              <a:latin typeface="Cambria"/>
              <a:ea typeface="Cambria"/>
              <a:cs typeface="Cambria"/>
              <a:sym typeface="Cambria"/>
            </a:endParaRPr>
          </a:p>
        </p:txBody>
      </p:sp>
      <p:sp>
        <p:nvSpPr>
          <p:cNvPr id="380" name="Google Shape;380;p49"/>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mbria"/>
                <a:ea typeface="Cambria"/>
                <a:cs typeface="Cambria"/>
                <a:sym typeface="Cambria"/>
              </a:rPr>
              <a:t>There are three blocks of code</a:t>
            </a:r>
            <a:endParaRPr>
              <a:latin typeface="Cambria"/>
              <a:ea typeface="Cambria"/>
              <a:cs typeface="Cambria"/>
              <a:sym typeface="Cambria"/>
            </a:endParaRPr>
          </a:p>
        </p:txBody>
      </p:sp>
      <p:pic>
        <p:nvPicPr>
          <p:cNvPr id="381" name="Google Shape;381;p49"/>
          <p:cNvPicPr preferRelativeResize="0"/>
          <p:nvPr/>
        </p:nvPicPr>
        <p:blipFill rotWithShape="1">
          <a:blip r:embed="rId3">
            <a:alphaModFix/>
          </a:blip>
          <a:srcRect b="0" l="0" r="0" t="0"/>
          <a:stretch/>
        </p:blipFill>
        <p:spPr>
          <a:xfrm>
            <a:off x="3403347" y="2800951"/>
            <a:ext cx="6544721" cy="2926079"/>
          </a:xfrm>
          <a:prstGeom prst="rect">
            <a:avLst/>
          </a:prstGeom>
          <a:noFill/>
          <a:ln>
            <a:noFill/>
          </a:ln>
        </p:spPr>
      </p:pic>
      <p:cxnSp>
        <p:nvCxnSpPr>
          <p:cNvPr id="382" name="Google Shape;382;p49"/>
          <p:cNvCxnSpPr/>
          <p:nvPr/>
        </p:nvCxnSpPr>
        <p:spPr>
          <a:xfrm flipH="1">
            <a:off x="4292869" y="2877954"/>
            <a:ext cx="9624" cy="2233059"/>
          </a:xfrm>
          <a:prstGeom prst="straightConnector1">
            <a:avLst/>
          </a:prstGeom>
          <a:noFill/>
          <a:ln cap="flat" cmpd="sng" w="19050">
            <a:solidFill>
              <a:schemeClr val="dk1"/>
            </a:solidFill>
            <a:prstDash val="solid"/>
            <a:round/>
            <a:headEnd len="sm" w="sm" type="none"/>
            <a:tailEnd len="med" w="med" type="triangle"/>
          </a:ln>
        </p:spPr>
      </p:cxnSp>
      <p:cxnSp>
        <p:nvCxnSpPr>
          <p:cNvPr id="383" name="Google Shape;383;p49"/>
          <p:cNvCxnSpPr/>
          <p:nvPr/>
        </p:nvCxnSpPr>
        <p:spPr>
          <a:xfrm>
            <a:off x="5000546" y="3378467"/>
            <a:ext cx="1" cy="2396688"/>
          </a:xfrm>
          <a:prstGeom prst="straightConnector1">
            <a:avLst/>
          </a:prstGeom>
          <a:noFill/>
          <a:ln cap="flat" cmpd="sng" w="28575">
            <a:solidFill>
              <a:srgbClr val="EB792A"/>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idx="4294967295" type="title"/>
          </p:nvPr>
        </p:nvSpPr>
        <p:spPr>
          <a:xfrm>
            <a:off x="476212" y="273423"/>
            <a:ext cx="11104600" cy="128511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0000"/>
              </a:buClr>
              <a:buSzPts val="4400"/>
              <a:buFont typeface="Arial"/>
              <a:buNone/>
            </a:pPr>
            <a:r>
              <a:rPr b="0" i="0" lang="en-US" sz="4400" u="none" cap="none" strike="noStrike">
                <a:solidFill>
                  <a:srgbClr val="FF0000"/>
                </a:solidFill>
                <a:latin typeface="Times New Roman"/>
                <a:ea typeface="Times New Roman"/>
                <a:cs typeface="Times New Roman"/>
                <a:sym typeface="Times New Roman"/>
              </a:rPr>
              <a:t>Use python for...</a:t>
            </a:r>
            <a:endParaRPr b="0" i="0" sz="4400" u="none" cap="none" strike="noStrike">
              <a:solidFill>
                <a:srgbClr val="FF0000"/>
              </a:solidFill>
              <a:latin typeface="Times New Roman"/>
              <a:ea typeface="Times New Roman"/>
              <a:cs typeface="Times New Roman"/>
              <a:sym typeface="Times New Roman"/>
            </a:endParaRPr>
          </a:p>
        </p:txBody>
      </p:sp>
      <p:sp>
        <p:nvSpPr>
          <p:cNvPr id="114" name="Google Shape;114;p5"/>
          <p:cNvSpPr txBox="1"/>
          <p:nvPr>
            <p:ph idx="4294967295" type="body"/>
          </p:nvPr>
        </p:nvSpPr>
        <p:spPr>
          <a:xfrm>
            <a:off x="476211" y="1571612"/>
            <a:ext cx="11430079" cy="4500594"/>
          </a:xfrm>
          <a:prstGeom prst="rect">
            <a:avLst/>
          </a:prstGeom>
          <a:noFill/>
          <a:ln>
            <a:noFill/>
          </a:ln>
        </p:spPr>
        <p:txBody>
          <a:bodyPr anchorCtr="0" anchor="t" bIns="0" lIns="0" spcFirstLastPara="1" rIns="0" wrap="square" tIns="0">
            <a:normAutofit fontScale="93000"/>
          </a:bodyPr>
          <a:lstStyle/>
          <a:p>
            <a:pPr indent="-324000" lvl="0" marL="432000" rtl="0" algn="l">
              <a:lnSpc>
                <a:spcPct val="90000"/>
              </a:lnSpc>
              <a:spcBef>
                <a:spcPts val="0"/>
              </a:spcBef>
              <a:spcAft>
                <a:spcPts val="0"/>
              </a:spcAft>
              <a:buClr>
                <a:srgbClr val="000000"/>
              </a:buClr>
              <a:buSzPct val="45000"/>
              <a:buChar char="•"/>
            </a:pPr>
            <a:r>
              <a:rPr b="1" i="0" lang="en-US" sz="3200" u="none" cap="none" strike="noStrike">
                <a:latin typeface="Times New Roman"/>
                <a:ea typeface="Times New Roman"/>
                <a:cs typeface="Times New Roman"/>
                <a:sym typeface="Times New Roman"/>
              </a:rPr>
              <a:t>Web Development</a:t>
            </a:r>
            <a:r>
              <a:rPr b="0" i="0" lang="en-US" sz="3200" u="none" cap="none" strike="noStrike">
                <a:latin typeface="Times New Roman"/>
                <a:ea typeface="Times New Roman"/>
                <a:cs typeface="Times New Roman"/>
                <a:sym typeface="Times New Roman"/>
              </a:rPr>
              <a:t>: Django, Pyramid, Bottle, Tornado, Flask, web2py</a:t>
            </a:r>
            <a:endParaRPr b="0" i="0" sz="3200" u="none" cap="none" strike="noStrike">
              <a:latin typeface="Times New Roman"/>
              <a:ea typeface="Times New Roman"/>
              <a:cs typeface="Times New Roman"/>
              <a:sym typeface="Times New Roman"/>
            </a:endParaRPr>
          </a:p>
          <a:p>
            <a:pPr indent="-324000" lvl="0" marL="432000" rtl="0" algn="l">
              <a:lnSpc>
                <a:spcPct val="90000"/>
              </a:lnSpc>
              <a:spcBef>
                <a:spcPts val="1417"/>
              </a:spcBef>
              <a:spcAft>
                <a:spcPts val="0"/>
              </a:spcAft>
              <a:buClr>
                <a:srgbClr val="000000"/>
              </a:buClr>
              <a:buSzPct val="45000"/>
              <a:buChar char="•"/>
            </a:pPr>
            <a:r>
              <a:rPr b="1" i="0" lang="en-US" sz="3200" u="none" cap="none" strike="noStrike">
                <a:latin typeface="Times New Roman"/>
                <a:ea typeface="Times New Roman"/>
                <a:cs typeface="Times New Roman"/>
                <a:sym typeface="Times New Roman"/>
              </a:rPr>
              <a:t>GUI Development</a:t>
            </a:r>
            <a:r>
              <a:rPr b="0" i="0" lang="en-US" sz="3200" u="none" cap="none" strike="noStrike">
                <a:latin typeface="Times New Roman"/>
                <a:ea typeface="Times New Roman"/>
                <a:cs typeface="Times New Roman"/>
                <a:sym typeface="Times New Roman"/>
              </a:rPr>
              <a:t>: tkInter, PyGObject, PyQt, PySide, Kivy, wxPython</a:t>
            </a:r>
            <a:endParaRPr b="0" i="0" sz="3200" u="none" cap="none" strike="noStrike">
              <a:latin typeface="Times New Roman"/>
              <a:ea typeface="Times New Roman"/>
              <a:cs typeface="Times New Roman"/>
              <a:sym typeface="Times New Roman"/>
            </a:endParaRPr>
          </a:p>
          <a:p>
            <a:pPr indent="-324000" lvl="0" marL="432000" rtl="0" algn="l">
              <a:lnSpc>
                <a:spcPct val="90000"/>
              </a:lnSpc>
              <a:spcBef>
                <a:spcPts val="1417"/>
              </a:spcBef>
              <a:spcAft>
                <a:spcPts val="0"/>
              </a:spcAft>
              <a:buClr>
                <a:srgbClr val="000000"/>
              </a:buClr>
              <a:buSzPct val="45000"/>
              <a:buChar char="•"/>
            </a:pPr>
            <a:r>
              <a:rPr b="1" i="0" lang="en-US" sz="3200" u="none" cap="none" strike="noStrike">
                <a:latin typeface="Times New Roman"/>
                <a:ea typeface="Times New Roman"/>
                <a:cs typeface="Times New Roman"/>
                <a:sym typeface="Times New Roman"/>
              </a:rPr>
              <a:t>Scientific and Numeric</a:t>
            </a:r>
            <a:r>
              <a:rPr b="0" i="0" lang="en-US" sz="3200" u="none" cap="none" strike="noStrike">
                <a:latin typeface="Times New Roman"/>
                <a:ea typeface="Times New Roman"/>
                <a:cs typeface="Times New Roman"/>
                <a:sym typeface="Times New Roman"/>
              </a:rPr>
              <a:t>: SciPy, Pandas, IPython</a:t>
            </a:r>
            <a:endParaRPr b="0" i="0" sz="3200" u="none" cap="none" strike="noStrike">
              <a:latin typeface="Times New Roman"/>
              <a:ea typeface="Times New Roman"/>
              <a:cs typeface="Times New Roman"/>
              <a:sym typeface="Times New Roman"/>
            </a:endParaRPr>
          </a:p>
          <a:p>
            <a:pPr indent="-324000" lvl="0" marL="432000" rtl="0" algn="l">
              <a:lnSpc>
                <a:spcPct val="90000"/>
              </a:lnSpc>
              <a:spcBef>
                <a:spcPts val="1417"/>
              </a:spcBef>
              <a:spcAft>
                <a:spcPts val="0"/>
              </a:spcAft>
              <a:buClr>
                <a:srgbClr val="000000"/>
              </a:buClr>
              <a:buSzPct val="45000"/>
              <a:buChar char="•"/>
            </a:pPr>
            <a:r>
              <a:rPr b="1" i="0" lang="en-US" sz="3200" u="none" cap="none" strike="noStrike">
                <a:latin typeface="Times New Roman"/>
                <a:ea typeface="Times New Roman"/>
                <a:cs typeface="Times New Roman"/>
                <a:sym typeface="Times New Roman"/>
              </a:rPr>
              <a:t>Software Development</a:t>
            </a:r>
            <a:r>
              <a:rPr b="0" i="0" lang="en-US" sz="3200" u="none" cap="none" strike="noStrike">
                <a:latin typeface="Times New Roman"/>
                <a:ea typeface="Times New Roman"/>
                <a:cs typeface="Times New Roman"/>
                <a:sym typeface="Times New Roman"/>
              </a:rPr>
              <a:t>: Buildbot, Trac, Roundup</a:t>
            </a:r>
            <a:endParaRPr b="0" i="0" sz="3200" u="none" cap="none" strike="noStrike">
              <a:latin typeface="Times New Roman"/>
              <a:ea typeface="Times New Roman"/>
              <a:cs typeface="Times New Roman"/>
              <a:sym typeface="Times New Roman"/>
            </a:endParaRPr>
          </a:p>
          <a:p>
            <a:pPr indent="-324000" lvl="0" marL="432000" rtl="0" algn="l">
              <a:lnSpc>
                <a:spcPct val="90000"/>
              </a:lnSpc>
              <a:spcBef>
                <a:spcPts val="1417"/>
              </a:spcBef>
              <a:spcAft>
                <a:spcPts val="0"/>
              </a:spcAft>
              <a:buClr>
                <a:srgbClr val="000000"/>
              </a:buClr>
              <a:buSzPct val="45000"/>
              <a:buChar char="•"/>
            </a:pPr>
            <a:r>
              <a:rPr b="1" i="0" lang="en-US" sz="3200" u="none" cap="none" strike="noStrike">
                <a:latin typeface="Times New Roman"/>
                <a:ea typeface="Times New Roman"/>
                <a:cs typeface="Times New Roman"/>
                <a:sym typeface="Times New Roman"/>
              </a:rPr>
              <a:t>System Administration</a:t>
            </a:r>
            <a:r>
              <a:rPr b="0" i="0" lang="en-US" sz="3200" u="none" cap="none" strike="noStrike">
                <a:latin typeface="Times New Roman"/>
                <a:ea typeface="Times New Roman"/>
                <a:cs typeface="Times New Roman"/>
                <a:sym typeface="Times New Roman"/>
              </a:rPr>
              <a:t>: Ansible(open source), Salt, OpenStack, xonsh</a:t>
            </a:r>
            <a:endParaRPr b="0" i="0" sz="3200" u="none" cap="none" strike="noStrike">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838200" y="76367"/>
            <a:ext cx="10515600" cy="10305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Flow Control Statements</a:t>
            </a:r>
            <a:endParaRPr/>
          </a:p>
        </p:txBody>
      </p:sp>
      <p:sp>
        <p:nvSpPr>
          <p:cNvPr id="389" name="Google Shape;389;p50"/>
          <p:cNvSpPr txBox="1"/>
          <p:nvPr>
            <p:ph idx="1" type="body"/>
          </p:nvPr>
        </p:nvSpPr>
        <p:spPr>
          <a:xfrm>
            <a:off x="838200" y="1309036"/>
            <a:ext cx="10515600" cy="48968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Statements</a:t>
            </a:r>
            <a:endParaRPr/>
          </a:p>
          <a:p>
            <a:pPr indent="-228600" lvl="0" marL="228600" rtl="0" algn="l">
              <a:lnSpc>
                <a:spcPct val="90000"/>
              </a:lnSpc>
              <a:spcBef>
                <a:spcPts val="1000"/>
              </a:spcBef>
              <a:spcAft>
                <a:spcPts val="0"/>
              </a:spcAft>
              <a:buClr>
                <a:schemeClr val="dk1"/>
              </a:buClr>
              <a:buSzPts val="2800"/>
              <a:buChar char="•"/>
            </a:pPr>
            <a:r>
              <a:rPr lang="en-US"/>
              <a:t>if else Statements</a:t>
            </a:r>
            <a:endParaRPr/>
          </a:p>
          <a:p>
            <a:pPr indent="-228600" lvl="0" marL="228600" rtl="0" algn="l">
              <a:lnSpc>
                <a:spcPct val="90000"/>
              </a:lnSpc>
              <a:spcBef>
                <a:spcPts val="1000"/>
              </a:spcBef>
              <a:spcAft>
                <a:spcPts val="0"/>
              </a:spcAft>
              <a:buClr>
                <a:schemeClr val="dk1"/>
              </a:buClr>
              <a:buSzPts val="2800"/>
              <a:buChar char="•"/>
            </a:pPr>
            <a:r>
              <a:rPr lang="en-US"/>
              <a:t>elif Statements</a:t>
            </a:r>
            <a:endParaRPr/>
          </a:p>
          <a:p>
            <a:pPr indent="-228600" lvl="0" marL="228600" rtl="0" algn="l">
              <a:lnSpc>
                <a:spcPct val="90000"/>
              </a:lnSpc>
              <a:spcBef>
                <a:spcPts val="1000"/>
              </a:spcBef>
              <a:spcAft>
                <a:spcPts val="0"/>
              </a:spcAft>
              <a:buClr>
                <a:schemeClr val="dk1"/>
              </a:buClr>
              <a:buSzPts val="2800"/>
              <a:buChar char="•"/>
            </a:pPr>
            <a:r>
              <a:rPr lang="en-US"/>
              <a:t>while Loop Statements</a:t>
            </a:r>
            <a:endParaRPr/>
          </a:p>
          <a:p>
            <a:pPr indent="-228600" lvl="0" marL="228600" rtl="0" algn="l">
              <a:lnSpc>
                <a:spcPct val="90000"/>
              </a:lnSpc>
              <a:spcBef>
                <a:spcPts val="1000"/>
              </a:spcBef>
              <a:spcAft>
                <a:spcPts val="0"/>
              </a:spcAft>
              <a:buClr>
                <a:schemeClr val="dk1"/>
              </a:buClr>
              <a:buSzPts val="2800"/>
              <a:buChar char="•"/>
            </a:pPr>
            <a:r>
              <a:rPr lang="en-US"/>
              <a:t>break Statements</a:t>
            </a:r>
            <a:endParaRPr/>
          </a:p>
          <a:p>
            <a:pPr indent="-228600" lvl="0" marL="228600" rtl="0" algn="l">
              <a:lnSpc>
                <a:spcPct val="90000"/>
              </a:lnSpc>
              <a:spcBef>
                <a:spcPts val="1000"/>
              </a:spcBef>
              <a:spcAft>
                <a:spcPts val="0"/>
              </a:spcAft>
              <a:buClr>
                <a:schemeClr val="dk1"/>
              </a:buClr>
              <a:buSzPts val="2800"/>
              <a:buChar char="•"/>
            </a:pPr>
            <a:r>
              <a:rPr lang="en-US"/>
              <a:t>continue Statements</a:t>
            </a:r>
            <a:endParaRPr/>
          </a:p>
          <a:p>
            <a:pPr indent="-228600" lvl="0" marL="228600" rtl="0" algn="l">
              <a:lnSpc>
                <a:spcPct val="90000"/>
              </a:lnSpc>
              <a:spcBef>
                <a:spcPts val="1000"/>
              </a:spcBef>
              <a:spcAft>
                <a:spcPts val="0"/>
              </a:spcAft>
              <a:buClr>
                <a:schemeClr val="dk1"/>
              </a:buClr>
              <a:buSzPts val="2800"/>
              <a:buChar char="•"/>
            </a:pPr>
            <a:r>
              <a:rPr lang="en-US"/>
              <a:t>for Loops and range() function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838200" y="336250"/>
            <a:ext cx="10515600" cy="9342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if Statements  </a:t>
            </a:r>
            <a:endParaRPr/>
          </a:p>
        </p:txBody>
      </p:sp>
      <p:sp>
        <p:nvSpPr>
          <p:cNvPr id="395" name="Google Shape;395;p51"/>
          <p:cNvSpPr txBox="1"/>
          <p:nvPr>
            <p:ph idx="1" type="body"/>
          </p:nvPr>
        </p:nvSpPr>
        <p:spPr>
          <a:xfrm>
            <a:off x="838200" y="1386038"/>
            <a:ext cx="10515600" cy="481980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     if   condition :</a:t>
            </a:r>
            <a:endParaRPr/>
          </a:p>
          <a:p>
            <a:pPr indent="0" lvl="0" marL="0" rtl="0" algn="l">
              <a:lnSpc>
                <a:spcPct val="90000"/>
              </a:lnSpc>
              <a:spcBef>
                <a:spcPts val="1000"/>
              </a:spcBef>
              <a:spcAft>
                <a:spcPts val="0"/>
              </a:spcAft>
              <a:buClr>
                <a:schemeClr val="dk1"/>
              </a:buClr>
              <a:buSzPts val="2800"/>
              <a:buNone/>
            </a:pPr>
            <a:r>
              <a:rPr lang="en-US"/>
              <a:t>           block of code (clause)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An if statement’s clause is executed if the statement’s condition is True. </a:t>
            </a:r>
            <a:endParaRPr/>
          </a:p>
          <a:p>
            <a:pPr indent="-228600" lvl="0" marL="228600" rtl="0" algn="l">
              <a:lnSpc>
                <a:spcPct val="90000"/>
              </a:lnSpc>
              <a:spcBef>
                <a:spcPts val="1000"/>
              </a:spcBef>
              <a:spcAft>
                <a:spcPts val="0"/>
              </a:spcAft>
              <a:buClr>
                <a:schemeClr val="dk1"/>
              </a:buClr>
              <a:buSzPts val="2800"/>
              <a:buChar char="•"/>
            </a:pPr>
            <a:r>
              <a:rPr lang="en-US"/>
              <a:t>The clause is skipped if the condition is False. </a:t>
            </a:r>
            <a:endParaRPr/>
          </a:p>
          <a:p>
            <a:pPr indent="-228600" lvl="0" marL="228600" rtl="0" algn="l">
              <a:lnSpc>
                <a:spcPct val="90000"/>
              </a:lnSpc>
              <a:spcBef>
                <a:spcPts val="1000"/>
              </a:spcBef>
              <a:spcAft>
                <a:spcPts val="0"/>
              </a:spcAft>
              <a:buClr>
                <a:schemeClr val="dk1"/>
              </a:buClr>
              <a:buSzPts val="2800"/>
              <a:buChar char="•"/>
            </a:pPr>
            <a:r>
              <a:rPr lang="en-US"/>
              <a:t>In Python, an if statement consists of the following: </a:t>
            </a:r>
            <a:endParaRPr/>
          </a:p>
          <a:p>
            <a:pPr indent="-228600" lvl="1" marL="685800" rtl="0" algn="l">
              <a:lnSpc>
                <a:spcPct val="90000"/>
              </a:lnSpc>
              <a:spcBef>
                <a:spcPts val="500"/>
              </a:spcBef>
              <a:spcAft>
                <a:spcPts val="0"/>
              </a:spcAft>
              <a:buClr>
                <a:schemeClr val="dk1"/>
              </a:buClr>
              <a:buSzPts val="2400"/>
              <a:buChar char="•"/>
            </a:pPr>
            <a:r>
              <a:rPr lang="en-US"/>
              <a:t>The if keyword</a:t>
            </a:r>
            <a:endParaRPr/>
          </a:p>
          <a:p>
            <a:pPr indent="-228600" lvl="1" marL="685800" rtl="0" algn="l">
              <a:lnSpc>
                <a:spcPct val="90000"/>
              </a:lnSpc>
              <a:spcBef>
                <a:spcPts val="500"/>
              </a:spcBef>
              <a:spcAft>
                <a:spcPts val="0"/>
              </a:spcAft>
              <a:buClr>
                <a:schemeClr val="dk1"/>
              </a:buClr>
              <a:buSzPts val="2400"/>
              <a:buChar char="•"/>
            </a:pPr>
            <a:r>
              <a:rPr lang="en-US"/>
              <a:t>A condition (that is, an expression that evaluates to True or False) </a:t>
            </a:r>
            <a:endParaRPr/>
          </a:p>
          <a:p>
            <a:pPr indent="-228600" lvl="1" marL="685800" rtl="0" algn="l">
              <a:lnSpc>
                <a:spcPct val="90000"/>
              </a:lnSpc>
              <a:spcBef>
                <a:spcPts val="500"/>
              </a:spcBef>
              <a:spcAft>
                <a:spcPts val="0"/>
              </a:spcAft>
              <a:buClr>
                <a:schemeClr val="dk1"/>
              </a:buClr>
              <a:buSzPts val="2400"/>
              <a:buChar char="•"/>
            </a:pPr>
            <a:r>
              <a:rPr lang="en-US"/>
              <a:t>A colon </a:t>
            </a:r>
            <a:endParaRPr/>
          </a:p>
          <a:p>
            <a:pPr indent="-228600" lvl="1" marL="685800" rtl="0" algn="l">
              <a:lnSpc>
                <a:spcPct val="90000"/>
              </a:lnSpc>
              <a:spcBef>
                <a:spcPts val="500"/>
              </a:spcBef>
              <a:spcAft>
                <a:spcPts val="0"/>
              </a:spcAft>
              <a:buClr>
                <a:schemeClr val="dk1"/>
              </a:buClr>
              <a:buSzPts val="2400"/>
              <a:buChar char="•"/>
            </a:pPr>
            <a:r>
              <a:rPr lang="en-US"/>
              <a:t>An indented block of code (called the if clause) – in the next line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idx="1" type="body"/>
          </p:nvPr>
        </p:nvSpPr>
        <p:spPr>
          <a:xfrm>
            <a:off x="567892" y="1854501"/>
            <a:ext cx="5091764" cy="14084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if name == 'Alice': </a:t>
            </a:r>
            <a:endParaRPr/>
          </a:p>
          <a:p>
            <a:pPr indent="0" lvl="0" marL="0" rtl="0" algn="l">
              <a:lnSpc>
                <a:spcPct val="90000"/>
              </a:lnSpc>
              <a:spcBef>
                <a:spcPts val="1000"/>
              </a:spcBef>
              <a:spcAft>
                <a:spcPts val="0"/>
              </a:spcAft>
              <a:buClr>
                <a:schemeClr val="dk1"/>
              </a:buClr>
              <a:buSzPts val="2800"/>
              <a:buNone/>
            </a:pPr>
            <a:r>
              <a:rPr lang="en-US"/>
              <a:t>		print('Hi, Alice.‘)</a:t>
            </a:r>
            <a:endParaRPr/>
          </a:p>
        </p:txBody>
      </p:sp>
      <p:pic>
        <p:nvPicPr>
          <p:cNvPr id="401" name="Google Shape;401;p52"/>
          <p:cNvPicPr preferRelativeResize="0"/>
          <p:nvPr/>
        </p:nvPicPr>
        <p:blipFill rotWithShape="1">
          <a:blip r:embed="rId3">
            <a:alphaModFix/>
          </a:blip>
          <a:srcRect b="0" l="0" r="0" t="0"/>
          <a:stretch/>
        </p:blipFill>
        <p:spPr>
          <a:xfrm>
            <a:off x="5659656" y="867276"/>
            <a:ext cx="5876925" cy="5219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838200" y="76366"/>
            <a:ext cx="10515600" cy="10016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else Statements </a:t>
            </a:r>
            <a:endParaRPr/>
          </a:p>
        </p:txBody>
      </p:sp>
      <p:sp>
        <p:nvSpPr>
          <p:cNvPr id="407" name="Google Shape;407;p53"/>
          <p:cNvSpPr txBox="1"/>
          <p:nvPr>
            <p:ph idx="1" type="body"/>
          </p:nvPr>
        </p:nvSpPr>
        <p:spPr>
          <a:xfrm>
            <a:off x="838200" y="1078029"/>
            <a:ext cx="10515600" cy="559227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	if   condition :</a:t>
            </a:r>
            <a:endParaRPr/>
          </a:p>
          <a:p>
            <a:pPr indent="0" lvl="0" marL="0" rtl="0" algn="l">
              <a:lnSpc>
                <a:spcPct val="90000"/>
              </a:lnSpc>
              <a:spcBef>
                <a:spcPts val="1000"/>
              </a:spcBef>
              <a:spcAft>
                <a:spcPts val="0"/>
              </a:spcAft>
              <a:buClr>
                <a:schemeClr val="dk1"/>
              </a:buClr>
              <a:buSzPct val="100000"/>
              <a:buNone/>
            </a:pPr>
            <a:r>
              <a:rPr lang="en-US"/>
              <a:t>         	       block of code 1 (clause 1)</a:t>
            </a:r>
            <a:endParaRPr/>
          </a:p>
          <a:p>
            <a:pPr indent="0" lvl="0" marL="0" rtl="0" algn="l">
              <a:lnSpc>
                <a:spcPct val="90000"/>
              </a:lnSpc>
              <a:spcBef>
                <a:spcPts val="1000"/>
              </a:spcBef>
              <a:spcAft>
                <a:spcPts val="0"/>
              </a:spcAft>
              <a:buClr>
                <a:schemeClr val="dk1"/>
              </a:buClr>
              <a:buSzPct val="100000"/>
              <a:buNone/>
            </a:pPr>
            <a:r>
              <a:rPr lang="en-US"/>
              <a:t>            else:</a:t>
            </a:r>
            <a:endParaRPr/>
          </a:p>
          <a:p>
            <a:pPr indent="0" lvl="0" marL="0" rtl="0" algn="l">
              <a:lnSpc>
                <a:spcPct val="90000"/>
              </a:lnSpc>
              <a:spcBef>
                <a:spcPts val="1000"/>
              </a:spcBef>
              <a:spcAft>
                <a:spcPts val="0"/>
              </a:spcAft>
              <a:buClr>
                <a:schemeClr val="dk1"/>
              </a:buClr>
              <a:buSzPct val="100000"/>
              <a:buNone/>
            </a:pPr>
            <a:r>
              <a:rPr lang="en-US"/>
              <a:t> 	       block of code 2 (clause 2)</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An if clause can optionally be followed by an else statement. </a:t>
            </a:r>
            <a:endParaRPr/>
          </a:p>
          <a:p>
            <a:pPr indent="-228600" lvl="0" marL="228600" rtl="0" algn="l">
              <a:lnSpc>
                <a:spcPct val="90000"/>
              </a:lnSpc>
              <a:spcBef>
                <a:spcPts val="1000"/>
              </a:spcBef>
              <a:spcAft>
                <a:spcPts val="0"/>
              </a:spcAft>
              <a:buClr>
                <a:schemeClr val="dk1"/>
              </a:buClr>
              <a:buSzPct val="100000"/>
              <a:buChar char="•"/>
            </a:pPr>
            <a:r>
              <a:rPr lang="en-US"/>
              <a:t>The else clause is executed only when the if statement’s condition is False. </a:t>
            </a:r>
            <a:endParaRPr/>
          </a:p>
          <a:p>
            <a:pPr indent="-228600" lvl="0" marL="228600" rtl="0" algn="l">
              <a:lnSpc>
                <a:spcPct val="90000"/>
              </a:lnSpc>
              <a:spcBef>
                <a:spcPts val="1000"/>
              </a:spcBef>
              <a:spcAft>
                <a:spcPts val="0"/>
              </a:spcAft>
              <a:buClr>
                <a:schemeClr val="dk1"/>
              </a:buClr>
              <a:buSzPct val="100000"/>
              <a:buChar char="•"/>
            </a:pPr>
            <a:r>
              <a:rPr lang="en-US"/>
              <a:t>An else statement doesn’t have a condition, </a:t>
            </a:r>
            <a:endParaRPr/>
          </a:p>
          <a:p>
            <a:pPr indent="-228600" lvl="0" marL="228600" rtl="0" algn="l">
              <a:lnSpc>
                <a:spcPct val="90000"/>
              </a:lnSpc>
              <a:spcBef>
                <a:spcPts val="1000"/>
              </a:spcBef>
              <a:spcAft>
                <a:spcPts val="0"/>
              </a:spcAft>
              <a:buClr>
                <a:schemeClr val="dk1"/>
              </a:buClr>
              <a:buSzPct val="100000"/>
              <a:buChar char="•"/>
            </a:pPr>
            <a:r>
              <a:rPr lang="en-US"/>
              <a:t>In code, an else statement always consists of the following: </a:t>
            </a:r>
            <a:endParaRPr/>
          </a:p>
          <a:p>
            <a:pPr indent="-228600" lvl="1" marL="685800" rtl="0" algn="l">
              <a:lnSpc>
                <a:spcPct val="90000"/>
              </a:lnSpc>
              <a:spcBef>
                <a:spcPts val="500"/>
              </a:spcBef>
              <a:spcAft>
                <a:spcPts val="0"/>
              </a:spcAft>
              <a:buClr>
                <a:schemeClr val="dk1"/>
              </a:buClr>
              <a:buSzPct val="100000"/>
              <a:buChar char="•"/>
            </a:pPr>
            <a:r>
              <a:rPr lang="en-US"/>
              <a:t>The else keyword </a:t>
            </a:r>
            <a:endParaRPr/>
          </a:p>
          <a:p>
            <a:pPr indent="-228600" lvl="1" marL="685800" rtl="0" algn="l">
              <a:lnSpc>
                <a:spcPct val="90000"/>
              </a:lnSpc>
              <a:spcBef>
                <a:spcPts val="500"/>
              </a:spcBef>
              <a:spcAft>
                <a:spcPts val="0"/>
              </a:spcAft>
              <a:buClr>
                <a:schemeClr val="dk1"/>
              </a:buClr>
              <a:buSzPct val="100000"/>
              <a:buChar char="•"/>
            </a:pPr>
            <a:r>
              <a:rPr lang="en-US"/>
              <a:t>A colon (:)</a:t>
            </a:r>
            <a:endParaRPr/>
          </a:p>
          <a:p>
            <a:pPr indent="-228600" lvl="1" marL="685800" rtl="0" algn="l">
              <a:lnSpc>
                <a:spcPct val="90000"/>
              </a:lnSpc>
              <a:spcBef>
                <a:spcPts val="500"/>
              </a:spcBef>
              <a:spcAft>
                <a:spcPts val="0"/>
              </a:spcAft>
              <a:buClr>
                <a:schemeClr val="dk1"/>
              </a:buClr>
              <a:buSzPct val="100000"/>
              <a:buChar char="•"/>
            </a:pPr>
            <a:r>
              <a:rPr lang="en-US"/>
              <a:t>An indented block of code (called the else clause)  - in next line,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idx="1" type="body"/>
          </p:nvPr>
        </p:nvSpPr>
        <p:spPr>
          <a:xfrm>
            <a:off x="1" y="2075882"/>
            <a:ext cx="5611528" cy="22458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if name == 'Alice': </a:t>
            </a:r>
            <a:endParaRPr/>
          </a:p>
          <a:p>
            <a:pPr indent="0" lvl="0" marL="0" rtl="0" algn="l">
              <a:lnSpc>
                <a:spcPct val="90000"/>
              </a:lnSpc>
              <a:spcBef>
                <a:spcPts val="1000"/>
              </a:spcBef>
              <a:spcAft>
                <a:spcPts val="0"/>
              </a:spcAft>
              <a:buClr>
                <a:schemeClr val="dk1"/>
              </a:buClr>
              <a:buSzPts val="2800"/>
              <a:buNone/>
            </a:pPr>
            <a:r>
              <a:rPr lang="en-US"/>
              <a:t>		print('Hi, Alice.') </a:t>
            </a:r>
            <a:endParaRPr/>
          </a:p>
          <a:p>
            <a:pPr indent="0" lvl="0" marL="0" rtl="0" algn="l">
              <a:lnSpc>
                <a:spcPct val="90000"/>
              </a:lnSpc>
              <a:spcBef>
                <a:spcPts val="1000"/>
              </a:spcBef>
              <a:spcAft>
                <a:spcPts val="0"/>
              </a:spcAft>
              <a:buClr>
                <a:schemeClr val="dk1"/>
              </a:buClr>
              <a:buSzPts val="2800"/>
              <a:buNone/>
            </a:pPr>
            <a:r>
              <a:rPr lang="en-US"/>
              <a:t>            else: </a:t>
            </a:r>
            <a:endParaRPr/>
          </a:p>
          <a:p>
            <a:pPr indent="0" lvl="0" marL="0" rtl="0" algn="l">
              <a:lnSpc>
                <a:spcPct val="90000"/>
              </a:lnSpc>
              <a:spcBef>
                <a:spcPts val="1000"/>
              </a:spcBef>
              <a:spcAft>
                <a:spcPts val="0"/>
              </a:spcAft>
              <a:buClr>
                <a:schemeClr val="dk1"/>
              </a:buClr>
              <a:buSzPts val="2800"/>
              <a:buNone/>
            </a:pPr>
            <a:r>
              <a:rPr lang="en-US"/>
              <a:t>		print('Hello, stranger.')</a:t>
            </a:r>
            <a:endParaRPr/>
          </a:p>
        </p:txBody>
      </p:sp>
      <p:pic>
        <p:nvPicPr>
          <p:cNvPr id="413" name="Google Shape;413;p54"/>
          <p:cNvPicPr preferRelativeResize="0"/>
          <p:nvPr/>
        </p:nvPicPr>
        <p:blipFill rotWithShape="1">
          <a:blip r:embed="rId3">
            <a:alphaModFix/>
          </a:blip>
          <a:srcRect b="0" l="0" r="0" t="0"/>
          <a:stretch/>
        </p:blipFill>
        <p:spPr>
          <a:xfrm>
            <a:off x="5611529" y="632811"/>
            <a:ext cx="6580471" cy="513401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5"/>
          <p:cNvSpPr txBox="1"/>
          <p:nvPr>
            <p:ph type="title"/>
          </p:nvPr>
        </p:nvSpPr>
        <p:spPr>
          <a:xfrm>
            <a:off x="838200" y="0"/>
            <a:ext cx="10515600" cy="8380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elif Statements </a:t>
            </a:r>
            <a:endParaRPr/>
          </a:p>
        </p:txBody>
      </p:sp>
      <p:sp>
        <p:nvSpPr>
          <p:cNvPr id="419" name="Google Shape;419;p55"/>
          <p:cNvSpPr txBox="1"/>
          <p:nvPr>
            <p:ph idx="1" type="body"/>
          </p:nvPr>
        </p:nvSpPr>
        <p:spPr>
          <a:xfrm>
            <a:off x="838200" y="838034"/>
            <a:ext cx="10515600" cy="581302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   if   condition1 :</a:t>
            </a:r>
            <a:endParaRPr/>
          </a:p>
          <a:p>
            <a:pPr indent="0" lvl="0" marL="0" rtl="0" algn="l">
              <a:lnSpc>
                <a:spcPct val="90000"/>
              </a:lnSpc>
              <a:spcBef>
                <a:spcPts val="1000"/>
              </a:spcBef>
              <a:spcAft>
                <a:spcPts val="0"/>
              </a:spcAft>
              <a:buClr>
                <a:schemeClr val="dk1"/>
              </a:buClr>
              <a:buSzPct val="100000"/>
              <a:buNone/>
            </a:pPr>
            <a:r>
              <a:rPr lang="en-US"/>
              <a:t>         	       block of code 1 (clause 1)</a:t>
            </a:r>
            <a:endParaRPr/>
          </a:p>
          <a:p>
            <a:pPr indent="0" lvl="0" marL="0" rtl="0" algn="l">
              <a:lnSpc>
                <a:spcPct val="90000"/>
              </a:lnSpc>
              <a:spcBef>
                <a:spcPts val="1000"/>
              </a:spcBef>
              <a:spcAft>
                <a:spcPts val="0"/>
              </a:spcAft>
              <a:buClr>
                <a:schemeClr val="dk1"/>
              </a:buClr>
              <a:buSzPct val="100000"/>
              <a:buNone/>
            </a:pPr>
            <a:r>
              <a:rPr lang="en-US"/>
              <a:t>  elif condition2 :</a:t>
            </a:r>
            <a:endParaRPr/>
          </a:p>
          <a:p>
            <a:pPr indent="0" lvl="0" marL="0" rtl="0" algn="l">
              <a:lnSpc>
                <a:spcPct val="90000"/>
              </a:lnSpc>
              <a:spcBef>
                <a:spcPts val="1000"/>
              </a:spcBef>
              <a:spcAft>
                <a:spcPts val="0"/>
              </a:spcAft>
              <a:buClr>
                <a:schemeClr val="dk1"/>
              </a:buClr>
              <a:buSzPct val="100000"/>
              <a:buNone/>
            </a:pPr>
            <a:r>
              <a:rPr lang="en-US"/>
              <a:t> 	       block of code 2 (clause 2)</a:t>
            </a:r>
            <a:endParaRPr/>
          </a:p>
          <a:p>
            <a:pPr indent="0" lvl="0" marL="0" rtl="0" algn="l">
              <a:lnSpc>
                <a:spcPct val="120000"/>
              </a:lnSpc>
              <a:spcBef>
                <a:spcPts val="0"/>
              </a:spcBef>
              <a:spcAft>
                <a:spcPts val="0"/>
              </a:spcAft>
              <a:buClr>
                <a:schemeClr val="dk1"/>
              </a:buClr>
              <a:buSzPct val="60869"/>
              <a:buNone/>
            </a:pPr>
            <a:r>
              <a:rPr lang="en-US"/>
              <a:t>	</a:t>
            </a:r>
            <a:r>
              <a:rPr b="1" lang="en-US" sz="4600"/>
              <a:t>.</a:t>
            </a:r>
            <a:endParaRPr b="1" sz="4600"/>
          </a:p>
          <a:p>
            <a:pPr indent="0" lvl="0" marL="0" rtl="0" algn="l">
              <a:lnSpc>
                <a:spcPct val="120000"/>
              </a:lnSpc>
              <a:spcBef>
                <a:spcPts val="0"/>
              </a:spcBef>
              <a:spcAft>
                <a:spcPts val="0"/>
              </a:spcAft>
              <a:buClr>
                <a:schemeClr val="dk1"/>
              </a:buClr>
              <a:buSzPct val="100000"/>
              <a:buNone/>
            </a:pPr>
            <a:r>
              <a:rPr b="1" lang="en-US" sz="4600"/>
              <a:t>	.</a:t>
            </a:r>
            <a:endParaRPr/>
          </a:p>
          <a:p>
            <a:pPr indent="0" lvl="0" marL="0" rtl="0" algn="l">
              <a:lnSpc>
                <a:spcPct val="90000"/>
              </a:lnSpc>
              <a:spcBef>
                <a:spcPts val="1000"/>
              </a:spcBef>
              <a:spcAft>
                <a:spcPts val="0"/>
              </a:spcAft>
              <a:buClr>
                <a:schemeClr val="dk1"/>
              </a:buClr>
              <a:buSzPct val="100000"/>
              <a:buNone/>
            </a:pPr>
            <a:r>
              <a:rPr lang="en-US"/>
              <a:t>  elif condition n :</a:t>
            </a:r>
            <a:endParaRPr/>
          </a:p>
          <a:p>
            <a:pPr indent="0" lvl="0" marL="0" rtl="0" algn="l">
              <a:lnSpc>
                <a:spcPct val="90000"/>
              </a:lnSpc>
              <a:spcBef>
                <a:spcPts val="1000"/>
              </a:spcBef>
              <a:spcAft>
                <a:spcPts val="0"/>
              </a:spcAft>
              <a:buClr>
                <a:schemeClr val="dk1"/>
              </a:buClr>
              <a:buSzPct val="100000"/>
              <a:buNone/>
            </a:pPr>
            <a:r>
              <a:rPr lang="en-US"/>
              <a:t> 	       block of code n (clause n)</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elif statement is an “else if” statement that always follows an if or another elif statement. </a:t>
            </a:r>
            <a:endParaRPr/>
          </a:p>
          <a:p>
            <a:pPr indent="-228600" lvl="0" marL="228600" rtl="0" algn="l">
              <a:lnSpc>
                <a:spcPct val="90000"/>
              </a:lnSpc>
              <a:spcBef>
                <a:spcPts val="1000"/>
              </a:spcBef>
              <a:spcAft>
                <a:spcPts val="0"/>
              </a:spcAft>
              <a:buClr>
                <a:schemeClr val="dk1"/>
              </a:buClr>
              <a:buSzPct val="100000"/>
              <a:buChar char="•"/>
            </a:pPr>
            <a:r>
              <a:rPr lang="en-US"/>
              <a:t>It provides another condition that is checked only if any of the previous conditions were False. </a:t>
            </a:r>
            <a:endParaRPr/>
          </a:p>
          <a:p>
            <a:pPr indent="-228600" lvl="0" marL="228600" rtl="0" algn="l">
              <a:lnSpc>
                <a:spcPct val="90000"/>
              </a:lnSpc>
              <a:spcBef>
                <a:spcPts val="1000"/>
              </a:spcBef>
              <a:spcAft>
                <a:spcPts val="0"/>
              </a:spcAft>
              <a:buClr>
                <a:schemeClr val="dk1"/>
              </a:buClr>
              <a:buSzPct val="100000"/>
              <a:buChar char="•"/>
            </a:pPr>
            <a:r>
              <a:rPr lang="en-US"/>
              <a:t>In code, an elif statement always consists of the following:</a:t>
            </a:r>
            <a:endParaRPr/>
          </a:p>
          <a:p>
            <a:pPr indent="-228600" lvl="1" marL="685800" rtl="0" algn="l">
              <a:lnSpc>
                <a:spcPct val="90000"/>
              </a:lnSpc>
              <a:spcBef>
                <a:spcPts val="500"/>
              </a:spcBef>
              <a:spcAft>
                <a:spcPts val="0"/>
              </a:spcAft>
              <a:buClr>
                <a:schemeClr val="dk1"/>
              </a:buClr>
              <a:buSzPct val="100000"/>
              <a:buChar char="•"/>
            </a:pPr>
            <a:r>
              <a:rPr lang="en-US"/>
              <a:t>The elif keyword </a:t>
            </a:r>
            <a:endParaRPr/>
          </a:p>
          <a:p>
            <a:pPr indent="-228600" lvl="1" marL="685800" rtl="0" algn="l">
              <a:lnSpc>
                <a:spcPct val="90000"/>
              </a:lnSpc>
              <a:spcBef>
                <a:spcPts val="500"/>
              </a:spcBef>
              <a:spcAft>
                <a:spcPts val="0"/>
              </a:spcAft>
              <a:buClr>
                <a:schemeClr val="dk1"/>
              </a:buClr>
              <a:buSzPct val="100000"/>
              <a:buChar char="•"/>
            </a:pPr>
            <a:r>
              <a:rPr lang="en-US"/>
              <a:t>A condition (that is, an expression that evaluates to True or False) </a:t>
            </a:r>
            <a:endParaRPr/>
          </a:p>
          <a:p>
            <a:pPr indent="-228600" lvl="1" marL="685800" rtl="0" algn="l">
              <a:lnSpc>
                <a:spcPct val="90000"/>
              </a:lnSpc>
              <a:spcBef>
                <a:spcPts val="500"/>
              </a:spcBef>
              <a:spcAft>
                <a:spcPts val="0"/>
              </a:spcAft>
              <a:buClr>
                <a:schemeClr val="dk1"/>
              </a:buClr>
              <a:buSzPct val="100000"/>
              <a:buChar char="•"/>
            </a:pPr>
            <a:r>
              <a:rPr lang="en-US"/>
              <a:t>A colon (:)</a:t>
            </a:r>
            <a:endParaRPr/>
          </a:p>
          <a:p>
            <a:pPr indent="-228600" lvl="1" marL="685800" rtl="0" algn="l">
              <a:lnSpc>
                <a:spcPct val="90000"/>
              </a:lnSpc>
              <a:spcBef>
                <a:spcPts val="500"/>
              </a:spcBef>
              <a:spcAft>
                <a:spcPts val="0"/>
              </a:spcAft>
              <a:buClr>
                <a:schemeClr val="dk1"/>
              </a:buClr>
              <a:buSzPct val="100000"/>
              <a:buChar char="•"/>
            </a:pPr>
            <a:r>
              <a:rPr lang="en-US"/>
              <a:t>Starting on the next line, an indented block of code (called the elif clause)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6"/>
          <p:cNvSpPr txBox="1"/>
          <p:nvPr>
            <p:ph idx="1" type="body"/>
          </p:nvPr>
        </p:nvSpPr>
        <p:spPr>
          <a:xfrm>
            <a:off x="260684" y="1315486"/>
            <a:ext cx="602461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if name == 'Alice':</a:t>
            </a:r>
            <a:endParaRPr/>
          </a:p>
          <a:p>
            <a:pPr indent="0" lvl="0" marL="0" rtl="0" algn="l">
              <a:lnSpc>
                <a:spcPct val="90000"/>
              </a:lnSpc>
              <a:spcBef>
                <a:spcPts val="1000"/>
              </a:spcBef>
              <a:spcAft>
                <a:spcPts val="0"/>
              </a:spcAft>
              <a:buClr>
                <a:schemeClr val="dk1"/>
              </a:buClr>
              <a:buSzPts val="2400"/>
              <a:buNone/>
            </a:pPr>
            <a:r>
              <a:rPr lang="en-US" sz="2400"/>
              <a:t>    print('Hi, Alice.') </a:t>
            </a:r>
            <a:endParaRPr sz="2400"/>
          </a:p>
          <a:p>
            <a:pPr indent="0" lvl="0" marL="0" rtl="0" algn="l">
              <a:lnSpc>
                <a:spcPct val="90000"/>
              </a:lnSpc>
              <a:spcBef>
                <a:spcPts val="1000"/>
              </a:spcBef>
              <a:spcAft>
                <a:spcPts val="0"/>
              </a:spcAft>
              <a:buClr>
                <a:schemeClr val="dk1"/>
              </a:buClr>
              <a:buSzPts val="2400"/>
              <a:buNone/>
            </a:pPr>
            <a:r>
              <a:rPr lang="en-US" sz="2400"/>
              <a:t>elif age &lt; 12: </a:t>
            </a:r>
            <a:endParaRPr sz="2400"/>
          </a:p>
          <a:p>
            <a:pPr indent="0" lvl="0" marL="0" rtl="0" algn="l">
              <a:lnSpc>
                <a:spcPct val="90000"/>
              </a:lnSpc>
              <a:spcBef>
                <a:spcPts val="1000"/>
              </a:spcBef>
              <a:spcAft>
                <a:spcPts val="0"/>
              </a:spcAft>
              <a:buClr>
                <a:schemeClr val="dk1"/>
              </a:buClr>
              <a:buSzPts val="2400"/>
              <a:buNone/>
            </a:pPr>
            <a:r>
              <a:rPr lang="en-US" sz="2400"/>
              <a:t>    print('You are not Alice.')</a:t>
            </a:r>
            <a:endParaRPr/>
          </a:p>
          <a:p>
            <a:pPr indent="0" lvl="0" marL="0" rtl="0" algn="l">
              <a:lnSpc>
                <a:spcPct val="90000"/>
              </a:lnSpc>
              <a:spcBef>
                <a:spcPts val="1000"/>
              </a:spcBef>
              <a:spcAft>
                <a:spcPts val="0"/>
              </a:spcAft>
              <a:buClr>
                <a:schemeClr val="dk1"/>
              </a:buClr>
              <a:buSzPts val="2400"/>
              <a:buNone/>
            </a:pPr>
            <a:r>
              <a:rPr lang="en-US" sz="2400"/>
              <a:t>elif age &gt; 2000: </a:t>
            </a:r>
            <a:endParaRPr sz="2400"/>
          </a:p>
          <a:p>
            <a:pPr indent="0" lvl="0" marL="0" rtl="0" algn="l">
              <a:lnSpc>
                <a:spcPct val="90000"/>
              </a:lnSpc>
              <a:spcBef>
                <a:spcPts val="1000"/>
              </a:spcBef>
              <a:spcAft>
                <a:spcPts val="0"/>
              </a:spcAft>
              <a:buClr>
                <a:schemeClr val="dk1"/>
              </a:buClr>
              <a:buSzPts val="2400"/>
              <a:buNone/>
            </a:pPr>
            <a:r>
              <a:rPr lang="en-US" sz="2400"/>
              <a:t>    print('Alice is not an immortal vampire.')</a:t>
            </a:r>
            <a:endParaRPr/>
          </a:p>
          <a:p>
            <a:pPr indent="0" lvl="0" marL="0" rtl="0" algn="l">
              <a:lnSpc>
                <a:spcPct val="90000"/>
              </a:lnSpc>
              <a:spcBef>
                <a:spcPts val="1000"/>
              </a:spcBef>
              <a:spcAft>
                <a:spcPts val="0"/>
              </a:spcAft>
              <a:buClr>
                <a:schemeClr val="dk1"/>
              </a:buClr>
              <a:buSzPts val="2400"/>
              <a:buNone/>
            </a:pPr>
            <a:r>
              <a:rPr lang="en-US" sz="2400"/>
              <a:t>elif age &gt; 100: </a:t>
            </a:r>
            <a:endParaRPr sz="2400"/>
          </a:p>
          <a:p>
            <a:pPr indent="0" lvl="0" marL="0" rtl="0" algn="l">
              <a:lnSpc>
                <a:spcPct val="90000"/>
              </a:lnSpc>
              <a:spcBef>
                <a:spcPts val="1000"/>
              </a:spcBef>
              <a:spcAft>
                <a:spcPts val="0"/>
              </a:spcAft>
              <a:buClr>
                <a:schemeClr val="dk1"/>
              </a:buClr>
              <a:buSzPts val="2400"/>
              <a:buNone/>
            </a:pPr>
            <a:r>
              <a:rPr lang="en-US" sz="2400"/>
              <a:t>    print('You are not Alice, grannie.') </a:t>
            </a:r>
            <a:endParaRPr sz="2400"/>
          </a:p>
        </p:txBody>
      </p:sp>
      <p:pic>
        <p:nvPicPr>
          <p:cNvPr id="425" name="Google Shape;425;p56"/>
          <p:cNvPicPr preferRelativeResize="0"/>
          <p:nvPr/>
        </p:nvPicPr>
        <p:blipFill rotWithShape="1">
          <a:blip r:embed="rId3">
            <a:alphaModFix/>
          </a:blip>
          <a:srcRect b="0" l="0" r="0" t="0"/>
          <a:stretch/>
        </p:blipFill>
        <p:spPr>
          <a:xfrm>
            <a:off x="6420050" y="126562"/>
            <a:ext cx="4706753" cy="672918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Is this code logically correct or not???</a:t>
            </a:r>
            <a:endParaRPr/>
          </a:p>
        </p:txBody>
      </p:sp>
      <p:sp>
        <p:nvSpPr>
          <p:cNvPr id="431" name="Google Shape;431;p57"/>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name == 'Alice':</a:t>
            </a:r>
            <a:endParaRPr/>
          </a:p>
          <a:p>
            <a:pPr indent="0" lvl="0" marL="0" rtl="0" algn="l">
              <a:lnSpc>
                <a:spcPct val="90000"/>
              </a:lnSpc>
              <a:spcBef>
                <a:spcPts val="1000"/>
              </a:spcBef>
              <a:spcAft>
                <a:spcPts val="0"/>
              </a:spcAft>
              <a:buClr>
                <a:schemeClr val="dk1"/>
              </a:buClr>
              <a:buSzPts val="2800"/>
              <a:buNone/>
            </a:pPr>
            <a:r>
              <a:rPr lang="en-US"/>
              <a:t>    print('Hi, Alice.') </a:t>
            </a:r>
            <a:endParaRPr/>
          </a:p>
          <a:p>
            <a:pPr indent="0" lvl="0" marL="0" rtl="0" algn="l">
              <a:lnSpc>
                <a:spcPct val="90000"/>
              </a:lnSpc>
              <a:spcBef>
                <a:spcPts val="1000"/>
              </a:spcBef>
              <a:spcAft>
                <a:spcPts val="0"/>
              </a:spcAft>
              <a:buClr>
                <a:schemeClr val="dk1"/>
              </a:buClr>
              <a:buSzPts val="2800"/>
              <a:buNone/>
            </a:pPr>
            <a:r>
              <a:rPr lang="en-US"/>
              <a:t>elif age &lt; 12: </a:t>
            </a:r>
            <a:endParaRPr/>
          </a:p>
          <a:p>
            <a:pPr indent="0" lvl="0" marL="0" rtl="0" algn="l">
              <a:lnSpc>
                <a:spcPct val="90000"/>
              </a:lnSpc>
              <a:spcBef>
                <a:spcPts val="1000"/>
              </a:spcBef>
              <a:spcAft>
                <a:spcPts val="0"/>
              </a:spcAft>
              <a:buClr>
                <a:schemeClr val="dk1"/>
              </a:buClr>
              <a:buSzPts val="2800"/>
              <a:buNone/>
            </a:pPr>
            <a:r>
              <a:rPr lang="en-US"/>
              <a:t>    print('You are not Alice.')</a:t>
            </a:r>
            <a:endParaRPr/>
          </a:p>
          <a:p>
            <a:pPr indent="0" lvl="0" marL="0" rtl="0" algn="l">
              <a:lnSpc>
                <a:spcPct val="90000"/>
              </a:lnSpc>
              <a:spcBef>
                <a:spcPts val="1000"/>
              </a:spcBef>
              <a:spcAft>
                <a:spcPts val="0"/>
              </a:spcAft>
              <a:buClr>
                <a:schemeClr val="dk1"/>
              </a:buClr>
              <a:buSzPts val="2800"/>
              <a:buNone/>
            </a:pPr>
            <a:r>
              <a:rPr lang="en-US"/>
              <a:t>elif age &gt; 100: </a:t>
            </a:r>
            <a:endParaRPr/>
          </a:p>
          <a:p>
            <a:pPr indent="0" lvl="0" marL="0" rtl="0" algn="l">
              <a:lnSpc>
                <a:spcPct val="90000"/>
              </a:lnSpc>
              <a:spcBef>
                <a:spcPts val="1000"/>
              </a:spcBef>
              <a:spcAft>
                <a:spcPts val="0"/>
              </a:spcAft>
              <a:buClr>
                <a:schemeClr val="dk1"/>
              </a:buClr>
              <a:buSzPts val="2800"/>
              <a:buNone/>
            </a:pPr>
            <a:r>
              <a:rPr lang="en-US"/>
              <a:t>    print('You are not Alice, grannie.') </a:t>
            </a:r>
            <a:endParaRPr/>
          </a:p>
          <a:p>
            <a:pPr indent="0" lvl="0" marL="0" rtl="0" algn="l">
              <a:lnSpc>
                <a:spcPct val="90000"/>
              </a:lnSpc>
              <a:spcBef>
                <a:spcPts val="1000"/>
              </a:spcBef>
              <a:spcAft>
                <a:spcPts val="0"/>
              </a:spcAft>
              <a:buClr>
                <a:schemeClr val="dk1"/>
              </a:buClr>
              <a:buSzPts val="2800"/>
              <a:buNone/>
            </a:pPr>
            <a:r>
              <a:rPr lang="en-US"/>
              <a:t>elif age &gt; 2000: </a:t>
            </a:r>
            <a:endParaRPr/>
          </a:p>
          <a:p>
            <a:pPr indent="0" lvl="0" marL="0" rtl="0" algn="l">
              <a:lnSpc>
                <a:spcPct val="90000"/>
              </a:lnSpc>
              <a:spcBef>
                <a:spcPts val="1000"/>
              </a:spcBef>
              <a:spcAft>
                <a:spcPts val="0"/>
              </a:spcAft>
              <a:buClr>
                <a:schemeClr val="dk1"/>
              </a:buClr>
              <a:buSzPts val="2800"/>
              <a:buNone/>
            </a:pPr>
            <a:r>
              <a:rPr lang="en-US"/>
              <a:t>    print('Alice is not an immortal vampire.')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838200" y="105245"/>
            <a:ext cx="10515600" cy="7417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while Loop Statements </a:t>
            </a:r>
            <a:endParaRPr/>
          </a:p>
        </p:txBody>
      </p:sp>
      <p:sp>
        <p:nvSpPr>
          <p:cNvPr id="437" name="Google Shape;437;p58"/>
          <p:cNvSpPr txBox="1"/>
          <p:nvPr>
            <p:ph idx="1" type="body"/>
          </p:nvPr>
        </p:nvSpPr>
        <p:spPr>
          <a:xfrm>
            <a:off x="838200" y="1001028"/>
            <a:ext cx="10789118" cy="57174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while condition :</a:t>
            </a:r>
            <a:endParaRPr/>
          </a:p>
          <a:p>
            <a:pPr indent="0" lvl="0" marL="0" rtl="0" algn="l">
              <a:lnSpc>
                <a:spcPct val="90000"/>
              </a:lnSpc>
              <a:spcBef>
                <a:spcPts val="1000"/>
              </a:spcBef>
              <a:spcAft>
                <a:spcPts val="0"/>
              </a:spcAft>
              <a:buClr>
                <a:schemeClr val="dk1"/>
              </a:buClr>
              <a:buSzPts val="2800"/>
              <a:buNone/>
            </a:pPr>
            <a:r>
              <a:rPr lang="en-US"/>
              <a:t>	block of code (clause)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while statement is used to make a block of code execute over and over again. </a:t>
            </a:r>
            <a:endParaRPr/>
          </a:p>
          <a:p>
            <a:pPr indent="-228600" lvl="0" marL="228600" rtl="0" algn="l">
              <a:lnSpc>
                <a:spcPct val="90000"/>
              </a:lnSpc>
              <a:spcBef>
                <a:spcPts val="1000"/>
              </a:spcBef>
              <a:spcAft>
                <a:spcPts val="0"/>
              </a:spcAft>
              <a:buClr>
                <a:schemeClr val="dk1"/>
              </a:buClr>
              <a:buSzPts val="2800"/>
              <a:buChar char="•"/>
            </a:pPr>
            <a:r>
              <a:rPr lang="en-US"/>
              <a:t>The code in a while clause will be executed as long as the while statement’s condition is True. </a:t>
            </a:r>
            <a:endParaRPr/>
          </a:p>
          <a:p>
            <a:pPr indent="-228600" lvl="0" marL="228600" rtl="0" algn="l">
              <a:lnSpc>
                <a:spcPct val="90000"/>
              </a:lnSpc>
              <a:spcBef>
                <a:spcPts val="1000"/>
              </a:spcBef>
              <a:spcAft>
                <a:spcPts val="0"/>
              </a:spcAft>
              <a:buClr>
                <a:schemeClr val="dk1"/>
              </a:buClr>
              <a:buSzPts val="2800"/>
              <a:buChar char="•"/>
            </a:pPr>
            <a:r>
              <a:rPr lang="en-US"/>
              <a:t>In code, a while statement always consists of the following: </a:t>
            </a:r>
            <a:endParaRPr/>
          </a:p>
          <a:p>
            <a:pPr indent="-228600" lvl="1" marL="685800" rtl="0" algn="l">
              <a:lnSpc>
                <a:spcPct val="90000"/>
              </a:lnSpc>
              <a:spcBef>
                <a:spcPts val="500"/>
              </a:spcBef>
              <a:spcAft>
                <a:spcPts val="0"/>
              </a:spcAft>
              <a:buClr>
                <a:schemeClr val="dk1"/>
              </a:buClr>
              <a:buSzPts val="2400"/>
              <a:buChar char="•"/>
            </a:pPr>
            <a:r>
              <a:rPr lang="en-US"/>
              <a:t>The while keyword </a:t>
            </a:r>
            <a:endParaRPr/>
          </a:p>
          <a:p>
            <a:pPr indent="-228600" lvl="1" marL="685800" rtl="0" algn="l">
              <a:lnSpc>
                <a:spcPct val="90000"/>
              </a:lnSpc>
              <a:spcBef>
                <a:spcPts val="500"/>
              </a:spcBef>
              <a:spcAft>
                <a:spcPts val="0"/>
              </a:spcAft>
              <a:buClr>
                <a:schemeClr val="dk1"/>
              </a:buClr>
              <a:buSzPts val="2400"/>
              <a:buChar char="•"/>
            </a:pPr>
            <a:r>
              <a:rPr lang="en-US"/>
              <a:t>A condition (that is, an expression that evaluates to True or False) </a:t>
            </a:r>
            <a:endParaRPr/>
          </a:p>
          <a:p>
            <a:pPr indent="-228600" lvl="1" marL="685800" rtl="0" algn="l">
              <a:lnSpc>
                <a:spcPct val="90000"/>
              </a:lnSpc>
              <a:spcBef>
                <a:spcPts val="500"/>
              </a:spcBef>
              <a:spcAft>
                <a:spcPts val="0"/>
              </a:spcAft>
              <a:buClr>
                <a:schemeClr val="dk1"/>
              </a:buClr>
              <a:buSzPts val="2400"/>
              <a:buChar char="•"/>
            </a:pPr>
            <a:r>
              <a:rPr lang="en-US"/>
              <a:t>A colon (:)</a:t>
            </a:r>
            <a:endParaRPr/>
          </a:p>
          <a:p>
            <a:pPr indent="-228600" lvl="1" marL="685800" rtl="0" algn="l">
              <a:lnSpc>
                <a:spcPct val="90000"/>
              </a:lnSpc>
              <a:spcBef>
                <a:spcPts val="500"/>
              </a:spcBef>
              <a:spcAft>
                <a:spcPts val="0"/>
              </a:spcAft>
              <a:buClr>
                <a:schemeClr val="dk1"/>
              </a:buClr>
              <a:buSzPts val="2400"/>
              <a:buChar char="•"/>
            </a:pPr>
            <a:r>
              <a:rPr lang="en-US"/>
              <a:t>Starting on the next line, an indented block of code (called the while clause)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ph idx="1" type="body"/>
          </p:nvPr>
        </p:nvSpPr>
        <p:spPr>
          <a:xfrm>
            <a:off x="838200" y="558265"/>
            <a:ext cx="3907055" cy="25699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spam = 0 </a:t>
            </a:r>
            <a:endParaRPr/>
          </a:p>
          <a:p>
            <a:pPr indent="0" lvl="0" marL="0" rtl="0" algn="l">
              <a:lnSpc>
                <a:spcPct val="90000"/>
              </a:lnSpc>
              <a:spcBef>
                <a:spcPts val="1000"/>
              </a:spcBef>
              <a:spcAft>
                <a:spcPts val="0"/>
              </a:spcAft>
              <a:buClr>
                <a:schemeClr val="dk1"/>
              </a:buClr>
              <a:buSzPts val="2800"/>
              <a:buNone/>
            </a:pPr>
            <a:r>
              <a:rPr lang="en-US"/>
              <a:t>while spam &lt; 5: </a:t>
            </a:r>
            <a:endParaRPr/>
          </a:p>
          <a:p>
            <a:pPr indent="0" lvl="0" marL="0" rtl="0" algn="l">
              <a:lnSpc>
                <a:spcPct val="90000"/>
              </a:lnSpc>
              <a:spcBef>
                <a:spcPts val="1000"/>
              </a:spcBef>
              <a:spcAft>
                <a:spcPts val="0"/>
              </a:spcAft>
              <a:buClr>
                <a:schemeClr val="dk1"/>
              </a:buClr>
              <a:buSzPts val="2800"/>
              <a:buNone/>
            </a:pPr>
            <a:r>
              <a:rPr lang="en-US"/>
              <a:t>       print('Hello, world.')</a:t>
            </a:r>
            <a:endParaRPr/>
          </a:p>
          <a:p>
            <a:pPr indent="0" lvl="0" marL="0" rtl="0" algn="l">
              <a:lnSpc>
                <a:spcPct val="90000"/>
              </a:lnSpc>
              <a:spcBef>
                <a:spcPts val="1000"/>
              </a:spcBef>
              <a:spcAft>
                <a:spcPts val="0"/>
              </a:spcAft>
              <a:buClr>
                <a:schemeClr val="dk1"/>
              </a:buClr>
              <a:buSzPts val="2800"/>
              <a:buNone/>
            </a:pPr>
            <a:r>
              <a:rPr lang="en-US"/>
              <a:t>       spam = spam + 1</a:t>
            </a:r>
            <a:endParaRPr/>
          </a:p>
        </p:txBody>
      </p:sp>
      <p:pic>
        <p:nvPicPr>
          <p:cNvPr id="443" name="Google Shape;443;p59"/>
          <p:cNvPicPr preferRelativeResize="0"/>
          <p:nvPr/>
        </p:nvPicPr>
        <p:blipFill rotWithShape="1">
          <a:blip r:embed="rId3">
            <a:alphaModFix/>
          </a:blip>
          <a:srcRect b="0" l="0" r="0" t="0"/>
          <a:stretch/>
        </p:blipFill>
        <p:spPr>
          <a:xfrm>
            <a:off x="4841507" y="320841"/>
            <a:ext cx="6698032" cy="61191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609562" y="273422"/>
            <a:ext cx="10970378" cy="1143325"/>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Cambria"/>
              <a:buNone/>
            </a:pPr>
            <a:r>
              <a:rPr lang="en-US">
                <a:latin typeface="Cambria"/>
                <a:ea typeface="Cambria"/>
                <a:cs typeface="Cambria"/>
                <a:sym typeface="Cambria"/>
              </a:rPr>
              <a:t>Advantages of using python</a:t>
            </a:r>
            <a:endParaRPr>
              <a:latin typeface="Cambria"/>
              <a:ea typeface="Cambria"/>
              <a:cs typeface="Cambria"/>
              <a:sym typeface="Cambria"/>
            </a:endParaRPr>
          </a:p>
        </p:txBody>
      </p:sp>
      <p:sp>
        <p:nvSpPr>
          <p:cNvPr id="120" name="Google Shape;120;p6"/>
          <p:cNvSpPr txBox="1"/>
          <p:nvPr>
            <p:ph idx="1" type="subTitle"/>
          </p:nvPr>
        </p:nvSpPr>
        <p:spPr>
          <a:xfrm>
            <a:off x="609562" y="1604398"/>
            <a:ext cx="10970378" cy="3975513"/>
          </a:xfrm>
          <a:prstGeom prst="rect">
            <a:avLst/>
          </a:prstGeom>
          <a:noFill/>
          <a:ln>
            <a:noFill/>
          </a:ln>
        </p:spPr>
        <p:txBody>
          <a:bodyPr anchorCtr="0" anchor="ctr" bIns="0" lIns="0" spcFirstLastPara="1" rIns="0" wrap="square" tIns="0">
            <a:noAutofit/>
          </a:bodyPr>
          <a:lstStyle/>
          <a:p>
            <a:pPr indent="-228600" lvl="0" marL="228600" rtl="0" algn="l">
              <a:lnSpc>
                <a:spcPct val="150000"/>
              </a:lnSpc>
              <a:spcBef>
                <a:spcPts val="0"/>
              </a:spcBef>
              <a:spcAft>
                <a:spcPts val="0"/>
              </a:spcAft>
              <a:buClr>
                <a:schemeClr val="dk1"/>
              </a:buClr>
              <a:buSzPts val="1400"/>
              <a:buFont typeface="Noto Sans Symbols"/>
              <a:buChar char="❑"/>
            </a:pPr>
            <a:r>
              <a:rPr lang="en-US">
                <a:latin typeface="Cambria"/>
                <a:ea typeface="Cambria"/>
                <a:cs typeface="Cambria"/>
                <a:sym typeface="Cambria"/>
              </a:rPr>
              <a:t>Large developer community</a:t>
            </a:r>
            <a:endParaRPr/>
          </a:p>
          <a:p>
            <a:pPr indent="-228600" lvl="0" marL="228600" rtl="0" algn="l">
              <a:lnSpc>
                <a:spcPct val="150000"/>
              </a:lnSpc>
              <a:spcBef>
                <a:spcPts val="0"/>
              </a:spcBef>
              <a:spcAft>
                <a:spcPts val="0"/>
              </a:spcAft>
              <a:buClr>
                <a:schemeClr val="dk1"/>
              </a:buClr>
              <a:buSzPts val="1400"/>
              <a:buFont typeface="Noto Sans Symbols"/>
              <a:buChar char="❑"/>
            </a:pPr>
            <a:r>
              <a:rPr lang="en-US">
                <a:latin typeface="Cambria"/>
                <a:ea typeface="Cambria"/>
                <a:cs typeface="Cambria"/>
                <a:sym typeface="Cambria"/>
              </a:rPr>
              <a:t>Wide range of Libraries</a:t>
            </a:r>
            <a:endParaRPr/>
          </a:p>
          <a:p>
            <a:pPr indent="-228600" lvl="0" marL="228600" rtl="0" algn="l">
              <a:lnSpc>
                <a:spcPct val="150000"/>
              </a:lnSpc>
              <a:spcBef>
                <a:spcPts val="0"/>
              </a:spcBef>
              <a:spcAft>
                <a:spcPts val="0"/>
              </a:spcAft>
              <a:buClr>
                <a:schemeClr val="dk1"/>
              </a:buClr>
              <a:buSzPts val="1400"/>
              <a:buFont typeface="Noto Sans Symbols"/>
              <a:buChar char="❑"/>
            </a:pPr>
            <a:r>
              <a:rPr lang="en-US">
                <a:latin typeface="Cambria"/>
                <a:ea typeface="Cambria"/>
                <a:cs typeface="Cambria"/>
                <a:sym typeface="Cambria"/>
              </a:rPr>
              <a:t>Write less do more</a:t>
            </a:r>
            <a:endParaRPr/>
          </a:p>
          <a:p>
            <a:pPr indent="-228600" lvl="0" marL="228600" rtl="0" algn="l">
              <a:lnSpc>
                <a:spcPct val="150000"/>
              </a:lnSpc>
              <a:spcBef>
                <a:spcPts val="0"/>
              </a:spcBef>
              <a:spcAft>
                <a:spcPts val="0"/>
              </a:spcAft>
              <a:buClr>
                <a:schemeClr val="dk1"/>
              </a:buClr>
              <a:buSzPts val="1400"/>
              <a:buFont typeface="Noto Sans Symbols"/>
              <a:buChar char="❑"/>
            </a:pPr>
            <a:r>
              <a:rPr lang="en-US">
                <a:latin typeface="Cambria"/>
                <a:ea typeface="Cambria"/>
                <a:cs typeface="Cambria"/>
                <a:sym typeface="Cambria"/>
              </a:rPr>
              <a:t>Very concise syntax</a:t>
            </a:r>
            <a:endParaRPr/>
          </a:p>
          <a:p>
            <a:pPr indent="-139700" lvl="0" marL="228600" rtl="0" algn="l">
              <a:lnSpc>
                <a:spcPct val="150000"/>
              </a:lnSpc>
              <a:spcBef>
                <a:spcPts val="0"/>
              </a:spcBef>
              <a:spcAft>
                <a:spcPts val="0"/>
              </a:spcAft>
              <a:buClr>
                <a:schemeClr val="dk1"/>
              </a:buClr>
              <a:buSzPts val="1400"/>
              <a:buFont typeface="Noto Sans Symbols"/>
              <a:buNone/>
            </a:pPr>
            <a:r>
              <a:t/>
            </a:r>
            <a:endParaRPr>
              <a:latin typeface="Cambria"/>
              <a:ea typeface="Cambria"/>
              <a:cs typeface="Cambria"/>
              <a:sym typeface="Cambr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838200" y="172623"/>
            <a:ext cx="10515600" cy="8572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break Statements </a:t>
            </a:r>
            <a:endParaRPr/>
          </a:p>
        </p:txBody>
      </p:sp>
      <p:sp>
        <p:nvSpPr>
          <p:cNvPr id="449" name="Google Shape;449;p60"/>
          <p:cNvSpPr txBox="1"/>
          <p:nvPr>
            <p:ph idx="1" type="body"/>
          </p:nvPr>
        </p:nvSpPr>
        <p:spPr>
          <a:xfrm>
            <a:off x="838200" y="1318661"/>
            <a:ext cx="10515600" cy="48871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program execution of a while loop’s clause can be terminated when the condition is true.</a:t>
            </a:r>
            <a:endParaRPr/>
          </a:p>
          <a:p>
            <a:pPr indent="-228600" lvl="0" marL="228600" rtl="0" algn="l">
              <a:lnSpc>
                <a:spcPct val="90000"/>
              </a:lnSpc>
              <a:spcBef>
                <a:spcPts val="1000"/>
              </a:spcBef>
              <a:spcAft>
                <a:spcPts val="0"/>
              </a:spcAft>
              <a:buClr>
                <a:schemeClr val="dk1"/>
              </a:buClr>
              <a:buSzPts val="2800"/>
              <a:buChar char="•"/>
            </a:pPr>
            <a:r>
              <a:rPr lang="en-US"/>
              <a:t>If the execution reaches a break statement, it immediately exits the while loop’s clause. </a:t>
            </a:r>
            <a:endParaRPr/>
          </a:p>
          <a:p>
            <a:pPr indent="0" lvl="0" marL="0" rtl="0" algn="l">
              <a:lnSpc>
                <a:spcPct val="90000"/>
              </a:lnSpc>
              <a:spcBef>
                <a:spcPts val="1000"/>
              </a:spcBef>
              <a:spcAft>
                <a:spcPts val="0"/>
              </a:spcAft>
              <a:buClr>
                <a:schemeClr val="dk1"/>
              </a:buClr>
              <a:buSzPts val="2800"/>
              <a:buNone/>
            </a:pPr>
            <a:r>
              <a:rPr lang="en-US"/>
              <a:t>while True:      #  infinite loop</a:t>
            </a:r>
            <a:endParaRPr/>
          </a:p>
          <a:p>
            <a:pPr indent="0" lvl="0" marL="0" rtl="0" algn="l">
              <a:lnSpc>
                <a:spcPct val="90000"/>
              </a:lnSpc>
              <a:spcBef>
                <a:spcPts val="1000"/>
              </a:spcBef>
              <a:spcAft>
                <a:spcPts val="0"/>
              </a:spcAft>
              <a:buClr>
                <a:schemeClr val="dk1"/>
              </a:buClr>
              <a:buSzPts val="2800"/>
              <a:buNone/>
            </a:pPr>
            <a:r>
              <a:rPr lang="en-US"/>
              <a:t>      print('Please type your name.') </a:t>
            </a:r>
            <a:endParaRPr/>
          </a:p>
          <a:p>
            <a:pPr indent="0" lvl="0" marL="0" rtl="0" algn="l">
              <a:lnSpc>
                <a:spcPct val="90000"/>
              </a:lnSpc>
              <a:spcBef>
                <a:spcPts val="1000"/>
              </a:spcBef>
              <a:spcAft>
                <a:spcPts val="0"/>
              </a:spcAft>
              <a:buClr>
                <a:schemeClr val="dk1"/>
              </a:buClr>
              <a:buSzPts val="2800"/>
              <a:buNone/>
            </a:pPr>
            <a:r>
              <a:rPr lang="en-US"/>
              <a:t>      name = input() </a:t>
            </a:r>
            <a:endParaRPr/>
          </a:p>
          <a:p>
            <a:pPr indent="0" lvl="0" marL="0" rtl="0" algn="l">
              <a:lnSpc>
                <a:spcPct val="90000"/>
              </a:lnSpc>
              <a:spcBef>
                <a:spcPts val="1000"/>
              </a:spcBef>
              <a:spcAft>
                <a:spcPts val="0"/>
              </a:spcAft>
              <a:buClr>
                <a:schemeClr val="dk1"/>
              </a:buClr>
              <a:buSzPts val="2800"/>
              <a:buNone/>
            </a:pPr>
            <a:r>
              <a:rPr lang="en-US"/>
              <a:t>      if name == 'your name': </a:t>
            </a:r>
            <a:endParaRPr/>
          </a:p>
          <a:p>
            <a:pPr indent="0" lvl="0" marL="0" rtl="0" algn="l">
              <a:lnSpc>
                <a:spcPct val="90000"/>
              </a:lnSpc>
              <a:spcBef>
                <a:spcPts val="1000"/>
              </a:spcBef>
              <a:spcAft>
                <a:spcPts val="0"/>
              </a:spcAft>
              <a:buClr>
                <a:schemeClr val="dk1"/>
              </a:buClr>
              <a:buSzPts val="2800"/>
              <a:buNone/>
            </a:pPr>
            <a:r>
              <a:rPr lang="en-US"/>
              <a:t>            break </a:t>
            </a:r>
            <a:endParaRPr/>
          </a:p>
          <a:p>
            <a:pPr indent="0" lvl="0" marL="0" rtl="0" algn="l">
              <a:lnSpc>
                <a:spcPct val="90000"/>
              </a:lnSpc>
              <a:spcBef>
                <a:spcPts val="1000"/>
              </a:spcBef>
              <a:spcAft>
                <a:spcPts val="0"/>
              </a:spcAft>
              <a:buClr>
                <a:schemeClr val="dk1"/>
              </a:buClr>
              <a:buSzPts val="2800"/>
              <a:buNone/>
            </a:pPr>
            <a:r>
              <a:rPr lang="en-US"/>
              <a:t>print('Thank you!')</a:t>
            </a:r>
            <a:endParaRPr/>
          </a:p>
        </p:txBody>
      </p:sp>
      <p:cxnSp>
        <p:nvCxnSpPr>
          <p:cNvPr id="450" name="Google Shape;450;p60"/>
          <p:cNvCxnSpPr/>
          <p:nvPr/>
        </p:nvCxnSpPr>
        <p:spPr>
          <a:xfrm>
            <a:off x="924026" y="3320716"/>
            <a:ext cx="9625" cy="2666198"/>
          </a:xfrm>
          <a:prstGeom prst="straightConnector1">
            <a:avLst/>
          </a:prstGeom>
          <a:noFill/>
          <a:ln cap="flat" cmpd="sng" w="9525">
            <a:solidFill>
              <a:srgbClr val="5597D3"/>
            </a:solidFill>
            <a:prstDash val="solid"/>
            <a:round/>
            <a:headEnd len="sm" w="sm" type="none"/>
            <a:tailEnd len="sm" w="sm" type="none"/>
          </a:ln>
        </p:spPr>
      </p:cxnSp>
      <p:cxnSp>
        <p:nvCxnSpPr>
          <p:cNvPr id="451" name="Google Shape;451;p60"/>
          <p:cNvCxnSpPr/>
          <p:nvPr/>
        </p:nvCxnSpPr>
        <p:spPr>
          <a:xfrm>
            <a:off x="1326683" y="3732997"/>
            <a:ext cx="11230" cy="1252889"/>
          </a:xfrm>
          <a:prstGeom prst="straightConnector1">
            <a:avLst/>
          </a:prstGeom>
          <a:noFill/>
          <a:ln cap="flat" cmpd="sng" w="9525">
            <a:solidFill>
              <a:srgbClr val="5597D3"/>
            </a:solidFill>
            <a:prstDash val="solid"/>
            <a:round/>
            <a:headEnd len="sm" w="sm" type="none"/>
            <a:tailEnd len="sm" w="sm" type="none"/>
          </a:ln>
        </p:spPr>
      </p:cxnSp>
      <p:cxnSp>
        <p:nvCxnSpPr>
          <p:cNvPr id="452" name="Google Shape;452;p60"/>
          <p:cNvCxnSpPr/>
          <p:nvPr/>
        </p:nvCxnSpPr>
        <p:spPr>
          <a:xfrm>
            <a:off x="1740569" y="5186420"/>
            <a:ext cx="11230" cy="434741"/>
          </a:xfrm>
          <a:prstGeom prst="straightConnector1">
            <a:avLst/>
          </a:prstGeom>
          <a:noFill/>
          <a:ln cap="flat" cmpd="sng" w="9525">
            <a:solidFill>
              <a:srgbClr val="5597D3"/>
            </a:solidFill>
            <a:prstDash val="solid"/>
            <a:round/>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type="title"/>
          </p:nvPr>
        </p:nvSpPr>
        <p:spPr>
          <a:xfrm>
            <a:off x="838200" y="211121"/>
            <a:ext cx="10515600" cy="8091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continue Statements </a:t>
            </a:r>
            <a:endParaRPr/>
          </a:p>
        </p:txBody>
      </p:sp>
      <p:sp>
        <p:nvSpPr>
          <p:cNvPr id="458" name="Google Shape;458;p61"/>
          <p:cNvSpPr txBox="1"/>
          <p:nvPr>
            <p:ph idx="1" type="body"/>
          </p:nvPr>
        </p:nvSpPr>
        <p:spPr>
          <a:xfrm>
            <a:off x="838200" y="1260909"/>
            <a:ext cx="4917707" cy="48896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continue statements are used inside loops. </a:t>
            </a:r>
            <a:endParaRPr sz="2400"/>
          </a:p>
          <a:p>
            <a:pPr indent="-228600" lvl="0" marL="228600" rtl="0" algn="l">
              <a:lnSpc>
                <a:spcPct val="90000"/>
              </a:lnSpc>
              <a:spcBef>
                <a:spcPts val="1000"/>
              </a:spcBef>
              <a:spcAft>
                <a:spcPts val="0"/>
              </a:spcAft>
              <a:buClr>
                <a:schemeClr val="dk1"/>
              </a:buClr>
              <a:buSzPts val="2400"/>
              <a:buChar char="•"/>
            </a:pPr>
            <a:r>
              <a:rPr lang="en-US" sz="2400"/>
              <a:t>When the program execution reaches a continue statement, the program execution immediately jumps back to the start of the loop and reevaluates the loop’s condition.</a:t>
            </a:r>
            <a:endParaRPr/>
          </a:p>
          <a:p>
            <a:pPr indent="-228600" lvl="0" marL="228600" rtl="0" algn="l">
              <a:lnSpc>
                <a:spcPct val="90000"/>
              </a:lnSpc>
              <a:spcBef>
                <a:spcPts val="1000"/>
              </a:spcBef>
              <a:spcAft>
                <a:spcPts val="0"/>
              </a:spcAft>
              <a:buClr>
                <a:schemeClr val="dk1"/>
              </a:buClr>
              <a:buSzPts val="2400"/>
              <a:buChar char="•"/>
            </a:pPr>
            <a:r>
              <a:rPr lang="en-US" sz="2400"/>
              <a:t>This can be used in the middle of block of code to skip few lines of code within the block</a:t>
            </a:r>
            <a:endParaRPr sz="2400"/>
          </a:p>
        </p:txBody>
      </p:sp>
      <p:sp>
        <p:nvSpPr>
          <p:cNvPr id="459" name="Google Shape;459;p61"/>
          <p:cNvSpPr txBox="1"/>
          <p:nvPr/>
        </p:nvSpPr>
        <p:spPr>
          <a:xfrm>
            <a:off x="6169793" y="634635"/>
            <a:ext cx="5608320" cy="4944930"/>
          </a:xfrm>
          <a:prstGeom prst="rect">
            <a:avLst/>
          </a:prstGeom>
          <a:solidFill>
            <a:srgbClr val="FBE4D4"/>
          </a:solid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while True:               #  infinite loop</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print('Who are you?') </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name = input()</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if name != 'Joe': </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continue </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print('Hi, Joe. What is the paswd? ') </a:t>
            </a:r>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password = input() </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if password == 'swordfish': </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            break </a:t>
            </a:r>
            <a:endParaRPr sz="24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print('Access granted.') </a:t>
            </a:r>
            <a:endParaRPr sz="2400">
              <a:solidFill>
                <a:schemeClr val="dk1"/>
              </a:solidFill>
              <a:latin typeface="Cambria"/>
              <a:ea typeface="Cambria"/>
              <a:cs typeface="Cambria"/>
              <a:sym typeface="Cambria"/>
            </a:endParaRPr>
          </a:p>
        </p:txBody>
      </p:sp>
      <p:cxnSp>
        <p:nvCxnSpPr>
          <p:cNvPr id="460" name="Google Shape;460;p61"/>
          <p:cNvCxnSpPr/>
          <p:nvPr/>
        </p:nvCxnSpPr>
        <p:spPr>
          <a:xfrm flipH="1" rot="5400000">
            <a:off x="5818511" y="1958781"/>
            <a:ext cx="1626600" cy="231000"/>
          </a:xfrm>
          <a:prstGeom prst="curvedConnector3">
            <a:avLst>
              <a:gd fmla="val 888" name="adj1"/>
            </a:avLst>
          </a:prstGeom>
          <a:noFill/>
          <a:ln cap="flat" cmpd="sng" w="9525">
            <a:solidFill>
              <a:schemeClr val="dk1"/>
            </a:solidFill>
            <a:prstDash val="solid"/>
            <a:round/>
            <a:headEnd len="sm" w="sm" type="none"/>
            <a:tailEnd len="med" w="med" type="triangle"/>
          </a:ln>
        </p:spPr>
      </p:cxnSp>
      <p:sp>
        <p:nvSpPr>
          <p:cNvPr id="461" name="Google Shape;461;p61"/>
          <p:cNvSpPr/>
          <p:nvPr/>
        </p:nvSpPr>
        <p:spPr>
          <a:xfrm>
            <a:off x="0" y="5743192"/>
            <a:ext cx="12192000" cy="716286"/>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lnSpc>
                <a:spcPct val="200000"/>
              </a:lnSpc>
              <a:spcBef>
                <a:spcPts val="0"/>
              </a:spcBef>
              <a:spcAft>
                <a:spcPts val="0"/>
              </a:spcAft>
              <a:buNone/>
            </a:pPr>
            <a:r>
              <a:rPr lang="en-US" sz="2400">
                <a:solidFill>
                  <a:schemeClr val="dk1"/>
                </a:solidFill>
                <a:latin typeface="Cambria"/>
                <a:ea typeface="Cambria"/>
                <a:cs typeface="Cambria"/>
                <a:sym typeface="Cambria"/>
              </a:rPr>
              <a:t>Is there any possibility of the while loop to terminate because of its condition???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idx="1" type="body"/>
          </p:nvPr>
        </p:nvSpPr>
        <p:spPr>
          <a:xfrm>
            <a:off x="809324" y="107485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break and continue statements can be used with for loop clause also</a:t>
            </a:r>
            <a:endParaRPr/>
          </a:p>
          <a:p>
            <a:pPr indent="-228600" lvl="0" marL="228600" rtl="0" algn="l">
              <a:lnSpc>
                <a:spcPct val="90000"/>
              </a:lnSpc>
              <a:spcBef>
                <a:spcPts val="1000"/>
              </a:spcBef>
              <a:spcAft>
                <a:spcPts val="0"/>
              </a:spcAft>
              <a:buClr>
                <a:schemeClr val="dk1"/>
              </a:buClr>
              <a:buSzPts val="2800"/>
              <a:buChar char="•"/>
            </a:pPr>
            <a:r>
              <a:rPr lang="en-US"/>
              <a:t>The continue statement will continue to the next value of the for loop’s counter, as if the program execution had reached the end of the loop and returned to the start.</a:t>
            </a:r>
            <a:endParaRPr/>
          </a:p>
          <a:p>
            <a:pPr indent="-228600" lvl="0" marL="228600" rtl="0" algn="l">
              <a:lnSpc>
                <a:spcPct val="90000"/>
              </a:lnSpc>
              <a:spcBef>
                <a:spcPts val="1000"/>
              </a:spcBef>
              <a:spcAft>
                <a:spcPts val="0"/>
              </a:spcAft>
              <a:buClr>
                <a:schemeClr val="dk1"/>
              </a:buClr>
              <a:buSzPts val="2800"/>
              <a:buChar char="•"/>
            </a:pPr>
            <a:r>
              <a:rPr lang="en-US"/>
              <a:t> In fact, continue and break statements can be used only inside while and for loops.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3"/>
          <p:cNvPicPr preferRelativeResize="0"/>
          <p:nvPr/>
        </p:nvPicPr>
        <p:blipFill rotWithShape="1">
          <a:blip r:embed="rId3">
            <a:alphaModFix/>
          </a:blip>
          <a:srcRect b="0" l="0" r="0" t="0"/>
          <a:stretch/>
        </p:blipFill>
        <p:spPr>
          <a:xfrm>
            <a:off x="712269" y="145897"/>
            <a:ext cx="10414818" cy="635115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838200" y="191872"/>
            <a:ext cx="10515600" cy="963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for Loops and the range() Function </a:t>
            </a:r>
            <a:endParaRPr/>
          </a:p>
        </p:txBody>
      </p:sp>
      <p:sp>
        <p:nvSpPr>
          <p:cNvPr id="477" name="Google Shape;477;p64"/>
          <p:cNvSpPr txBox="1"/>
          <p:nvPr>
            <p:ph idx="1" type="body"/>
          </p:nvPr>
        </p:nvSpPr>
        <p:spPr>
          <a:xfrm>
            <a:off x="365759" y="1309036"/>
            <a:ext cx="11405937" cy="489680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It is used to execute a block of code for a certain number of times</a:t>
            </a:r>
            <a:endParaRPr/>
          </a:p>
          <a:p>
            <a:pPr indent="-64135"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for</a:t>
            </a:r>
            <a:r>
              <a:rPr lang="en-US"/>
              <a:t> countervariable </a:t>
            </a:r>
            <a:r>
              <a:rPr b="1" lang="en-US"/>
              <a:t>in range(count):            </a:t>
            </a:r>
            <a:endParaRPr/>
          </a:p>
          <a:p>
            <a:pPr indent="0" lvl="0" marL="0" rtl="0" algn="l">
              <a:lnSpc>
                <a:spcPct val="90000"/>
              </a:lnSpc>
              <a:spcBef>
                <a:spcPts val="1000"/>
              </a:spcBef>
              <a:spcAft>
                <a:spcPts val="0"/>
              </a:spcAft>
              <a:buClr>
                <a:schemeClr val="dk1"/>
              </a:buClr>
              <a:buSzPct val="100000"/>
              <a:buNone/>
            </a:pPr>
            <a:r>
              <a:rPr b="1" lang="en-US"/>
              <a:t>	</a:t>
            </a:r>
            <a:r>
              <a:rPr lang="en-US"/>
              <a:t>block of code ( for clause)</a:t>
            </a:r>
            <a:endParaRPr/>
          </a:p>
          <a:p>
            <a:pPr indent="0" lvl="0" marL="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lang="en-US"/>
              <a:t>A </a:t>
            </a:r>
            <a:r>
              <a:rPr b="1" lang="en-US"/>
              <a:t>for</a:t>
            </a:r>
            <a:r>
              <a:rPr lang="en-US"/>
              <a:t> statement looks like </a:t>
            </a:r>
            <a:endParaRPr/>
          </a:p>
          <a:p>
            <a:pPr indent="-228600" lvl="1" marL="685800" rtl="0" algn="l">
              <a:lnSpc>
                <a:spcPct val="90000"/>
              </a:lnSpc>
              <a:spcBef>
                <a:spcPts val="500"/>
              </a:spcBef>
              <a:spcAft>
                <a:spcPts val="0"/>
              </a:spcAft>
              <a:buClr>
                <a:schemeClr val="dk1"/>
              </a:buClr>
              <a:buSzPct val="100000"/>
              <a:buChar char="•"/>
            </a:pPr>
            <a:r>
              <a:rPr lang="en-US"/>
              <a:t>The for keyword </a:t>
            </a:r>
            <a:endParaRPr/>
          </a:p>
          <a:p>
            <a:pPr indent="-228600" lvl="1" marL="685800" rtl="0" algn="l">
              <a:lnSpc>
                <a:spcPct val="90000"/>
              </a:lnSpc>
              <a:spcBef>
                <a:spcPts val="500"/>
              </a:spcBef>
              <a:spcAft>
                <a:spcPts val="0"/>
              </a:spcAft>
              <a:buClr>
                <a:schemeClr val="dk1"/>
              </a:buClr>
              <a:buSzPct val="100000"/>
              <a:buChar char="•"/>
            </a:pPr>
            <a:r>
              <a:rPr lang="en-US"/>
              <a:t>A variable name </a:t>
            </a:r>
            <a:endParaRPr/>
          </a:p>
          <a:p>
            <a:pPr indent="-228600" lvl="1" marL="685800" rtl="0" algn="l">
              <a:lnSpc>
                <a:spcPct val="90000"/>
              </a:lnSpc>
              <a:spcBef>
                <a:spcPts val="500"/>
              </a:spcBef>
              <a:spcAft>
                <a:spcPts val="0"/>
              </a:spcAft>
              <a:buClr>
                <a:schemeClr val="dk1"/>
              </a:buClr>
              <a:buSzPct val="100000"/>
              <a:buChar char="•"/>
            </a:pPr>
            <a:r>
              <a:rPr lang="en-US"/>
              <a:t>The in keyword </a:t>
            </a:r>
            <a:endParaRPr/>
          </a:p>
          <a:p>
            <a:pPr indent="-228600" lvl="1" marL="685800" rtl="0" algn="l">
              <a:lnSpc>
                <a:spcPct val="90000"/>
              </a:lnSpc>
              <a:spcBef>
                <a:spcPts val="500"/>
              </a:spcBef>
              <a:spcAft>
                <a:spcPts val="0"/>
              </a:spcAft>
              <a:buClr>
                <a:schemeClr val="dk1"/>
              </a:buClr>
              <a:buSzPct val="100000"/>
              <a:buChar char="•"/>
            </a:pPr>
            <a:r>
              <a:rPr lang="en-US"/>
              <a:t>A call to the range() method with up to three integers passed to it ( 1-999)</a:t>
            </a:r>
            <a:endParaRPr/>
          </a:p>
          <a:p>
            <a:pPr indent="-228600" lvl="1" marL="685800" rtl="0" algn="l">
              <a:lnSpc>
                <a:spcPct val="90000"/>
              </a:lnSpc>
              <a:spcBef>
                <a:spcPts val="500"/>
              </a:spcBef>
              <a:spcAft>
                <a:spcPts val="0"/>
              </a:spcAft>
              <a:buClr>
                <a:schemeClr val="dk1"/>
              </a:buClr>
              <a:buSzPct val="100000"/>
              <a:buChar char="•"/>
            </a:pPr>
            <a:r>
              <a:rPr lang="en-US"/>
              <a:t>A colon (: )</a:t>
            </a:r>
            <a:endParaRPr/>
          </a:p>
          <a:p>
            <a:pPr indent="-228600" lvl="1" marL="685800" rtl="0" algn="l">
              <a:lnSpc>
                <a:spcPct val="90000"/>
              </a:lnSpc>
              <a:spcBef>
                <a:spcPts val="500"/>
              </a:spcBef>
              <a:spcAft>
                <a:spcPts val="0"/>
              </a:spcAft>
              <a:buClr>
                <a:schemeClr val="dk1"/>
              </a:buClr>
              <a:buSzPct val="100000"/>
              <a:buChar char="•"/>
            </a:pPr>
            <a:r>
              <a:rPr lang="en-US"/>
              <a:t>Starting on the next line, an indented block of code (called the for clause)</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5"/>
          <p:cNvSpPr txBox="1"/>
          <p:nvPr>
            <p:ph idx="1" type="body"/>
          </p:nvPr>
        </p:nvSpPr>
        <p:spPr>
          <a:xfrm>
            <a:off x="57755" y="173254"/>
            <a:ext cx="6945430" cy="19514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print('My name is') </a:t>
            </a:r>
            <a:endParaRPr/>
          </a:p>
          <a:p>
            <a:pPr indent="0" lvl="0" marL="0" rtl="0" algn="l">
              <a:lnSpc>
                <a:spcPct val="90000"/>
              </a:lnSpc>
              <a:spcBef>
                <a:spcPts val="1000"/>
              </a:spcBef>
              <a:spcAft>
                <a:spcPts val="0"/>
              </a:spcAft>
              <a:buClr>
                <a:schemeClr val="dk1"/>
              </a:buClr>
              <a:buSzPts val="2400"/>
              <a:buNone/>
            </a:pPr>
            <a:r>
              <a:rPr lang="en-US" sz="2400"/>
              <a:t>for i in range(5): </a:t>
            </a:r>
            <a:endParaRPr sz="2400"/>
          </a:p>
          <a:p>
            <a:pPr indent="0" lvl="0" marL="0" rtl="0" algn="l">
              <a:lnSpc>
                <a:spcPct val="90000"/>
              </a:lnSpc>
              <a:spcBef>
                <a:spcPts val="1000"/>
              </a:spcBef>
              <a:spcAft>
                <a:spcPts val="0"/>
              </a:spcAft>
              <a:buClr>
                <a:schemeClr val="dk1"/>
              </a:buClr>
              <a:buSzPts val="2400"/>
              <a:buNone/>
            </a:pPr>
            <a:r>
              <a:rPr lang="en-US" sz="2400"/>
              <a:t>       print('Jimmy Five Times (' + str(i) + ')')</a:t>
            </a:r>
            <a:endParaRPr sz="2400"/>
          </a:p>
        </p:txBody>
      </p:sp>
      <p:pic>
        <p:nvPicPr>
          <p:cNvPr id="483" name="Google Shape;483;p65"/>
          <p:cNvPicPr preferRelativeResize="0"/>
          <p:nvPr/>
        </p:nvPicPr>
        <p:blipFill rotWithShape="1">
          <a:blip r:embed="rId3">
            <a:alphaModFix/>
          </a:blip>
          <a:srcRect b="0" l="0" r="0" t="0"/>
          <a:stretch/>
        </p:blipFill>
        <p:spPr>
          <a:xfrm>
            <a:off x="5720093" y="615715"/>
            <a:ext cx="6452659" cy="4841809"/>
          </a:xfrm>
          <a:prstGeom prst="rect">
            <a:avLst/>
          </a:prstGeom>
          <a:noFill/>
          <a:ln>
            <a:noFill/>
          </a:ln>
        </p:spPr>
      </p:pic>
      <p:sp>
        <p:nvSpPr>
          <p:cNvPr id="484" name="Google Shape;484;p65"/>
          <p:cNvSpPr txBox="1"/>
          <p:nvPr/>
        </p:nvSpPr>
        <p:spPr>
          <a:xfrm>
            <a:off x="999424" y="4481788"/>
            <a:ext cx="3476324" cy="860234"/>
          </a:xfrm>
          <a:prstGeom prst="rect">
            <a:avLst/>
          </a:prstGeom>
          <a:solidFill>
            <a:srgbClr val="FFFF00"/>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OUTPUT ???</a:t>
            </a:r>
            <a:endParaRPr sz="2400">
              <a:solidFill>
                <a:schemeClr val="dk1"/>
              </a:solidFill>
              <a:latin typeface="Cambria"/>
              <a:ea typeface="Cambria"/>
              <a:cs typeface="Cambria"/>
              <a:sym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115503" y="66745"/>
            <a:ext cx="11964202" cy="11556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mbria"/>
              <a:buNone/>
            </a:pPr>
            <a:r>
              <a:rPr lang="en-US" sz="3600"/>
              <a:t>The Starting, Stopping, and Stepping Arguments to range() </a:t>
            </a:r>
            <a:endParaRPr sz="3600"/>
          </a:p>
        </p:txBody>
      </p:sp>
      <p:sp>
        <p:nvSpPr>
          <p:cNvPr id="490" name="Google Shape;490;p66"/>
          <p:cNvSpPr txBox="1"/>
          <p:nvPr>
            <p:ph idx="1" type="body"/>
          </p:nvPr>
        </p:nvSpPr>
        <p:spPr>
          <a:xfrm>
            <a:off x="356936" y="1382863"/>
            <a:ext cx="1140513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Some functions can be called with multiple arguments separated by a comma, and range() is one of them. </a:t>
            </a:r>
            <a:endParaRPr/>
          </a:p>
          <a:p>
            <a:pPr indent="-228600" lvl="0" marL="228600" rtl="0" algn="l">
              <a:lnSpc>
                <a:spcPct val="90000"/>
              </a:lnSpc>
              <a:spcBef>
                <a:spcPts val="1000"/>
              </a:spcBef>
              <a:spcAft>
                <a:spcPts val="0"/>
              </a:spcAft>
              <a:buClr>
                <a:schemeClr val="dk1"/>
              </a:buClr>
              <a:buSzPts val="2800"/>
              <a:buChar char="•"/>
            </a:pPr>
            <a:r>
              <a:rPr lang="en-US"/>
              <a:t>This lets to change the integer passed to range() to follow any sequence of integers, including starting at a number other than zero. </a:t>
            </a:r>
            <a:endParaRPr/>
          </a:p>
          <a:p>
            <a:pPr indent="0" lvl="2" marL="914400" rtl="0" algn="l">
              <a:lnSpc>
                <a:spcPct val="90000"/>
              </a:lnSpc>
              <a:spcBef>
                <a:spcPts val="500"/>
              </a:spcBef>
              <a:spcAft>
                <a:spcPts val="0"/>
              </a:spcAft>
              <a:buClr>
                <a:schemeClr val="dk1"/>
              </a:buClr>
              <a:buSzPts val="3200"/>
              <a:buNone/>
            </a:pPr>
            <a:r>
              <a:rPr lang="en-US" sz="3200"/>
              <a:t>for i in range(12, 16): </a:t>
            </a:r>
            <a:endParaRPr sz="3200"/>
          </a:p>
          <a:p>
            <a:pPr indent="0" lvl="2" marL="914400" rtl="0" algn="l">
              <a:lnSpc>
                <a:spcPct val="90000"/>
              </a:lnSpc>
              <a:spcBef>
                <a:spcPts val="500"/>
              </a:spcBef>
              <a:spcAft>
                <a:spcPts val="0"/>
              </a:spcAft>
              <a:buClr>
                <a:schemeClr val="dk1"/>
              </a:buClr>
              <a:buSzPts val="3200"/>
              <a:buNone/>
            </a:pPr>
            <a:r>
              <a:rPr lang="en-US" sz="3200"/>
              <a:t>       print(i) </a:t>
            </a:r>
            <a:endParaRPr sz="3200"/>
          </a:p>
          <a:p>
            <a:pPr indent="-228600" lvl="0" marL="228600" rtl="0" algn="l">
              <a:lnSpc>
                <a:spcPct val="90000"/>
              </a:lnSpc>
              <a:spcBef>
                <a:spcPts val="1000"/>
              </a:spcBef>
              <a:spcAft>
                <a:spcPts val="0"/>
              </a:spcAft>
              <a:buClr>
                <a:schemeClr val="dk1"/>
              </a:buClr>
              <a:buSzPts val="2800"/>
              <a:buChar char="•"/>
            </a:pPr>
            <a:r>
              <a:rPr lang="en-US"/>
              <a:t>The first argument -12, will be where the for loop’s variable starts, and the second argument -16, will be up to, but not including, the number to stop at. </a:t>
            </a:r>
            <a:endParaRPr/>
          </a:p>
        </p:txBody>
      </p:sp>
      <p:sp>
        <p:nvSpPr>
          <p:cNvPr id="491" name="Google Shape;491;p66"/>
          <p:cNvSpPr txBox="1"/>
          <p:nvPr/>
        </p:nvSpPr>
        <p:spPr>
          <a:xfrm>
            <a:off x="3607871" y="5607944"/>
            <a:ext cx="3476324" cy="860234"/>
          </a:xfrm>
          <a:prstGeom prst="rect">
            <a:avLst/>
          </a:prstGeom>
          <a:solidFill>
            <a:srgbClr val="FFFF00"/>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OUTPUT ???</a:t>
            </a:r>
            <a:endParaRPr sz="2400">
              <a:solidFill>
                <a:schemeClr val="dk1"/>
              </a:solidFill>
              <a:latin typeface="Cambria"/>
              <a:ea typeface="Cambria"/>
              <a:cs typeface="Cambria"/>
              <a:sym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7"/>
          <p:cNvSpPr txBox="1"/>
          <p:nvPr>
            <p:ph idx="1" type="body"/>
          </p:nvPr>
        </p:nvSpPr>
        <p:spPr>
          <a:xfrm>
            <a:off x="838200" y="539015"/>
            <a:ext cx="10515600" cy="56668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range() function can also be called with three arguments. </a:t>
            </a:r>
            <a:endParaRPr/>
          </a:p>
          <a:p>
            <a:pPr indent="-228600" lvl="0" marL="228600" rtl="0" algn="l">
              <a:lnSpc>
                <a:spcPct val="90000"/>
              </a:lnSpc>
              <a:spcBef>
                <a:spcPts val="1000"/>
              </a:spcBef>
              <a:spcAft>
                <a:spcPts val="0"/>
              </a:spcAft>
              <a:buClr>
                <a:schemeClr val="dk1"/>
              </a:buClr>
              <a:buSzPts val="2800"/>
              <a:buChar char="•"/>
            </a:pPr>
            <a:r>
              <a:rPr lang="en-US"/>
              <a:t>The first two arguments will be the start and stop values, and the third will be the step argument. </a:t>
            </a:r>
            <a:endParaRPr/>
          </a:p>
          <a:p>
            <a:pPr indent="-228600" lvl="0" marL="228600" rtl="0" algn="l">
              <a:lnSpc>
                <a:spcPct val="90000"/>
              </a:lnSpc>
              <a:spcBef>
                <a:spcPts val="1000"/>
              </a:spcBef>
              <a:spcAft>
                <a:spcPts val="0"/>
              </a:spcAft>
              <a:buClr>
                <a:schemeClr val="dk1"/>
              </a:buClr>
              <a:buSzPts val="2800"/>
              <a:buChar char="•"/>
            </a:pPr>
            <a:r>
              <a:rPr lang="en-US"/>
              <a:t>The step is the amount that the variable is increased by after each iteration. </a:t>
            </a:r>
            <a:endParaRPr/>
          </a:p>
          <a:p>
            <a:pPr indent="0" lvl="0" marL="0" rtl="0" algn="l">
              <a:lnSpc>
                <a:spcPct val="90000"/>
              </a:lnSpc>
              <a:spcBef>
                <a:spcPts val="1000"/>
              </a:spcBef>
              <a:spcAft>
                <a:spcPts val="0"/>
              </a:spcAft>
              <a:buClr>
                <a:schemeClr val="dk1"/>
              </a:buClr>
              <a:buSzPts val="2800"/>
              <a:buNone/>
            </a:pPr>
            <a:r>
              <a:rPr lang="en-US"/>
              <a:t>		for i in range(0, 10, 2): </a:t>
            </a:r>
            <a:endParaRPr/>
          </a:p>
          <a:p>
            <a:pPr indent="0" lvl="0" marL="0" rtl="0" algn="l">
              <a:lnSpc>
                <a:spcPct val="90000"/>
              </a:lnSpc>
              <a:spcBef>
                <a:spcPts val="1000"/>
              </a:spcBef>
              <a:spcAft>
                <a:spcPts val="0"/>
              </a:spcAft>
              <a:buClr>
                <a:schemeClr val="dk1"/>
              </a:buClr>
              <a:buSzPts val="2800"/>
              <a:buNone/>
            </a:pPr>
            <a:r>
              <a:rPr lang="en-US"/>
              <a:t>                               print(i) </a:t>
            </a:r>
            <a:endParaRPr/>
          </a:p>
          <a:p>
            <a:pPr indent="0" lvl="0" marL="0" rtl="0" algn="l">
              <a:lnSpc>
                <a:spcPct val="90000"/>
              </a:lnSpc>
              <a:spcBef>
                <a:spcPts val="1000"/>
              </a:spcBef>
              <a:spcAft>
                <a:spcPts val="0"/>
              </a:spcAft>
              <a:buClr>
                <a:schemeClr val="dk1"/>
              </a:buClr>
              <a:buSzPts val="2800"/>
              <a:buNone/>
            </a:pPr>
            <a:r>
              <a:t/>
            </a:r>
            <a:endParaRPr/>
          </a:p>
        </p:txBody>
      </p:sp>
      <p:sp>
        <p:nvSpPr>
          <p:cNvPr id="497" name="Google Shape;497;p67"/>
          <p:cNvSpPr txBox="1"/>
          <p:nvPr/>
        </p:nvSpPr>
        <p:spPr>
          <a:xfrm>
            <a:off x="3453868" y="4356661"/>
            <a:ext cx="3476324" cy="860234"/>
          </a:xfrm>
          <a:prstGeom prst="rect">
            <a:avLst/>
          </a:prstGeom>
          <a:solidFill>
            <a:srgbClr val="FFFF00"/>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OUTPUT ???</a:t>
            </a:r>
            <a:endParaRPr sz="2400">
              <a:solidFill>
                <a:schemeClr val="dk1"/>
              </a:solidFill>
              <a:latin typeface="Cambria"/>
              <a:ea typeface="Cambria"/>
              <a:cs typeface="Cambria"/>
              <a:sym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8"/>
          <p:cNvSpPr txBox="1"/>
          <p:nvPr>
            <p:ph idx="1" type="body"/>
          </p:nvPr>
        </p:nvSpPr>
        <p:spPr>
          <a:xfrm>
            <a:off x="838200" y="1001027"/>
            <a:ext cx="10515600" cy="52048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range() function is flexible in the sequence of numbers it produces for </a:t>
            </a:r>
            <a:r>
              <a:rPr b="1" lang="en-US"/>
              <a:t>for</a:t>
            </a:r>
            <a:r>
              <a:rPr lang="en-US"/>
              <a:t> loops. </a:t>
            </a:r>
            <a:endParaRPr/>
          </a:p>
          <a:p>
            <a:pPr indent="-228600" lvl="0" marL="228600" rtl="0" algn="l">
              <a:lnSpc>
                <a:spcPct val="90000"/>
              </a:lnSpc>
              <a:spcBef>
                <a:spcPts val="1000"/>
              </a:spcBef>
              <a:spcAft>
                <a:spcPts val="0"/>
              </a:spcAft>
              <a:buClr>
                <a:schemeClr val="dk1"/>
              </a:buClr>
              <a:buSzPts val="2800"/>
              <a:buChar char="•"/>
            </a:pPr>
            <a:r>
              <a:rPr lang="en-US"/>
              <a:t>A negative number can be used for the step argument to make the for loop count down instead of up.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for i in range(5, -1, -1): </a:t>
            </a:r>
            <a:endParaRPr/>
          </a:p>
          <a:p>
            <a:pPr indent="0" lvl="0" marL="0" rtl="0" algn="l">
              <a:lnSpc>
                <a:spcPct val="90000"/>
              </a:lnSpc>
              <a:spcBef>
                <a:spcPts val="1000"/>
              </a:spcBef>
              <a:spcAft>
                <a:spcPts val="0"/>
              </a:spcAft>
              <a:buClr>
                <a:schemeClr val="dk1"/>
              </a:buClr>
              <a:buSzPts val="2800"/>
              <a:buNone/>
            </a:pPr>
            <a:r>
              <a:rPr lang="en-US"/>
              <a:t>		       print(i)</a:t>
            </a:r>
            <a:endParaRPr/>
          </a:p>
        </p:txBody>
      </p:sp>
      <p:sp>
        <p:nvSpPr>
          <p:cNvPr id="503" name="Google Shape;503;p68"/>
          <p:cNvSpPr txBox="1"/>
          <p:nvPr/>
        </p:nvSpPr>
        <p:spPr>
          <a:xfrm>
            <a:off x="3453868" y="4558791"/>
            <a:ext cx="3476324" cy="860234"/>
          </a:xfrm>
          <a:prstGeom prst="rect">
            <a:avLst/>
          </a:prstGeom>
          <a:solidFill>
            <a:srgbClr val="FFFF00"/>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OUTPUT ???</a:t>
            </a:r>
            <a:endParaRPr sz="2400">
              <a:solidFill>
                <a:schemeClr val="dk1"/>
              </a:solidFill>
              <a:latin typeface="Cambria"/>
              <a:ea typeface="Cambria"/>
              <a:cs typeface="Cambria"/>
              <a:sym typeface="Cambri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9"/>
          <p:cNvSpPr txBox="1"/>
          <p:nvPr>
            <p:ph type="title"/>
          </p:nvPr>
        </p:nvSpPr>
        <p:spPr>
          <a:xfrm>
            <a:off x="328061" y="134120"/>
            <a:ext cx="10515600" cy="8572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Importing Modules </a:t>
            </a:r>
            <a:endParaRPr/>
          </a:p>
        </p:txBody>
      </p:sp>
      <p:sp>
        <p:nvSpPr>
          <p:cNvPr id="509" name="Google Shape;509;p69"/>
          <p:cNvSpPr txBox="1"/>
          <p:nvPr>
            <p:ph idx="1" type="body"/>
          </p:nvPr>
        </p:nvSpPr>
        <p:spPr>
          <a:xfrm>
            <a:off x="548640" y="991404"/>
            <a:ext cx="10805160" cy="52144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All Python programs can call a basic set of functions called built-in functions, like print(), input(), and len() functions.</a:t>
            </a:r>
            <a:endParaRPr/>
          </a:p>
          <a:p>
            <a:pPr indent="-228600" lvl="0" marL="228600" rtl="0" algn="l">
              <a:lnSpc>
                <a:spcPct val="90000"/>
              </a:lnSpc>
              <a:spcBef>
                <a:spcPts val="1000"/>
              </a:spcBef>
              <a:spcAft>
                <a:spcPts val="0"/>
              </a:spcAft>
              <a:buClr>
                <a:schemeClr val="dk1"/>
              </a:buClr>
              <a:buSzPts val="2800"/>
              <a:buChar char="•"/>
            </a:pPr>
            <a:r>
              <a:rPr lang="en-US"/>
              <a:t> Python has a set of modules called the standard library. </a:t>
            </a:r>
            <a:endParaRPr/>
          </a:p>
          <a:p>
            <a:pPr indent="-228600" lvl="0" marL="228600" rtl="0" algn="l">
              <a:lnSpc>
                <a:spcPct val="90000"/>
              </a:lnSpc>
              <a:spcBef>
                <a:spcPts val="1000"/>
              </a:spcBef>
              <a:spcAft>
                <a:spcPts val="0"/>
              </a:spcAft>
              <a:buClr>
                <a:schemeClr val="dk1"/>
              </a:buClr>
              <a:buSzPts val="2800"/>
              <a:buChar char="•"/>
            </a:pPr>
            <a:r>
              <a:rPr lang="en-US"/>
              <a:t>Each module is a Python program that contains a related group of functions that can be embedded in your programs. </a:t>
            </a:r>
            <a:endParaRPr/>
          </a:p>
          <a:p>
            <a:pPr indent="-228600" lvl="0" marL="228600" rtl="0" algn="l">
              <a:lnSpc>
                <a:spcPct val="90000"/>
              </a:lnSpc>
              <a:spcBef>
                <a:spcPts val="1000"/>
              </a:spcBef>
              <a:spcAft>
                <a:spcPts val="0"/>
              </a:spcAft>
              <a:buClr>
                <a:schemeClr val="dk1"/>
              </a:buClr>
              <a:buSzPts val="2800"/>
              <a:buChar char="•"/>
            </a:pPr>
            <a:r>
              <a:rPr lang="en-US"/>
              <a:t>Like, the math module has mathematics related functions, the random module has random number–related functions, and so on. </a:t>
            </a:r>
            <a:endParaRPr/>
          </a:p>
          <a:p>
            <a:pPr indent="-228600" lvl="0" marL="228600" rtl="0" algn="l">
              <a:lnSpc>
                <a:spcPct val="90000"/>
              </a:lnSpc>
              <a:spcBef>
                <a:spcPts val="1000"/>
              </a:spcBef>
              <a:spcAft>
                <a:spcPts val="0"/>
              </a:spcAft>
              <a:buClr>
                <a:schemeClr val="dk1"/>
              </a:buClr>
              <a:buSzPts val="2800"/>
              <a:buChar char="•"/>
            </a:pPr>
            <a:r>
              <a:rPr lang="en-US"/>
              <a:t>Before the functions are used in a module, the module must be imported with an </a:t>
            </a:r>
            <a:r>
              <a:rPr b="1" lang="en-US"/>
              <a:t>import</a:t>
            </a:r>
            <a:r>
              <a:rPr lang="en-US"/>
              <a:t> statement.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609562" y="627017"/>
            <a:ext cx="10970378" cy="53557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Cambria"/>
              <a:buNone/>
            </a:pPr>
            <a:r>
              <a:rPr lang="en-US" sz="4000">
                <a:latin typeface="Cambria"/>
                <a:ea typeface="Cambria"/>
                <a:cs typeface="Cambria"/>
                <a:sym typeface="Cambria"/>
              </a:rPr>
              <a:t>Difference between c and python</a:t>
            </a:r>
            <a:br>
              <a:rPr lang="en-US" sz="4000">
                <a:latin typeface="Cambria"/>
                <a:ea typeface="Cambria"/>
                <a:cs typeface="Cambria"/>
                <a:sym typeface="Cambria"/>
              </a:rPr>
            </a:br>
            <a:endParaRPr sz="4000">
              <a:latin typeface="Cambria"/>
              <a:ea typeface="Cambria"/>
              <a:cs typeface="Cambria"/>
              <a:sym typeface="Cambria"/>
            </a:endParaRPr>
          </a:p>
        </p:txBody>
      </p:sp>
      <p:sp>
        <p:nvSpPr>
          <p:cNvPr id="126" name="Google Shape;126;p7"/>
          <p:cNvSpPr txBox="1"/>
          <p:nvPr>
            <p:ph idx="1" type="subTitle"/>
          </p:nvPr>
        </p:nvSpPr>
        <p:spPr>
          <a:xfrm>
            <a:off x="544247" y="1238638"/>
            <a:ext cx="10970378" cy="5253602"/>
          </a:xfrm>
          <a:prstGeom prst="rect">
            <a:avLst/>
          </a:prstGeom>
          <a:noFill/>
          <a:ln>
            <a:noFill/>
          </a:ln>
        </p:spPr>
        <p:txBody>
          <a:bodyPr anchorCtr="0" anchor="ctr" bIns="0" lIns="0" spcFirstLastPara="1" rIns="0" wrap="square" tIns="0">
            <a:noAutofit/>
          </a:bodyPr>
          <a:lstStyle/>
          <a:p>
            <a:pPr indent="-228600" lvl="0" marL="228600" rtl="0" algn="ctr">
              <a:lnSpc>
                <a:spcPct val="150000"/>
              </a:lnSpc>
              <a:spcBef>
                <a:spcPts val="0"/>
              </a:spcBef>
              <a:spcAft>
                <a:spcPts val="0"/>
              </a:spcAft>
              <a:buClr>
                <a:schemeClr val="dk1"/>
              </a:buClr>
              <a:buSzPts val="1400"/>
              <a:buNone/>
            </a:pPr>
            <a:r>
              <a:rPr b="1" lang="en-US" sz="2400" u="sng">
                <a:latin typeface="Cambria"/>
                <a:ea typeface="Cambria"/>
                <a:cs typeface="Cambria"/>
                <a:sym typeface="Cambria"/>
              </a:rPr>
              <a:t>C</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C is a procedure oriented language.</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Compulsory to declare data type of a variable.</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For, while, do-while loops.</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Switch statement.</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Doesn’t allow exception handling.</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Middle level languauge.</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Memory management needs to be done manually.</a:t>
            </a:r>
            <a:endParaRPr/>
          </a:p>
          <a:p>
            <a:pPr indent="-228600" lvl="0" marL="228600" rtl="0" algn="ctr">
              <a:lnSpc>
                <a:spcPct val="150000"/>
              </a:lnSpc>
              <a:spcBef>
                <a:spcPts val="0"/>
              </a:spcBef>
              <a:spcAft>
                <a:spcPts val="0"/>
              </a:spcAft>
              <a:buClr>
                <a:schemeClr val="dk1"/>
              </a:buClr>
              <a:buSzPts val="1400"/>
              <a:buNone/>
            </a:pPr>
            <a:r>
              <a:rPr b="1" lang="en-US" sz="2400" u="sng">
                <a:latin typeface="Cambria"/>
                <a:ea typeface="Cambria"/>
                <a:cs typeface="Cambria"/>
                <a:sym typeface="Cambria"/>
              </a:rPr>
              <a:t>Python</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Object oriented language.</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Data type declaration is not required.</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For and while loop.</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No switch statement.</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Allows exception handling.</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High level language.</a:t>
            </a:r>
            <a:endParaRPr/>
          </a:p>
          <a:p>
            <a:pPr indent="-228600" lvl="0" marL="228600" rtl="0" algn="l">
              <a:lnSpc>
                <a:spcPct val="150000"/>
              </a:lnSpc>
              <a:spcBef>
                <a:spcPts val="0"/>
              </a:spcBef>
              <a:spcAft>
                <a:spcPts val="0"/>
              </a:spcAft>
              <a:buClr>
                <a:schemeClr val="dk1"/>
              </a:buClr>
              <a:buSzPts val="1400"/>
              <a:buFont typeface="Noto Sans Symbols"/>
              <a:buChar char="❑"/>
            </a:pPr>
            <a:r>
              <a:rPr lang="en-US" sz="2400">
                <a:latin typeface="Cambria"/>
                <a:ea typeface="Cambria"/>
                <a:cs typeface="Cambria"/>
                <a:sym typeface="Cambria"/>
              </a:rPr>
              <a:t>Memory management automatically handled by python.</a:t>
            </a:r>
            <a:endParaRPr sz="2400">
              <a:latin typeface="Cambria"/>
              <a:ea typeface="Cambria"/>
              <a:cs typeface="Cambria"/>
              <a:sym typeface="Cambr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0"/>
          <p:cNvSpPr txBox="1"/>
          <p:nvPr>
            <p:ph type="title"/>
          </p:nvPr>
        </p:nvSpPr>
        <p:spPr>
          <a:xfrm>
            <a:off x="684196"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import </a:t>
            </a:r>
            <a:endParaRPr/>
          </a:p>
        </p:txBody>
      </p:sp>
      <p:sp>
        <p:nvSpPr>
          <p:cNvPr id="515" name="Google Shape;515;p70"/>
          <p:cNvSpPr txBox="1"/>
          <p:nvPr>
            <p:ph idx="1" type="body"/>
          </p:nvPr>
        </p:nvSpPr>
        <p:spPr>
          <a:xfrm>
            <a:off x="587141" y="1058780"/>
            <a:ext cx="11357811" cy="551527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In code, an import statement consists of the following: </a:t>
            </a:r>
            <a:endParaRPr/>
          </a:p>
          <a:p>
            <a:pPr indent="-228600" lvl="1" marL="685800" rtl="0" algn="l">
              <a:lnSpc>
                <a:spcPct val="90000"/>
              </a:lnSpc>
              <a:spcBef>
                <a:spcPts val="500"/>
              </a:spcBef>
              <a:spcAft>
                <a:spcPts val="0"/>
              </a:spcAft>
              <a:buClr>
                <a:schemeClr val="dk1"/>
              </a:buClr>
              <a:buSzPct val="100000"/>
              <a:buChar char="•"/>
            </a:pPr>
            <a:r>
              <a:rPr lang="en-US"/>
              <a:t>The import keyword </a:t>
            </a:r>
            <a:endParaRPr/>
          </a:p>
          <a:p>
            <a:pPr indent="-228600" lvl="1" marL="685800" rtl="0" algn="l">
              <a:lnSpc>
                <a:spcPct val="90000"/>
              </a:lnSpc>
              <a:spcBef>
                <a:spcPts val="500"/>
              </a:spcBef>
              <a:spcAft>
                <a:spcPts val="0"/>
              </a:spcAft>
              <a:buClr>
                <a:schemeClr val="dk1"/>
              </a:buClr>
              <a:buSzPct val="100000"/>
              <a:buChar char="•"/>
            </a:pPr>
            <a:r>
              <a:rPr lang="en-US"/>
              <a:t>The name of the module </a:t>
            </a:r>
            <a:endParaRPr/>
          </a:p>
          <a:p>
            <a:pPr indent="-228600" lvl="1" marL="685800" rtl="0" algn="l">
              <a:lnSpc>
                <a:spcPct val="90000"/>
              </a:lnSpc>
              <a:spcBef>
                <a:spcPts val="500"/>
              </a:spcBef>
              <a:spcAft>
                <a:spcPts val="0"/>
              </a:spcAft>
              <a:buClr>
                <a:schemeClr val="dk1"/>
              </a:buClr>
              <a:buSzPct val="100000"/>
              <a:buChar char="•"/>
            </a:pPr>
            <a:r>
              <a:rPr lang="en-US"/>
              <a:t>Optionally, more module names, separated by commas </a:t>
            </a:r>
            <a:endParaRPr/>
          </a:p>
          <a:p>
            <a:pPr indent="-228600" lvl="0" marL="228600" rtl="0" algn="l">
              <a:lnSpc>
                <a:spcPct val="90000"/>
              </a:lnSpc>
              <a:spcBef>
                <a:spcPts val="1000"/>
              </a:spcBef>
              <a:spcAft>
                <a:spcPts val="0"/>
              </a:spcAft>
              <a:buClr>
                <a:schemeClr val="dk1"/>
              </a:buClr>
              <a:buSzPct val="100000"/>
              <a:buChar char="•"/>
            </a:pPr>
            <a:r>
              <a:rPr lang="en-US"/>
              <a:t>After a module is imported, all the functions of that module can be used.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Ex1 - import random, sys, os, math </a:t>
            </a:r>
            <a:endParaRPr/>
          </a:p>
          <a:p>
            <a:pPr indent="0" lvl="0" marL="0" rtl="0" algn="l">
              <a:lnSpc>
                <a:spcPct val="90000"/>
              </a:lnSpc>
              <a:spcBef>
                <a:spcPts val="1000"/>
              </a:spcBef>
              <a:spcAft>
                <a:spcPts val="0"/>
              </a:spcAft>
              <a:buClr>
                <a:schemeClr val="dk1"/>
              </a:buClr>
              <a:buSzPct val="100000"/>
              <a:buNone/>
            </a:pPr>
            <a:r>
              <a:rPr lang="en-US"/>
              <a:t>			Ex2 - import </a:t>
            </a:r>
            <a:r>
              <a:rPr b="1" lang="en-US"/>
              <a:t>random</a:t>
            </a:r>
            <a:r>
              <a:rPr lang="en-US"/>
              <a: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for i in range(5): </a:t>
            </a:r>
            <a:endParaRPr/>
          </a:p>
          <a:p>
            <a:pPr indent="0" lvl="0" marL="0" rtl="0" algn="l">
              <a:lnSpc>
                <a:spcPct val="90000"/>
              </a:lnSpc>
              <a:spcBef>
                <a:spcPts val="1000"/>
              </a:spcBef>
              <a:spcAft>
                <a:spcPts val="0"/>
              </a:spcAft>
              <a:buClr>
                <a:schemeClr val="dk1"/>
              </a:buClr>
              <a:buSzPct val="100000"/>
              <a:buNone/>
            </a:pPr>
            <a:r>
              <a:rPr lang="en-US"/>
              <a:t>     			                   print(</a:t>
            </a:r>
            <a:r>
              <a:rPr b="1" lang="en-US"/>
              <a:t>random.randint</a:t>
            </a:r>
            <a:r>
              <a:rPr lang="en-US"/>
              <a:t>(1, 10))</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Here random, sys, os, math are modules and randint() is a function in the random module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1"/>
          <p:cNvSpPr txBox="1"/>
          <p:nvPr>
            <p:ph type="title"/>
          </p:nvPr>
        </p:nvSpPr>
        <p:spPr>
          <a:xfrm>
            <a:off x="838200" y="37865"/>
            <a:ext cx="10515600" cy="7610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from import Statements </a:t>
            </a:r>
            <a:endParaRPr/>
          </a:p>
        </p:txBody>
      </p:sp>
      <p:sp>
        <p:nvSpPr>
          <p:cNvPr id="521" name="Google Shape;521;p71"/>
          <p:cNvSpPr txBox="1"/>
          <p:nvPr>
            <p:ph idx="1" type="body"/>
          </p:nvPr>
        </p:nvSpPr>
        <p:spPr>
          <a:xfrm>
            <a:off x="288759" y="1212783"/>
            <a:ext cx="11579190" cy="525539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An alternative form of the import statement is composed of the </a:t>
            </a:r>
            <a:r>
              <a:rPr b="1" lang="en-US" u="sng"/>
              <a:t>from</a:t>
            </a:r>
            <a:r>
              <a:rPr lang="en-US"/>
              <a:t> keyword, followed by the </a:t>
            </a:r>
            <a:r>
              <a:rPr b="1" lang="en-US" u="sng"/>
              <a:t>module name</a:t>
            </a:r>
            <a:r>
              <a:rPr lang="en-US"/>
              <a:t>, the </a:t>
            </a:r>
            <a:r>
              <a:rPr b="1" lang="en-US" u="sng"/>
              <a:t>import</a:t>
            </a:r>
            <a:r>
              <a:rPr lang="en-US"/>
              <a:t> keyword, and a star </a:t>
            </a:r>
            <a:r>
              <a:rPr b="1" lang="en-US" u="sng"/>
              <a:t>*</a:t>
            </a:r>
            <a:r>
              <a:rPr lang="en-US"/>
              <a:t> </a:t>
            </a:r>
            <a:endParaRPr/>
          </a:p>
          <a:p>
            <a:pPr indent="0" lvl="0" marL="0" rtl="0" algn="l">
              <a:lnSpc>
                <a:spcPct val="90000"/>
              </a:lnSpc>
              <a:spcBef>
                <a:spcPts val="1000"/>
              </a:spcBef>
              <a:spcAft>
                <a:spcPts val="0"/>
              </a:spcAft>
              <a:buClr>
                <a:schemeClr val="dk1"/>
              </a:buClr>
              <a:buSzPct val="100000"/>
              <a:buNone/>
            </a:pPr>
            <a:r>
              <a:rPr lang="en-US"/>
              <a:t>           		from random import *</a:t>
            </a:r>
            <a:endParaRPr/>
          </a:p>
          <a:p>
            <a:pPr indent="-228600" lvl="0" marL="228600" rtl="0" algn="l">
              <a:lnSpc>
                <a:spcPct val="90000"/>
              </a:lnSpc>
              <a:spcBef>
                <a:spcPts val="1000"/>
              </a:spcBef>
              <a:spcAft>
                <a:spcPts val="0"/>
              </a:spcAft>
              <a:buClr>
                <a:schemeClr val="dk1"/>
              </a:buClr>
              <a:buSzPct val="100000"/>
              <a:buChar char="•"/>
            </a:pPr>
            <a:r>
              <a:rPr lang="en-US"/>
              <a:t> With this form of import statement, calls to functions in random will not need the random. prefix</a:t>
            </a:r>
            <a:endParaRPr/>
          </a:p>
          <a:p>
            <a:pPr indent="0" lvl="0" marL="0" rtl="0" algn="l">
              <a:lnSpc>
                <a:spcPct val="90000"/>
              </a:lnSpc>
              <a:spcBef>
                <a:spcPts val="1000"/>
              </a:spcBef>
              <a:spcAft>
                <a:spcPts val="0"/>
              </a:spcAft>
              <a:buClr>
                <a:schemeClr val="dk1"/>
              </a:buClr>
              <a:buSzPct val="100000"/>
              <a:buNone/>
            </a:pPr>
            <a:r>
              <a:rPr lang="en-US"/>
              <a:t>				from random import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for i in range(5): </a:t>
            </a:r>
            <a:endParaRPr/>
          </a:p>
          <a:p>
            <a:pPr indent="0" lvl="0" marL="0" rtl="0" algn="l">
              <a:lnSpc>
                <a:spcPct val="90000"/>
              </a:lnSpc>
              <a:spcBef>
                <a:spcPts val="1000"/>
              </a:spcBef>
              <a:spcAft>
                <a:spcPts val="0"/>
              </a:spcAft>
              <a:buClr>
                <a:schemeClr val="dk1"/>
              </a:buClr>
              <a:buSzPct val="100000"/>
              <a:buNone/>
            </a:pPr>
            <a:r>
              <a:rPr lang="en-US"/>
              <a:t>     			                   print(</a:t>
            </a:r>
            <a:r>
              <a:rPr b="1" lang="en-US"/>
              <a:t>randint</a:t>
            </a:r>
            <a:r>
              <a:rPr lang="en-US"/>
              <a:t>(1, 10))</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However, using the full name makes for more readable code, so it is better to use the normal form of the import statement.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t>Both are same</a:t>
            </a:r>
            <a:endParaRPr/>
          </a:p>
        </p:txBody>
      </p:sp>
      <p:sp>
        <p:nvSpPr>
          <p:cNvPr id="527" name="Google Shape;527;p72"/>
          <p:cNvSpPr txBox="1"/>
          <p:nvPr>
            <p:ph idx="1" type="body"/>
          </p:nvPr>
        </p:nvSpPr>
        <p:spPr>
          <a:xfrm>
            <a:off x="1260106" y="1825625"/>
            <a:ext cx="5601101" cy="171647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import </a:t>
            </a:r>
            <a:r>
              <a:rPr b="1" lang="en-US"/>
              <a:t>random</a:t>
            </a:r>
            <a:r>
              <a:rPr lang="en-US"/>
              <a: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for i in range(5): </a:t>
            </a:r>
            <a:endParaRPr/>
          </a:p>
          <a:p>
            <a:pPr indent="0" lvl="0" marL="0" rtl="0" algn="l">
              <a:lnSpc>
                <a:spcPct val="90000"/>
              </a:lnSpc>
              <a:spcBef>
                <a:spcPts val="1000"/>
              </a:spcBef>
              <a:spcAft>
                <a:spcPts val="0"/>
              </a:spcAft>
              <a:buClr>
                <a:schemeClr val="dk1"/>
              </a:buClr>
              <a:buSzPct val="100000"/>
              <a:buNone/>
            </a:pPr>
            <a:r>
              <a:rPr lang="en-US"/>
              <a:t>      print(</a:t>
            </a:r>
            <a:r>
              <a:rPr b="1" lang="en-US"/>
              <a:t>random.randint</a:t>
            </a:r>
            <a:r>
              <a:rPr lang="en-US"/>
              <a:t>(1, 10))</a:t>
            </a:r>
            <a:endParaRPr/>
          </a:p>
        </p:txBody>
      </p:sp>
      <p:sp>
        <p:nvSpPr>
          <p:cNvPr id="528" name="Google Shape;528;p72"/>
          <p:cNvSpPr txBox="1"/>
          <p:nvPr/>
        </p:nvSpPr>
        <p:spPr>
          <a:xfrm>
            <a:off x="1260106" y="4384341"/>
            <a:ext cx="5601101" cy="1716472"/>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chemeClr val="dk1"/>
              </a:buClr>
              <a:buSzPct val="100000"/>
              <a:buFont typeface="Arial"/>
              <a:buNone/>
            </a:pPr>
            <a:r>
              <a:rPr lang="en-US" sz="2800">
                <a:solidFill>
                  <a:schemeClr val="dk1"/>
                </a:solidFill>
                <a:latin typeface="Cambria"/>
                <a:ea typeface="Cambria"/>
                <a:cs typeface="Cambria"/>
                <a:sym typeface="Cambria"/>
              </a:rPr>
              <a:t>from </a:t>
            </a:r>
            <a:r>
              <a:rPr b="1" lang="en-US" sz="2800">
                <a:solidFill>
                  <a:schemeClr val="dk1"/>
                </a:solidFill>
                <a:latin typeface="Cambria"/>
                <a:ea typeface="Cambria"/>
                <a:cs typeface="Cambria"/>
                <a:sym typeface="Cambria"/>
              </a:rPr>
              <a:t>random</a:t>
            </a:r>
            <a:r>
              <a:rPr lang="en-US" sz="2800">
                <a:solidFill>
                  <a:schemeClr val="dk1"/>
                </a:solidFill>
                <a:latin typeface="Cambria"/>
                <a:ea typeface="Cambria"/>
                <a:cs typeface="Cambria"/>
                <a:sym typeface="Cambria"/>
              </a:rPr>
              <a:t> import *</a:t>
            </a:r>
            <a:endParaRPr/>
          </a:p>
          <a:p>
            <a:pPr indent="0" lvl="0" marL="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mbria"/>
                <a:ea typeface="Cambria"/>
                <a:cs typeface="Cambria"/>
                <a:sym typeface="Cambria"/>
              </a:rPr>
              <a:t>for i in range(5): </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Cambria"/>
                <a:ea typeface="Cambria"/>
                <a:cs typeface="Cambria"/>
                <a:sym typeface="Cambria"/>
              </a:rPr>
              <a:t>      print(</a:t>
            </a:r>
            <a:r>
              <a:rPr b="1" lang="en-US" sz="2800">
                <a:solidFill>
                  <a:schemeClr val="dk1"/>
                </a:solidFill>
                <a:latin typeface="Cambria"/>
                <a:ea typeface="Cambria"/>
                <a:cs typeface="Cambria"/>
                <a:sym typeface="Cambria"/>
              </a:rPr>
              <a:t>randint</a:t>
            </a:r>
            <a:r>
              <a:rPr lang="en-US" sz="2800">
                <a:solidFill>
                  <a:schemeClr val="dk1"/>
                </a:solidFill>
                <a:latin typeface="Cambria"/>
                <a:ea typeface="Cambria"/>
                <a:cs typeface="Cambria"/>
                <a:sym typeface="Cambria"/>
              </a:rPr>
              <a:t>(1, 10))</a:t>
            </a:r>
            <a:endParaRPr sz="2800">
              <a:solidFill>
                <a:schemeClr val="dk1"/>
              </a:solidFill>
              <a:latin typeface="Cambria"/>
              <a:ea typeface="Cambria"/>
              <a:cs typeface="Cambria"/>
              <a:sym typeface="Cambri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4"/>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Assignment 2</a:t>
            </a:r>
            <a:endParaRPr/>
          </a:p>
        </p:txBody>
      </p:sp>
      <p:pic>
        <p:nvPicPr>
          <p:cNvPr id="534" name="Google Shape;534;p74"/>
          <p:cNvPicPr preferRelativeResize="0"/>
          <p:nvPr/>
        </p:nvPicPr>
        <p:blipFill rotWithShape="1">
          <a:blip r:embed="rId3">
            <a:alphaModFix/>
          </a:blip>
          <a:srcRect b="0" l="0" r="0" t="0"/>
          <a:stretch/>
        </p:blipFill>
        <p:spPr>
          <a:xfrm>
            <a:off x="770021" y="1566861"/>
            <a:ext cx="9529011" cy="481997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75"/>
          <p:cNvPicPr preferRelativeResize="0"/>
          <p:nvPr/>
        </p:nvPicPr>
        <p:blipFill rotWithShape="1">
          <a:blip r:embed="rId3">
            <a:alphaModFix/>
          </a:blip>
          <a:srcRect b="0" l="0" r="0" t="0"/>
          <a:stretch/>
        </p:blipFill>
        <p:spPr>
          <a:xfrm>
            <a:off x="1097280" y="124114"/>
            <a:ext cx="9435405" cy="623818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76"/>
          <p:cNvPicPr preferRelativeResize="0"/>
          <p:nvPr/>
        </p:nvPicPr>
        <p:blipFill rotWithShape="1">
          <a:blip r:embed="rId3">
            <a:alphaModFix/>
          </a:blip>
          <a:srcRect b="0" l="0" r="0" t="0"/>
          <a:stretch/>
        </p:blipFill>
        <p:spPr>
          <a:xfrm>
            <a:off x="648856" y="423511"/>
            <a:ext cx="10158907" cy="424474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7"/>
          <p:cNvSpPr txBox="1"/>
          <p:nvPr>
            <p:ph type="title"/>
          </p:nvPr>
        </p:nvSpPr>
        <p:spPr>
          <a:xfrm>
            <a:off x="838200" y="66738"/>
            <a:ext cx="10515600" cy="9439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mbria"/>
              <a:buNone/>
            </a:pPr>
            <a:r>
              <a:rPr lang="en-US"/>
              <a:t>FUNCTIONS</a:t>
            </a:r>
            <a:endParaRPr/>
          </a:p>
        </p:txBody>
      </p:sp>
      <p:sp>
        <p:nvSpPr>
          <p:cNvPr id="550" name="Google Shape;550;p77"/>
          <p:cNvSpPr txBox="1"/>
          <p:nvPr>
            <p:ph idx="1" type="body"/>
          </p:nvPr>
        </p:nvSpPr>
        <p:spPr>
          <a:xfrm>
            <a:off x="481263" y="1241659"/>
            <a:ext cx="11174931" cy="530352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The first line is a def statement, which defines a function.</a:t>
            </a:r>
            <a:endParaRPr/>
          </a:p>
          <a:p>
            <a:pPr indent="0" lvl="0" marL="0" rtl="0" algn="l">
              <a:lnSpc>
                <a:spcPct val="90000"/>
              </a:lnSpc>
              <a:spcBef>
                <a:spcPts val="1000"/>
              </a:spcBef>
              <a:spcAft>
                <a:spcPts val="0"/>
              </a:spcAft>
              <a:buClr>
                <a:schemeClr val="dk1"/>
              </a:buClr>
              <a:buSzPct val="100000"/>
              <a:buNone/>
            </a:pPr>
            <a:r>
              <a:rPr lang="en-US"/>
              <a:t>		def function_name():</a:t>
            </a:r>
            <a:endParaRPr/>
          </a:p>
          <a:p>
            <a:pPr indent="0" lvl="0" marL="0" rtl="0" algn="l">
              <a:lnSpc>
                <a:spcPct val="90000"/>
              </a:lnSpc>
              <a:spcBef>
                <a:spcPts val="1000"/>
              </a:spcBef>
              <a:spcAft>
                <a:spcPts val="0"/>
              </a:spcAft>
              <a:buClr>
                <a:schemeClr val="dk1"/>
              </a:buClr>
              <a:buSzPct val="100000"/>
              <a:buNone/>
            </a:pPr>
            <a:r>
              <a:rPr lang="en-US"/>
              <a:t>			body of function</a:t>
            </a:r>
            <a:endParaRPr/>
          </a:p>
          <a:p>
            <a:pPr indent="0" lvl="0" marL="0" rtl="0" algn="l">
              <a:lnSpc>
                <a:spcPct val="90000"/>
              </a:lnSpc>
              <a:spcBef>
                <a:spcPts val="1000"/>
              </a:spcBef>
              <a:spcAft>
                <a:spcPts val="0"/>
              </a:spcAft>
              <a:buClr>
                <a:schemeClr val="dk1"/>
              </a:buClr>
              <a:buSzPct val="100000"/>
              <a:buNone/>
            </a:pPr>
            <a:r>
              <a:rPr lang="en-US"/>
              <a:t>			 return return_value</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code in the block that follows the def statement is the body of the function. </a:t>
            </a:r>
            <a:endParaRPr/>
          </a:p>
          <a:p>
            <a:pPr indent="-228600" lvl="0" marL="228600" rtl="0" algn="l">
              <a:lnSpc>
                <a:spcPct val="90000"/>
              </a:lnSpc>
              <a:spcBef>
                <a:spcPts val="1000"/>
              </a:spcBef>
              <a:spcAft>
                <a:spcPts val="0"/>
              </a:spcAft>
              <a:buClr>
                <a:schemeClr val="dk1"/>
              </a:buClr>
              <a:buSzPct val="100000"/>
              <a:buChar char="•"/>
            </a:pPr>
            <a:r>
              <a:rPr lang="en-US"/>
              <a:t>This code is executed when the function is called, not when the function is first defined. </a:t>
            </a:r>
            <a:endParaRPr/>
          </a:p>
          <a:p>
            <a:pPr indent="-228600" lvl="0" marL="228600" rtl="0" algn="l">
              <a:lnSpc>
                <a:spcPct val="90000"/>
              </a:lnSpc>
              <a:spcBef>
                <a:spcPts val="1000"/>
              </a:spcBef>
              <a:spcAft>
                <a:spcPts val="0"/>
              </a:spcAft>
              <a:buClr>
                <a:schemeClr val="dk1"/>
              </a:buClr>
              <a:buSzPct val="100000"/>
              <a:buChar char="•"/>
            </a:pPr>
            <a:r>
              <a:rPr lang="en-US"/>
              <a:t>In code, a function call is just the function’s name followed by parentheses, optionally with some number of arguments in between the parentheses. </a:t>
            </a:r>
            <a:endParaRPr/>
          </a:p>
          <a:p>
            <a:pPr indent="-228600" lvl="0" marL="228600" rtl="0" algn="l">
              <a:lnSpc>
                <a:spcPct val="90000"/>
              </a:lnSpc>
              <a:spcBef>
                <a:spcPts val="1000"/>
              </a:spcBef>
              <a:spcAft>
                <a:spcPts val="0"/>
              </a:spcAft>
              <a:buClr>
                <a:schemeClr val="dk1"/>
              </a:buClr>
              <a:buSzPct val="100000"/>
              <a:buChar char="•"/>
            </a:pPr>
            <a:r>
              <a:rPr lang="en-US"/>
              <a:t>When the program execution reaches these calls, it will jump to the top line in the function and begin executing the code there. </a:t>
            </a:r>
            <a:endParaRPr/>
          </a:p>
          <a:p>
            <a:pPr indent="-228600" lvl="0" marL="228600" rtl="0" algn="l">
              <a:lnSpc>
                <a:spcPct val="90000"/>
              </a:lnSpc>
              <a:spcBef>
                <a:spcPts val="1000"/>
              </a:spcBef>
              <a:spcAft>
                <a:spcPts val="0"/>
              </a:spcAft>
              <a:buClr>
                <a:schemeClr val="dk1"/>
              </a:buClr>
              <a:buSzPct val="100000"/>
              <a:buChar char="•"/>
            </a:pPr>
            <a:r>
              <a:rPr lang="en-US"/>
              <a:t>When it reaches the end of the function, the execution returns to the line that called the function and continues moving through the code as before.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8"/>
          <p:cNvSpPr txBox="1"/>
          <p:nvPr>
            <p:ph type="title"/>
          </p:nvPr>
        </p:nvSpPr>
        <p:spPr>
          <a:xfrm>
            <a:off x="838200" y="124495"/>
            <a:ext cx="10515600" cy="963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def Statements with Parameters </a:t>
            </a:r>
            <a:endParaRPr/>
          </a:p>
        </p:txBody>
      </p:sp>
      <p:sp>
        <p:nvSpPr>
          <p:cNvPr id="556" name="Google Shape;556;p78"/>
          <p:cNvSpPr txBox="1"/>
          <p:nvPr>
            <p:ph idx="1" type="body"/>
          </p:nvPr>
        </p:nvSpPr>
        <p:spPr>
          <a:xfrm>
            <a:off x="413885" y="1241658"/>
            <a:ext cx="11328935" cy="537089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Function definition can have parameters whose values are snt as arguments by calling function</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rPr lang="en-US"/>
              <a:t>	def functionname(parameter1, parameter2, …, parameter n)</a:t>
            </a:r>
            <a:endParaRPr/>
          </a:p>
          <a:p>
            <a:pPr indent="0" lvl="0" marL="0" rtl="0" algn="l">
              <a:lnSpc>
                <a:spcPct val="90000"/>
              </a:lnSpc>
              <a:spcBef>
                <a:spcPts val="1000"/>
              </a:spcBef>
              <a:spcAft>
                <a:spcPts val="0"/>
              </a:spcAft>
              <a:buClr>
                <a:schemeClr val="dk1"/>
              </a:buClr>
              <a:buSzPts val="2800"/>
              <a:buNone/>
            </a:pPr>
            <a:r>
              <a:rPr lang="en-US"/>
              <a:t>		block of code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def hello(name): </a:t>
            </a:r>
            <a:endParaRPr/>
          </a:p>
          <a:p>
            <a:pPr indent="0" lvl="0" marL="0" rtl="0" algn="l">
              <a:lnSpc>
                <a:spcPct val="90000"/>
              </a:lnSpc>
              <a:spcBef>
                <a:spcPts val="1000"/>
              </a:spcBef>
              <a:spcAft>
                <a:spcPts val="0"/>
              </a:spcAft>
              <a:buClr>
                <a:schemeClr val="dk1"/>
              </a:buClr>
              <a:buSzPts val="2800"/>
              <a:buNone/>
            </a:pPr>
            <a:r>
              <a:rPr lang="en-US"/>
              <a:t>        print('Hello ' + name)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hello('Alice') </a:t>
            </a:r>
            <a:endParaRPr/>
          </a:p>
          <a:p>
            <a:pPr indent="0" lvl="0" marL="0" rtl="0" algn="l">
              <a:lnSpc>
                <a:spcPct val="90000"/>
              </a:lnSpc>
              <a:spcBef>
                <a:spcPts val="1000"/>
              </a:spcBef>
              <a:spcAft>
                <a:spcPts val="0"/>
              </a:spcAft>
              <a:buClr>
                <a:schemeClr val="dk1"/>
              </a:buClr>
              <a:buSzPts val="2800"/>
              <a:buNone/>
            </a:pPr>
            <a:r>
              <a:rPr lang="en-US"/>
              <a:t> hello('Bob')</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9"/>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Return Values and return Statements </a:t>
            </a:r>
            <a:endParaRPr/>
          </a:p>
        </p:txBody>
      </p:sp>
      <p:sp>
        <p:nvSpPr>
          <p:cNvPr id="562" name="Google Shape;562;p79"/>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value that a function call evaluates to is called the return value of the function. </a:t>
            </a:r>
            <a:endParaRPr/>
          </a:p>
          <a:p>
            <a:pPr indent="-228600" lvl="0" marL="228600" rtl="0" algn="l">
              <a:lnSpc>
                <a:spcPct val="90000"/>
              </a:lnSpc>
              <a:spcBef>
                <a:spcPts val="1000"/>
              </a:spcBef>
              <a:spcAft>
                <a:spcPts val="0"/>
              </a:spcAft>
              <a:buClr>
                <a:schemeClr val="dk1"/>
              </a:buClr>
              <a:buSzPts val="2800"/>
              <a:buChar char="•"/>
            </a:pPr>
            <a:r>
              <a:rPr lang="en-US"/>
              <a:t>When creating a function using the def statement, what the return value should be can be specified with a return statement. </a:t>
            </a:r>
            <a:endParaRPr/>
          </a:p>
          <a:p>
            <a:pPr indent="-228600" lvl="0" marL="228600" rtl="0" algn="l">
              <a:lnSpc>
                <a:spcPct val="90000"/>
              </a:lnSpc>
              <a:spcBef>
                <a:spcPts val="1000"/>
              </a:spcBef>
              <a:spcAft>
                <a:spcPts val="0"/>
              </a:spcAft>
              <a:buClr>
                <a:schemeClr val="dk1"/>
              </a:buClr>
              <a:buSzPts val="2800"/>
              <a:buChar char="•"/>
            </a:pPr>
            <a:r>
              <a:rPr lang="en-US"/>
              <a:t>A return statement consists of the following: </a:t>
            </a:r>
            <a:endParaRPr/>
          </a:p>
          <a:p>
            <a:pPr indent="-228600" lvl="1" marL="685800" rtl="0" algn="l">
              <a:lnSpc>
                <a:spcPct val="90000"/>
              </a:lnSpc>
              <a:spcBef>
                <a:spcPts val="500"/>
              </a:spcBef>
              <a:spcAft>
                <a:spcPts val="0"/>
              </a:spcAft>
              <a:buClr>
                <a:schemeClr val="dk1"/>
              </a:buClr>
              <a:buSzPts val="2400"/>
              <a:buChar char="•"/>
            </a:pPr>
            <a:r>
              <a:rPr lang="en-US"/>
              <a:t>The return keyword </a:t>
            </a:r>
            <a:endParaRPr/>
          </a:p>
          <a:p>
            <a:pPr indent="-228600" lvl="1" marL="685800" rtl="0" algn="l">
              <a:lnSpc>
                <a:spcPct val="90000"/>
              </a:lnSpc>
              <a:spcBef>
                <a:spcPts val="500"/>
              </a:spcBef>
              <a:spcAft>
                <a:spcPts val="0"/>
              </a:spcAft>
              <a:buClr>
                <a:schemeClr val="dk1"/>
              </a:buClr>
              <a:buSzPts val="2400"/>
              <a:buChar char="•"/>
            </a:pPr>
            <a:r>
              <a:rPr lang="en-US"/>
              <a:t>The value or expression that the function should return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80"/>
          <p:cNvPicPr preferRelativeResize="0"/>
          <p:nvPr/>
        </p:nvPicPr>
        <p:blipFill rotWithShape="1">
          <a:blip r:embed="rId3">
            <a:alphaModFix/>
          </a:blip>
          <a:srcRect b="0" l="0" r="0" t="0"/>
          <a:stretch/>
        </p:blipFill>
        <p:spPr>
          <a:xfrm>
            <a:off x="596767" y="71969"/>
            <a:ext cx="5890661" cy="6654054"/>
          </a:xfrm>
          <a:prstGeom prst="rect">
            <a:avLst/>
          </a:prstGeom>
          <a:noFill/>
          <a:ln>
            <a:noFill/>
          </a:ln>
        </p:spPr>
      </p:pic>
      <p:sp>
        <p:nvSpPr>
          <p:cNvPr id="568" name="Google Shape;568;p80"/>
          <p:cNvSpPr/>
          <p:nvPr/>
        </p:nvSpPr>
        <p:spPr>
          <a:xfrm>
            <a:off x="3859731" y="6275672"/>
            <a:ext cx="1463040" cy="115504"/>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 name="Google Shape;569;p80"/>
          <p:cNvSpPr txBox="1"/>
          <p:nvPr/>
        </p:nvSpPr>
        <p:spPr>
          <a:xfrm>
            <a:off x="5592278" y="6150543"/>
            <a:ext cx="63622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Function Call with passing argument and receive return value </a:t>
            </a:r>
            <a:endParaRPr sz="1800">
              <a:solidFill>
                <a:schemeClr val="dk1"/>
              </a:solidFill>
              <a:latin typeface="Cambria"/>
              <a:ea typeface="Cambria"/>
              <a:cs typeface="Cambria"/>
              <a:sym typeface="Cambria"/>
            </a:endParaRPr>
          </a:p>
        </p:txBody>
      </p:sp>
      <p:sp>
        <p:nvSpPr>
          <p:cNvPr id="570" name="Google Shape;570;p80"/>
          <p:cNvSpPr/>
          <p:nvPr/>
        </p:nvSpPr>
        <p:spPr>
          <a:xfrm>
            <a:off x="4310522" y="749155"/>
            <a:ext cx="1463040" cy="115504"/>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1" name="Google Shape;571;p80"/>
          <p:cNvSpPr txBox="1"/>
          <p:nvPr/>
        </p:nvSpPr>
        <p:spPr>
          <a:xfrm>
            <a:off x="6139314" y="614403"/>
            <a:ext cx="3986463" cy="3673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Function definition with parameter </a:t>
            </a:r>
            <a:endParaRPr sz="1800">
              <a:solidFill>
                <a:schemeClr val="dk1"/>
              </a:solidFill>
              <a:latin typeface="Cambria"/>
              <a:ea typeface="Cambria"/>
              <a:cs typeface="Cambria"/>
              <a:sym typeface="Cambria"/>
            </a:endParaRPr>
          </a:p>
        </p:txBody>
      </p:sp>
      <p:sp>
        <p:nvSpPr>
          <p:cNvPr id="572" name="Google Shape;572;p80"/>
          <p:cNvSpPr/>
          <p:nvPr/>
        </p:nvSpPr>
        <p:spPr>
          <a:xfrm>
            <a:off x="5694958" y="2865111"/>
            <a:ext cx="1463040" cy="115504"/>
          </a:xfrm>
          <a:prstGeom prst="leftArrow">
            <a:avLst>
              <a:gd fmla="val 50000" name="adj1"/>
              <a:gd fmla="val 50000" name="adj2"/>
            </a:avLst>
          </a:prstGeom>
          <a:solidFill>
            <a:srgbClr val="FF0000"/>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80"/>
          <p:cNvSpPr txBox="1"/>
          <p:nvPr/>
        </p:nvSpPr>
        <p:spPr>
          <a:xfrm>
            <a:off x="7196491" y="2730356"/>
            <a:ext cx="2784908" cy="3786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mbria"/>
                <a:ea typeface="Cambria"/>
                <a:cs typeface="Cambria"/>
                <a:sym typeface="Cambria"/>
              </a:rPr>
              <a:t>Return with return value</a:t>
            </a:r>
            <a:endParaRPr sz="18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701002" y="2454919"/>
            <a:ext cx="10970378" cy="1143325"/>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Cambria"/>
              <a:buNone/>
            </a:pPr>
            <a:r>
              <a:rPr b="1" lang="en-US">
                <a:latin typeface="Cambria"/>
                <a:ea typeface="Cambria"/>
                <a:cs typeface="Cambria"/>
                <a:sym typeface="Cambria"/>
              </a:rPr>
              <a:t>Who invented and when?</a:t>
            </a:r>
            <a:endParaRPr b="1">
              <a:latin typeface="Cambria"/>
              <a:ea typeface="Cambria"/>
              <a:cs typeface="Cambria"/>
              <a:sym typeface="Cambri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1"/>
          <p:cNvSpPr txBox="1"/>
          <p:nvPr>
            <p:ph idx="1" type="body"/>
          </p:nvPr>
        </p:nvSpPr>
        <p:spPr>
          <a:xfrm>
            <a:off x="2195362" y="1065229"/>
            <a:ext cx="729514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 = random.randint(1, 9)</a:t>
            </a:r>
            <a:endParaRPr/>
          </a:p>
          <a:p>
            <a:pPr indent="0" lvl="0" marL="0" rtl="0" algn="l">
              <a:lnSpc>
                <a:spcPct val="90000"/>
              </a:lnSpc>
              <a:spcBef>
                <a:spcPts val="1000"/>
              </a:spcBef>
              <a:spcAft>
                <a:spcPts val="0"/>
              </a:spcAft>
              <a:buClr>
                <a:schemeClr val="dk1"/>
              </a:buClr>
              <a:buSzPts val="2800"/>
              <a:buNone/>
            </a:pPr>
            <a:r>
              <a:rPr lang="en-US"/>
              <a:t>fortune = getAnswer(r) </a:t>
            </a:r>
            <a:endParaRPr/>
          </a:p>
          <a:p>
            <a:pPr indent="0" lvl="0" marL="0" rtl="0" algn="l">
              <a:lnSpc>
                <a:spcPct val="90000"/>
              </a:lnSpc>
              <a:spcBef>
                <a:spcPts val="1000"/>
              </a:spcBef>
              <a:spcAft>
                <a:spcPts val="0"/>
              </a:spcAft>
              <a:buClr>
                <a:schemeClr val="dk1"/>
              </a:buClr>
              <a:buSzPts val="2800"/>
              <a:buNone/>
            </a:pPr>
            <a:r>
              <a:rPr lang="en-US"/>
              <a:t>print(fortune)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Can be reduced to a single equivalent line: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print(getAnswer(random.randint(1, 9)))</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2"/>
          <p:cNvSpPr txBox="1"/>
          <p:nvPr>
            <p:ph type="title"/>
          </p:nvPr>
        </p:nvSpPr>
        <p:spPr>
          <a:xfrm>
            <a:off x="838200" y="66741"/>
            <a:ext cx="10515600" cy="8091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The None Value </a:t>
            </a:r>
            <a:endParaRPr/>
          </a:p>
        </p:txBody>
      </p:sp>
      <p:sp>
        <p:nvSpPr>
          <p:cNvPr id="584" name="Google Shape;584;p82"/>
          <p:cNvSpPr txBox="1"/>
          <p:nvPr>
            <p:ph idx="1" type="body"/>
          </p:nvPr>
        </p:nvSpPr>
        <p:spPr>
          <a:xfrm>
            <a:off x="539015" y="1097280"/>
            <a:ext cx="10814785" cy="510855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In Python there is a value called None, which represents the absence of a value. </a:t>
            </a:r>
            <a:endParaRPr/>
          </a:p>
          <a:p>
            <a:pPr indent="-228600" lvl="0" marL="228600" rtl="0" algn="l">
              <a:lnSpc>
                <a:spcPct val="90000"/>
              </a:lnSpc>
              <a:spcBef>
                <a:spcPts val="1000"/>
              </a:spcBef>
              <a:spcAft>
                <a:spcPts val="0"/>
              </a:spcAft>
              <a:buClr>
                <a:schemeClr val="dk1"/>
              </a:buClr>
              <a:buSzPct val="100000"/>
              <a:buChar char="•"/>
            </a:pPr>
            <a:r>
              <a:rPr lang="en-US"/>
              <a:t>None is the only value of the </a:t>
            </a:r>
            <a:r>
              <a:rPr b="1" lang="en-US"/>
              <a:t>NoneType</a:t>
            </a:r>
            <a:r>
              <a:rPr lang="en-US"/>
              <a:t> data type. </a:t>
            </a:r>
            <a:endParaRPr/>
          </a:p>
          <a:p>
            <a:pPr indent="-228600" lvl="0" marL="228600" rtl="0" algn="l">
              <a:lnSpc>
                <a:spcPct val="90000"/>
              </a:lnSpc>
              <a:spcBef>
                <a:spcPts val="1000"/>
              </a:spcBef>
              <a:spcAft>
                <a:spcPts val="0"/>
              </a:spcAft>
              <a:buClr>
                <a:schemeClr val="dk1"/>
              </a:buClr>
              <a:buSzPct val="100000"/>
              <a:buChar char="•"/>
            </a:pPr>
            <a:r>
              <a:rPr lang="en-US"/>
              <a:t>Other programming languages might call this value null, nil, or undefined.</a:t>
            </a:r>
            <a:endParaRPr/>
          </a:p>
          <a:p>
            <a:pPr indent="-228600" lvl="0" marL="228600" rtl="0" algn="l">
              <a:lnSpc>
                <a:spcPct val="90000"/>
              </a:lnSpc>
              <a:spcBef>
                <a:spcPts val="1000"/>
              </a:spcBef>
              <a:spcAft>
                <a:spcPts val="0"/>
              </a:spcAft>
              <a:buClr>
                <a:schemeClr val="dk1"/>
              </a:buClr>
              <a:buSzPct val="100000"/>
              <a:buChar char="•"/>
            </a:pPr>
            <a:r>
              <a:rPr lang="en-US"/>
              <a:t>None must be typed with a capital N. </a:t>
            </a:r>
            <a:endParaRPr/>
          </a:p>
          <a:p>
            <a:pPr indent="-228600" lvl="0" marL="228600" rtl="0" algn="l">
              <a:lnSpc>
                <a:spcPct val="90000"/>
              </a:lnSpc>
              <a:spcBef>
                <a:spcPts val="1000"/>
              </a:spcBef>
              <a:spcAft>
                <a:spcPts val="0"/>
              </a:spcAft>
              <a:buClr>
                <a:schemeClr val="dk1"/>
              </a:buClr>
              <a:buSzPct val="100000"/>
              <a:buChar char="•"/>
            </a:pPr>
            <a:r>
              <a:rPr lang="en-US"/>
              <a:t>This value-without-a-value can be helpful when you need to store something that won’t be confused for a real value in a variable. </a:t>
            </a:r>
            <a:endParaRPr/>
          </a:p>
          <a:p>
            <a:pPr indent="-228600" lvl="0" marL="228600" rtl="0" algn="l">
              <a:lnSpc>
                <a:spcPct val="90000"/>
              </a:lnSpc>
              <a:spcBef>
                <a:spcPts val="1000"/>
              </a:spcBef>
              <a:spcAft>
                <a:spcPts val="0"/>
              </a:spcAft>
              <a:buClr>
                <a:schemeClr val="dk1"/>
              </a:buClr>
              <a:buSzPct val="100000"/>
              <a:buChar char="•"/>
            </a:pPr>
            <a:r>
              <a:rPr lang="en-US"/>
              <a:t>One place where None is used is as the return value of print(). </a:t>
            </a:r>
            <a:endParaRPr/>
          </a:p>
          <a:p>
            <a:pPr indent="-228600" lvl="0" marL="228600" rtl="0" algn="l">
              <a:lnSpc>
                <a:spcPct val="90000"/>
              </a:lnSpc>
              <a:spcBef>
                <a:spcPts val="1000"/>
              </a:spcBef>
              <a:spcAft>
                <a:spcPts val="0"/>
              </a:spcAft>
              <a:buClr>
                <a:schemeClr val="dk1"/>
              </a:buClr>
              <a:buSzPct val="100000"/>
              <a:buChar char="•"/>
            </a:pPr>
            <a:r>
              <a:rPr lang="en-US"/>
              <a:t>The print() function displays text on the screen, but it doesn’t need to return anything. </a:t>
            </a:r>
            <a:endParaRPr/>
          </a:p>
          <a:p>
            <a:pPr indent="-228600" lvl="0" marL="228600" rtl="0" algn="l">
              <a:lnSpc>
                <a:spcPct val="90000"/>
              </a:lnSpc>
              <a:spcBef>
                <a:spcPts val="1000"/>
              </a:spcBef>
              <a:spcAft>
                <a:spcPts val="0"/>
              </a:spcAft>
              <a:buClr>
                <a:schemeClr val="dk1"/>
              </a:buClr>
              <a:buSzPct val="100000"/>
              <a:buChar char="•"/>
            </a:pPr>
            <a:r>
              <a:rPr lang="en-US"/>
              <a:t>Python adds return None to the end of any function definition with no return statement or return without returnvalue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3"/>
          <p:cNvSpPr txBox="1"/>
          <p:nvPr>
            <p:ph type="title"/>
          </p:nvPr>
        </p:nvSpPr>
        <p:spPr>
          <a:xfrm>
            <a:off x="722697" y="41225"/>
            <a:ext cx="10515600" cy="8154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Keyword Arguments in print()</a:t>
            </a:r>
            <a:endParaRPr/>
          </a:p>
        </p:txBody>
      </p:sp>
      <p:sp>
        <p:nvSpPr>
          <p:cNvPr id="590" name="Google Shape;590;p83"/>
          <p:cNvSpPr txBox="1"/>
          <p:nvPr>
            <p:ph idx="1" type="body"/>
          </p:nvPr>
        </p:nvSpPr>
        <p:spPr>
          <a:xfrm>
            <a:off x="838200" y="1020278"/>
            <a:ext cx="10515600" cy="518556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print() function has the optional parameters </a:t>
            </a:r>
            <a:r>
              <a:rPr b="1" lang="en-US"/>
              <a:t>end</a:t>
            </a:r>
            <a:r>
              <a:rPr lang="en-US"/>
              <a:t> and </a:t>
            </a:r>
            <a:r>
              <a:rPr b="1" lang="en-US"/>
              <a:t>sep</a:t>
            </a:r>
            <a:r>
              <a:rPr lang="en-US"/>
              <a:t> to specify what should be printed at the end of its arguments and between its arguments (separating them), respectively</a:t>
            </a:r>
            <a:endParaRPr/>
          </a:p>
          <a:p>
            <a:pPr indent="0" lvl="0" marL="0" rtl="0" algn="l">
              <a:lnSpc>
                <a:spcPct val="90000"/>
              </a:lnSpc>
              <a:spcBef>
                <a:spcPts val="1000"/>
              </a:spcBef>
              <a:spcAft>
                <a:spcPts val="0"/>
              </a:spcAft>
              <a:buClr>
                <a:schemeClr val="dk1"/>
              </a:buClr>
              <a:buSzPts val="2800"/>
              <a:buNone/>
            </a:pPr>
            <a:r>
              <a:rPr lang="en-US"/>
              <a:t>	print(‘Hi’)</a:t>
            </a:r>
            <a:endParaRPr/>
          </a:p>
          <a:p>
            <a:pPr indent="0" lvl="0" marL="0" rtl="0" algn="l">
              <a:lnSpc>
                <a:spcPct val="90000"/>
              </a:lnSpc>
              <a:spcBef>
                <a:spcPts val="1000"/>
              </a:spcBef>
              <a:spcAft>
                <a:spcPts val="0"/>
              </a:spcAft>
              <a:buClr>
                <a:schemeClr val="dk1"/>
              </a:buClr>
              <a:buSzPts val="2800"/>
              <a:buNone/>
            </a:pPr>
            <a:r>
              <a:rPr lang="en-US"/>
              <a:t>	print(‘Hello’)</a:t>
            </a:r>
            <a:endParaRPr/>
          </a:p>
          <a:p>
            <a:pPr indent="-228600" lvl="0" marL="228600" rtl="0" algn="l">
              <a:lnSpc>
                <a:spcPct val="90000"/>
              </a:lnSpc>
              <a:spcBef>
                <a:spcPts val="1000"/>
              </a:spcBef>
              <a:spcAft>
                <a:spcPts val="0"/>
              </a:spcAft>
              <a:buClr>
                <a:schemeClr val="dk1"/>
              </a:buClr>
              <a:buSzPts val="2800"/>
              <a:buChar char="•"/>
            </a:pPr>
            <a:r>
              <a:rPr lang="en-US"/>
              <a:t>Would print in two separate lines as	Hi</a:t>
            </a:r>
            <a:endParaRPr/>
          </a:p>
          <a:p>
            <a:pPr indent="0" lvl="0" marL="0" rtl="0" algn="l">
              <a:lnSpc>
                <a:spcPct val="90000"/>
              </a:lnSpc>
              <a:spcBef>
                <a:spcPts val="1000"/>
              </a:spcBef>
              <a:spcAft>
                <a:spcPts val="0"/>
              </a:spcAft>
              <a:buClr>
                <a:schemeClr val="dk1"/>
              </a:buClr>
              <a:buSzPts val="2800"/>
              <a:buNone/>
            </a:pPr>
            <a:r>
              <a:rPr lang="en-US"/>
              <a:t>		     					Hello </a:t>
            </a:r>
            <a:endParaRPr/>
          </a:p>
          <a:p>
            <a:pPr indent="-228600" lvl="0" marL="228600" rtl="0" algn="l">
              <a:lnSpc>
                <a:spcPct val="90000"/>
              </a:lnSpc>
              <a:spcBef>
                <a:spcPts val="1000"/>
              </a:spcBef>
              <a:spcAft>
                <a:spcPts val="0"/>
              </a:spcAft>
              <a:buClr>
                <a:schemeClr val="dk1"/>
              </a:buClr>
              <a:buSzPts val="2800"/>
              <a:buChar char="•"/>
            </a:pPr>
            <a:r>
              <a:rPr lang="en-US"/>
              <a:t>If it had to be printed in a single line then </a:t>
            </a:r>
            <a:r>
              <a:rPr b="1" lang="en-US"/>
              <a:t>end </a:t>
            </a:r>
            <a:r>
              <a:rPr lang="en-US"/>
              <a:t> should be used</a:t>
            </a:r>
            <a:endParaRPr/>
          </a:p>
          <a:p>
            <a:pPr indent="0" lvl="0" marL="0" rtl="0" algn="l">
              <a:lnSpc>
                <a:spcPct val="90000"/>
              </a:lnSpc>
              <a:spcBef>
                <a:spcPts val="1000"/>
              </a:spcBef>
              <a:spcAft>
                <a:spcPts val="0"/>
              </a:spcAft>
              <a:buClr>
                <a:schemeClr val="dk1"/>
              </a:buClr>
              <a:buSzPts val="2800"/>
              <a:buNone/>
            </a:pPr>
            <a:r>
              <a:rPr b="1" lang="en-US"/>
              <a:t>	</a:t>
            </a:r>
            <a:r>
              <a:rPr lang="en-US"/>
              <a:t>print(‘Hi’, end=‘ ‘)</a:t>
            </a:r>
            <a:endParaRPr/>
          </a:p>
          <a:p>
            <a:pPr indent="0" lvl="0" marL="0" rtl="0" algn="l">
              <a:lnSpc>
                <a:spcPct val="90000"/>
              </a:lnSpc>
              <a:spcBef>
                <a:spcPts val="1000"/>
              </a:spcBef>
              <a:spcAft>
                <a:spcPts val="0"/>
              </a:spcAft>
              <a:buClr>
                <a:schemeClr val="dk1"/>
              </a:buClr>
              <a:buSzPts val="2800"/>
              <a:buNone/>
            </a:pPr>
            <a:r>
              <a:rPr lang="en-US"/>
              <a:t>	print(‘Hello’)</a:t>
            </a:r>
            <a:endParaRPr/>
          </a:p>
          <a:p>
            <a:pPr indent="-228600" lvl="0" marL="228600" rtl="0" algn="l">
              <a:lnSpc>
                <a:spcPct val="90000"/>
              </a:lnSpc>
              <a:spcBef>
                <a:spcPts val="1000"/>
              </a:spcBef>
              <a:spcAft>
                <a:spcPts val="0"/>
              </a:spcAft>
              <a:buClr>
                <a:schemeClr val="dk1"/>
              </a:buClr>
              <a:buSzPts val="2800"/>
              <a:buChar char="•"/>
            </a:pPr>
            <a:r>
              <a:rPr lang="en-US"/>
              <a:t>Output would be 			HiHello</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4"/>
          <p:cNvSpPr txBox="1"/>
          <p:nvPr>
            <p:ph idx="1" type="body"/>
          </p:nvPr>
        </p:nvSpPr>
        <p:spPr>
          <a:xfrm>
            <a:off x="838200" y="856648"/>
            <a:ext cx="10515600" cy="53491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when multiple string values are passed to print(), the function automatically separates them with a single space not comma</a:t>
            </a:r>
            <a:endParaRPr/>
          </a:p>
          <a:p>
            <a:pPr indent="0" lvl="0" marL="0" rtl="0" algn="l">
              <a:lnSpc>
                <a:spcPct val="90000"/>
              </a:lnSpc>
              <a:spcBef>
                <a:spcPts val="1000"/>
              </a:spcBef>
              <a:spcAft>
                <a:spcPts val="0"/>
              </a:spcAft>
              <a:buClr>
                <a:schemeClr val="dk1"/>
              </a:buClr>
              <a:buSzPts val="2800"/>
              <a:buNone/>
            </a:pPr>
            <a:r>
              <a:rPr lang="en-US"/>
              <a:t>	&gt;&gt;&gt; print('cats', 'dogs', 'mice') </a:t>
            </a:r>
            <a:endParaRPr/>
          </a:p>
          <a:p>
            <a:pPr indent="0" lvl="0" marL="0" rtl="0" algn="l">
              <a:lnSpc>
                <a:spcPct val="90000"/>
              </a:lnSpc>
              <a:spcBef>
                <a:spcPts val="1000"/>
              </a:spcBef>
              <a:spcAft>
                <a:spcPts val="0"/>
              </a:spcAft>
              <a:buClr>
                <a:schemeClr val="dk1"/>
              </a:buClr>
              <a:buSzPts val="2800"/>
              <a:buNone/>
            </a:pPr>
            <a:r>
              <a:rPr lang="en-US"/>
              <a:t>            cats dogs mice</a:t>
            </a:r>
            <a:endParaRPr/>
          </a:p>
          <a:p>
            <a:pPr indent="-228600" lvl="0" marL="228600" rtl="0" algn="l">
              <a:lnSpc>
                <a:spcPct val="90000"/>
              </a:lnSpc>
              <a:spcBef>
                <a:spcPts val="1000"/>
              </a:spcBef>
              <a:spcAft>
                <a:spcPts val="0"/>
              </a:spcAft>
              <a:buClr>
                <a:schemeClr val="dk1"/>
              </a:buClr>
              <a:buSzPts val="2800"/>
              <a:buChar char="•"/>
            </a:pPr>
            <a:r>
              <a:rPr lang="en-US"/>
              <a:t>The default separating string could be replaced by passing the </a:t>
            </a:r>
            <a:r>
              <a:rPr b="1" lang="en-US"/>
              <a:t>sep</a:t>
            </a:r>
            <a:r>
              <a:rPr lang="en-US"/>
              <a:t> keyword argument</a:t>
            </a:r>
            <a:endParaRPr/>
          </a:p>
          <a:p>
            <a:pPr indent="0" lvl="0" marL="0" rtl="0" algn="l">
              <a:lnSpc>
                <a:spcPct val="90000"/>
              </a:lnSpc>
              <a:spcBef>
                <a:spcPts val="1000"/>
              </a:spcBef>
              <a:spcAft>
                <a:spcPts val="0"/>
              </a:spcAft>
              <a:buClr>
                <a:schemeClr val="dk1"/>
              </a:buClr>
              <a:buSzPts val="2800"/>
              <a:buNone/>
            </a:pPr>
            <a:r>
              <a:rPr lang="en-US"/>
              <a:t>	 &gt;&gt;&gt; print('cats', 'dogs', 'mice', sep=',') </a:t>
            </a:r>
            <a:endParaRPr/>
          </a:p>
          <a:p>
            <a:pPr indent="0" lvl="0" marL="0" rtl="0" algn="l">
              <a:lnSpc>
                <a:spcPct val="90000"/>
              </a:lnSpc>
              <a:spcBef>
                <a:spcPts val="1000"/>
              </a:spcBef>
              <a:spcAft>
                <a:spcPts val="0"/>
              </a:spcAft>
              <a:buClr>
                <a:schemeClr val="dk1"/>
              </a:buClr>
              <a:buSzPts val="2800"/>
              <a:buNone/>
            </a:pPr>
            <a:r>
              <a:rPr lang="en-US"/>
              <a:t>            cats,dogs,mice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5"/>
          <p:cNvSpPr txBox="1"/>
          <p:nvPr>
            <p:ph type="title"/>
          </p:nvPr>
        </p:nvSpPr>
        <p:spPr>
          <a:xfrm>
            <a:off x="838200" y="336250"/>
            <a:ext cx="10515600" cy="953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Local and Global Scope </a:t>
            </a:r>
            <a:endParaRPr/>
          </a:p>
        </p:txBody>
      </p:sp>
      <p:sp>
        <p:nvSpPr>
          <p:cNvPr id="601" name="Google Shape;601;p85"/>
          <p:cNvSpPr txBox="1"/>
          <p:nvPr>
            <p:ph idx="1" type="body"/>
          </p:nvPr>
        </p:nvSpPr>
        <p:spPr>
          <a:xfrm>
            <a:off x="838200" y="1289786"/>
            <a:ext cx="10515600" cy="49160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Parameters and variables that are assigned in a called function are said to exist in that function’s local scope. </a:t>
            </a:r>
            <a:endParaRPr/>
          </a:p>
          <a:p>
            <a:pPr indent="-228600" lvl="0" marL="228600" rtl="0" algn="l">
              <a:lnSpc>
                <a:spcPct val="90000"/>
              </a:lnSpc>
              <a:spcBef>
                <a:spcPts val="1000"/>
              </a:spcBef>
              <a:spcAft>
                <a:spcPts val="0"/>
              </a:spcAft>
              <a:buClr>
                <a:schemeClr val="dk1"/>
              </a:buClr>
              <a:buSzPts val="2800"/>
              <a:buChar char="•"/>
            </a:pPr>
            <a:r>
              <a:rPr lang="en-US"/>
              <a:t>Variables that are assigned outside all functions are said to exist in the global scope. </a:t>
            </a:r>
            <a:endParaRPr/>
          </a:p>
          <a:p>
            <a:pPr indent="-228600" lvl="0" marL="228600" rtl="0" algn="l">
              <a:lnSpc>
                <a:spcPct val="90000"/>
              </a:lnSpc>
              <a:spcBef>
                <a:spcPts val="1000"/>
              </a:spcBef>
              <a:spcAft>
                <a:spcPts val="0"/>
              </a:spcAft>
              <a:buClr>
                <a:schemeClr val="dk1"/>
              </a:buClr>
              <a:buSzPts val="2800"/>
              <a:buChar char="•"/>
            </a:pPr>
            <a:r>
              <a:rPr lang="en-US"/>
              <a:t>A variable that exists in a local scope is called a local variable, while a variable that exists in the global scope is called a global variable. </a:t>
            </a:r>
            <a:endParaRPr/>
          </a:p>
          <a:p>
            <a:pPr indent="-228600" lvl="0" marL="228600" rtl="0" algn="l">
              <a:lnSpc>
                <a:spcPct val="90000"/>
              </a:lnSpc>
              <a:spcBef>
                <a:spcPts val="1000"/>
              </a:spcBef>
              <a:spcAft>
                <a:spcPts val="0"/>
              </a:spcAft>
              <a:buClr>
                <a:schemeClr val="dk1"/>
              </a:buClr>
              <a:buSzPts val="2800"/>
              <a:buChar char="•"/>
            </a:pPr>
            <a:r>
              <a:rPr lang="en-US"/>
              <a:t>A variable must be one or the other; it cannot be both local and global.</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6"/>
          <p:cNvSpPr txBox="1"/>
          <p:nvPr>
            <p:ph idx="1" type="body"/>
          </p:nvPr>
        </p:nvSpPr>
        <p:spPr>
          <a:xfrm>
            <a:off x="616017" y="1183908"/>
            <a:ext cx="5216892" cy="55826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is only one global scope, and it is created when the program begins. </a:t>
            </a:r>
            <a:endParaRPr/>
          </a:p>
          <a:p>
            <a:pPr indent="-228600" lvl="0" marL="228600" rtl="0" algn="l">
              <a:lnSpc>
                <a:spcPct val="90000"/>
              </a:lnSpc>
              <a:spcBef>
                <a:spcPts val="1000"/>
              </a:spcBef>
              <a:spcAft>
                <a:spcPts val="0"/>
              </a:spcAft>
              <a:buClr>
                <a:schemeClr val="dk1"/>
              </a:buClr>
              <a:buSzPts val="2800"/>
              <a:buChar char="•"/>
            </a:pPr>
            <a:r>
              <a:rPr lang="en-US"/>
              <a:t>When the program terminates, the global scope is destroyed, and all its variables are forgotten. </a:t>
            </a:r>
            <a:endParaRPr/>
          </a:p>
        </p:txBody>
      </p:sp>
      <p:sp>
        <p:nvSpPr>
          <p:cNvPr id="607" name="Google Shape;607;p86"/>
          <p:cNvSpPr txBox="1"/>
          <p:nvPr/>
        </p:nvSpPr>
        <p:spPr>
          <a:xfrm>
            <a:off x="6169794" y="1183908"/>
            <a:ext cx="5553776" cy="558265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A local scope is created whenever a function is called.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Any variables assigned in this function exist within the local scope.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When the function returns, the local scope is destroyed, and these variables are forgotten. </a:t>
            </a:r>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The next time you call this function, the local variables will be created again with new value.</a:t>
            </a:r>
            <a:endParaRPr sz="2800">
              <a:solidFill>
                <a:schemeClr val="dk1"/>
              </a:solidFill>
              <a:latin typeface="Cambria"/>
              <a:ea typeface="Cambria"/>
              <a:cs typeface="Cambria"/>
              <a:sym typeface="Cambria"/>
            </a:endParaRPr>
          </a:p>
        </p:txBody>
      </p:sp>
      <p:sp>
        <p:nvSpPr>
          <p:cNvPr id="608" name="Google Shape;608;p86"/>
          <p:cNvSpPr txBox="1"/>
          <p:nvPr>
            <p:ph type="title"/>
          </p:nvPr>
        </p:nvSpPr>
        <p:spPr>
          <a:xfrm>
            <a:off x="838200" y="336250"/>
            <a:ext cx="4186187" cy="7706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Global Scope </a:t>
            </a:r>
            <a:endParaRPr/>
          </a:p>
        </p:txBody>
      </p:sp>
      <p:sp>
        <p:nvSpPr>
          <p:cNvPr id="609" name="Google Shape;609;p86"/>
          <p:cNvSpPr/>
          <p:nvPr/>
        </p:nvSpPr>
        <p:spPr>
          <a:xfrm>
            <a:off x="6381550" y="337464"/>
            <a:ext cx="4427621"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mbria"/>
                <a:ea typeface="Cambria"/>
                <a:cs typeface="Cambria"/>
                <a:sym typeface="Cambria"/>
              </a:rPr>
              <a:t>Local Scope </a:t>
            </a:r>
            <a:endParaRPr sz="4400">
              <a:solidFill>
                <a:schemeClr val="dk1"/>
              </a:solidFill>
              <a:latin typeface="Cambria"/>
              <a:ea typeface="Cambria"/>
              <a:cs typeface="Cambria"/>
              <a:sym typeface="Cambria"/>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7"/>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Importance of scope</a:t>
            </a:r>
            <a:endParaRPr/>
          </a:p>
        </p:txBody>
      </p:sp>
      <p:sp>
        <p:nvSpPr>
          <p:cNvPr id="615" name="Google Shape;615;p87"/>
          <p:cNvSpPr txBox="1"/>
          <p:nvPr>
            <p:ph idx="1" type="body"/>
          </p:nvPr>
        </p:nvSpPr>
        <p:spPr>
          <a:xfrm>
            <a:off x="838200" y="185450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Scopes matter for several reasons: </a:t>
            </a:r>
            <a:endParaRPr/>
          </a:p>
          <a:p>
            <a:pPr indent="-228600" lvl="1" marL="685800" rtl="0" algn="l">
              <a:lnSpc>
                <a:spcPct val="90000"/>
              </a:lnSpc>
              <a:spcBef>
                <a:spcPts val="500"/>
              </a:spcBef>
              <a:spcAft>
                <a:spcPts val="0"/>
              </a:spcAft>
              <a:buClr>
                <a:schemeClr val="dk1"/>
              </a:buClr>
              <a:buSzPts val="2400"/>
              <a:buChar char="•"/>
            </a:pPr>
            <a:r>
              <a:rPr lang="en-US"/>
              <a:t>Code in the global scope cannot use any local variables. </a:t>
            </a:r>
            <a:endParaRPr/>
          </a:p>
          <a:p>
            <a:pPr indent="-228600" lvl="1" marL="685800" rtl="0" algn="l">
              <a:lnSpc>
                <a:spcPct val="90000"/>
              </a:lnSpc>
              <a:spcBef>
                <a:spcPts val="500"/>
              </a:spcBef>
              <a:spcAft>
                <a:spcPts val="0"/>
              </a:spcAft>
              <a:buClr>
                <a:schemeClr val="dk1"/>
              </a:buClr>
              <a:buSzPts val="2400"/>
              <a:buChar char="•"/>
            </a:pPr>
            <a:r>
              <a:rPr lang="en-US"/>
              <a:t>A local scope can access global variables. </a:t>
            </a:r>
            <a:endParaRPr/>
          </a:p>
          <a:p>
            <a:pPr indent="-228600" lvl="1" marL="685800" rtl="0" algn="l">
              <a:lnSpc>
                <a:spcPct val="90000"/>
              </a:lnSpc>
              <a:spcBef>
                <a:spcPts val="500"/>
              </a:spcBef>
              <a:spcAft>
                <a:spcPts val="0"/>
              </a:spcAft>
              <a:buClr>
                <a:schemeClr val="dk1"/>
              </a:buClr>
              <a:buSzPts val="2400"/>
              <a:buChar char="•"/>
            </a:pPr>
            <a:r>
              <a:rPr lang="en-US"/>
              <a:t>Code in a function’s local scope cannot use variables in any other local scope. </a:t>
            </a:r>
            <a:endParaRPr/>
          </a:p>
          <a:p>
            <a:pPr indent="-228600" lvl="1" marL="685800" rtl="0" algn="l">
              <a:lnSpc>
                <a:spcPct val="90000"/>
              </a:lnSpc>
              <a:spcBef>
                <a:spcPts val="500"/>
              </a:spcBef>
              <a:spcAft>
                <a:spcPts val="0"/>
              </a:spcAft>
              <a:buClr>
                <a:schemeClr val="dk1"/>
              </a:buClr>
              <a:buSzPts val="2400"/>
              <a:buChar char="•"/>
            </a:pPr>
            <a:r>
              <a:rPr lang="en-US"/>
              <a:t>Same name for different variables can be used if they are in different scopes. </a:t>
            </a:r>
            <a:endParaRPr/>
          </a:p>
          <a:p>
            <a:pPr indent="-228600" lvl="1" marL="685800" rtl="0" algn="l">
              <a:lnSpc>
                <a:spcPct val="90000"/>
              </a:lnSpc>
              <a:spcBef>
                <a:spcPts val="500"/>
              </a:spcBef>
              <a:spcAft>
                <a:spcPts val="0"/>
              </a:spcAft>
              <a:buClr>
                <a:schemeClr val="dk1"/>
              </a:buClr>
              <a:buSzPts val="2400"/>
              <a:buChar char="•"/>
            </a:pPr>
            <a:r>
              <a:rPr lang="en-US"/>
              <a:t>That is, there can be a local variable named spam and a global variable also named spam.</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8"/>
          <p:cNvSpPr txBox="1"/>
          <p:nvPr/>
        </p:nvSpPr>
        <p:spPr>
          <a:xfrm>
            <a:off x="760394" y="1883377"/>
            <a:ext cx="3493970" cy="2496118"/>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88"/>
          <p:cNvSpPr txBox="1"/>
          <p:nvPr/>
        </p:nvSpPr>
        <p:spPr>
          <a:xfrm>
            <a:off x="5602150" y="1598857"/>
            <a:ext cx="5543905" cy="2152188"/>
          </a:xfrm>
          <a:prstGeom prst="rect">
            <a:avLst/>
          </a:prstGeom>
          <a:solidFill>
            <a:srgbClr val="FF0000"/>
          </a:solid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OUTPUT ???</a:t>
            </a:r>
            <a:endParaRPr/>
          </a:p>
          <a:p>
            <a:pPr indent="0" lvl="0" marL="0" marR="0" rtl="0" algn="ctr">
              <a:lnSpc>
                <a:spcPct val="90000"/>
              </a:lnSpc>
              <a:spcBef>
                <a:spcPts val="1000"/>
              </a:spcBef>
              <a:spcAft>
                <a:spcPts val="0"/>
              </a:spcAft>
              <a:buClr>
                <a:schemeClr val="dk1"/>
              </a:buClr>
              <a:buSzPts val="2400"/>
              <a:buFont typeface="Arial"/>
              <a:buNone/>
            </a:pPr>
            <a:r>
              <a:rPr lang="en-US" sz="2400">
                <a:solidFill>
                  <a:schemeClr val="dk1"/>
                </a:solidFill>
                <a:latin typeface="Cambria"/>
                <a:ea typeface="Cambria"/>
                <a:cs typeface="Cambria"/>
                <a:sym typeface="Cambria"/>
              </a:rPr>
              <a:t>Error</a:t>
            </a:r>
            <a:endParaRPr sz="2400">
              <a:solidFill>
                <a:schemeClr val="dk1"/>
              </a:solidFill>
              <a:latin typeface="Cambria"/>
              <a:ea typeface="Cambria"/>
              <a:cs typeface="Cambria"/>
              <a:sym typeface="Cambria"/>
            </a:endParaRPr>
          </a:p>
        </p:txBody>
      </p:sp>
      <p:sp>
        <p:nvSpPr>
          <p:cNvPr id="622" name="Google Shape;622;p88"/>
          <p:cNvSpPr txBox="1"/>
          <p:nvPr>
            <p:ph type="title"/>
          </p:nvPr>
        </p:nvSpPr>
        <p:spPr>
          <a:xfrm>
            <a:off x="539015" y="28242"/>
            <a:ext cx="11434812" cy="10594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mbria"/>
              <a:buNone/>
            </a:pPr>
            <a:r>
              <a:rPr lang="en-US" sz="4000"/>
              <a:t>Local Variables Cannot Be Used in the Global Scope</a:t>
            </a:r>
            <a:endParaRPr sz="4000"/>
          </a:p>
        </p:txBody>
      </p:sp>
      <p:sp>
        <p:nvSpPr>
          <p:cNvPr id="623" name="Google Shape;623;p88"/>
          <p:cNvSpPr txBox="1"/>
          <p:nvPr>
            <p:ph idx="1" type="body"/>
          </p:nvPr>
        </p:nvSpPr>
        <p:spPr>
          <a:xfrm>
            <a:off x="838199" y="1883377"/>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 spam(): </a:t>
            </a:r>
            <a:endParaRPr/>
          </a:p>
          <a:p>
            <a:pPr indent="0" lvl="0" marL="0" rtl="0" algn="l">
              <a:lnSpc>
                <a:spcPct val="90000"/>
              </a:lnSpc>
              <a:spcBef>
                <a:spcPts val="1000"/>
              </a:spcBef>
              <a:spcAft>
                <a:spcPts val="0"/>
              </a:spcAft>
              <a:buClr>
                <a:schemeClr val="dk1"/>
              </a:buClr>
              <a:buSzPts val="2800"/>
              <a:buNone/>
            </a:pPr>
            <a:r>
              <a:rPr lang="en-US"/>
              <a:t>	eggs = 31337 </a:t>
            </a:r>
            <a:endParaRPr/>
          </a:p>
          <a:p>
            <a:pPr indent="0" lvl="0" marL="0" rtl="0" algn="l">
              <a:lnSpc>
                <a:spcPct val="90000"/>
              </a:lnSpc>
              <a:spcBef>
                <a:spcPts val="1000"/>
              </a:spcBef>
              <a:spcAft>
                <a:spcPts val="0"/>
              </a:spcAft>
              <a:buClr>
                <a:schemeClr val="dk1"/>
              </a:buClr>
              <a:buSzPts val="900"/>
              <a:buNone/>
            </a:pPr>
            <a:r>
              <a:t/>
            </a:r>
            <a:endParaRPr sz="900"/>
          </a:p>
          <a:p>
            <a:pPr indent="0" lvl="0" marL="0" rtl="0" algn="l">
              <a:lnSpc>
                <a:spcPct val="90000"/>
              </a:lnSpc>
              <a:spcBef>
                <a:spcPts val="1000"/>
              </a:spcBef>
              <a:spcAft>
                <a:spcPts val="0"/>
              </a:spcAft>
              <a:buClr>
                <a:schemeClr val="dk1"/>
              </a:buClr>
              <a:buSzPts val="2800"/>
              <a:buNone/>
            </a:pPr>
            <a:r>
              <a:rPr lang="en-US"/>
              <a:t>spam() </a:t>
            </a:r>
            <a:endParaRPr/>
          </a:p>
          <a:p>
            <a:pPr indent="0" lvl="0" marL="0" rtl="0" algn="l">
              <a:lnSpc>
                <a:spcPct val="90000"/>
              </a:lnSpc>
              <a:spcBef>
                <a:spcPts val="1000"/>
              </a:spcBef>
              <a:spcAft>
                <a:spcPts val="0"/>
              </a:spcAft>
              <a:buClr>
                <a:schemeClr val="dk1"/>
              </a:buClr>
              <a:buSzPts val="2800"/>
              <a:buNone/>
            </a:pPr>
            <a:r>
              <a:rPr lang="en-US"/>
              <a:t>print(eggs)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eggs variable belongs to function spam, hence in local scope of spam</a:t>
            </a:r>
            <a:endParaRPr/>
          </a:p>
          <a:p>
            <a:pPr indent="-228600" lvl="0" marL="228600" rtl="0" algn="l">
              <a:lnSpc>
                <a:spcPct val="90000"/>
              </a:lnSpc>
              <a:spcBef>
                <a:spcPts val="1000"/>
              </a:spcBef>
              <a:spcAft>
                <a:spcPts val="0"/>
              </a:spcAft>
              <a:buClr>
                <a:schemeClr val="dk1"/>
              </a:buClr>
              <a:buSzPts val="2800"/>
              <a:buChar char="•"/>
            </a:pPr>
            <a:r>
              <a:rPr lang="en-US"/>
              <a:t>But print function is in global scope, hence cannot use eggs</a:t>
            </a:r>
            <a:endParaRPr/>
          </a:p>
        </p:txBody>
      </p:sp>
      <p:pic>
        <p:nvPicPr>
          <p:cNvPr id="624" name="Google Shape;624;p88"/>
          <p:cNvPicPr preferRelativeResize="0"/>
          <p:nvPr/>
        </p:nvPicPr>
        <p:blipFill rotWithShape="1">
          <a:blip r:embed="rId3">
            <a:alphaModFix/>
          </a:blip>
          <a:srcRect b="0" l="0" r="0" t="0"/>
          <a:stretch/>
        </p:blipFill>
        <p:spPr>
          <a:xfrm>
            <a:off x="5602150" y="2464067"/>
            <a:ext cx="5543905" cy="1286978"/>
          </a:xfrm>
          <a:prstGeom prst="rect">
            <a:avLst/>
          </a:prstGeom>
          <a:solidFill>
            <a:srgbClr val="FFFF00"/>
          </a:solid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202131" y="124499"/>
            <a:ext cx="11858324" cy="8765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mbria"/>
              <a:buNone/>
            </a:pPr>
            <a:r>
              <a:rPr lang="en-US" sz="4000"/>
              <a:t>Local Scopes Cannot Use Variables in Other Local Scopes </a:t>
            </a:r>
            <a:endParaRPr/>
          </a:p>
        </p:txBody>
      </p:sp>
      <p:sp>
        <p:nvSpPr>
          <p:cNvPr id="630" name="Google Shape;630;p89"/>
          <p:cNvSpPr txBox="1"/>
          <p:nvPr>
            <p:ph idx="1" type="body"/>
          </p:nvPr>
        </p:nvSpPr>
        <p:spPr>
          <a:xfrm>
            <a:off x="508000" y="1132439"/>
            <a:ext cx="10515600" cy="15599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new local scope is created whenever a function is called, and terminated when the called function returns.</a:t>
            </a:r>
            <a:endParaRPr/>
          </a:p>
          <a:p>
            <a:pPr indent="-228600" lvl="0" marL="228600" rtl="0" algn="l">
              <a:lnSpc>
                <a:spcPct val="90000"/>
              </a:lnSpc>
              <a:spcBef>
                <a:spcPts val="1000"/>
              </a:spcBef>
              <a:spcAft>
                <a:spcPts val="0"/>
              </a:spcAft>
              <a:buClr>
                <a:schemeClr val="dk1"/>
              </a:buClr>
              <a:buSzPts val="2800"/>
              <a:buChar char="•"/>
            </a:pPr>
            <a:r>
              <a:rPr lang="en-US"/>
              <a:t>Hence one function cannot use the variables of other function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31" name="Google Shape;631;p89"/>
          <p:cNvSpPr txBox="1"/>
          <p:nvPr/>
        </p:nvSpPr>
        <p:spPr>
          <a:xfrm>
            <a:off x="308410" y="2754793"/>
            <a:ext cx="3166711" cy="378565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def spam():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eggs = 99</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bacon()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print(eggs)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def bacon():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ham = 101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eggs = 0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spam()</a:t>
            </a:r>
            <a:endParaRPr/>
          </a:p>
        </p:txBody>
      </p:sp>
      <p:sp>
        <p:nvSpPr>
          <p:cNvPr id="632" name="Google Shape;632;p89"/>
          <p:cNvSpPr txBox="1"/>
          <p:nvPr/>
        </p:nvSpPr>
        <p:spPr>
          <a:xfrm>
            <a:off x="3712946" y="2823806"/>
            <a:ext cx="8479054" cy="3716639"/>
          </a:xfrm>
          <a:prstGeom prst="rect">
            <a:avLst/>
          </a:prstGeom>
          <a:solidFill>
            <a:srgbClr val="1BF535"/>
          </a:solidFill>
          <a:ln>
            <a:noFill/>
          </a:ln>
        </p:spPr>
        <p:txBody>
          <a:bodyPr anchorCtr="0" anchor="t" bIns="45700" lIns="91425" spcFirstLastPara="1" rIns="91425" wrap="square" tIns="45700">
            <a:normAutofit lnSpcReduction="10000"/>
          </a:bodyPr>
          <a:lstStyle/>
          <a:p>
            <a:pPr indent="-514350" lvl="0" marL="514350" marR="0" rtl="0" algn="l">
              <a:lnSpc>
                <a:spcPct val="90000"/>
              </a:lnSpc>
              <a:spcBef>
                <a:spcPts val="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Program starts</a:t>
            </a:r>
            <a:endParaRPr/>
          </a:p>
          <a:p>
            <a:pPr indent="-514350" lvl="0" marL="514350" marR="0" rtl="0" algn="l">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spam() function is called, local scope of spam is created</a:t>
            </a:r>
            <a:endParaRPr/>
          </a:p>
          <a:p>
            <a:pPr indent="-514350" lvl="0" marL="514350" marR="0" rtl="0" algn="l">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eggs =99</a:t>
            </a:r>
            <a:endParaRPr/>
          </a:p>
          <a:p>
            <a:pPr indent="-514350" lvl="0" marL="514350" marR="0" rtl="0" algn="l">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bacon() function is called, local scope of bacon is created</a:t>
            </a:r>
            <a:endParaRPr/>
          </a:p>
          <a:p>
            <a:pPr indent="-514350" lvl="0" marL="514350" marR="0" rtl="0" algn="l">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ham =101 and eggs =0</a:t>
            </a:r>
            <a:endParaRPr/>
          </a:p>
          <a:p>
            <a:pPr indent="-514350" lvl="0" marL="514350" marR="0" rtl="0" algn="l">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bacon() returns None, local scope of bacon destroyed, hence no ham, no eggs=0</a:t>
            </a:r>
            <a:endParaRPr sz="2000">
              <a:solidFill>
                <a:schemeClr val="dk1"/>
              </a:solidFill>
              <a:latin typeface="Cambria"/>
              <a:ea typeface="Cambria"/>
              <a:cs typeface="Cambria"/>
              <a:sym typeface="Cambria"/>
            </a:endParaRPr>
          </a:p>
          <a:p>
            <a:pPr indent="-514350" lvl="0" marL="514350" marR="0" rtl="0" algn="l">
              <a:lnSpc>
                <a:spcPct val="90000"/>
              </a:lnSpc>
              <a:spcBef>
                <a:spcPts val="1000"/>
              </a:spcBef>
              <a:spcAft>
                <a:spcPts val="0"/>
              </a:spcAft>
              <a:buClr>
                <a:schemeClr val="dk1"/>
              </a:buClr>
              <a:buSzPts val="2400"/>
              <a:buFont typeface="Calibri"/>
              <a:buAutoNum type="arabicPeriod"/>
            </a:pPr>
            <a:r>
              <a:rPr lang="en-US" sz="2400">
                <a:solidFill>
                  <a:schemeClr val="dk1"/>
                </a:solidFill>
                <a:latin typeface="Cambria"/>
                <a:ea typeface="Cambria"/>
                <a:cs typeface="Cambria"/>
                <a:sym typeface="Cambria"/>
              </a:rPr>
              <a:t>print function is called with parameter eggs, and since only local scope of spam exists 99 is printed</a:t>
            </a:r>
            <a:endParaRPr/>
          </a:p>
          <a:p>
            <a:pPr indent="-361950" lvl="0" marL="514350" marR="0" rtl="0" algn="l">
              <a:lnSpc>
                <a:spcPct val="90000"/>
              </a:lnSpc>
              <a:spcBef>
                <a:spcPts val="1000"/>
              </a:spcBef>
              <a:spcAft>
                <a:spcPts val="0"/>
              </a:spcAft>
              <a:buClr>
                <a:schemeClr val="dk1"/>
              </a:buClr>
              <a:buSzPts val="2400"/>
              <a:buFont typeface="Calibri"/>
              <a:buNone/>
            </a:pPr>
            <a:r>
              <a:t/>
            </a:r>
            <a:endParaRPr sz="2400">
              <a:solidFill>
                <a:schemeClr val="dk1"/>
              </a:solidFill>
              <a:latin typeface="Cambria"/>
              <a:ea typeface="Cambria"/>
              <a:cs typeface="Cambria"/>
              <a:sym typeface="Cambria"/>
            </a:endParaRPr>
          </a:p>
          <a:p>
            <a:pPr indent="-361950" lvl="0" marL="514350" marR="0" rtl="0" algn="l">
              <a:lnSpc>
                <a:spcPct val="90000"/>
              </a:lnSpc>
              <a:spcBef>
                <a:spcPts val="1000"/>
              </a:spcBef>
              <a:spcAft>
                <a:spcPts val="0"/>
              </a:spcAft>
              <a:buClr>
                <a:schemeClr val="dk1"/>
              </a:buClr>
              <a:buSzPts val="2400"/>
              <a:buFont typeface="Calibri"/>
              <a:buNone/>
            </a:pPr>
            <a:r>
              <a:t/>
            </a:r>
            <a:endParaRPr sz="2400">
              <a:solidFill>
                <a:schemeClr val="dk1"/>
              </a:solidFill>
              <a:latin typeface="Cambria"/>
              <a:ea typeface="Cambria"/>
              <a:cs typeface="Cambria"/>
              <a:sym typeface="Cambria"/>
            </a:endParaRPr>
          </a:p>
          <a:p>
            <a:pPr indent="-76200" lvl="0" marL="228600" marR="0" rtl="0" algn="l">
              <a:lnSpc>
                <a:spcPct val="90000"/>
              </a:lnSpc>
              <a:spcBef>
                <a:spcPts val="100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0"/>
          <p:cNvSpPr txBox="1"/>
          <p:nvPr>
            <p:ph type="title"/>
          </p:nvPr>
        </p:nvSpPr>
        <p:spPr>
          <a:xfrm>
            <a:off x="368300" y="336249"/>
            <a:ext cx="11366500" cy="6543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mbria"/>
              <a:buNone/>
            </a:pPr>
            <a:r>
              <a:rPr lang="en-US" sz="4000"/>
              <a:t>Global Variables Can Be Read from a Local Scope </a:t>
            </a:r>
            <a:endParaRPr sz="4000"/>
          </a:p>
        </p:txBody>
      </p:sp>
      <p:sp>
        <p:nvSpPr>
          <p:cNvPr id="638" name="Google Shape;638;p90"/>
          <p:cNvSpPr txBox="1"/>
          <p:nvPr>
            <p:ph idx="1" type="body"/>
          </p:nvPr>
        </p:nvSpPr>
        <p:spPr>
          <a:xfrm>
            <a:off x="4152900" y="1891709"/>
            <a:ext cx="7708900" cy="4770739"/>
          </a:xfrm>
          <a:prstGeom prst="rect">
            <a:avLst/>
          </a:prstGeom>
          <a:solidFill>
            <a:srgbClr val="1BF535"/>
          </a:solid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Program starts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eggs = 42 is assigned – global variable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Function spam() is called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print function is called with eggs, so prints 42 </a:t>
            </a:r>
            <a:endParaRPr/>
          </a:p>
          <a:p>
            <a:pPr indent="-228600" lvl="1" marL="685800" rtl="0" algn="l">
              <a:lnSpc>
                <a:spcPct val="90000"/>
              </a:lnSpc>
              <a:spcBef>
                <a:spcPts val="500"/>
              </a:spcBef>
              <a:spcAft>
                <a:spcPts val="0"/>
              </a:spcAft>
              <a:buClr>
                <a:schemeClr val="dk1"/>
              </a:buClr>
              <a:buSzPts val="2400"/>
              <a:buChar char="•"/>
            </a:pPr>
            <a:r>
              <a:rPr lang="en-US"/>
              <a:t>Since there is no parameter named eggs in the spam() function, Python considers it a reference to the global variable eggs and prints 42</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Spam returns with None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print function is called with eggs, so prints 42 </a:t>
            </a:r>
            <a:endParaRPr/>
          </a:p>
          <a:p>
            <a:pPr indent="0" lvl="0" marL="0" rtl="0" algn="l">
              <a:lnSpc>
                <a:spcPct val="90000"/>
              </a:lnSpc>
              <a:spcBef>
                <a:spcPts val="1000"/>
              </a:spcBef>
              <a:spcAft>
                <a:spcPts val="0"/>
              </a:spcAft>
              <a:buClr>
                <a:schemeClr val="dk1"/>
              </a:buClr>
              <a:buSzPts val="2800"/>
              <a:buNone/>
            </a:pPr>
            <a:r>
              <a:t/>
            </a:r>
            <a:endParaRPr/>
          </a:p>
        </p:txBody>
      </p:sp>
      <p:sp>
        <p:nvSpPr>
          <p:cNvPr id="639" name="Google Shape;639;p90"/>
          <p:cNvSpPr txBox="1"/>
          <p:nvPr/>
        </p:nvSpPr>
        <p:spPr>
          <a:xfrm>
            <a:off x="800100" y="1891708"/>
            <a:ext cx="3251200" cy="452431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3200">
                <a:solidFill>
                  <a:schemeClr val="dk1"/>
                </a:solidFill>
                <a:latin typeface="Cambria"/>
                <a:ea typeface="Cambria"/>
                <a:cs typeface="Cambria"/>
                <a:sym typeface="Cambria"/>
              </a:rPr>
              <a:t>def spam(): </a:t>
            </a:r>
            <a:endParaRPr sz="32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US" sz="3200">
                <a:solidFill>
                  <a:schemeClr val="dk1"/>
                </a:solidFill>
                <a:latin typeface="Cambria"/>
                <a:ea typeface="Cambria"/>
                <a:cs typeface="Cambria"/>
                <a:sym typeface="Cambria"/>
              </a:rPr>
              <a:t>      print(eggs) </a:t>
            </a:r>
            <a:endParaRPr sz="32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US" sz="3200">
                <a:solidFill>
                  <a:schemeClr val="dk1"/>
                </a:solidFill>
                <a:latin typeface="Cambria"/>
                <a:ea typeface="Cambria"/>
                <a:cs typeface="Cambria"/>
                <a:sym typeface="Cambria"/>
              </a:rPr>
              <a:t>eggs = 42 </a:t>
            </a:r>
            <a:endParaRPr sz="32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US" sz="3200">
                <a:solidFill>
                  <a:schemeClr val="dk1"/>
                </a:solidFill>
                <a:latin typeface="Cambria"/>
                <a:ea typeface="Cambria"/>
                <a:cs typeface="Cambria"/>
                <a:sym typeface="Cambria"/>
              </a:rPr>
              <a:t>spam() </a:t>
            </a:r>
            <a:endParaRPr sz="3200">
              <a:solidFill>
                <a:schemeClr val="dk1"/>
              </a:solidFill>
              <a:latin typeface="Cambria"/>
              <a:ea typeface="Cambria"/>
              <a:cs typeface="Cambria"/>
              <a:sym typeface="Cambria"/>
            </a:endParaRPr>
          </a:p>
          <a:p>
            <a:pPr indent="0" lvl="0" marL="0" marR="0" rtl="0" algn="l">
              <a:lnSpc>
                <a:spcPct val="150000"/>
              </a:lnSpc>
              <a:spcBef>
                <a:spcPts val="0"/>
              </a:spcBef>
              <a:spcAft>
                <a:spcPts val="0"/>
              </a:spcAft>
              <a:buNone/>
            </a:pPr>
            <a:r>
              <a:rPr lang="en-US" sz="3200">
                <a:solidFill>
                  <a:schemeClr val="dk1"/>
                </a:solidFill>
                <a:latin typeface="Cambria"/>
                <a:ea typeface="Cambria"/>
                <a:cs typeface="Cambria"/>
                <a:sym typeface="Cambria"/>
              </a:rPr>
              <a:t>print(eggs)</a:t>
            </a:r>
            <a:endParaRPr/>
          </a:p>
          <a:p>
            <a:pPr indent="0" lvl="0" marL="0" marR="0" rtl="0" algn="l">
              <a:lnSpc>
                <a:spcPct val="150000"/>
              </a:lnSpc>
              <a:spcBef>
                <a:spcPts val="0"/>
              </a:spcBef>
              <a:spcAft>
                <a:spcPts val="0"/>
              </a:spcAft>
              <a:buNone/>
            </a:pPr>
            <a:r>
              <a:t/>
            </a:r>
            <a:endParaRPr sz="32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idx="1" type="subTitle"/>
          </p:nvPr>
        </p:nvSpPr>
        <p:spPr>
          <a:xfrm>
            <a:off x="518122" y="1303952"/>
            <a:ext cx="10970378" cy="3975513"/>
          </a:xfrm>
          <a:prstGeom prst="rect">
            <a:avLst/>
          </a:prstGeom>
          <a:noFill/>
          <a:ln>
            <a:noFill/>
          </a:ln>
        </p:spPr>
        <p:txBody>
          <a:bodyPr anchorCtr="0" anchor="ctr" bIns="0" lIns="0" spcFirstLastPara="1" rIns="0" wrap="square" tIns="0">
            <a:noAutofit/>
          </a:bodyPr>
          <a:lstStyle/>
          <a:p>
            <a:pPr indent="-228600" lvl="0" marL="228600" rtl="0" algn="l">
              <a:lnSpc>
                <a:spcPct val="90000"/>
              </a:lnSpc>
              <a:spcBef>
                <a:spcPts val="0"/>
              </a:spcBef>
              <a:spcAft>
                <a:spcPts val="0"/>
              </a:spcAft>
              <a:buClr>
                <a:schemeClr val="dk1"/>
              </a:buClr>
              <a:buSzPts val="1400"/>
              <a:buNone/>
            </a:pPr>
            <a:r>
              <a:rPr b="1" lang="en-US" sz="3200">
                <a:latin typeface="Cambria"/>
                <a:ea typeface="Cambria"/>
                <a:cs typeface="Cambria"/>
                <a:sym typeface="Cambria"/>
              </a:rPr>
              <a:t> It was created by Guido van Rossum, and released in 1991.</a:t>
            </a:r>
            <a:endParaRPr b="1" sz="3200">
              <a:latin typeface="Cambria"/>
              <a:ea typeface="Cambria"/>
              <a:cs typeface="Cambria"/>
              <a:sym typeface="Cambri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1"/>
          <p:cNvSpPr txBox="1"/>
          <p:nvPr>
            <p:ph type="title"/>
          </p:nvPr>
        </p:nvSpPr>
        <p:spPr>
          <a:xfrm>
            <a:off x="254000" y="336249"/>
            <a:ext cx="11696700" cy="88295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22222"/>
              <a:buFont typeface="Cambria"/>
              <a:buNone/>
            </a:pPr>
            <a:r>
              <a:rPr lang="en-US"/>
              <a:t>Local and Global Variables with the Same Name</a:t>
            </a:r>
            <a:br>
              <a:rPr lang="en-US"/>
            </a:br>
            <a:r>
              <a:rPr lang="en-US" sz="3600"/>
              <a:t>(</a:t>
            </a:r>
            <a:r>
              <a:rPr lang="en-US" sz="3600">
                <a:solidFill>
                  <a:srgbClr val="FF0000"/>
                </a:solidFill>
              </a:rPr>
              <a:t>Try to avoid if possible though legal</a:t>
            </a:r>
            <a:r>
              <a:rPr lang="en-US" sz="3600"/>
              <a:t>)</a:t>
            </a:r>
            <a:endParaRPr sz="3600"/>
          </a:p>
        </p:txBody>
      </p:sp>
      <p:sp>
        <p:nvSpPr>
          <p:cNvPr id="645" name="Google Shape;645;p91"/>
          <p:cNvSpPr txBox="1"/>
          <p:nvPr/>
        </p:nvSpPr>
        <p:spPr>
          <a:xfrm>
            <a:off x="139700" y="1654244"/>
            <a:ext cx="5753100" cy="4893647"/>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mbria"/>
                <a:ea typeface="Cambria"/>
                <a:cs typeface="Cambria"/>
                <a:sym typeface="Cambria"/>
              </a:rPr>
              <a:t>def spam():</a:t>
            </a:r>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eggs = 'spam local'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print(eggs)               # prints 'spam local'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def bacon():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eggs = 'bacon local'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print(eggs)               # prints 'bacon local'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spam()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print(eggs)	               # prints 'bacon local‘</a:t>
            </a:r>
            <a:endParaRPr/>
          </a:p>
          <a:p>
            <a:pPr indent="0" lvl="0" marL="0" marR="0" rtl="0" algn="l">
              <a:spcBef>
                <a:spcPts val="0"/>
              </a:spcBef>
              <a:spcAft>
                <a:spcPts val="0"/>
              </a:spcAft>
              <a:buNone/>
            </a:pPr>
            <a:r>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eggs = 'global'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bacon() </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print(eggs) 	              # prints 'global'</a:t>
            </a:r>
            <a:endParaRPr/>
          </a:p>
        </p:txBody>
      </p:sp>
      <p:sp>
        <p:nvSpPr>
          <p:cNvPr id="646" name="Google Shape;646;p91"/>
          <p:cNvSpPr txBox="1"/>
          <p:nvPr/>
        </p:nvSpPr>
        <p:spPr>
          <a:xfrm>
            <a:off x="6807200" y="2881557"/>
            <a:ext cx="4656355" cy="598243"/>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Arial"/>
              <a:buNone/>
            </a:pPr>
            <a:r>
              <a:rPr lang="en-US" sz="3200">
                <a:solidFill>
                  <a:schemeClr val="dk1"/>
                </a:solidFill>
                <a:latin typeface="Cambria"/>
                <a:ea typeface="Cambria"/>
                <a:cs typeface="Cambria"/>
                <a:sym typeface="Cambria"/>
              </a:rPr>
              <a:t>OUTPUT ???</a:t>
            </a:r>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       </a:t>
            </a:r>
            <a:endParaRPr/>
          </a:p>
        </p:txBody>
      </p:sp>
      <p:sp>
        <p:nvSpPr>
          <p:cNvPr id="647" name="Google Shape;647;p91"/>
          <p:cNvSpPr/>
          <p:nvPr/>
        </p:nvSpPr>
        <p:spPr>
          <a:xfrm>
            <a:off x="7264400" y="4263936"/>
            <a:ext cx="3848100" cy="2062103"/>
          </a:xfrm>
          <a:prstGeom prst="rect">
            <a:avLst/>
          </a:prstGeom>
          <a:solidFill>
            <a:srgbClr val="1BF53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mbria"/>
                <a:ea typeface="Cambria"/>
                <a:cs typeface="Cambria"/>
                <a:sym typeface="Cambria"/>
              </a:rPr>
              <a:t>       bacon local</a:t>
            </a:r>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spam local</a:t>
            </a:r>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bacon local</a:t>
            </a:r>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global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500"/>
                                  </p:stCondLst>
                                  <p:childTnLst>
                                    <p:set>
                                      <p:cBhvr>
                                        <p:cTn dur="1" fill="hold">
                                          <p:stCondLst>
                                            <p:cond delay="0"/>
                                          </p:stCondLst>
                                        </p:cTn>
                                        <p:tgtEl>
                                          <p:spTgt spid="647"/>
                                        </p:tgtEl>
                                        <p:attrNameLst>
                                          <p:attrName>style.visibility</p:attrName>
                                        </p:attrNameLst>
                                      </p:cBhvr>
                                      <p:to>
                                        <p:strVal val="visible"/>
                                      </p:to>
                                    </p:set>
                                    <p:anim calcmode="lin" valueType="num">
                                      <p:cBhvr additive="base">
                                        <p:cTn dur="1000"/>
                                        <p:tgtEl>
                                          <p:spTgt spid="6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838200" y="209249"/>
            <a:ext cx="10515600" cy="9083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The global Statement </a:t>
            </a:r>
            <a:endParaRPr/>
          </a:p>
        </p:txBody>
      </p:sp>
      <p:sp>
        <p:nvSpPr>
          <p:cNvPr id="653" name="Google Shape;653;p92"/>
          <p:cNvSpPr txBox="1"/>
          <p:nvPr>
            <p:ph idx="1" type="body"/>
          </p:nvPr>
        </p:nvSpPr>
        <p:spPr>
          <a:xfrm>
            <a:off x="838200" y="1244600"/>
            <a:ext cx="10515600" cy="49612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If there is a need to modify a global variable from within a function, the global statement should be used.</a:t>
            </a:r>
            <a:endParaRPr sz="3200"/>
          </a:p>
        </p:txBody>
      </p:sp>
      <p:sp>
        <p:nvSpPr>
          <p:cNvPr id="654" name="Google Shape;654;p92"/>
          <p:cNvSpPr txBox="1"/>
          <p:nvPr/>
        </p:nvSpPr>
        <p:spPr>
          <a:xfrm>
            <a:off x="1219200" y="2628901"/>
            <a:ext cx="4229100" cy="353943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mbria"/>
                <a:ea typeface="Cambria"/>
                <a:cs typeface="Cambria"/>
                <a:sym typeface="Cambria"/>
              </a:rPr>
              <a:t> def spam():</a:t>
            </a:r>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global eggs</a:t>
            </a:r>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eggs = 'spam‘</a:t>
            </a:r>
            <a:endParaRPr/>
          </a:p>
          <a:p>
            <a:pPr indent="0" lvl="0" marL="0" marR="0" rtl="0" algn="l">
              <a:spcBef>
                <a:spcPts val="0"/>
              </a:spcBef>
              <a:spcAft>
                <a:spcPts val="0"/>
              </a:spcAft>
              <a:buNone/>
            </a:pPr>
            <a:r>
              <a:t/>
            </a:r>
            <a:endParaRPr sz="3200">
              <a:solidFill>
                <a:schemeClr val="dk1"/>
              </a:solidFill>
              <a:latin typeface="Cambria"/>
              <a:ea typeface="Cambria"/>
              <a:cs typeface="Cambria"/>
              <a:sym typeface="Cambria"/>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eggs = 'global' </a:t>
            </a:r>
            <a:endParaRPr sz="3200">
              <a:solidFill>
                <a:schemeClr val="dk1"/>
              </a:solidFill>
              <a:latin typeface="Cambria"/>
              <a:ea typeface="Cambria"/>
              <a:cs typeface="Cambria"/>
              <a:sym typeface="Cambria"/>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spam() </a:t>
            </a:r>
            <a:endParaRPr sz="3200">
              <a:solidFill>
                <a:schemeClr val="dk1"/>
              </a:solidFill>
              <a:latin typeface="Cambria"/>
              <a:ea typeface="Cambria"/>
              <a:cs typeface="Cambria"/>
              <a:sym typeface="Cambria"/>
            </a:endParaRPr>
          </a:p>
          <a:p>
            <a:pPr indent="0" lvl="0" marL="0" marR="0" rtl="0" algn="l">
              <a:spcBef>
                <a:spcPts val="0"/>
              </a:spcBef>
              <a:spcAft>
                <a:spcPts val="0"/>
              </a:spcAft>
              <a:buNone/>
            </a:pPr>
            <a:r>
              <a:rPr lang="en-US" sz="3200">
                <a:solidFill>
                  <a:schemeClr val="dk1"/>
                </a:solidFill>
                <a:latin typeface="Cambria"/>
                <a:ea typeface="Cambria"/>
                <a:cs typeface="Cambria"/>
                <a:sym typeface="Cambria"/>
              </a:rPr>
              <a:t> print(eggs)</a:t>
            </a:r>
            <a:endParaRPr/>
          </a:p>
        </p:txBody>
      </p:sp>
      <p:sp>
        <p:nvSpPr>
          <p:cNvPr id="655" name="Google Shape;655;p92"/>
          <p:cNvSpPr txBox="1"/>
          <p:nvPr/>
        </p:nvSpPr>
        <p:spPr>
          <a:xfrm>
            <a:off x="6530072" y="4670026"/>
            <a:ext cx="4656355" cy="598243"/>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Arial"/>
              <a:buNone/>
            </a:pPr>
            <a:r>
              <a:rPr lang="en-US" sz="3200">
                <a:solidFill>
                  <a:schemeClr val="dk1"/>
                </a:solidFill>
                <a:latin typeface="Cambria"/>
                <a:ea typeface="Cambria"/>
                <a:cs typeface="Cambria"/>
                <a:sym typeface="Cambria"/>
              </a:rPr>
              <a:t>OUTPUT ???</a:t>
            </a:r>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       </a:t>
            </a:r>
            <a:endParaRPr/>
          </a:p>
        </p:txBody>
      </p:sp>
      <p:sp>
        <p:nvSpPr>
          <p:cNvPr id="656" name="Google Shape;656;p92"/>
          <p:cNvSpPr txBox="1"/>
          <p:nvPr/>
        </p:nvSpPr>
        <p:spPr>
          <a:xfrm>
            <a:off x="5829300" y="2540001"/>
            <a:ext cx="6057900" cy="20954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3200"/>
              <a:buFont typeface="Arial"/>
              <a:buChar char="•"/>
            </a:pPr>
            <a:r>
              <a:rPr lang="en-US" sz="3200">
                <a:solidFill>
                  <a:schemeClr val="dk1"/>
                </a:solidFill>
                <a:latin typeface="Cambria"/>
                <a:ea typeface="Cambria"/>
                <a:cs typeface="Cambria"/>
                <a:sym typeface="Cambria"/>
              </a:rPr>
              <a:t>Here though initially the global variable eggs is assigned the value ‘global’, inside the spam function it is modified as ‘spam’</a:t>
            </a:r>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3"/>
          <p:cNvSpPr txBox="1"/>
          <p:nvPr>
            <p:ph idx="1" type="body"/>
          </p:nvPr>
        </p:nvSpPr>
        <p:spPr>
          <a:xfrm>
            <a:off x="164757" y="176083"/>
            <a:ext cx="6527800" cy="5634339"/>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There are four rules to tell whether a variable is in a local scope or global scope: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 variable is being used in the global scope (that is, outside of all functions), then it is always a global variable.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there is a global statement for that variable in a function, it is a global variable.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Otherwise, if the variable is used in an assignment statement in the function, it is a local variable.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But if the variable is not used in an assignment statement, it is still a global variable.</a:t>
            </a:r>
            <a:endParaRPr/>
          </a:p>
        </p:txBody>
      </p:sp>
      <p:sp>
        <p:nvSpPr>
          <p:cNvPr id="662" name="Google Shape;662;p93"/>
          <p:cNvSpPr/>
          <p:nvPr/>
        </p:nvSpPr>
        <p:spPr>
          <a:xfrm>
            <a:off x="7920679" y="176083"/>
            <a:ext cx="3941807" cy="5693866"/>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mbria"/>
                <a:ea typeface="Cambria"/>
                <a:cs typeface="Cambria"/>
                <a:sym typeface="Cambria"/>
              </a:rPr>
              <a:t>def spam():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      global eggs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      eggs = 'spam'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def bacon():</a:t>
            </a:r>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       eggs = 'bacon'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def ham():</a:t>
            </a:r>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       print(eggs)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eggs = 42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spam() </a:t>
            </a:r>
            <a:endParaRPr sz="2800">
              <a:solidFill>
                <a:schemeClr val="dk1"/>
              </a:solidFill>
              <a:latin typeface="Cambria"/>
              <a:ea typeface="Cambria"/>
              <a:cs typeface="Cambria"/>
              <a:sym typeface="Cambria"/>
            </a:endParaRPr>
          </a:p>
          <a:p>
            <a:pPr indent="0" lvl="0" marL="0" marR="0" rtl="0" algn="l">
              <a:spcBef>
                <a:spcPts val="0"/>
              </a:spcBef>
              <a:spcAft>
                <a:spcPts val="0"/>
              </a:spcAft>
              <a:buNone/>
            </a:pPr>
            <a:r>
              <a:rPr lang="en-US" sz="2800">
                <a:solidFill>
                  <a:schemeClr val="dk1"/>
                </a:solidFill>
                <a:latin typeface="Cambria"/>
                <a:ea typeface="Cambria"/>
                <a:cs typeface="Cambria"/>
                <a:sym typeface="Cambria"/>
              </a:rPr>
              <a:t>print(eggs)</a:t>
            </a:r>
            <a:endParaRPr sz="2800">
              <a:solidFill>
                <a:schemeClr val="dk1"/>
              </a:solidFill>
              <a:latin typeface="Cambria"/>
              <a:ea typeface="Cambria"/>
              <a:cs typeface="Cambria"/>
              <a:sym typeface="Cambria"/>
            </a:endParaRPr>
          </a:p>
        </p:txBody>
      </p:sp>
      <p:sp>
        <p:nvSpPr>
          <p:cNvPr id="663" name="Google Shape;663;p93"/>
          <p:cNvSpPr txBox="1"/>
          <p:nvPr/>
        </p:nvSpPr>
        <p:spPr>
          <a:xfrm>
            <a:off x="2014152" y="6041626"/>
            <a:ext cx="5502320" cy="598243"/>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Arial"/>
              <a:buNone/>
            </a:pPr>
            <a:r>
              <a:rPr lang="en-US" sz="3200">
                <a:solidFill>
                  <a:schemeClr val="dk1"/>
                </a:solidFill>
                <a:latin typeface="Cambria"/>
                <a:ea typeface="Cambria"/>
                <a:cs typeface="Cambria"/>
                <a:sym typeface="Cambria"/>
              </a:rPr>
              <a:t>Which is local, which is global?</a:t>
            </a:r>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       </a:t>
            </a:r>
            <a:endParaRPr/>
          </a:p>
        </p:txBody>
      </p:sp>
      <p:sp>
        <p:nvSpPr>
          <p:cNvPr id="664" name="Google Shape;664;p93"/>
          <p:cNvSpPr/>
          <p:nvPr/>
        </p:nvSpPr>
        <p:spPr>
          <a:xfrm>
            <a:off x="10911013" y="469555"/>
            <a:ext cx="840263" cy="778477"/>
          </a:xfrm>
          <a:prstGeom prst="ellipse">
            <a:avLst/>
          </a:prstGeom>
          <a:solidFill>
            <a:srgbClr val="E1EFD8"/>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Cambria"/>
                <a:ea typeface="Cambria"/>
                <a:cs typeface="Cambria"/>
                <a:sym typeface="Cambria"/>
              </a:rPr>
              <a:t>1</a:t>
            </a:r>
            <a:endParaRPr sz="1800">
              <a:solidFill>
                <a:srgbClr val="FF0000"/>
              </a:solidFill>
              <a:latin typeface="Cambria"/>
              <a:ea typeface="Cambria"/>
              <a:cs typeface="Cambria"/>
              <a:sym typeface="Cambria"/>
            </a:endParaRPr>
          </a:p>
        </p:txBody>
      </p:sp>
      <p:sp>
        <p:nvSpPr>
          <p:cNvPr id="665" name="Google Shape;665;p93"/>
          <p:cNvSpPr/>
          <p:nvPr/>
        </p:nvSpPr>
        <p:spPr>
          <a:xfrm>
            <a:off x="10911012" y="1968841"/>
            <a:ext cx="840263" cy="778477"/>
          </a:xfrm>
          <a:prstGeom prst="ellipse">
            <a:avLst/>
          </a:prstGeom>
          <a:solidFill>
            <a:srgbClr val="E1EFD8"/>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Cambria"/>
                <a:ea typeface="Cambria"/>
                <a:cs typeface="Cambria"/>
                <a:sym typeface="Cambria"/>
              </a:rPr>
              <a:t>2</a:t>
            </a:r>
            <a:endParaRPr sz="2800">
              <a:solidFill>
                <a:srgbClr val="FF0000"/>
              </a:solidFill>
              <a:latin typeface="Cambria"/>
              <a:ea typeface="Cambria"/>
              <a:cs typeface="Cambria"/>
              <a:sym typeface="Cambria"/>
            </a:endParaRPr>
          </a:p>
        </p:txBody>
      </p:sp>
      <p:sp>
        <p:nvSpPr>
          <p:cNvPr id="666" name="Google Shape;666;p93"/>
          <p:cNvSpPr/>
          <p:nvPr/>
        </p:nvSpPr>
        <p:spPr>
          <a:xfrm>
            <a:off x="10911012" y="3434659"/>
            <a:ext cx="840263" cy="778477"/>
          </a:xfrm>
          <a:prstGeom prst="ellipse">
            <a:avLst/>
          </a:prstGeom>
          <a:solidFill>
            <a:srgbClr val="E1EFD8"/>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FF0000"/>
                </a:solidFill>
                <a:latin typeface="Cambria"/>
                <a:ea typeface="Cambria"/>
                <a:cs typeface="Cambria"/>
                <a:sym typeface="Cambria"/>
              </a:rPr>
              <a:t>3</a:t>
            </a:r>
            <a:endParaRPr sz="1800">
              <a:solidFill>
                <a:srgbClr val="FF0000"/>
              </a:solidFill>
              <a:latin typeface="Cambria"/>
              <a:ea typeface="Cambria"/>
              <a:cs typeface="Cambria"/>
              <a:sym typeface="Cambria"/>
            </a:endParaRPr>
          </a:p>
        </p:txBody>
      </p:sp>
      <p:sp>
        <p:nvSpPr>
          <p:cNvPr id="667" name="Google Shape;667;p93"/>
          <p:cNvSpPr/>
          <p:nvPr/>
        </p:nvSpPr>
        <p:spPr>
          <a:xfrm>
            <a:off x="10911012" y="4900477"/>
            <a:ext cx="840263" cy="778477"/>
          </a:xfrm>
          <a:prstGeom prst="ellipse">
            <a:avLst/>
          </a:prstGeom>
          <a:solidFill>
            <a:srgbClr val="E1EFD8"/>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rgbClr val="FF0000"/>
                </a:solidFill>
                <a:latin typeface="Cambria"/>
                <a:ea typeface="Cambria"/>
                <a:cs typeface="Cambria"/>
                <a:sym typeface="Cambria"/>
              </a:rPr>
              <a:t>4</a:t>
            </a:r>
            <a:endParaRPr sz="1800">
              <a:solidFill>
                <a:srgbClr val="FF0000"/>
              </a:solidFill>
              <a:latin typeface="Cambria"/>
              <a:ea typeface="Cambria"/>
              <a:cs typeface="Cambria"/>
              <a:sym typeface="Cambria"/>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4"/>
          <p:cNvSpPr txBox="1"/>
          <p:nvPr>
            <p:ph idx="1" type="body"/>
          </p:nvPr>
        </p:nvSpPr>
        <p:spPr>
          <a:xfrm>
            <a:off x="2093440" y="285193"/>
            <a:ext cx="8009238" cy="3495974"/>
          </a:xfrm>
          <a:prstGeom prst="rect">
            <a:avLst/>
          </a:prstGeom>
          <a:solidFill>
            <a:srgbClr val="FFC000"/>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 spam():</a:t>
            </a:r>
            <a:endParaRPr/>
          </a:p>
          <a:p>
            <a:pPr indent="0" lvl="0" marL="0" rtl="0" algn="l">
              <a:lnSpc>
                <a:spcPct val="90000"/>
              </a:lnSpc>
              <a:spcBef>
                <a:spcPts val="1000"/>
              </a:spcBef>
              <a:spcAft>
                <a:spcPts val="0"/>
              </a:spcAft>
              <a:buClr>
                <a:schemeClr val="dk1"/>
              </a:buClr>
              <a:buSzPts val="2800"/>
              <a:buNone/>
            </a:pPr>
            <a:r>
              <a:rPr lang="en-US"/>
              <a:t>        print(eggs)                           # ERROR!     WHY???? </a:t>
            </a:r>
            <a:endParaRPr/>
          </a:p>
          <a:p>
            <a:pPr indent="0" lvl="0" marL="0" rtl="0" algn="l">
              <a:lnSpc>
                <a:spcPct val="90000"/>
              </a:lnSpc>
              <a:spcBef>
                <a:spcPts val="1000"/>
              </a:spcBef>
              <a:spcAft>
                <a:spcPts val="0"/>
              </a:spcAft>
              <a:buClr>
                <a:schemeClr val="dk1"/>
              </a:buClr>
              <a:buSzPts val="2800"/>
              <a:buNone/>
            </a:pPr>
            <a:r>
              <a:rPr lang="en-US"/>
              <a:t>        eggs = 'spam local'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eggs = 'global' </a:t>
            </a:r>
            <a:endParaRPr/>
          </a:p>
          <a:p>
            <a:pPr indent="0" lvl="0" marL="0" rtl="0" algn="l">
              <a:lnSpc>
                <a:spcPct val="90000"/>
              </a:lnSpc>
              <a:spcBef>
                <a:spcPts val="1000"/>
              </a:spcBef>
              <a:spcAft>
                <a:spcPts val="0"/>
              </a:spcAft>
              <a:buClr>
                <a:schemeClr val="dk1"/>
              </a:buClr>
              <a:buSzPts val="2800"/>
              <a:buNone/>
            </a:pPr>
            <a:r>
              <a:rPr lang="en-US"/>
              <a:t>spam()</a:t>
            </a:r>
            <a:endParaRPr/>
          </a:p>
        </p:txBody>
      </p:sp>
      <p:sp>
        <p:nvSpPr>
          <p:cNvPr id="673" name="Google Shape;673;p94"/>
          <p:cNvSpPr txBox="1"/>
          <p:nvPr/>
        </p:nvSpPr>
        <p:spPr>
          <a:xfrm>
            <a:off x="632564" y="4670026"/>
            <a:ext cx="10803699" cy="1940839"/>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lang="en-US" sz="3200">
                <a:solidFill>
                  <a:schemeClr val="dk1"/>
                </a:solidFill>
                <a:latin typeface="Cambria"/>
                <a:ea typeface="Cambria"/>
                <a:cs typeface="Cambria"/>
                <a:sym typeface="Cambria"/>
              </a:rPr>
              <a:t>There is an assignment statement for eggs in the spam() function and therefore eggs is considered to be local. But because print(eggs) is executed before eggs is assigned something, error is displayed – reference before assignment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838200" y="3362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Exception Handling</a:t>
            </a:r>
            <a:endParaRPr/>
          </a:p>
        </p:txBody>
      </p:sp>
      <p:sp>
        <p:nvSpPr>
          <p:cNvPr id="679" name="Google Shape;679;p95"/>
          <p:cNvSpPr txBox="1"/>
          <p:nvPr>
            <p:ph idx="1" type="body"/>
          </p:nvPr>
        </p:nvSpPr>
        <p:spPr>
          <a:xfrm>
            <a:off x="365759" y="1854501"/>
            <a:ext cx="6699183"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try :</a:t>
            </a:r>
            <a:endParaRPr/>
          </a:p>
          <a:p>
            <a:pPr indent="0" lvl="0" marL="0" rtl="0" algn="l">
              <a:lnSpc>
                <a:spcPct val="90000"/>
              </a:lnSpc>
              <a:spcBef>
                <a:spcPts val="1000"/>
              </a:spcBef>
              <a:spcAft>
                <a:spcPts val="0"/>
              </a:spcAft>
              <a:buClr>
                <a:schemeClr val="dk1"/>
              </a:buClr>
              <a:buSzPts val="2800"/>
              <a:buNone/>
            </a:pPr>
            <a:r>
              <a:rPr lang="en-US"/>
              <a:t>     block of code ( user code – valid clause)</a:t>
            </a:r>
            <a:endParaRPr/>
          </a:p>
          <a:p>
            <a:pPr indent="0" lvl="0" marL="0" rtl="0" algn="l">
              <a:lnSpc>
                <a:spcPct val="90000"/>
              </a:lnSpc>
              <a:spcBef>
                <a:spcPts val="1000"/>
              </a:spcBef>
              <a:spcAft>
                <a:spcPts val="0"/>
              </a:spcAft>
              <a:buClr>
                <a:schemeClr val="dk1"/>
              </a:buClr>
              <a:buSzPts val="2800"/>
              <a:buNone/>
            </a:pPr>
            <a:r>
              <a:rPr lang="en-US"/>
              <a:t>except    ErrorType:</a:t>
            </a:r>
            <a:endParaRPr/>
          </a:p>
          <a:p>
            <a:pPr indent="0" lvl="0" marL="0" rtl="0" algn="l">
              <a:lnSpc>
                <a:spcPct val="90000"/>
              </a:lnSpc>
              <a:spcBef>
                <a:spcPts val="1000"/>
              </a:spcBef>
              <a:spcAft>
                <a:spcPts val="0"/>
              </a:spcAft>
              <a:buClr>
                <a:schemeClr val="dk1"/>
              </a:buClr>
              <a:buSzPts val="2800"/>
              <a:buNone/>
            </a:pPr>
            <a:r>
              <a:rPr lang="en-US"/>
              <a:t>      Action (print error message)</a:t>
            </a:r>
            <a:endParaRPr/>
          </a:p>
        </p:txBody>
      </p:sp>
      <p:sp>
        <p:nvSpPr>
          <p:cNvPr id="680" name="Google Shape;680;p95"/>
          <p:cNvSpPr txBox="1"/>
          <p:nvPr/>
        </p:nvSpPr>
        <p:spPr>
          <a:xfrm>
            <a:off x="7269303" y="1697138"/>
            <a:ext cx="4656397"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Around 25 types of error types are there, few are like</a:t>
            </a:r>
            <a:endParaRPr sz="2800">
              <a:solidFill>
                <a:schemeClr val="dk1"/>
              </a:solidFill>
              <a:latin typeface="Cambria"/>
              <a:ea typeface="Cambria"/>
              <a:cs typeface="Cambria"/>
              <a:sym typeface="Cambria"/>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mbria"/>
              <a:ea typeface="Cambria"/>
              <a:cs typeface="Cambria"/>
              <a:sym typeface="Cambria"/>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SyntaxError</a:t>
            </a:r>
            <a:endParaRPr b="0" i="0" sz="2400" u="none" cap="none" strike="noStrike">
              <a:solidFill>
                <a:schemeClr val="dk1"/>
              </a:solidFill>
              <a:latin typeface="Cambria"/>
              <a:ea typeface="Cambria"/>
              <a:cs typeface="Cambria"/>
              <a:sym typeface="Cambria"/>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TypeError</a:t>
            </a:r>
            <a:endParaRPr b="0" i="0" sz="2400" u="none" cap="none" strike="noStrike">
              <a:solidFill>
                <a:schemeClr val="dk1"/>
              </a:solidFill>
              <a:latin typeface="Cambria"/>
              <a:ea typeface="Cambria"/>
              <a:cs typeface="Cambria"/>
              <a:sym typeface="Cambria"/>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NameError</a:t>
            </a:r>
            <a:endParaRPr b="0" i="0" sz="2400" u="none" cap="none" strike="noStrike">
              <a:solidFill>
                <a:schemeClr val="dk1"/>
              </a:solidFill>
              <a:latin typeface="Cambria"/>
              <a:ea typeface="Cambria"/>
              <a:cs typeface="Cambria"/>
              <a:sym typeface="Cambria"/>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ZeroDivisionError</a:t>
            </a:r>
            <a:endParaRPr b="0" i="0" sz="2400" u="none" cap="none" strike="noStrike">
              <a:solidFill>
                <a:schemeClr val="dk1"/>
              </a:solidFill>
              <a:latin typeface="Cambria"/>
              <a:ea typeface="Cambria"/>
              <a:cs typeface="Cambria"/>
              <a:sym typeface="Cambria"/>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mbria"/>
                <a:ea typeface="Cambria"/>
                <a:cs typeface="Cambria"/>
                <a:sym typeface="Cambria"/>
              </a:rPr>
              <a:t>RunTimeError</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idx="1" type="body"/>
          </p:nvPr>
        </p:nvSpPr>
        <p:spPr>
          <a:xfrm>
            <a:off x="87429" y="702644"/>
            <a:ext cx="6380748" cy="53973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 spam(divideBy): </a:t>
            </a:r>
            <a:endParaRPr/>
          </a:p>
          <a:p>
            <a:pPr indent="0" lvl="0" marL="0" rtl="0" algn="l">
              <a:lnSpc>
                <a:spcPct val="90000"/>
              </a:lnSpc>
              <a:spcBef>
                <a:spcPts val="1000"/>
              </a:spcBef>
              <a:spcAft>
                <a:spcPts val="0"/>
              </a:spcAft>
              <a:buClr>
                <a:schemeClr val="dk1"/>
              </a:buClr>
              <a:buSzPts val="2800"/>
              <a:buNone/>
            </a:pPr>
            <a:r>
              <a:rPr lang="en-US"/>
              <a:t>	try: </a:t>
            </a:r>
            <a:endParaRPr/>
          </a:p>
          <a:p>
            <a:pPr indent="0" lvl="0" marL="0" rtl="0" algn="l">
              <a:lnSpc>
                <a:spcPct val="90000"/>
              </a:lnSpc>
              <a:spcBef>
                <a:spcPts val="1000"/>
              </a:spcBef>
              <a:spcAft>
                <a:spcPts val="0"/>
              </a:spcAft>
              <a:buClr>
                <a:schemeClr val="dk1"/>
              </a:buClr>
              <a:buSzPts val="2800"/>
              <a:buNone/>
            </a:pPr>
            <a:r>
              <a:rPr lang="en-US"/>
              <a:t>	     return 42 / divideBy</a:t>
            </a:r>
            <a:endParaRPr/>
          </a:p>
          <a:p>
            <a:pPr indent="0" lvl="0" marL="0" rtl="0" algn="l">
              <a:lnSpc>
                <a:spcPct val="90000"/>
              </a:lnSpc>
              <a:spcBef>
                <a:spcPts val="1000"/>
              </a:spcBef>
              <a:spcAft>
                <a:spcPts val="0"/>
              </a:spcAft>
              <a:buClr>
                <a:schemeClr val="dk1"/>
              </a:buClr>
              <a:buSzPts val="2800"/>
              <a:buNone/>
            </a:pPr>
            <a:r>
              <a:rPr lang="en-US"/>
              <a:t>           except ZeroDivisionError: </a:t>
            </a:r>
            <a:endParaRPr/>
          </a:p>
          <a:p>
            <a:pPr indent="0" lvl="0" marL="0" rtl="0" algn="l">
              <a:lnSpc>
                <a:spcPct val="90000"/>
              </a:lnSpc>
              <a:spcBef>
                <a:spcPts val="1000"/>
              </a:spcBef>
              <a:spcAft>
                <a:spcPts val="0"/>
              </a:spcAft>
              <a:buClr>
                <a:schemeClr val="dk1"/>
              </a:buClr>
              <a:buSzPts val="2800"/>
              <a:buNone/>
            </a:pPr>
            <a:r>
              <a:rPr lang="en-US"/>
              <a:t>	     print('Error: Invalid argument.')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print(spam(2)) </a:t>
            </a:r>
            <a:endParaRPr/>
          </a:p>
          <a:p>
            <a:pPr indent="0" lvl="0" marL="0" rtl="0" algn="l">
              <a:lnSpc>
                <a:spcPct val="90000"/>
              </a:lnSpc>
              <a:spcBef>
                <a:spcPts val="1000"/>
              </a:spcBef>
              <a:spcAft>
                <a:spcPts val="0"/>
              </a:spcAft>
              <a:buClr>
                <a:schemeClr val="dk1"/>
              </a:buClr>
              <a:buSzPts val="2800"/>
              <a:buNone/>
            </a:pPr>
            <a:r>
              <a:rPr lang="en-US"/>
              <a:t>print(spam(12)) </a:t>
            </a:r>
            <a:endParaRPr/>
          </a:p>
          <a:p>
            <a:pPr indent="0" lvl="0" marL="0" rtl="0" algn="l">
              <a:lnSpc>
                <a:spcPct val="90000"/>
              </a:lnSpc>
              <a:spcBef>
                <a:spcPts val="1000"/>
              </a:spcBef>
              <a:spcAft>
                <a:spcPts val="0"/>
              </a:spcAft>
              <a:buClr>
                <a:schemeClr val="dk1"/>
              </a:buClr>
              <a:buSzPts val="2800"/>
              <a:buNone/>
            </a:pPr>
            <a:r>
              <a:rPr lang="en-US"/>
              <a:t>print(spam(0)) </a:t>
            </a:r>
            <a:endParaRPr/>
          </a:p>
          <a:p>
            <a:pPr indent="0" lvl="0" marL="0" rtl="0" algn="l">
              <a:lnSpc>
                <a:spcPct val="90000"/>
              </a:lnSpc>
              <a:spcBef>
                <a:spcPts val="1000"/>
              </a:spcBef>
              <a:spcAft>
                <a:spcPts val="0"/>
              </a:spcAft>
              <a:buClr>
                <a:schemeClr val="dk1"/>
              </a:buClr>
              <a:buSzPts val="2800"/>
              <a:buNone/>
            </a:pPr>
            <a:r>
              <a:rPr lang="en-US"/>
              <a:t>print(spam(1))</a:t>
            </a:r>
            <a:endParaRPr/>
          </a:p>
        </p:txBody>
      </p:sp>
      <p:sp>
        <p:nvSpPr>
          <p:cNvPr id="686" name="Google Shape;686;p96"/>
          <p:cNvSpPr txBox="1"/>
          <p:nvPr/>
        </p:nvSpPr>
        <p:spPr>
          <a:xfrm>
            <a:off x="6814687" y="991402"/>
            <a:ext cx="5293894" cy="4276867"/>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Arial"/>
              <a:buNone/>
            </a:pPr>
            <a:r>
              <a:rPr lang="en-US" sz="3200">
                <a:solidFill>
                  <a:schemeClr val="dk1"/>
                </a:solidFill>
                <a:latin typeface="Cambria"/>
                <a:ea typeface="Cambria"/>
                <a:cs typeface="Cambria"/>
                <a:sym typeface="Cambria"/>
              </a:rPr>
              <a:t>OUTPUT </a:t>
            </a:r>
            <a:endParaRPr sz="32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21.0 </a:t>
            </a:r>
            <a:endParaRPr sz="32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3.5 </a:t>
            </a:r>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Error: Invalid argument. None </a:t>
            </a:r>
            <a:r>
              <a:rPr lang="en-US" sz="1600">
                <a:solidFill>
                  <a:schemeClr val="dk1"/>
                </a:solidFill>
                <a:latin typeface="Cambria"/>
                <a:ea typeface="Cambria"/>
                <a:cs typeface="Cambria"/>
                <a:sym typeface="Cambria"/>
              </a:rPr>
              <a:t>(returns None since division couldn’t happen)</a:t>
            </a:r>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42.0</a:t>
            </a:r>
            <a:endParaRPr sz="3200">
              <a:solidFill>
                <a:schemeClr val="dk1"/>
              </a:solidFill>
              <a:latin typeface="Cambria"/>
              <a:ea typeface="Cambria"/>
              <a:cs typeface="Cambria"/>
              <a:sym typeface="Cambria"/>
            </a:endParaRPr>
          </a:p>
          <a:p>
            <a:pPr indent="0" lvl="0" marL="0" marR="0" rtl="0" algn="l">
              <a:lnSpc>
                <a:spcPct val="90000"/>
              </a:lnSpc>
              <a:spcBef>
                <a:spcPts val="1000"/>
              </a:spcBef>
              <a:spcAft>
                <a:spcPts val="0"/>
              </a:spcAft>
              <a:buClr>
                <a:schemeClr val="dk1"/>
              </a:buClr>
              <a:buSzPts val="3200"/>
              <a:buFont typeface="Arial"/>
              <a:buNone/>
            </a:pPr>
            <a:r>
              <a:rPr lang="en-US" sz="3200">
                <a:solidFill>
                  <a:schemeClr val="dk1"/>
                </a:solidFill>
                <a:latin typeface="Cambria"/>
                <a:ea typeface="Cambria"/>
                <a:cs typeface="Cambria"/>
                <a:sym typeface="Cambria"/>
              </a:rPr>
              <a: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7"/>
          <p:cNvSpPr txBox="1"/>
          <p:nvPr>
            <p:ph type="title"/>
          </p:nvPr>
        </p:nvSpPr>
        <p:spPr>
          <a:xfrm>
            <a:off x="106680" y="0"/>
            <a:ext cx="10515600" cy="7122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en-US"/>
              <a:t>Assignment 3</a:t>
            </a:r>
            <a:endParaRPr/>
          </a:p>
        </p:txBody>
      </p:sp>
      <p:pic>
        <p:nvPicPr>
          <p:cNvPr id="692" name="Google Shape;692;p97"/>
          <p:cNvPicPr preferRelativeResize="0"/>
          <p:nvPr>
            <p:ph idx="1" type="body"/>
          </p:nvPr>
        </p:nvPicPr>
        <p:blipFill rotWithShape="1">
          <a:blip r:embed="rId3">
            <a:alphaModFix/>
          </a:blip>
          <a:srcRect b="0" l="0" r="0" t="0"/>
          <a:stretch/>
        </p:blipFill>
        <p:spPr>
          <a:xfrm>
            <a:off x="3445844" y="138821"/>
            <a:ext cx="8653113" cy="6719179"/>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8"/>
          <p:cNvSpPr txBox="1"/>
          <p:nvPr>
            <p:ph idx="1" type="body"/>
          </p:nvPr>
        </p:nvSpPr>
        <p:spPr>
          <a:xfrm>
            <a:off x="838200" y="606392"/>
            <a:ext cx="10515600" cy="55994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15.     Write a function named collatz() that has one parameter 	named number. If number is even, then collatz() should print 	number // 2 and return this value. If number is odd, then 	collatz() should print and return 3 * number + 1. Then write a 	program that lets the user type in an integer and that keeps 	calling collatz() on that number until the function returns the 	value 1.</a:t>
            </a:r>
            <a:endParaRPr/>
          </a:p>
          <a:p>
            <a:pPr indent="0" lvl="0" marL="0" rtl="0" algn="l">
              <a:lnSpc>
                <a:spcPct val="90000"/>
              </a:lnSpc>
              <a:spcBef>
                <a:spcPts val="1000"/>
              </a:spcBef>
              <a:spcAft>
                <a:spcPts val="0"/>
              </a:spcAft>
              <a:buClr>
                <a:schemeClr val="dk1"/>
              </a:buClr>
              <a:buSzPts val="2800"/>
              <a:buNone/>
            </a:pPr>
            <a:r>
              <a:rPr lang="en-US"/>
              <a:t>16.  	Input Validation -  Add try and except statements to the 	previous project to detect whether the user types in a 	noninteger string. Normally, the int() function will raise a 	ValueError error if it is passed a noninteger string, as in 	int('puppy'). In the except clause, print a message to the user 	saying they must enter an integer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2023-05-21T05:59:48Z</dcterms:created>
  <dc:creator>Lenovo</dc:creator>
</cp:coreProperties>
</file>