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Arim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huhXZeaezm6i1byUvCg56MhINB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rimo-bold.fntdata"/><Relationship Id="rId23" Type="http://schemas.openxmlformats.org/officeDocument/2006/relationships/font" Target="fonts/Arim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imo-boldItalic.fntdata"/><Relationship Id="rId25" Type="http://schemas.openxmlformats.org/officeDocument/2006/relationships/font" Target="fonts/Arimo-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5"/>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mbria"/>
              <a:buNone/>
              <a:defRPr>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body"/>
          </p:nvPr>
        </p:nvSpPr>
        <p:spPr>
          <a:xfrm>
            <a:off x="838200" y="1366787"/>
            <a:ext cx="10515600" cy="486792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Cambria"/>
                <a:ea typeface="Cambria"/>
                <a:cs typeface="Cambria"/>
                <a:sym typeface="Cambria"/>
              </a:defRPr>
            </a:lvl1pPr>
            <a:lvl2pPr indent="-381000" lvl="1" marL="914400" algn="l">
              <a:lnSpc>
                <a:spcPct val="90000"/>
              </a:lnSpc>
              <a:spcBef>
                <a:spcPts val="500"/>
              </a:spcBef>
              <a:spcAft>
                <a:spcPts val="0"/>
              </a:spcAft>
              <a:buClr>
                <a:schemeClr val="dk1"/>
              </a:buClr>
              <a:buSzPts val="2400"/>
              <a:buChar char="•"/>
              <a:defRPr>
                <a:latin typeface="Cambria"/>
                <a:ea typeface="Cambria"/>
                <a:cs typeface="Cambria"/>
                <a:sym typeface="Cambria"/>
              </a:defRPr>
            </a:lvl2pPr>
            <a:lvl3pPr indent="-355600" lvl="2" marL="1371600" algn="l">
              <a:lnSpc>
                <a:spcPct val="90000"/>
              </a:lnSpc>
              <a:spcBef>
                <a:spcPts val="500"/>
              </a:spcBef>
              <a:spcAft>
                <a:spcPts val="0"/>
              </a:spcAft>
              <a:buClr>
                <a:schemeClr val="dk1"/>
              </a:buClr>
              <a:buSzPts val="2000"/>
              <a:buChar char="•"/>
              <a:defRPr>
                <a:latin typeface="Cambria"/>
                <a:ea typeface="Cambria"/>
                <a:cs typeface="Cambria"/>
                <a:sym typeface="Cambria"/>
              </a:defRPr>
            </a:lvl3pPr>
            <a:lvl4pPr indent="-342900" lvl="3" marL="1828800" algn="l">
              <a:lnSpc>
                <a:spcPct val="90000"/>
              </a:lnSpc>
              <a:spcBef>
                <a:spcPts val="500"/>
              </a:spcBef>
              <a:spcAft>
                <a:spcPts val="0"/>
              </a:spcAft>
              <a:buClr>
                <a:schemeClr val="dk1"/>
              </a:buClr>
              <a:buSzPts val="1800"/>
              <a:buChar char="•"/>
              <a:defRPr>
                <a:latin typeface="Cambria"/>
                <a:ea typeface="Cambria"/>
                <a:cs typeface="Cambria"/>
                <a:sym typeface="Cambria"/>
              </a:defRPr>
            </a:lvl4pPr>
            <a:lvl5pPr indent="-342900" lvl="4" marL="2286000" algn="l">
              <a:lnSpc>
                <a:spcPct val="90000"/>
              </a:lnSpc>
              <a:spcBef>
                <a:spcPts val="500"/>
              </a:spcBef>
              <a:spcAft>
                <a:spcPts val="0"/>
              </a:spcAft>
              <a:buClr>
                <a:schemeClr val="dk1"/>
              </a:buClr>
              <a:buSzPts val="1800"/>
              <a:buChar char="•"/>
              <a:defRPr>
                <a:latin typeface="Cambria"/>
                <a:ea typeface="Cambria"/>
                <a:cs typeface="Cambria"/>
                <a:sym typeface="Cambri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3"/>
          <p:cNvSpPr/>
          <p:nvPr>
            <p:ph idx="2" type="pic"/>
          </p:nvPr>
        </p:nvSpPr>
        <p:spPr>
          <a:xfrm>
            <a:off x="5183188" y="987425"/>
            <a:ext cx="6172200" cy="4873625"/>
          </a:xfrm>
          <a:prstGeom prst="rect">
            <a:avLst/>
          </a:prstGeom>
          <a:noFill/>
          <a:ln>
            <a:noFill/>
          </a:ln>
        </p:spPr>
      </p:sp>
      <p:sp>
        <p:nvSpPr>
          <p:cNvPr id="65" name="Google Shape;65;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docs.python.org/3/library/logging.html#logrecord-attribut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title"/>
          </p:nvPr>
        </p:nvSpPr>
        <p:spPr>
          <a:xfrm>
            <a:off x="827689" y="2773985"/>
            <a:ext cx="10515600" cy="92466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mbria"/>
              <a:buNone/>
            </a:pPr>
            <a:r>
              <a:rPr b="1" lang="en-US" sz="7200"/>
              <a:t>Debugging</a:t>
            </a:r>
            <a:endParaRPr b="1" sz="7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b="1" lang="en-US"/>
              <a:t>Use of Python Assert Statement</a:t>
            </a:r>
            <a:endParaRPr/>
          </a:p>
        </p:txBody>
      </p:sp>
      <p:sp>
        <p:nvSpPr>
          <p:cNvPr id="141" name="Google Shape;141;p15"/>
          <p:cNvSpPr txBox="1"/>
          <p:nvPr>
            <p:ph idx="1" type="body"/>
          </p:nvPr>
        </p:nvSpPr>
        <p:spPr>
          <a:xfrm>
            <a:off x="659219" y="1366787"/>
            <a:ext cx="10694581" cy="527856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Debugging: </a:t>
            </a:r>
            <a:r>
              <a:rPr lang="en-US"/>
              <a:t>Assumptions made by the code can be verified with the assert statement. Can rapidly find mistakes and debug the program by placing assert statements throughout the code.</a:t>
            </a:r>
            <a:endParaRPr/>
          </a:p>
          <a:p>
            <a:pPr indent="-228600" lvl="0" marL="228600" rtl="0" algn="l">
              <a:lnSpc>
                <a:spcPct val="90000"/>
              </a:lnSpc>
              <a:spcBef>
                <a:spcPts val="1000"/>
              </a:spcBef>
              <a:spcAft>
                <a:spcPts val="0"/>
              </a:spcAft>
              <a:buClr>
                <a:schemeClr val="dk1"/>
              </a:buClr>
              <a:buSzPts val="2800"/>
              <a:buChar char="•"/>
            </a:pPr>
            <a:r>
              <a:rPr b="1" lang="en-US"/>
              <a:t>Documentation: </a:t>
            </a:r>
            <a:r>
              <a:rPr lang="en-US"/>
              <a:t> Assert statements make it simpler for others to understand and work with the code since they explicitly describe the assumptions that the code is making.</a:t>
            </a:r>
            <a:endParaRPr/>
          </a:p>
          <a:p>
            <a:pPr indent="-228600" lvl="0" marL="228600" rtl="0" algn="l">
              <a:lnSpc>
                <a:spcPct val="90000"/>
              </a:lnSpc>
              <a:spcBef>
                <a:spcPts val="1000"/>
              </a:spcBef>
              <a:spcAft>
                <a:spcPts val="0"/>
              </a:spcAft>
              <a:buClr>
                <a:schemeClr val="dk1"/>
              </a:buClr>
              <a:buSzPts val="2800"/>
              <a:buChar char="•"/>
            </a:pPr>
            <a:r>
              <a:rPr b="1" lang="en-US"/>
              <a:t>Testing: </a:t>
            </a:r>
            <a:r>
              <a:rPr lang="en-US"/>
              <a:t>assert statements are frequently used in unit testing. It assures that the code is working properly and that any changes made does not damage current functionality by incorporating assert statements in the testing code.</a:t>
            </a:r>
            <a:endParaRPr/>
          </a:p>
          <a:p>
            <a:pPr indent="-228600" lvl="0" marL="228600" rtl="0" algn="l">
              <a:lnSpc>
                <a:spcPct val="90000"/>
              </a:lnSpc>
              <a:spcBef>
                <a:spcPts val="1000"/>
              </a:spcBef>
              <a:spcAft>
                <a:spcPts val="0"/>
              </a:spcAft>
              <a:buClr>
                <a:schemeClr val="dk1"/>
              </a:buClr>
              <a:buSzPts val="2800"/>
              <a:buChar char="•"/>
            </a:pPr>
            <a:r>
              <a:rPr b="1" lang="en-US"/>
              <a:t>Security: </a:t>
            </a:r>
            <a:r>
              <a:rPr lang="en-US"/>
              <a:t>Assert is used to check that program inputs comply with requirements and validate them. By doing so, security flaws like buffer overflows and SQL injection attacks may be avoided.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5" name="Shape 145"/>
        <p:cNvGrpSpPr/>
        <p:nvPr/>
      </p:nvGrpSpPr>
      <p:grpSpPr>
        <a:xfrm>
          <a:off x="0" y="0"/>
          <a:ext cx="0" cy="0"/>
          <a:chOff x="0" y="0"/>
          <a:chExt cx="0" cy="0"/>
        </a:xfrm>
      </p:grpSpPr>
      <p:sp>
        <p:nvSpPr>
          <p:cNvPr id="146" name="Google Shape;146;p16"/>
          <p:cNvSpPr txBox="1"/>
          <p:nvPr>
            <p:ph idx="1" type="body"/>
          </p:nvPr>
        </p:nvSpPr>
        <p:spPr>
          <a:xfrm>
            <a:off x="241739" y="272436"/>
            <a:ext cx="11529848" cy="3693319"/>
          </a:xfrm>
          <a:prstGeom prst="rect">
            <a:avLst/>
          </a:prstGeom>
          <a:solidFill>
            <a:srgbClr val="FFFF00"/>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Cambria"/>
                <a:ea typeface="Cambria"/>
                <a:cs typeface="Cambria"/>
                <a:sym typeface="Cambria"/>
              </a:rPr>
              <a:t>def</a:t>
            </a:r>
            <a:r>
              <a:rPr b="0" i="0" lang="en-US" sz="2400" u="none" cap="none" strike="noStrike">
                <a:solidFill>
                  <a:schemeClr val="dk1"/>
                </a:solidFill>
                <a:latin typeface="Cambria"/>
                <a:ea typeface="Cambria"/>
                <a:cs typeface="Cambria"/>
                <a:sym typeface="Cambria"/>
              </a:rPr>
              <a:t> calculate_rectangle_area(length, width):</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mbria"/>
                <a:ea typeface="Cambria"/>
                <a:cs typeface="Cambria"/>
                <a:sym typeface="Cambria"/>
              </a:rPr>
              <a:t>                                                # Assertion to check that the length and width are positive</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mbria"/>
                <a:ea typeface="Cambria"/>
                <a:cs typeface="Cambria"/>
                <a:sym typeface="Cambria"/>
              </a:rPr>
              <a:t>       </a:t>
            </a:r>
            <a:r>
              <a:rPr b="1" i="0" lang="en-US" sz="2400" u="none" cap="none" strike="noStrike">
                <a:solidFill>
                  <a:schemeClr val="dk1"/>
                </a:solidFill>
                <a:latin typeface="Cambria"/>
                <a:ea typeface="Cambria"/>
                <a:cs typeface="Cambria"/>
                <a:sym typeface="Cambria"/>
              </a:rPr>
              <a:t>assert</a:t>
            </a:r>
            <a:r>
              <a:rPr b="0" i="0" lang="en-US" sz="2400" u="none" cap="none" strike="noStrike">
                <a:solidFill>
                  <a:schemeClr val="dk1"/>
                </a:solidFill>
                <a:latin typeface="Cambria"/>
                <a:ea typeface="Cambria"/>
                <a:cs typeface="Cambria"/>
                <a:sym typeface="Cambria"/>
              </a:rPr>
              <a:t> length &gt; 0 </a:t>
            </a:r>
            <a:r>
              <a:rPr b="1" i="0" lang="en-US" sz="2400" u="none" cap="none" strike="noStrike">
                <a:solidFill>
                  <a:schemeClr val="dk1"/>
                </a:solidFill>
                <a:latin typeface="Cambria"/>
                <a:ea typeface="Cambria"/>
                <a:cs typeface="Cambria"/>
                <a:sym typeface="Cambria"/>
              </a:rPr>
              <a:t>and</a:t>
            </a:r>
            <a:r>
              <a:rPr b="0" i="0" lang="en-US" sz="2400" u="none" cap="none" strike="noStrike">
                <a:solidFill>
                  <a:schemeClr val="dk1"/>
                </a:solidFill>
                <a:latin typeface="Cambria"/>
                <a:ea typeface="Cambria"/>
                <a:cs typeface="Cambria"/>
                <a:sym typeface="Cambria"/>
              </a:rPr>
              <a:t> width &gt; 0, "Length and width"</a:t>
            </a:r>
            <a:r>
              <a:rPr b="1" i="0" lang="en-US" sz="2400" u="none" cap="none" strike="noStrike">
                <a:solidFill>
                  <a:schemeClr val="dk1"/>
                </a:solidFill>
                <a:latin typeface="Cambria"/>
                <a:ea typeface="Cambria"/>
                <a:cs typeface="Cambria"/>
                <a:sym typeface="Cambria"/>
              </a:rPr>
              <a:t>+</a:t>
            </a:r>
            <a:r>
              <a:rPr b="0" i="0" lang="en-US" sz="2400" u="none" cap="none" strike="noStrike">
                <a:solidFill>
                  <a:schemeClr val="dk1"/>
                </a:solidFill>
                <a:latin typeface="Cambria"/>
                <a:ea typeface="Cambria"/>
                <a:cs typeface="Cambria"/>
                <a:sym typeface="Cambria"/>
              </a:rPr>
              <a:t> “ must be positive"</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mbria"/>
                <a:ea typeface="Cambria"/>
                <a:cs typeface="Cambria"/>
                <a:sym typeface="Cambria"/>
              </a:rPr>
              <a:t>        area </a:t>
            </a:r>
            <a:r>
              <a:rPr b="1" i="0" lang="en-US" sz="2400" u="none" cap="none" strike="noStrike">
                <a:solidFill>
                  <a:schemeClr val="dk1"/>
                </a:solidFill>
                <a:latin typeface="Cambria"/>
                <a:ea typeface="Cambria"/>
                <a:cs typeface="Cambria"/>
                <a:sym typeface="Cambria"/>
              </a:rPr>
              <a:t>=</a:t>
            </a:r>
            <a:r>
              <a:rPr b="0" i="0" lang="en-US" sz="2400" u="none" cap="none" strike="noStrike">
                <a:solidFill>
                  <a:schemeClr val="dk1"/>
                </a:solidFill>
                <a:latin typeface="Cambria"/>
                <a:ea typeface="Cambria"/>
                <a:cs typeface="Cambria"/>
                <a:sym typeface="Cambria"/>
              </a:rPr>
              <a:t> length </a:t>
            </a:r>
            <a:r>
              <a:rPr b="1" i="0" lang="en-US" sz="2400" u="none" cap="none" strike="noStrike">
                <a:solidFill>
                  <a:schemeClr val="dk1"/>
                </a:solidFill>
                <a:latin typeface="Cambria"/>
                <a:ea typeface="Cambria"/>
                <a:cs typeface="Cambria"/>
                <a:sym typeface="Cambria"/>
              </a:rPr>
              <a:t>*</a:t>
            </a:r>
            <a:r>
              <a:rPr b="0" i="0" lang="en-US" sz="2400" u="none" cap="none" strike="noStrike">
                <a:solidFill>
                  <a:schemeClr val="dk1"/>
                </a:solidFill>
                <a:latin typeface="Cambria"/>
                <a:ea typeface="Cambria"/>
                <a:cs typeface="Cambria"/>
                <a:sym typeface="Cambria"/>
              </a:rPr>
              <a:t> width 	# Calculation of the area</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mbria"/>
                <a:ea typeface="Cambria"/>
                <a:cs typeface="Cambria"/>
                <a:sym typeface="Cambria"/>
              </a:rPr>
              <a:t>        </a:t>
            </a:r>
            <a:r>
              <a:rPr b="1" i="0" lang="en-US" sz="2400" u="none" cap="none" strike="noStrike">
                <a:solidFill>
                  <a:schemeClr val="dk1"/>
                </a:solidFill>
                <a:latin typeface="Cambria"/>
                <a:ea typeface="Cambria"/>
                <a:cs typeface="Cambria"/>
                <a:sym typeface="Cambria"/>
              </a:rPr>
              <a:t>return</a:t>
            </a:r>
            <a:r>
              <a:rPr b="0" i="0" lang="en-US" sz="2400" u="none" cap="none" strike="noStrike">
                <a:solidFill>
                  <a:schemeClr val="dk1"/>
                </a:solidFill>
                <a:latin typeface="Cambria"/>
                <a:ea typeface="Cambria"/>
                <a:cs typeface="Cambria"/>
                <a:sym typeface="Cambria"/>
              </a:rPr>
              <a:t> area</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mbria"/>
                <a:ea typeface="Cambria"/>
                <a:cs typeface="Cambria"/>
                <a:sym typeface="Cambria"/>
              </a:rPr>
              <a:t>  </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mbria"/>
                <a:ea typeface="Cambria"/>
                <a:cs typeface="Cambria"/>
                <a:sym typeface="Cambria"/>
              </a:rPr>
              <a:t>area1 </a:t>
            </a:r>
            <a:r>
              <a:rPr b="1" i="0" lang="en-US" sz="2400" u="none" cap="none" strike="noStrike">
                <a:solidFill>
                  <a:schemeClr val="dk1"/>
                </a:solidFill>
                <a:latin typeface="Cambria"/>
                <a:ea typeface="Cambria"/>
                <a:cs typeface="Cambria"/>
                <a:sym typeface="Cambria"/>
              </a:rPr>
              <a:t>=</a:t>
            </a:r>
            <a:r>
              <a:rPr b="0" i="0" lang="en-US" sz="2400" u="none" cap="none" strike="noStrike">
                <a:solidFill>
                  <a:schemeClr val="dk1"/>
                </a:solidFill>
                <a:latin typeface="Cambria"/>
                <a:ea typeface="Cambria"/>
                <a:cs typeface="Cambria"/>
                <a:sym typeface="Cambria"/>
              </a:rPr>
              <a:t> calculate_rectangle_area(5, 6) # Calling the function with positive inputs</a:t>
            </a:r>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Cambria"/>
                <a:ea typeface="Cambria"/>
                <a:cs typeface="Cambria"/>
                <a:sym typeface="Cambria"/>
              </a:rPr>
              <a:t>print</a:t>
            </a:r>
            <a:r>
              <a:rPr b="0" i="0" lang="en-US" sz="2400" u="none" cap="none" strike="noStrike">
                <a:solidFill>
                  <a:schemeClr val="dk1"/>
                </a:solidFill>
                <a:latin typeface="Cambria"/>
                <a:ea typeface="Cambria"/>
                <a:cs typeface="Cambria"/>
                <a:sym typeface="Cambria"/>
              </a:rPr>
              <a:t>("Area of rectangle with length 5 and width 6 is", area1)</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mbria"/>
                <a:ea typeface="Cambria"/>
                <a:cs typeface="Cambria"/>
                <a:sym typeface="Cambria"/>
              </a:rPr>
              <a:t> area2 </a:t>
            </a:r>
            <a:r>
              <a:rPr b="1" i="0" lang="en-US" sz="2400" u="none" cap="none" strike="noStrike">
                <a:solidFill>
                  <a:schemeClr val="dk1"/>
                </a:solidFill>
                <a:latin typeface="Cambria"/>
                <a:ea typeface="Cambria"/>
                <a:cs typeface="Cambria"/>
                <a:sym typeface="Cambria"/>
              </a:rPr>
              <a:t>=</a:t>
            </a:r>
            <a:r>
              <a:rPr b="0" i="0" lang="en-US" sz="2400" u="none" cap="none" strike="noStrike">
                <a:solidFill>
                  <a:schemeClr val="dk1"/>
                </a:solidFill>
                <a:latin typeface="Cambria"/>
                <a:ea typeface="Cambria"/>
                <a:cs typeface="Cambria"/>
                <a:sym typeface="Cambria"/>
              </a:rPr>
              <a:t> calculate_rectangle_area(</a:t>
            </a:r>
            <a:r>
              <a:rPr b="1" i="0" lang="en-US" sz="2400" u="none" cap="none" strike="noStrike">
                <a:solidFill>
                  <a:schemeClr val="dk1"/>
                </a:solidFill>
                <a:latin typeface="Cambria"/>
                <a:ea typeface="Cambria"/>
                <a:cs typeface="Cambria"/>
                <a:sym typeface="Cambria"/>
              </a:rPr>
              <a:t>-</a:t>
            </a:r>
            <a:r>
              <a:rPr b="0" i="0" lang="en-US" sz="2400" u="none" cap="none" strike="noStrike">
                <a:solidFill>
                  <a:schemeClr val="dk1"/>
                </a:solidFill>
                <a:latin typeface="Cambria"/>
                <a:ea typeface="Cambria"/>
                <a:cs typeface="Cambria"/>
                <a:sym typeface="Cambria"/>
              </a:rPr>
              <a:t>5, 6) # Calling the function with negative inputs</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mbria"/>
                <a:ea typeface="Cambria"/>
                <a:cs typeface="Cambria"/>
                <a:sym typeface="Cambria"/>
              </a:rPr>
              <a:t>print("Area of rectangle with length -5 and width 6 is", area2)</a:t>
            </a:r>
            <a:endParaRPr/>
          </a:p>
        </p:txBody>
      </p:sp>
      <p:sp>
        <p:nvSpPr>
          <p:cNvPr id="147" name="Google Shape;147;p16"/>
          <p:cNvSpPr/>
          <p:nvPr/>
        </p:nvSpPr>
        <p:spPr>
          <a:xfrm>
            <a:off x="0" y="4208936"/>
            <a:ext cx="12107917" cy="2554545"/>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mbria"/>
                <a:ea typeface="Cambria"/>
                <a:cs typeface="Cambria"/>
                <a:sym typeface="Cambria"/>
              </a:rPr>
              <a:t>Area of rectangle with length 5 and width 6 is 30</a:t>
            </a:r>
            <a:endParaRPr/>
          </a:p>
          <a:p>
            <a:pPr indent="0" lvl="0" marL="0" marR="0" rtl="0" algn="l">
              <a:spcBef>
                <a:spcPts val="0"/>
              </a:spcBef>
              <a:spcAft>
                <a:spcPts val="0"/>
              </a:spcAft>
              <a:buNone/>
            </a:pPr>
            <a:r>
              <a:t/>
            </a:r>
            <a:endParaRPr sz="2000">
              <a:solidFill>
                <a:schemeClr val="dk1"/>
              </a:solidFill>
              <a:latin typeface="Cambria"/>
              <a:ea typeface="Cambria"/>
              <a:cs typeface="Cambria"/>
              <a:sym typeface="Cambria"/>
            </a:endParaRPr>
          </a:p>
          <a:p>
            <a:pPr indent="0" lvl="0" marL="0" marR="0" rtl="0" algn="l">
              <a:spcBef>
                <a:spcPts val="0"/>
              </a:spcBef>
              <a:spcAft>
                <a:spcPts val="0"/>
              </a:spcAft>
              <a:buNone/>
            </a:pPr>
            <a:r>
              <a:rPr lang="en-US" sz="2000">
                <a:solidFill>
                  <a:schemeClr val="dk1"/>
                </a:solidFill>
                <a:latin typeface="Cambria"/>
                <a:ea typeface="Cambria"/>
                <a:cs typeface="Cambria"/>
                <a:sym typeface="Cambria"/>
              </a:rPr>
              <a:t>Traceback (most recent call last):</a:t>
            </a:r>
            <a:endParaRPr/>
          </a:p>
          <a:p>
            <a:pPr indent="0" lvl="0" marL="0" marR="0" rtl="0" algn="l">
              <a:spcBef>
                <a:spcPts val="0"/>
              </a:spcBef>
              <a:spcAft>
                <a:spcPts val="0"/>
              </a:spcAft>
              <a:buNone/>
            </a:pPr>
            <a:r>
              <a:rPr lang="en-US" sz="2000">
                <a:solidFill>
                  <a:schemeClr val="dk1"/>
                </a:solidFill>
                <a:latin typeface="Cambria"/>
                <a:ea typeface="Cambria"/>
                <a:cs typeface="Cambria"/>
                <a:sym typeface="Cambria"/>
              </a:rPr>
              <a:t>  File "C:\Users\Lenovo\PycharmProjects\pythonProject\assert1.py", line 12, in &lt;module&gt;</a:t>
            </a:r>
            <a:endParaRPr/>
          </a:p>
          <a:p>
            <a:pPr indent="0" lvl="0" marL="0" marR="0" rtl="0" algn="l">
              <a:spcBef>
                <a:spcPts val="0"/>
              </a:spcBef>
              <a:spcAft>
                <a:spcPts val="0"/>
              </a:spcAft>
              <a:buNone/>
            </a:pPr>
            <a:r>
              <a:rPr lang="en-US" sz="2000">
                <a:solidFill>
                  <a:schemeClr val="dk1"/>
                </a:solidFill>
                <a:latin typeface="Cambria"/>
                <a:ea typeface="Cambria"/>
                <a:cs typeface="Cambria"/>
                <a:sym typeface="Cambria"/>
              </a:rPr>
              <a:t>    area2 = calculate_rectangle_area(-5, 6)</a:t>
            </a:r>
            <a:endParaRPr/>
          </a:p>
          <a:p>
            <a:pPr indent="0" lvl="0" marL="0" marR="0" rtl="0" algn="l">
              <a:spcBef>
                <a:spcPts val="0"/>
              </a:spcBef>
              <a:spcAft>
                <a:spcPts val="0"/>
              </a:spcAft>
              <a:buNone/>
            </a:pPr>
            <a:r>
              <a:rPr lang="en-US" sz="2000">
                <a:solidFill>
                  <a:schemeClr val="dk1"/>
                </a:solidFill>
                <a:latin typeface="Cambria"/>
                <a:ea typeface="Cambria"/>
                <a:cs typeface="Cambria"/>
                <a:sym typeface="Cambria"/>
              </a:rPr>
              <a:t>  File "C:\Users\Lenovo\PycharmProjects\pythonProject\assert1.py", line 3, in calculate_rectangle_area</a:t>
            </a:r>
            <a:endParaRPr sz="2000">
              <a:solidFill>
                <a:schemeClr val="dk1"/>
              </a:solidFill>
              <a:latin typeface="Cambria"/>
              <a:ea typeface="Cambria"/>
              <a:cs typeface="Cambria"/>
              <a:sym typeface="Cambria"/>
            </a:endParaRPr>
          </a:p>
          <a:p>
            <a:pPr indent="0" lvl="0" marL="0" marR="0" rtl="0" algn="l">
              <a:spcBef>
                <a:spcPts val="0"/>
              </a:spcBef>
              <a:spcAft>
                <a:spcPts val="0"/>
              </a:spcAft>
              <a:buNone/>
            </a:pPr>
            <a:r>
              <a:rPr lang="en-US" sz="2000">
                <a:solidFill>
                  <a:schemeClr val="dk1"/>
                </a:solidFill>
                <a:latin typeface="Cambria"/>
                <a:ea typeface="Cambria"/>
                <a:cs typeface="Cambria"/>
                <a:sym typeface="Cambria"/>
              </a:rPr>
              <a:t>    assert length &gt; 0 and width &gt; 0, "Length and width" + "must be positive"</a:t>
            </a:r>
            <a:endParaRPr/>
          </a:p>
          <a:p>
            <a:pPr indent="0" lvl="0" marL="0" marR="0" rtl="0" algn="l">
              <a:spcBef>
                <a:spcPts val="0"/>
              </a:spcBef>
              <a:spcAft>
                <a:spcPts val="0"/>
              </a:spcAft>
              <a:buNone/>
            </a:pPr>
            <a:r>
              <a:rPr lang="en-US" sz="2000">
                <a:solidFill>
                  <a:schemeClr val="dk1"/>
                </a:solidFill>
                <a:latin typeface="Cambria"/>
                <a:ea typeface="Cambria"/>
                <a:cs typeface="Cambria"/>
                <a:sym typeface="Cambria"/>
              </a:rPr>
              <a:t>AssertionError: Length and width must be positive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7"/>
          <p:cNvPicPr preferRelativeResize="0"/>
          <p:nvPr/>
        </p:nvPicPr>
        <p:blipFill rotWithShape="1">
          <a:blip r:embed="rId3">
            <a:alphaModFix/>
          </a:blip>
          <a:srcRect b="0" l="0" r="0" t="0"/>
          <a:stretch/>
        </p:blipFill>
        <p:spPr>
          <a:xfrm>
            <a:off x="586854" y="1443392"/>
            <a:ext cx="10385946" cy="36881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Logging</a:t>
            </a:r>
            <a:endParaRPr/>
          </a:p>
        </p:txBody>
      </p:sp>
      <p:sp>
        <p:nvSpPr>
          <p:cNvPr id="158" name="Google Shape;158;p18"/>
          <p:cNvSpPr txBox="1"/>
          <p:nvPr>
            <p:ph idx="1" type="body"/>
          </p:nvPr>
        </p:nvSpPr>
        <p:spPr>
          <a:xfrm>
            <a:off x="346841" y="1366787"/>
            <a:ext cx="11403725" cy="486792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If a print() statement is used in the code to output some variable’s value while the program is running, it is a form of logging to debug the code. </a:t>
            </a:r>
            <a:endParaRPr/>
          </a:p>
          <a:p>
            <a:pPr indent="-228600" lvl="0" marL="228600" rtl="0" algn="l">
              <a:lnSpc>
                <a:spcPct val="90000"/>
              </a:lnSpc>
              <a:spcBef>
                <a:spcPts val="1000"/>
              </a:spcBef>
              <a:spcAft>
                <a:spcPts val="0"/>
              </a:spcAft>
              <a:buClr>
                <a:schemeClr val="dk1"/>
              </a:buClr>
              <a:buSzPct val="100000"/>
              <a:buChar char="•"/>
            </a:pPr>
            <a:r>
              <a:rPr lang="en-US"/>
              <a:t>Logging is a means of tracking events that happen when some software runs. </a:t>
            </a:r>
            <a:endParaRPr/>
          </a:p>
          <a:p>
            <a:pPr indent="-228600" lvl="0" marL="228600" rtl="0" algn="l">
              <a:lnSpc>
                <a:spcPct val="90000"/>
              </a:lnSpc>
              <a:spcBef>
                <a:spcPts val="1000"/>
              </a:spcBef>
              <a:spcAft>
                <a:spcPts val="0"/>
              </a:spcAft>
              <a:buClr>
                <a:schemeClr val="dk1"/>
              </a:buClr>
              <a:buSzPct val="100000"/>
              <a:buChar char="•"/>
            </a:pPr>
            <a:r>
              <a:rPr lang="en-US"/>
              <a:t>The programmer adds logging calls to the code to indicate that certain events have occurred and is described by a descriptive message which can optionally contain variable data (i.e. data that is potentially different for each occurrence of the event).. </a:t>
            </a:r>
            <a:endParaRPr/>
          </a:p>
          <a:p>
            <a:pPr indent="-228600" lvl="0" marL="228600" rtl="0" algn="l">
              <a:lnSpc>
                <a:spcPct val="90000"/>
              </a:lnSpc>
              <a:spcBef>
                <a:spcPts val="1000"/>
              </a:spcBef>
              <a:spcAft>
                <a:spcPts val="0"/>
              </a:spcAft>
              <a:buClr>
                <a:schemeClr val="dk1"/>
              </a:buClr>
              <a:buSzPct val="100000"/>
              <a:buChar char="•"/>
            </a:pPr>
            <a:r>
              <a:rPr lang="en-US"/>
              <a:t>Python’s logging module makes it easy to create a record of custom messages that are written. </a:t>
            </a:r>
            <a:endParaRPr/>
          </a:p>
          <a:p>
            <a:pPr indent="-228600" lvl="0" marL="228600" rtl="0" algn="l">
              <a:lnSpc>
                <a:spcPct val="90000"/>
              </a:lnSpc>
              <a:spcBef>
                <a:spcPts val="1000"/>
              </a:spcBef>
              <a:spcAft>
                <a:spcPts val="0"/>
              </a:spcAft>
              <a:buClr>
                <a:schemeClr val="dk1"/>
              </a:buClr>
              <a:buSzPct val="100000"/>
              <a:buChar char="•"/>
            </a:pPr>
            <a:r>
              <a:rPr lang="en-US"/>
              <a:t>These log messages describe when the program execution has reached the logging function call and list any variables that specified at that point in time. </a:t>
            </a:r>
            <a:endParaRPr/>
          </a:p>
          <a:p>
            <a:pPr indent="-228600" lvl="0" marL="228600" rtl="0" algn="l">
              <a:lnSpc>
                <a:spcPct val="90000"/>
              </a:lnSpc>
              <a:spcBef>
                <a:spcPts val="1000"/>
              </a:spcBef>
              <a:spcAft>
                <a:spcPts val="0"/>
              </a:spcAft>
              <a:buClr>
                <a:schemeClr val="dk1"/>
              </a:buClr>
              <a:buSzPct val="100000"/>
              <a:buChar char="•"/>
            </a:pPr>
            <a:r>
              <a:rPr lang="en-US"/>
              <a:t>On the other hand, a missing log message indicates a part of the code was skipped and never executed.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428767" y="32980"/>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Using the logging Module</a:t>
            </a:r>
            <a:endParaRPr/>
          </a:p>
        </p:txBody>
      </p:sp>
      <p:sp>
        <p:nvSpPr>
          <p:cNvPr id="164" name="Google Shape;164;p19"/>
          <p:cNvSpPr txBox="1"/>
          <p:nvPr>
            <p:ph idx="1" type="body"/>
          </p:nvPr>
        </p:nvSpPr>
        <p:spPr>
          <a:xfrm>
            <a:off x="168166" y="1039528"/>
            <a:ext cx="11792606" cy="559328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enable the logging module to display log messages on screen as the program runs copy the following to the top of the program </a:t>
            </a:r>
            <a:endParaRPr/>
          </a:p>
          <a:p>
            <a:pPr indent="-228600" lvl="0" marL="228600" rtl="0" algn="l">
              <a:lnSpc>
                <a:spcPct val="90000"/>
              </a:lnSpc>
              <a:spcBef>
                <a:spcPts val="1000"/>
              </a:spcBef>
              <a:spcAft>
                <a:spcPts val="0"/>
              </a:spcAft>
              <a:buClr>
                <a:schemeClr val="dk1"/>
              </a:buClr>
              <a:buSzPts val="2800"/>
              <a:buChar char="•"/>
            </a:pPr>
            <a:r>
              <a:rPr b="1" lang="en-US"/>
              <a:t>import logging logging.basicConfig(level=logging.DEBUG,         format=‘ %(asctime)s - %(levelname)s - %(message)s')</a:t>
            </a:r>
            <a:endParaRPr/>
          </a:p>
          <a:p>
            <a:pPr indent="-228600" lvl="0" marL="228600" rtl="0" algn="l">
              <a:lnSpc>
                <a:spcPct val="100000"/>
              </a:lnSpc>
              <a:spcBef>
                <a:spcPts val="1000"/>
              </a:spcBef>
              <a:spcAft>
                <a:spcPts val="0"/>
              </a:spcAft>
              <a:buClr>
                <a:schemeClr val="dk1"/>
              </a:buClr>
              <a:buSzPts val="2400"/>
              <a:buChar char="•"/>
            </a:pPr>
            <a:r>
              <a:rPr lang="en-US" sz="2400"/>
              <a:t>when Python logs an event, it creates a LogRecord object that holds information about that event. </a:t>
            </a:r>
            <a:endParaRPr sz="2400"/>
          </a:p>
          <a:p>
            <a:pPr indent="-228600" lvl="0" marL="228600" rtl="0" algn="l">
              <a:lnSpc>
                <a:spcPct val="100000"/>
              </a:lnSpc>
              <a:spcBef>
                <a:spcPts val="1000"/>
              </a:spcBef>
              <a:spcAft>
                <a:spcPts val="0"/>
              </a:spcAft>
              <a:buClr>
                <a:schemeClr val="dk1"/>
              </a:buClr>
              <a:buSzPts val="2400"/>
              <a:buChar char="•"/>
            </a:pPr>
            <a:r>
              <a:rPr lang="en-US" sz="2400"/>
              <a:t>The logging module’s basicConfig() function specifies the  details of LogRecord object needed and how those details have to be displayed.</a:t>
            </a:r>
            <a:endParaRPr/>
          </a:p>
          <a:p>
            <a:pPr indent="-228600" lvl="0" marL="228600" rtl="0" algn="l">
              <a:lnSpc>
                <a:spcPct val="90000"/>
              </a:lnSpc>
              <a:spcBef>
                <a:spcPts val="1000"/>
              </a:spcBef>
              <a:spcAft>
                <a:spcPts val="0"/>
              </a:spcAft>
              <a:buClr>
                <a:schemeClr val="dk1"/>
              </a:buClr>
              <a:buSzPts val="2400"/>
              <a:buChar char="•"/>
            </a:pPr>
            <a:r>
              <a:rPr lang="en-US" sz="2400"/>
              <a:t>Logging </a:t>
            </a:r>
            <a:r>
              <a:rPr lang="en-US" sz="2400">
                <a:solidFill>
                  <a:srgbClr val="000000"/>
                </a:solidFill>
              </a:rPr>
              <a:t>provides a set of convenience functions for simple logging usage. </a:t>
            </a:r>
            <a:endParaRPr/>
          </a:p>
          <a:p>
            <a:pPr indent="-228600" lvl="0" marL="228600" rtl="0" algn="l">
              <a:lnSpc>
                <a:spcPct val="90000"/>
              </a:lnSpc>
              <a:spcBef>
                <a:spcPts val="1000"/>
              </a:spcBef>
              <a:spcAft>
                <a:spcPts val="0"/>
              </a:spcAft>
              <a:buClr>
                <a:schemeClr val="dk1"/>
              </a:buClr>
              <a:buSzPts val="2400"/>
              <a:buChar char="•"/>
            </a:pPr>
            <a:r>
              <a:rPr lang="en-US" sz="2400"/>
              <a:t>These are debug(), info(), warning(), error() and critical()</a:t>
            </a:r>
            <a:endParaRPr sz="2400"/>
          </a:p>
          <a:p>
            <a:pPr indent="-228600" lvl="0" marL="228600" rtl="0" algn="l">
              <a:lnSpc>
                <a:spcPct val="100000"/>
              </a:lnSpc>
              <a:spcBef>
                <a:spcPts val="1000"/>
              </a:spcBef>
              <a:spcAft>
                <a:spcPts val="0"/>
              </a:spcAft>
              <a:buClr>
                <a:schemeClr val="dk1"/>
              </a:buClr>
              <a:buSzPts val="2800"/>
              <a:buChar char="•"/>
            </a:pPr>
            <a:r>
              <a:rPr b="1" lang="en-US"/>
              <a:t>Logging is a way to store information about your script and track events that occur.</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0"/>
          <p:cNvPicPr preferRelativeResize="0"/>
          <p:nvPr/>
        </p:nvPicPr>
        <p:blipFill rotWithShape="1">
          <a:blip r:embed="rId3">
            <a:alphaModFix/>
          </a:blip>
          <a:srcRect b="0" l="0" r="0" t="0"/>
          <a:stretch/>
        </p:blipFill>
        <p:spPr>
          <a:xfrm>
            <a:off x="191068" y="464024"/>
            <a:ext cx="7219665" cy="5841242"/>
          </a:xfrm>
          <a:prstGeom prst="rect">
            <a:avLst/>
          </a:prstGeom>
          <a:noFill/>
          <a:ln>
            <a:noFill/>
          </a:ln>
        </p:spPr>
      </p:pic>
      <p:pic>
        <p:nvPicPr>
          <p:cNvPr id="170" name="Google Shape;170;p20"/>
          <p:cNvPicPr preferRelativeResize="0"/>
          <p:nvPr/>
        </p:nvPicPr>
        <p:blipFill rotWithShape="1">
          <a:blip r:embed="rId4">
            <a:alphaModFix/>
          </a:blip>
          <a:srcRect b="0" l="0" r="0" t="0"/>
          <a:stretch/>
        </p:blipFill>
        <p:spPr>
          <a:xfrm>
            <a:off x="6500883" y="1523075"/>
            <a:ext cx="5691117" cy="30079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Logging Functions</a:t>
            </a:r>
            <a:endParaRPr/>
          </a:p>
        </p:txBody>
      </p:sp>
      <p:sp>
        <p:nvSpPr>
          <p:cNvPr id="176" name="Google Shape;176;p21"/>
          <p:cNvSpPr txBox="1"/>
          <p:nvPr>
            <p:ph idx="1" type="body"/>
          </p:nvPr>
        </p:nvSpPr>
        <p:spPr>
          <a:xfrm>
            <a:off x="838200" y="1366787"/>
            <a:ext cx="10515600" cy="486792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a:t>DEBUG</a:t>
            </a:r>
            <a:r>
              <a:rPr lang="en-US"/>
              <a:t> - </a:t>
            </a:r>
            <a:r>
              <a:rPr b="1" lang="en-US"/>
              <a:t>logging.debug()</a:t>
            </a:r>
            <a:r>
              <a:rPr lang="en-US"/>
              <a:t> The lowest level. Used for small details.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n-US"/>
              <a:t>INFO -  logging.info() </a:t>
            </a:r>
            <a:r>
              <a:rPr lang="en-US"/>
              <a:t>Used to record information on general</a:t>
            </a:r>
            <a:endParaRPr/>
          </a:p>
          <a:p>
            <a:pPr indent="-64135" lvl="0" marL="228600" rtl="0" algn="l">
              <a:lnSpc>
                <a:spcPct val="90000"/>
              </a:lnSpc>
              <a:spcBef>
                <a:spcPts val="1000"/>
              </a:spcBef>
              <a:spcAft>
                <a:spcPts val="0"/>
              </a:spcAft>
              <a:buClr>
                <a:schemeClr val="dk1"/>
              </a:buClr>
              <a:buSzPct val="100000"/>
              <a:buNone/>
            </a:pPr>
            <a:r>
              <a:t/>
            </a:r>
            <a:endParaRPr b="1"/>
          </a:p>
          <a:p>
            <a:pPr indent="-228600" lvl="0" marL="228600" rtl="0" algn="l">
              <a:lnSpc>
                <a:spcPct val="90000"/>
              </a:lnSpc>
              <a:spcBef>
                <a:spcPts val="1000"/>
              </a:spcBef>
              <a:spcAft>
                <a:spcPts val="0"/>
              </a:spcAft>
              <a:buClr>
                <a:schemeClr val="dk1"/>
              </a:buClr>
              <a:buSzPct val="100000"/>
              <a:buChar char="•"/>
            </a:pPr>
            <a:r>
              <a:rPr b="1" lang="en-US"/>
              <a:t>WARNING - logging.warning() </a:t>
            </a:r>
            <a:r>
              <a:rPr lang="en-US"/>
              <a:t>Used to indicate a potential problem that doesn’t prevent the program from working but might do so in the future. </a:t>
            </a:r>
            <a:endParaRPr/>
          </a:p>
          <a:p>
            <a:pPr indent="-228600" lvl="0" marL="228600" rtl="0" algn="l">
              <a:lnSpc>
                <a:spcPct val="90000"/>
              </a:lnSpc>
              <a:spcBef>
                <a:spcPts val="1000"/>
              </a:spcBef>
              <a:spcAft>
                <a:spcPts val="0"/>
              </a:spcAft>
              <a:buClr>
                <a:schemeClr val="dk1"/>
              </a:buClr>
              <a:buSzPct val="100000"/>
              <a:buChar char="•"/>
            </a:pPr>
            <a:r>
              <a:rPr b="1" lang="en-US"/>
              <a:t>ERROR</a:t>
            </a:r>
            <a:r>
              <a:rPr lang="en-US"/>
              <a:t> - </a:t>
            </a:r>
            <a:r>
              <a:rPr b="1" lang="en-US"/>
              <a:t>logging.error() </a:t>
            </a:r>
            <a:r>
              <a:rPr lang="en-US"/>
              <a:t>Used to record an error that caused the program to fail to do something.</a:t>
            </a:r>
            <a:endParaRPr/>
          </a:p>
          <a:p>
            <a:pPr indent="-228600" lvl="0" marL="228600" rtl="0" algn="l">
              <a:lnSpc>
                <a:spcPct val="90000"/>
              </a:lnSpc>
              <a:spcBef>
                <a:spcPts val="1000"/>
              </a:spcBef>
              <a:spcAft>
                <a:spcPts val="0"/>
              </a:spcAft>
              <a:buClr>
                <a:schemeClr val="dk1"/>
              </a:buClr>
              <a:buSzPct val="100000"/>
              <a:buChar char="•"/>
            </a:pPr>
            <a:r>
              <a:rPr b="1" lang="en-US"/>
              <a:t>CRITICAL</a:t>
            </a:r>
            <a:r>
              <a:rPr lang="en-US"/>
              <a:t> - </a:t>
            </a:r>
            <a:r>
              <a:rPr b="1" lang="en-US"/>
              <a:t>logging.critical() </a:t>
            </a:r>
            <a:r>
              <a:rPr lang="en-US"/>
              <a:t>The highest level. Used to indicate a fatal error that has caused or is about to cause the program to stop running entirely.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How To Set Up Basic Logging Configuration</a:t>
            </a:r>
            <a:endParaRPr/>
          </a:p>
        </p:txBody>
      </p:sp>
      <p:sp>
        <p:nvSpPr>
          <p:cNvPr id="182" name="Google Shape;182;p22"/>
          <p:cNvSpPr txBox="1"/>
          <p:nvPr>
            <p:ph idx="1" type="body"/>
          </p:nvPr>
        </p:nvSpPr>
        <p:spPr>
          <a:xfrm>
            <a:off x="94593" y="1366787"/>
            <a:ext cx="11855669" cy="486792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Step 1: Import the logging module – import logging</a:t>
            </a:r>
            <a:endParaRPr/>
          </a:p>
          <a:p>
            <a:pPr indent="-228600" lvl="0" marL="228600" rtl="0" algn="l">
              <a:lnSpc>
                <a:spcPct val="90000"/>
              </a:lnSpc>
              <a:spcBef>
                <a:spcPts val="1000"/>
              </a:spcBef>
              <a:spcAft>
                <a:spcPts val="0"/>
              </a:spcAft>
              <a:buClr>
                <a:schemeClr val="dk1"/>
              </a:buClr>
              <a:buSzPts val="2800"/>
              <a:buChar char="•"/>
            </a:pPr>
            <a:r>
              <a:rPr lang="en-US"/>
              <a:t>Step 2: Configure the logging level -logging.basicConfig(level=logging.INFO)</a:t>
            </a:r>
            <a:endParaRPr/>
          </a:p>
          <a:p>
            <a:pPr indent="-228600" lvl="1" marL="685800" rtl="0" algn="l">
              <a:lnSpc>
                <a:spcPct val="90000"/>
              </a:lnSpc>
              <a:spcBef>
                <a:spcPts val="500"/>
              </a:spcBef>
              <a:spcAft>
                <a:spcPts val="0"/>
              </a:spcAft>
              <a:buClr>
                <a:schemeClr val="dk1"/>
              </a:buClr>
              <a:buSzPts val="2400"/>
              <a:buChar char="•"/>
            </a:pPr>
            <a:r>
              <a:rPr lang="en-US"/>
              <a:t>To set the minimum logging level for the program, use the basicConfig() function</a:t>
            </a:r>
            <a:endParaRPr/>
          </a:p>
          <a:p>
            <a:pPr indent="-228600" lvl="1" marL="685800" rtl="0" algn="l">
              <a:lnSpc>
                <a:spcPct val="90000"/>
              </a:lnSpc>
              <a:spcBef>
                <a:spcPts val="500"/>
              </a:spcBef>
              <a:spcAft>
                <a:spcPts val="0"/>
              </a:spcAft>
              <a:buClr>
                <a:schemeClr val="dk1"/>
              </a:buClr>
              <a:buSzPts val="2400"/>
              <a:buChar char="•"/>
            </a:pPr>
            <a:r>
              <a:rPr lang="en-US"/>
              <a:t>The levels are : DEBUG, INFO, WARNING, ERROR, CRITICAL</a:t>
            </a:r>
            <a:endParaRPr/>
          </a:p>
          <a:p>
            <a:pPr indent="-228600" lvl="0" marL="228600" rtl="0" algn="l">
              <a:lnSpc>
                <a:spcPct val="90000"/>
              </a:lnSpc>
              <a:spcBef>
                <a:spcPts val="1000"/>
              </a:spcBef>
              <a:spcAft>
                <a:spcPts val="0"/>
              </a:spcAft>
              <a:buClr>
                <a:schemeClr val="dk1"/>
              </a:buClr>
              <a:buSzPts val="2800"/>
              <a:buChar char="•"/>
            </a:pPr>
            <a:r>
              <a:rPr lang="en-US"/>
              <a:t>Step 3: Log messages</a:t>
            </a:r>
            <a:endParaRPr/>
          </a:p>
          <a:p>
            <a:pPr indent="-228600" lvl="1" marL="685800" rtl="0" algn="l">
              <a:lnSpc>
                <a:spcPct val="90000"/>
              </a:lnSpc>
              <a:spcBef>
                <a:spcPts val="500"/>
              </a:spcBef>
              <a:spcAft>
                <a:spcPts val="0"/>
              </a:spcAft>
              <a:buClr>
                <a:schemeClr val="dk1"/>
              </a:buClr>
              <a:buSzPts val="2400"/>
              <a:buChar char="•"/>
            </a:pPr>
            <a:r>
              <a:rPr lang="en-US"/>
              <a:t>Use the logging functions to record messages at different severity levels</a:t>
            </a:r>
            <a:endParaRPr/>
          </a:p>
          <a:p>
            <a:pPr indent="-228600" lvl="1" marL="685800" rtl="0" algn="l">
              <a:lnSpc>
                <a:spcPct val="90000"/>
              </a:lnSpc>
              <a:spcBef>
                <a:spcPts val="500"/>
              </a:spcBef>
              <a:spcAft>
                <a:spcPts val="0"/>
              </a:spcAft>
              <a:buClr>
                <a:schemeClr val="dk1"/>
              </a:buClr>
              <a:buSzPts val="2400"/>
              <a:buChar char="•"/>
            </a:pPr>
            <a:r>
              <a:rPr lang="en-US"/>
              <a:t>The five main logging functions correspond to the five levels mentioned above:</a:t>
            </a:r>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logging.debug()</a:t>
            </a:r>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logging.info()</a:t>
            </a:r>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logging.warning()</a:t>
            </a:r>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logging.error()</a:t>
            </a:r>
            <a:endParaRPr/>
          </a:p>
          <a:p>
            <a:pPr indent="-228600" lvl="1" marL="685800" rtl="0" algn="l">
              <a:lnSpc>
                <a:spcPct val="90000"/>
              </a:lnSpc>
              <a:spcBef>
                <a:spcPts val="500"/>
              </a:spcBef>
              <a:spcAft>
                <a:spcPts val="0"/>
              </a:spcAft>
              <a:buClr>
                <a:srgbClr val="000000"/>
              </a:buClr>
              <a:buSzPts val="2400"/>
              <a:buChar char="•"/>
            </a:pPr>
            <a:r>
              <a:rPr lang="en-US" sz="2400">
                <a:solidFill>
                  <a:srgbClr val="000000"/>
                </a:solidFill>
              </a:rPr>
              <a:t>logging.critical()</a:t>
            </a:r>
            <a:endParaRPr/>
          </a:p>
        </p:txBody>
      </p:sp>
      <p:sp>
        <p:nvSpPr>
          <p:cNvPr id="183" name="Google Shape;183;p22"/>
          <p:cNvSpPr/>
          <p:nvPr/>
        </p:nvSpPr>
        <p:spPr>
          <a:xfrm>
            <a:off x="0" y="-261610"/>
            <a:ext cx="328936" cy="52322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63500" lvl="0" marL="0" marR="0" rtl="0" algn="l">
              <a:lnSpc>
                <a:spcPct val="100000"/>
              </a:lnSpc>
              <a:spcBef>
                <a:spcPts val="0"/>
              </a:spcBef>
              <a:spcAft>
                <a:spcPts val="0"/>
              </a:spcAft>
              <a:buClr>
                <a:srgbClr val="000000"/>
              </a:buClr>
              <a:buSzPts val="1000"/>
              <a:buFont typeface="Arimo"/>
              <a:buChar char="•"/>
            </a:pPr>
            <a:r>
              <a:rPr b="0" i="0" lang="en-US" sz="1000" u="none" cap="none" strike="noStrike">
                <a:solidFill>
                  <a:srgbClr val="000000"/>
                </a:solidFill>
                <a:latin typeface="Arimo"/>
                <a:ea typeface="Arimo"/>
                <a:cs typeface="Arimo"/>
                <a:sym typeface="Arimo"/>
              </a:rPr>
              <a:t>lo</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mbria"/>
              <a:buNone/>
            </a:pPr>
            <a:r>
              <a:rPr lang="en-US">
                <a:solidFill>
                  <a:srgbClr val="000000"/>
                </a:solidFill>
              </a:rPr>
              <a:t>Log Record Attributes</a:t>
            </a:r>
            <a:endParaRPr/>
          </a:p>
        </p:txBody>
      </p:sp>
      <p:sp>
        <p:nvSpPr>
          <p:cNvPr id="189" name="Google Shape;189;p23"/>
          <p:cNvSpPr txBox="1"/>
          <p:nvPr>
            <p:ph idx="1" type="body"/>
          </p:nvPr>
        </p:nvSpPr>
        <p:spPr>
          <a:xfrm>
            <a:off x="252248" y="1273452"/>
            <a:ext cx="11361683" cy="4832092"/>
          </a:xfrm>
          <a:prstGeom prst="rect">
            <a:avLst/>
          </a:prstGeom>
          <a:solidFill>
            <a:srgbClr val="FFFFFF"/>
          </a:solidFill>
          <a:ln>
            <a:noFill/>
          </a:ln>
        </p:spPr>
        <p:txBody>
          <a:bodyPr anchorCtr="0" anchor="ctr"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mbria"/>
                <a:ea typeface="Cambria"/>
                <a:cs typeface="Cambria"/>
                <a:sym typeface="Cambria"/>
              </a:rPr>
              <a:t>Each log message in Python is represented by a LogRecord object, which contains various attributes related to the log event. </a:t>
            </a:r>
            <a:endParaRPr/>
          </a:p>
          <a:p>
            <a:pPr indent="-228600" lvl="0" marL="2286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mbria"/>
                <a:ea typeface="Cambria"/>
                <a:cs typeface="Cambria"/>
                <a:sym typeface="Cambria"/>
              </a:rPr>
              <a:t>Some commonly used attributes are:</a:t>
            </a:r>
            <a:endParaRPr b="0" i="0" sz="2800" u="none" cap="none" strike="noStrike">
              <a:solidFill>
                <a:schemeClr val="dk1"/>
              </a:solidFill>
              <a:latin typeface="Cambria"/>
              <a:ea typeface="Cambria"/>
              <a:cs typeface="Cambria"/>
              <a:sym typeface="Cambria"/>
            </a:endParaRPr>
          </a:p>
          <a:p>
            <a:pPr indent="-152400" lvl="1"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mbria"/>
                <a:ea typeface="Cambria"/>
                <a:cs typeface="Cambria"/>
                <a:sym typeface="Cambria"/>
              </a:rPr>
              <a:t>levelname: The textual representation of the log level (e.g., ‘DEBUG’, ‘INFO’, ‘WARNING’, etc.).</a:t>
            </a:r>
            <a:endParaRPr/>
          </a:p>
          <a:p>
            <a:pPr indent="-152400" lvl="1"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mbria"/>
                <a:ea typeface="Cambria"/>
                <a:cs typeface="Cambria"/>
                <a:sym typeface="Cambria"/>
              </a:rPr>
              <a:t>asctime: The time the log event was created, as a string.</a:t>
            </a:r>
            <a:endParaRPr/>
          </a:p>
          <a:p>
            <a:pPr indent="-152400" lvl="1"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mbria"/>
                <a:ea typeface="Cambria"/>
                <a:cs typeface="Cambria"/>
                <a:sym typeface="Cambria"/>
              </a:rPr>
              <a:t>message: The log message text.</a:t>
            </a:r>
            <a:endParaRPr/>
          </a:p>
          <a:p>
            <a:pPr indent="-152400" lvl="1"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mbria"/>
                <a:ea typeface="Cambria"/>
                <a:cs typeface="Cambria"/>
                <a:sym typeface="Cambria"/>
              </a:rPr>
              <a:t>filename: The name of the file where the log call was made.</a:t>
            </a:r>
            <a:endParaRPr/>
          </a:p>
          <a:p>
            <a:pPr indent="-152400" lvl="1"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mbria"/>
                <a:ea typeface="Cambria"/>
                <a:cs typeface="Cambria"/>
                <a:sym typeface="Cambria"/>
              </a:rPr>
              <a:t>lineno: The line number in the file where the log call was made.</a:t>
            </a:r>
            <a:endParaRPr/>
          </a:p>
          <a:p>
            <a:pPr indent="-152400" lvl="1"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mbria"/>
                <a:ea typeface="Cambria"/>
                <a:cs typeface="Cambria"/>
                <a:sym typeface="Cambria"/>
              </a:rPr>
              <a:t>funcName: The name of the function where the log call was made.</a:t>
            </a:r>
            <a:endParaRPr/>
          </a:p>
          <a:p>
            <a:pPr indent="-228600" lvl="0" marL="2286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mbria"/>
                <a:ea typeface="Cambria"/>
                <a:cs typeface="Cambria"/>
                <a:sym typeface="Cambria"/>
              </a:rPr>
              <a:t>A full list of LogRecord attributes can be found in the </a:t>
            </a:r>
            <a:r>
              <a:rPr b="0" i="0" lang="en-US" sz="2800" u="sng" cap="none" strike="noStrike">
                <a:solidFill>
                  <a:srgbClr val="1A0DAB"/>
                </a:solidFill>
                <a:latin typeface="Cambria"/>
                <a:ea typeface="Cambria"/>
                <a:cs typeface="Cambria"/>
                <a:sym typeface="Cambria"/>
                <a:hlinkClick r:id="rId3">
                  <a:extLst>
                    <a:ext uri="{A12FA001-AC4F-418D-AE19-62706E023703}">
                      <ahyp:hlinkClr val="tx"/>
                    </a:ext>
                  </a:extLst>
                </a:hlinkClick>
              </a:rPr>
              <a:t>Python logging documentation</a:t>
            </a:r>
            <a:r>
              <a:rPr b="0" i="0" lang="en-US" sz="2800" u="none" cap="none" strike="noStrike">
                <a:solidFill>
                  <a:srgbClr val="000000"/>
                </a:solidFill>
                <a:latin typeface="Cambria"/>
                <a:ea typeface="Cambria"/>
                <a:cs typeface="Cambria"/>
                <a:sym typeface="Cambria"/>
              </a:rPr>
              <a:t>.</a:t>
            </a:r>
            <a:endParaRPr b="0" i="0" sz="2800" u="none" cap="none" strike="noStrike">
              <a:solidFill>
                <a:schemeClr val="dk1"/>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838200" y="1366787"/>
            <a:ext cx="10515600" cy="48679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Tools and techniques for finding the root cause of bugs in the program to fix bugs faster and with less effort.</a:t>
            </a:r>
            <a:endParaRPr/>
          </a:p>
          <a:p>
            <a:pPr indent="-228600" lvl="0" marL="228600" rtl="0" algn="l">
              <a:lnSpc>
                <a:spcPct val="90000"/>
              </a:lnSpc>
              <a:spcBef>
                <a:spcPts val="1000"/>
              </a:spcBef>
              <a:spcAft>
                <a:spcPts val="0"/>
              </a:spcAft>
              <a:buClr>
                <a:schemeClr val="dk1"/>
              </a:buClr>
              <a:buSzPts val="2800"/>
              <a:buChar char="•"/>
            </a:pPr>
            <a:r>
              <a:rPr lang="en-US"/>
              <a:t>To paraphrase an old joke among programmers, “Writing code accounts for 90 percent of programming. Debugging code accounts for the other 90 percent.”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idx="1" type="body"/>
          </p:nvPr>
        </p:nvSpPr>
        <p:spPr>
          <a:xfrm>
            <a:off x="838200" y="630621"/>
            <a:ext cx="10515600" cy="560409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a few tools and techniques to identify what exactly code is doing and where it’s going wrong. </a:t>
            </a:r>
            <a:endParaRPr/>
          </a:p>
          <a:p>
            <a:pPr indent="-228600" lvl="0" marL="228600" rtl="0" algn="l">
              <a:lnSpc>
                <a:spcPct val="90000"/>
              </a:lnSpc>
              <a:spcBef>
                <a:spcPts val="1000"/>
              </a:spcBef>
              <a:spcAft>
                <a:spcPts val="0"/>
              </a:spcAft>
              <a:buClr>
                <a:schemeClr val="dk1"/>
              </a:buClr>
              <a:buSzPts val="2800"/>
              <a:buChar char="•"/>
            </a:pPr>
            <a:r>
              <a:rPr lang="en-US"/>
              <a:t>First, consider logging and assertions - two features that can help detect bugs early. </a:t>
            </a:r>
            <a:endParaRPr/>
          </a:p>
          <a:p>
            <a:pPr indent="-228600" lvl="1" marL="685800" rtl="0" algn="l">
              <a:lnSpc>
                <a:spcPct val="90000"/>
              </a:lnSpc>
              <a:spcBef>
                <a:spcPts val="500"/>
              </a:spcBef>
              <a:spcAft>
                <a:spcPts val="0"/>
              </a:spcAft>
              <a:buClr>
                <a:schemeClr val="dk1"/>
              </a:buClr>
              <a:buSzPts val="2400"/>
              <a:buChar char="•"/>
            </a:pPr>
            <a:r>
              <a:rPr lang="en-US"/>
              <a:t>The earlier the bugs are identified, the easier to fix. </a:t>
            </a:r>
            <a:endParaRPr/>
          </a:p>
          <a:p>
            <a:pPr indent="-228600" lvl="0" marL="228600" rtl="0" algn="l">
              <a:lnSpc>
                <a:spcPct val="90000"/>
              </a:lnSpc>
              <a:spcBef>
                <a:spcPts val="1000"/>
              </a:spcBef>
              <a:spcAft>
                <a:spcPts val="0"/>
              </a:spcAft>
              <a:buClr>
                <a:schemeClr val="dk1"/>
              </a:buClr>
              <a:buSzPts val="2800"/>
              <a:buChar char="•"/>
            </a:pPr>
            <a:r>
              <a:rPr lang="en-US"/>
              <a:t>Second, to use the debugger - a feature of IDLE that executes a program one instruction at a time, giving a chance to inspect the values in variables while the code runs, and track how the values change over the course of the program. </a:t>
            </a:r>
            <a:endParaRPr/>
          </a:p>
          <a:p>
            <a:pPr indent="-228600" lvl="0" marL="228600" rtl="0" algn="l">
              <a:lnSpc>
                <a:spcPct val="90000"/>
              </a:lnSpc>
              <a:spcBef>
                <a:spcPts val="1000"/>
              </a:spcBef>
              <a:spcAft>
                <a:spcPts val="0"/>
              </a:spcAft>
              <a:buClr>
                <a:schemeClr val="dk1"/>
              </a:buClr>
              <a:buSzPts val="2800"/>
              <a:buChar char="•"/>
            </a:pPr>
            <a:r>
              <a:rPr lang="en-US"/>
              <a:t>This is much slower than running the program at full speed, but it is helpful to see the actual values in a program while it runs, rather than deducing what the values might be from the source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838200" y="251345"/>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Raising Exceptions </a:t>
            </a:r>
            <a:endParaRPr/>
          </a:p>
        </p:txBody>
      </p:sp>
      <p:sp>
        <p:nvSpPr>
          <p:cNvPr id="101" name="Google Shape;101;p4"/>
          <p:cNvSpPr txBox="1"/>
          <p:nvPr>
            <p:ph idx="1" type="body"/>
          </p:nvPr>
        </p:nvSpPr>
        <p:spPr>
          <a:xfrm>
            <a:off x="838200" y="1366787"/>
            <a:ext cx="10515600" cy="48679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Raising an exception is a way of saying, “Stop running the code in this function and move the program execution to the except statement.” </a:t>
            </a:r>
            <a:endParaRPr/>
          </a:p>
          <a:p>
            <a:pPr indent="-228600" lvl="0" marL="228600" rtl="0" algn="l">
              <a:lnSpc>
                <a:spcPct val="90000"/>
              </a:lnSpc>
              <a:spcBef>
                <a:spcPts val="1000"/>
              </a:spcBef>
              <a:spcAft>
                <a:spcPts val="0"/>
              </a:spcAft>
              <a:buClr>
                <a:schemeClr val="dk1"/>
              </a:buClr>
              <a:buSzPts val="2800"/>
              <a:buChar char="•"/>
            </a:pPr>
            <a:r>
              <a:rPr lang="en-US"/>
              <a:t>Exceptions are raised with a raise statement:</a:t>
            </a:r>
            <a:endParaRPr/>
          </a:p>
          <a:p>
            <a:pPr indent="0" lvl="0" marL="0" rtl="0" algn="l">
              <a:lnSpc>
                <a:spcPct val="90000"/>
              </a:lnSpc>
              <a:spcBef>
                <a:spcPts val="1000"/>
              </a:spcBef>
              <a:spcAft>
                <a:spcPts val="0"/>
              </a:spcAft>
              <a:buClr>
                <a:schemeClr val="dk1"/>
              </a:buClr>
              <a:buSzPts val="2800"/>
              <a:buNone/>
            </a:pPr>
            <a:r>
              <a:rPr lang="en-US"/>
              <a:t>	</a:t>
            </a:r>
            <a:r>
              <a:rPr b="1" lang="en-US"/>
              <a:t>raise Exception('This is the error message.')</a:t>
            </a:r>
            <a:endParaRPr b="1"/>
          </a:p>
          <a:p>
            <a:pPr indent="-228600" lvl="0" marL="228600" rtl="0" algn="l">
              <a:lnSpc>
                <a:spcPct val="90000"/>
              </a:lnSpc>
              <a:spcBef>
                <a:spcPts val="1000"/>
              </a:spcBef>
              <a:spcAft>
                <a:spcPts val="0"/>
              </a:spcAft>
              <a:buClr>
                <a:schemeClr val="dk1"/>
              </a:buClr>
              <a:buSzPts val="2800"/>
              <a:buChar char="•"/>
            </a:pPr>
            <a:r>
              <a:rPr lang="en-US"/>
              <a:t>A raise statement consists of the following: </a:t>
            </a:r>
            <a:endParaRPr/>
          </a:p>
          <a:p>
            <a:pPr indent="-228600" lvl="1" marL="685800" rtl="0" algn="l">
              <a:lnSpc>
                <a:spcPct val="90000"/>
              </a:lnSpc>
              <a:spcBef>
                <a:spcPts val="500"/>
              </a:spcBef>
              <a:spcAft>
                <a:spcPts val="0"/>
              </a:spcAft>
              <a:buClr>
                <a:schemeClr val="dk1"/>
              </a:buClr>
              <a:buSzPts val="2400"/>
              <a:buChar char="•"/>
            </a:pPr>
            <a:r>
              <a:rPr lang="en-US"/>
              <a:t>The raise keyword </a:t>
            </a:r>
            <a:endParaRPr/>
          </a:p>
          <a:p>
            <a:pPr indent="-228600" lvl="1" marL="685800" rtl="0" algn="l">
              <a:lnSpc>
                <a:spcPct val="90000"/>
              </a:lnSpc>
              <a:spcBef>
                <a:spcPts val="500"/>
              </a:spcBef>
              <a:spcAft>
                <a:spcPts val="0"/>
              </a:spcAft>
              <a:buClr>
                <a:schemeClr val="dk1"/>
              </a:buClr>
              <a:buSzPts val="2400"/>
              <a:buChar char="•"/>
            </a:pPr>
            <a:r>
              <a:rPr lang="en-US"/>
              <a:t>A call to the Exception() function </a:t>
            </a:r>
            <a:endParaRPr/>
          </a:p>
          <a:p>
            <a:pPr indent="-228600" lvl="1" marL="685800" rtl="0" algn="l">
              <a:lnSpc>
                <a:spcPct val="90000"/>
              </a:lnSpc>
              <a:spcBef>
                <a:spcPts val="500"/>
              </a:spcBef>
              <a:spcAft>
                <a:spcPts val="0"/>
              </a:spcAft>
              <a:buClr>
                <a:schemeClr val="dk1"/>
              </a:buClr>
              <a:buSzPts val="2400"/>
              <a:buChar char="•"/>
            </a:pPr>
            <a:r>
              <a:rPr lang="en-US"/>
              <a:t>A string with a error message passed to the Exception() function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idx="1" type="body"/>
          </p:nvPr>
        </p:nvSpPr>
        <p:spPr>
          <a:xfrm>
            <a:off x="136634" y="73574"/>
            <a:ext cx="12055366" cy="146093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code that calls the function, knows how to handle an exception. </a:t>
            </a:r>
            <a:endParaRPr/>
          </a:p>
          <a:p>
            <a:pPr indent="-228600" lvl="0" marL="228600" rtl="0" algn="l">
              <a:lnSpc>
                <a:spcPct val="90000"/>
              </a:lnSpc>
              <a:spcBef>
                <a:spcPts val="1000"/>
              </a:spcBef>
              <a:spcAft>
                <a:spcPts val="0"/>
              </a:spcAft>
              <a:buClr>
                <a:schemeClr val="dk1"/>
              </a:buClr>
              <a:buSzPts val="2800"/>
              <a:buChar char="•"/>
            </a:pPr>
            <a:r>
              <a:rPr lang="en-US"/>
              <a:t>A raise statement is used inside a function and the try and except statements are used in the code calling the function.</a:t>
            </a:r>
            <a:endParaRPr/>
          </a:p>
        </p:txBody>
      </p:sp>
      <p:sp>
        <p:nvSpPr>
          <p:cNvPr id="107" name="Google Shape;107;p5"/>
          <p:cNvSpPr/>
          <p:nvPr/>
        </p:nvSpPr>
        <p:spPr>
          <a:xfrm>
            <a:off x="0" y="1534510"/>
            <a:ext cx="6442834" cy="507831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eorgia"/>
                <a:ea typeface="Georgia"/>
                <a:cs typeface="Georgia"/>
                <a:sym typeface="Georgia"/>
              </a:rPr>
              <a:t>def boxprint(symbol, width, height):</a:t>
            </a:r>
            <a:br>
              <a:rPr b="0" i="0" lang="en-US" sz="1800" u="none" cap="none" strike="noStrike">
                <a:solidFill>
                  <a:schemeClr val="dk1"/>
                </a:solidFill>
                <a:latin typeface="Georgia"/>
                <a:ea typeface="Georgia"/>
                <a:cs typeface="Georgia"/>
                <a:sym typeface="Georgia"/>
              </a:rPr>
            </a:br>
            <a:r>
              <a:rPr b="0" i="0" lang="en-US" sz="1800" u="none" cap="none" strike="noStrike">
                <a:solidFill>
                  <a:schemeClr val="dk1"/>
                </a:solidFill>
                <a:latin typeface="Georgia"/>
                <a:ea typeface="Georgia"/>
                <a:cs typeface="Georgia"/>
                <a:sym typeface="Georgia"/>
              </a:rPr>
              <a:t>    if len(symbol) != 1:</a:t>
            </a:r>
            <a:br>
              <a:rPr b="0" i="0" lang="en-US" sz="1800" u="none" cap="none" strike="noStrike">
                <a:solidFill>
                  <a:schemeClr val="dk1"/>
                </a:solidFill>
                <a:latin typeface="Georgia"/>
                <a:ea typeface="Georgia"/>
                <a:cs typeface="Georgia"/>
                <a:sym typeface="Georgia"/>
              </a:rPr>
            </a:br>
            <a:r>
              <a:rPr b="0" i="0" lang="en-US" sz="1800" u="none" cap="none" strike="noStrike">
                <a:solidFill>
                  <a:schemeClr val="dk1"/>
                </a:solidFill>
                <a:latin typeface="Georgia"/>
                <a:ea typeface="Georgia"/>
                <a:cs typeface="Georgia"/>
                <a:sym typeface="Georgia"/>
              </a:rPr>
              <a:t>        raise Exception('Symbol must be one character.')</a:t>
            </a:r>
            <a:br>
              <a:rPr b="0" i="0" lang="en-US" sz="1800" u="none" cap="none" strike="noStrike">
                <a:solidFill>
                  <a:schemeClr val="dk1"/>
                </a:solidFill>
                <a:latin typeface="Georgia"/>
                <a:ea typeface="Georgia"/>
                <a:cs typeface="Georgia"/>
                <a:sym typeface="Georgia"/>
              </a:rPr>
            </a:br>
            <a:r>
              <a:rPr b="0" i="0" lang="en-US" sz="1800" u="none" cap="none" strike="noStrike">
                <a:solidFill>
                  <a:schemeClr val="dk1"/>
                </a:solidFill>
                <a:latin typeface="Georgia"/>
                <a:ea typeface="Georgia"/>
                <a:cs typeface="Georgia"/>
                <a:sym typeface="Georgia"/>
              </a:rPr>
              <a:t>    if width &lt;= 2:</a:t>
            </a:r>
            <a:br>
              <a:rPr b="0" i="0" lang="en-US" sz="1800" u="none" cap="none" strike="noStrike">
                <a:solidFill>
                  <a:schemeClr val="dk1"/>
                </a:solidFill>
                <a:latin typeface="Georgia"/>
                <a:ea typeface="Georgia"/>
                <a:cs typeface="Georgia"/>
                <a:sym typeface="Georgia"/>
              </a:rPr>
            </a:br>
            <a:r>
              <a:rPr b="0" i="0" lang="en-US" sz="1800" u="none" cap="none" strike="noStrike">
                <a:solidFill>
                  <a:schemeClr val="dk1"/>
                </a:solidFill>
                <a:latin typeface="Georgia"/>
                <a:ea typeface="Georgia"/>
                <a:cs typeface="Georgia"/>
                <a:sym typeface="Georgia"/>
              </a:rPr>
              <a:t>        raise Exception('Width must be &gt; 2.')</a:t>
            </a:r>
            <a:br>
              <a:rPr b="0" i="0" lang="en-US" sz="1800" u="none" cap="none" strike="noStrike">
                <a:solidFill>
                  <a:schemeClr val="dk1"/>
                </a:solidFill>
                <a:latin typeface="Georgia"/>
                <a:ea typeface="Georgia"/>
                <a:cs typeface="Georgia"/>
                <a:sym typeface="Georgia"/>
              </a:rPr>
            </a:br>
            <a:r>
              <a:rPr b="0" i="0" lang="en-US" sz="1800" u="none" cap="none" strike="noStrike">
                <a:solidFill>
                  <a:schemeClr val="dk1"/>
                </a:solidFill>
                <a:latin typeface="Georgia"/>
                <a:ea typeface="Georgia"/>
                <a:cs typeface="Georgia"/>
                <a:sym typeface="Georgia"/>
              </a:rPr>
              <a:t>    if height &lt;= 2:</a:t>
            </a:r>
            <a:br>
              <a:rPr b="0" i="0" lang="en-US" sz="1800" u="none" cap="none" strike="noStrike">
                <a:solidFill>
                  <a:schemeClr val="dk1"/>
                </a:solidFill>
                <a:latin typeface="Georgia"/>
                <a:ea typeface="Georgia"/>
                <a:cs typeface="Georgia"/>
                <a:sym typeface="Georgia"/>
              </a:rPr>
            </a:br>
            <a:r>
              <a:rPr b="0" i="0" lang="en-US" sz="1800" u="none" cap="none" strike="noStrike">
                <a:solidFill>
                  <a:schemeClr val="dk1"/>
                </a:solidFill>
                <a:latin typeface="Georgia"/>
                <a:ea typeface="Georgia"/>
                <a:cs typeface="Georgia"/>
                <a:sym typeface="Georgia"/>
              </a:rPr>
              <a:t>        raise Exception('Height must be &gt; 2.')</a:t>
            </a:r>
            <a:br>
              <a:rPr b="0" i="0" lang="en-US" sz="1800" u="none" cap="none" strike="noStrike">
                <a:solidFill>
                  <a:schemeClr val="dk1"/>
                </a:solidFill>
                <a:latin typeface="Georgia"/>
                <a:ea typeface="Georgia"/>
                <a:cs typeface="Georgia"/>
                <a:sym typeface="Georgia"/>
              </a:rPr>
            </a:br>
            <a:r>
              <a:rPr b="0" i="0" lang="en-US" sz="1800" u="none" cap="none" strike="noStrike">
                <a:solidFill>
                  <a:schemeClr val="dk1"/>
                </a:solidFill>
                <a:latin typeface="Georgia"/>
                <a:ea typeface="Georgia"/>
                <a:cs typeface="Georgia"/>
                <a:sym typeface="Georgia"/>
              </a:rPr>
              <a:t>    print(symbol * width)</a:t>
            </a:r>
            <a:br>
              <a:rPr b="0" i="0" lang="en-US" sz="1800" u="none" cap="none" strike="noStrike">
                <a:solidFill>
                  <a:schemeClr val="dk1"/>
                </a:solidFill>
                <a:latin typeface="Georgia"/>
                <a:ea typeface="Georgia"/>
                <a:cs typeface="Georgia"/>
                <a:sym typeface="Georgia"/>
              </a:rPr>
            </a:br>
            <a:r>
              <a:rPr b="0" i="0" lang="en-US" sz="1800" u="none" cap="none" strike="noStrike">
                <a:solidFill>
                  <a:schemeClr val="dk1"/>
                </a:solidFill>
                <a:latin typeface="Georgia"/>
                <a:ea typeface="Georgia"/>
                <a:cs typeface="Georgia"/>
                <a:sym typeface="Georgia"/>
              </a:rPr>
              <a:t>    for i in range(height - 2):</a:t>
            </a:r>
            <a:br>
              <a:rPr b="0" i="0" lang="en-US" sz="1800" u="none" cap="none" strike="noStrike">
                <a:solidFill>
                  <a:schemeClr val="dk1"/>
                </a:solidFill>
                <a:latin typeface="Georgia"/>
                <a:ea typeface="Georgia"/>
                <a:cs typeface="Georgia"/>
                <a:sym typeface="Georgia"/>
              </a:rPr>
            </a:br>
            <a:r>
              <a:rPr b="0" i="0" lang="en-US" sz="1800" u="none" cap="none" strike="noStrike">
                <a:solidFill>
                  <a:schemeClr val="dk1"/>
                </a:solidFill>
                <a:latin typeface="Georgia"/>
                <a:ea typeface="Georgia"/>
                <a:cs typeface="Georgia"/>
                <a:sym typeface="Georgia"/>
              </a:rPr>
              <a:t>        print(symbol + ('  ' * (width - 2)) + symbol)</a:t>
            </a:r>
            <a:br>
              <a:rPr b="0" i="0" lang="en-US" sz="1800" u="none" cap="none" strike="noStrike">
                <a:solidFill>
                  <a:schemeClr val="dk1"/>
                </a:solidFill>
                <a:latin typeface="Georgia"/>
                <a:ea typeface="Georgia"/>
                <a:cs typeface="Georgia"/>
                <a:sym typeface="Georgia"/>
              </a:rPr>
            </a:br>
            <a:r>
              <a:rPr b="0" i="0" lang="en-US" sz="1800" u="none" cap="none" strike="noStrike">
                <a:solidFill>
                  <a:schemeClr val="dk1"/>
                </a:solidFill>
                <a:latin typeface="Georgia"/>
                <a:ea typeface="Georgia"/>
                <a:cs typeface="Georgia"/>
                <a:sym typeface="Georgia"/>
              </a:rPr>
              <a:t>    print(symbol * width)</a:t>
            </a:r>
            <a:br>
              <a:rPr b="0" i="0" lang="en-US" sz="1800" u="none" cap="none" strike="noStrike">
                <a:solidFill>
                  <a:schemeClr val="dk1"/>
                </a:solidFill>
                <a:latin typeface="Georgia"/>
                <a:ea typeface="Georgia"/>
                <a:cs typeface="Georgia"/>
                <a:sym typeface="Georgia"/>
              </a:rPr>
            </a:br>
            <a:br>
              <a:rPr b="0" i="0" lang="en-US" sz="1800" u="none" cap="none" strike="noStrike">
                <a:solidFill>
                  <a:schemeClr val="dk1"/>
                </a:solidFill>
                <a:latin typeface="Georgia"/>
                <a:ea typeface="Georgia"/>
                <a:cs typeface="Georgia"/>
                <a:sym typeface="Georgia"/>
              </a:rPr>
            </a:br>
            <a:br>
              <a:rPr b="0" i="0" lang="en-US" sz="1800" u="none" cap="none" strike="noStrike">
                <a:solidFill>
                  <a:schemeClr val="dk1"/>
                </a:solidFill>
                <a:latin typeface="Georgia"/>
                <a:ea typeface="Georgia"/>
                <a:cs typeface="Georgia"/>
                <a:sym typeface="Georgia"/>
              </a:rPr>
            </a:br>
            <a:r>
              <a:rPr b="0" i="0" lang="en-US" sz="1800" u="none" cap="none" strike="noStrike">
                <a:solidFill>
                  <a:schemeClr val="dk1"/>
                </a:solidFill>
                <a:latin typeface="Georgia"/>
                <a:ea typeface="Georgia"/>
                <a:cs typeface="Georgia"/>
                <a:sym typeface="Georgia"/>
              </a:rPr>
              <a:t>for sym, w, h in (('*', 4, 4), ('O', 20, 5), ('x', 1, 3), ('ZZ', 3, 3)):</a:t>
            </a:r>
            <a:br>
              <a:rPr b="0" i="0" lang="en-US" sz="1800" u="none" cap="none" strike="noStrike">
                <a:solidFill>
                  <a:schemeClr val="dk1"/>
                </a:solidFill>
                <a:latin typeface="Georgia"/>
                <a:ea typeface="Georgia"/>
                <a:cs typeface="Georgia"/>
                <a:sym typeface="Georgia"/>
              </a:rPr>
            </a:br>
            <a:r>
              <a:rPr b="0" i="0" lang="en-US" sz="1800" u="none" cap="none" strike="noStrike">
                <a:solidFill>
                  <a:schemeClr val="dk1"/>
                </a:solidFill>
                <a:latin typeface="Georgia"/>
                <a:ea typeface="Georgia"/>
                <a:cs typeface="Georgia"/>
                <a:sym typeface="Georgia"/>
              </a:rPr>
              <a:t>    try:</a:t>
            </a:r>
            <a:br>
              <a:rPr b="0" i="0" lang="en-US" sz="1800" u="none" cap="none" strike="noStrike">
                <a:solidFill>
                  <a:schemeClr val="dk1"/>
                </a:solidFill>
                <a:latin typeface="Georgia"/>
                <a:ea typeface="Georgia"/>
                <a:cs typeface="Georgia"/>
                <a:sym typeface="Georgia"/>
              </a:rPr>
            </a:br>
            <a:r>
              <a:rPr b="0" i="0" lang="en-US" sz="1800" u="none" cap="none" strike="noStrike">
                <a:solidFill>
                  <a:schemeClr val="dk1"/>
                </a:solidFill>
                <a:latin typeface="Georgia"/>
                <a:ea typeface="Georgia"/>
                <a:cs typeface="Georgia"/>
                <a:sym typeface="Georgia"/>
              </a:rPr>
              <a:t>        boxprint(sym, w, h)</a:t>
            </a:r>
            <a:br>
              <a:rPr b="0" i="0" lang="en-US" sz="1800" u="none" cap="none" strike="noStrike">
                <a:solidFill>
                  <a:schemeClr val="dk1"/>
                </a:solidFill>
                <a:latin typeface="Georgia"/>
                <a:ea typeface="Georgia"/>
                <a:cs typeface="Georgia"/>
                <a:sym typeface="Georgia"/>
              </a:rPr>
            </a:br>
            <a:r>
              <a:rPr b="0" i="0" lang="en-US" sz="1800" u="none" cap="none" strike="noStrike">
                <a:solidFill>
                  <a:schemeClr val="dk1"/>
                </a:solidFill>
                <a:latin typeface="Georgia"/>
                <a:ea typeface="Georgia"/>
                <a:cs typeface="Georgia"/>
                <a:sym typeface="Georgia"/>
              </a:rPr>
              <a:t>    except Exception as err:</a:t>
            </a:r>
            <a:br>
              <a:rPr b="0" i="0" lang="en-US" sz="1800" u="none" cap="none" strike="noStrike">
                <a:solidFill>
                  <a:schemeClr val="dk1"/>
                </a:solidFill>
                <a:latin typeface="Georgia"/>
                <a:ea typeface="Georgia"/>
                <a:cs typeface="Georgia"/>
                <a:sym typeface="Georgia"/>
              </a:rPr>
            </a:br>
            <a:r>
              <a:rPr b="0" i="0" lang="en-US" sz="1800" u="none" cap="none" strike="noStrike">
                <a:solidFill>
                  <a:schemeClr val="dk1"/>
                </a:solidFill>
                <a:latin typeface="Georgia"/>
                <a:ea typeface="Georgia"/>
                <a:cs typeface="Georgia"/>
                <a:sym typeface="Georgia"/>
              </a:rPr>
              <a:t>        print('An exception happened: ' + str(err))</a:t>
            </a:r>
            <a:endParaRPr/>
          </a:p>
        </p:txBody>
      </p:sp>
      <p:sp>
        <p:nvSpPr>
          <p:cNvPr id="108" name="Google Shape;108;p5"/>
          <p:cNvSpPr/>
          <p:nvPr/>
        </p:nvSpPr>
        <p:spPr>
          <a:xfrm>
            <a:off x="6642538" y="2230251"/>
            <a:ext cx="5549463" cy="3970318"/>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mbria"/>
                <a:ea typeface="Cambria"/>
                <a:cs typeface="Cambria"/>
                <a:sym typeface="Cambria"/>
              </a:rPr>
              <a:t>****</a:t>
            </a:r>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    *</a:t>
            </a:r>
            <a:endParaRPr sz="1800">
              <a:solidFill>
                <a:schemeClr val="dk1"/>
              </a:solidFill>
              <a:latin typeface="Cambria"/>
              <a:ea typeface="Cambria"/>
              <a:cs typeface="Cambria"/>
              <a:sym typeface="Cambria"/>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    *</a:t>
            </a:r>
            <a:endParaRPr sz="1800">
              <a:solidFill>
                <a:schemeClr val="dk1"/>
              </a:solidFill>
              <a:latin typeface="Cambria"/>
              <a:ea typeface="Cambria"/>
              <a:cs typeface="Cambria"/>
              <a:sym typeface="Cambria"/>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a:t>
            </a:r>
            <a:endParaRPr/>
          </a:p>
          <a:p>
            <a:pPr indent="0" lvl="0" marL="0" marR="0" rtl="0" algn="l">
              <a:spcBef>
                <a:spcPts val="0"/>
              </a:spcBef>
              <a:spcAft>
                <a:spcPts val="0"/>
              </a:spcAft>
              <a:buNone/>
            </a:pPr>
            <a:r>
              <a:t/>
            </a:r>
            <a:endParaRPr sz="1800">
              <a:solidFill>
                <a:schemeClr val="dk1"/>
              </a:solidFill>
              <a:latin typeface="Cambria"/>
              <a:ea typeface="Cambria"/>
              <a:cs typeface="Cambria"/>
              <a:sym typeface="Cambria"/>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OOOOOOOOOOOOOOOOOOOO</a:t>
            </a:r>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O                		  O</a:t>
            </a:r>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O                 		  O</a:t>
            </a:r>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O                 		  O</a:t>
            </a:r>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OOOOOOOOOOOOOOOOOOOO</a:t>
            </a:r>
            <a:endParaRPr/>
          </a:p>
          <a:p>
            <a:pPr indent="0" lvl="0" marL="0" marR="0" rtl="0" algn="l">
              <a:spcBef>
                <a:spcPts val="0"/>
              </a:spcBef>
              <a:spcAft>
                <a:spcPts val="0"/>
              </a:spcAft>
              <a:buNone/>
            </a:pPr>
            <a:r>
              <a:t/>
            </a:r>
            <a:endParaRPr sz="1800">
              <a:solidFill>
                <a:schemeClr val="dk1"/>
              </a:solidFill>
              <a:latin typeface="Cambria"/>
              <a:ea typeface="Cambria"/>
              <a:cs typeface="Cambria"/>
              <a:sym typeface="Cambria"/>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An exception happened: Width must be &gt; 2.</a:t>
            </a:r>
            <a:endParaRPr/>
          </a:p>
          <a:p>
            <a:pPr indent="0" lvl="0" marL="0" marR="0" rtl="0" algn="l">
              <a:spcBef>
                <a:spcPts val="0"/>
              </a:spcBef>
              <a:spcAft>
                <a:spcPts val="0"/>
              </a:spcAft>
              <a:buNone/>
            </a:pPr>
            <a:r>
              <a:t/>
            </a:r>
            <a:endParaRPr sz="1800">
              <a:solidFill>
                <a:schemeClr val="dk1"/>
              </a:solidFill>
              <a:latin typeface="Cambria"/>
              <a:ea typeface="Cambria"/>
              <a:cs typeface="Cambria"/>
              <a:sym typeface="Cambria"/>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An exception happened: Symbol must be one character.</a:t>
            </a:r>
            <a:endParaRPr sz="1800">
              <a:solidFill>
                <a:schemeClr val="dk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6"/>
          <p:cNvPicPr preferRelativeResize="0"/>
          <p:nvPr/>
        </p:nvPicPr>
        <p:blipFill rotWithShape="1">
          <a:blip r:embed="rId3">
            <a:alphaModFix/>
          </a:blip>
          <a:srcRect b="0" l="0" r="0" t="0"/>
          <a:stretch/>
        </p:blipFill>
        <p:spPr>
          <a:xfrm>
            <a:off x="1466352" y="503048"/>
            <a:ext cx="8919594" cy="2717824"/>
          </a:xfrm>
          <a:prstGeom prst="rect">
            <a:avLst/>
          </a:prstGeom>
          <a:noFill/>
          <a:ln>
            <a:noFill/>
          </a:ln>
        </p:spPr>
      </p:pic>
      <p:pic>
        <p:nvPicPr>
          <p:cNvPr id="114" name="Google Shape;114;p6"/>
          <p:cNvPicPr preferRelativeResize="0"/>
          <p:nvPr/>
        </p:nvPicPr>
        <p:blipFill rotWithShape="1">
          <a:blip r:embed="rId4">
            <a:alphaModFix/>
          </a:blip>
          <a:srcRect b="0" l="0" r="0" t="0"/>
          <a:stretch/>
        </p:blipFill>
        <p:spPr>
          <a:xfrm>
            <a:off x="1937982" y="2893326"/>
            <a:ext cx="8720919" cy="28523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idx="1" type="body"/>
          </p:nvPr>
        </p:nvSpPr>
        <p:spPr>
          <a:xfrm>
            <a:off x="112985" y="914835"/>
            <a:ext cx="4910959" cy="486792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This program uses the except </a:t>
            </a:r>
            <a:r>
              <a:rPr b="1" lang="en-US"/>
              <a:t>Exception as err </a:t>
            </a:r>
            <a:r>
              <a:rPr lang="en-US"/>
              <a:t>form of the except statement. </a:t>
            </a:r>
            <a:endParaRPr/>
          </a:p>
          <a:p>
            <a:pPr indent="-228600" lvl="0" marL="228600" rtl="0" algn="l">
              <a:lnSpc>
                <a:spcPct val="90000"/>
              </a:lnSpc>
              <a:spcBef>
                <a:spcPts val="1000"/>
              </a:spcBef>
              <a:spcAft>
                <a:spcPts val="0"/>
              </a:spcAft>
              <a:buClr>
                <a:schemeClr val="dk1"/>
              </a:buClr>
              <a:buSzPts val="2800"/>
              <a:buChar char="•"/>
            </a:pPr>
            <a:r>
              <a:rPr lang="en-US"/>
              <a:t>If an Exception object is returned from boxPrint(), this except statement will store it in a </a:t>
            </a:r>
            <a:r>
              <a:rPr b="1" lang="en-US"/>
              <a:t>variable named err</a:t>
            </a:r>
            <a:r>
              <a:rPr lang="en-US"/>
              <a:t>. </a:t>
            </a:r>
            <a:endParaRPr/>
          </a:p>
          <a:p>
            <a:pPr indent="-228600" lvl="0" marL="228600" rtl="0" algn="l">
              <a:lnSpc>
                <a:spcPct val="90000"/>
              </a:lnSpc>
              <a:spcBef>
                <a:spcPts val="1000"/>
              </a:spcBef>
              <a:spcAft>
                <a:spcPts val="0"/>
              </a:spcAft>
              <a:buClr>
                <a:schemeClr val="dk1"/>
              </a:buClr>
              <a:buSzPts val="2800"/>
              <a:buChar char="•"/>
            </a:pPr>
            <a:r>
              <a:rPr lang="en-US"/>
              <a:t>The Exception object can then be converted to a string by passing it to str() to produce a user-friendly error message</a:t>
            </a:r>
            <a:endParaRPr/>
          </a:p>
        </p:txBody>
      </p:sp>
      <p:sp>
        <p:nvSpPr>
          <p:cNvPr id="120" name="Google Shape;120;p7"/>
          <p:cNvSpPr/>
          <p:nvPr/>
        </p:nvSpPr>
        <p:spPr>
          <a:xfrm>
            <a:off x="5023945" y="332947"/>
            <a:ext cx="7062952" cy="5632311"/>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Georgia"/>
                <a:ea typeface="Georgia"/>
                <a:cs typeface="Georgia"/>
                <a:sym typeface="Georgia"/>
              </a:rPr>
              <a:t>def boxprint(symbol, width, height):</a:t>
            </a:r>
            <a:br>
              <a:rPr lang="en-US" sz="2000">
                <a:solidFill>
                  <a:schemeClr val="dk1"/>
                </a:solidFill>
                <a:latin typeface="Georgia"/>
                <a:ea typeface="Georgia"/>
                <a:cs typeface="Georgia"/>
                <a:sym typeface="Georgia"/>
              </a:rPr>
            </a:br>
            <a:r>
              <a:rPr lang="en-US" sz="2000">
                <a:solidFill>
                  <a:schemeClr val="dk1"/>
                </a:solidFill>
                <a:latin typeface="Georgia"/>
                <a:ea typeface="Georgia"/>
                <a:cs typeface="Georgia"/>
                <a:sym typeface="Georgia"/>
              </a:rPr>
              <a:t>    if len(symbol) != 1:</a:t>
            </a:r>
            <a:br>
              <a:rPr lang="en-US" sz="2000">
                <a:solidFill>
                  <a:schemeClr val="dk1"/>
                </a:solidFill>
                <a:latin typeface="Georgia"/>
                <a:ea typeface="Georgia"/>
                <a:cs typeface="Georgia"/>
                <a:sym typeface="Georgia"/>
              </a:rPr>
            </a:br>
            <a:r>
              <a:rPr lang="en-US" sz="2000">
                <a:solidFill>
                  <a:schemeClr val="dk1"/>
                </a:solidFill>
                <a:latin typeface="Georgia"/>
                <a:ea typeface="Georgia"/>
                <a:cs typeface="Georgia"/>
                <a:sym typeface="Georgia"/>
              </a:rPr>
              <a:t>        raise Exception('Symbol must be one character.')</a:t>
            </a:r>
            <a:br>
              <a:rPr lang="en-US" sz="2000">
                <a:solidFill>
                  <a:schemeClr val="dk1"/>
                </a:solidFill>
                <a:latin typeface="Georgia"/>
                <a:ea typeface="Georgia"/>
                <a:cs typeface="Georgia"/>
                <a:sym typeface="Georgia"/>
              </a:rPr>
            </a:br>
            <a:r>
              <a:rPr lang="en-US" sz="2000">
                <a:solidFill>
                  <a:schemeClr val="dk1"/>
                </a:solidFill>
                <a:latin typeface="Georgia"/>
                <a:ea typeface="Georgia"/>
                <a:cs typeface="Georgia"/>
                <a:sym typeface="Georgia"/>
              </a:rPr>
              <a:t>    if width &lt;= 2:</a:t>
            </a:r>
            <a:br>
              <a:rPr lang="en-US" sz="2000">
                <a:solidFill>
                  <a:schemeClr val="dk1"/>
                </a:solidFill>
                <a:latin typeface="Georgia"/>
                <a:ea typeface="Georgia"/>
                <a:cs typeface="Georgia"/>
                <a:sym typeface="Georgia"/>
              </a:rPr>
            </a:br>
            <a:r>
              <a:rPr lang="en-US" sz="2000">
                <a:solidFill>
                  <a:schemeClr val="dk1"/>
                </a:solidFill>
                <a:latin typeface="Georgia"/>
                <a:ea typeface="Georgia"/>
                <a:cs typeface="Georgia"/>
                <a:sym typeface="Georgia"/>
              </a:rPr>
              <a:t>        raise Exception('Width must be &gt; 2.')</a:t>
            </a:r>
            <a:br>
              <a:rPr lang="en-US" sz="2000">
                <a:solidFill>
                  <a:schemeClr val="dk1"/>
                </a:solidFill>
                <a:latin typeface="Georgia"/>
                <a:ea typeface="Georgia"/>
                <a:cs typeface="Georgia"/>
                <a:sym typeface="Georgia"/>
              </a:rPr>
            </a:br>
            <a:r>
              <a:rPr lang="en-US" sz="2000">
                <a:solidFill>
                  <a:schemeClr val="dk1"/>
                </a:solidFill>
                <a:latin typeface="Georgia"/>
                <a:ea typeface="Georgia"/>
                <a:cs typeface="Georgia"/>
                <a:sym typeface="Georgia"/>
              </a:rPr>
              <a:t>    if height &lt;= 2:</a:t>
            </a:r>
            <a:br>
              <a:rPr lang="en-US" sz="2000">
                <a:solidFill>
                  <a:schemeClr val="dk1"/>
                </a:solidFill>
                <a:latin typeface="Georgia"/>
                <a:ea typeface="Georgia"/>
                <a:cs typeface="Georgia"/>
                <a:sym typeface="Georgia"/>
              </a:rPr>
            </a:br>
            <a:r>
              <a:rPr lang="en-US" sz="2000">
                <a:solidFill>
                  <a:schemeClr val="dk1"/>
                </a:solidFill>
                <a:latin typeface="Georgia"/>
                <a:ea typeface="Georgia"/>
                <a:cs typeface="Georgia"/>
                <a:sym typeface="Georgia"/>
              </a:rPr>
              <a:t>        raise Exception('Height must be &gt; 2.')</a:t>
            </a:r>
            <a:br>
              <a:rPr lang="en-US" sz="2000">
                <a:solidFill>
                  <a:schemeClr val="dk1"/>
                </a:solidFill>
                <a:latin typeface="Georgia"/>
                <a:ea typeface="Georgia"/>
                <a:cs typeface="Georgia"/>
                <a:sym typeface="Georgia"/>
              </a:rPr>
            </a:br>
            <a:r>
              <a:rPr lang="en-US" sz="2000">
                <a:solidFill>
                  <a:schemeClr val="dk1"/>
                </a:solidFill>
                <a:latin typeface="Georgia"/>
                <a:ea typeface="Georgia"/>
                <a:cs typeface="Georgia"/>
                <a:sym typeface="Georgia"/>
              </a:rPr>
              <a:t>    print(symbol * width)</a:t>
            </a:r>
            <a:br>
              <a:rPr lang="en-US" sz="2000">
                <a:solidFill>
                  <a:schemeClr val="dk1"/>
                </a:solidFill>
                <a:latin typeface="Georgia"/>
                <a:ea typeface="Georgia"/>
                <a:cs typeface="Georgia"/>
                <a:sym typeface="Georgia"/>
              </a:rPr>
            </a:br>
            <a:r>
              <a:rPr lang="en-US" sz="2000">
                <a:solidFill>
                  <a:schemeClr val="dk1"/>
                </a:solidFill>
                <a:latin typeface="Georgia"/>
                <a:ea typeface="Georgia"/>
                <a:cs typeface="Georgia"/>
                <a:sym typeface="Georgia"/>
              </a:rPr>
              <a:t>    for i in range(height - 2):</a:t>
            </a:r>
            <a:br>
              <a:rPr lang="en-US" sz="2000">
                <a:solidFill>
                  <a:schemeClr val="dk1"/>
                </a:solidFill>
                <a:latin typeface="Georgia"/>
                <a:ea typeface="Georgia"/>
                <a:cs typeface="Georgia"/>
                <a:sym typeface="Georgia"/>
              </a:rPr>
            </a:br>
            <a:r>
              <a:rPr lang="en-US" sz="2000">
                <a:solidFill>
                  <a:schemeClr val="dk1"/>
                </a:solidFill>
                <a:latin typeface="Georgia"/>
                <a:ea typeface="Georgia"/>
                <a:cs typeface="Georgia"/>
                <a:sym typeface="Georgia"/>
              </a:rPr>
              <a:t>        print(symbol + ('  ' * (width - 2)) + symbol)</a:t>
            </a:r>
            <a:br>
              <a:rPr lang="en-US" sz="2000">
                <a:solidFill>
                  <a:schemeClr val="dk1"/>
                </a:solidFill>
                <a:latin typeface="Georgia"/>
                <a:ea typeface="Georgia"/>
                <a:cs typeface="Georgia"/>
                <a:sym typeface="Georgia"/>
              </a:rPr>
            </a:br>
            <a:r>
              <a:rPr lang="en-US" sz="2000">
                <a:solidFill>
                  <a:schemeClr val="dk1"/>
                </a:solidFill>
                <a:latin typeface="Georgia"/>
                <a:ea typeface="Georgia"/>
                <a:cs typeface="Georgia"/>
                <a:sym typeface="Georgia"/>
              </a:rPr>
              <a:t>    print(symbol * width)</a:t>
            </a:r>
            <a:br>
              <a:rPr lang="en-US" sz="2000">
                <a:solidFill>
                  <a:schemeClr val="dk1"/>
                </a:solidFill>
                <a:latin typeface="Georgia"/>
                <a:ea typeface="Georgia"/>
                <a:cs typeface="Georgia"/>
                <a:sym typeface="Georgia"/>
              </a:rPr>
            </a:br>
            <a:br>
              <a:rPr lang="en-US" sz="2000">
                <a:solidFill>
                  <a:schemeClr val="dk1"/>
                </a:solidFill>
                <a:latin typeface="Georgia"/>
                <a:ea typeface="Georgia"/>
                <a:cs typeface="Georgia"/>
                <a:sym typeface="Georgia"/>
              </a:rPr>
            </a:br>
            <a:br>
              <a:rPr lang="en-US" sz="2000">
                <a:solidFill>
                  <a:schemeClr val="dk1"/>
                </a:solidFill>
                <a:latin typeface="Georgia"/>
                <a:ea typeface="Georgia"/>
                <a:cs typeface="Georgia"/>
                <a:sym typeface="Georgia"/>
              </a:rPr>
            </a:br>
            <a:r>
              <a:rPr lang="en-US" sz="2000">
                <a:solidFill>
                  <a:schemeClr val="dk1"/>
                </a:solidFill>
                <a:latin typeface="Georgia"/>
                <a:ea typeface="Georgia"/>
                <a:cs typeface="Georgia"/>
                <a:sym typeface="Georgia"/>
              </a:rPr>
              <a:t>for sym, w, h in (('*', 4, 4), ('O', 20, 5), ('x', 1, 3), ('ZZ', 3, 3)):</a:t>
            </a:r>
            <a:br>
              <a:rPr lang="en-US" sz="2000">
                <a:solidFill>
                  <a:schemeClr val="dk1"/>
                </a:solidFill>
                <a:latin typeface="Georgia"/>
                <a:ea typeface="Georgia"/>
                <a:cs typeface="Georgia"/>
                <a:sym typeface="Georgia"/>
              </a:rPr>
            </a:br>
            <a:r>
              <a:rPr lang="en-US" sz="2000">
                <a:solidFill>
                  <a:schemeClr val="dk1"/>
                </a:solidFill>
                <a:latin typeface="Georgia"/>
                <a:ea typeface="Georgia"/>
                <a:cs typeface="Georgia"/>
                <a:sym typeface="Georgia"/>
              </a:rPr>
              <a:t>    try:</a:t>
            </a:r>
            <a:br>
              <a:rPr lang="en-US" sz="2000">
                <a:solidFill>
                  <a:schemeClr val="dk1"/>
                </a:solidFill>
                <a:latin typeface="Georgia"/>
                <a:ea typeface="Georgia"/>
                <a:cs typeface="Georgia"/>
                <a:sym typeface="Georgia"/>
              </a:rPr>
            </a:br>
            <a:r>
              <a:rPr lang="en-US" sz="2000">
                <a:solidFill>
                  <a:schemeClr val="dk1"/>
                </a:solidFill>
                <a:latin typeface="Georgia"/>
                <a:ea typeface="Georgia"/>
                <a:cs typeface="Georgia"/>
                <a:sym typeface="Georgia"/>
              </a:rPr>
              <a:t>        boxprint(sym, w, h)</a:t>
            </a:r>
            <a:br>
              <a:rPr lang="en-US" sz="2000">
                <a:solidFill>
                  <a:schemeClr val="dk1"/>
                </a:solidFill>
                <a:latin typeface="Georgia"/>
                <a:ea typeface="Georgia"/>
                <a:cs typeface="Georgia"/>
                <a:sym typeface="Georgia"/>
              </a:rPr>
            </a:br>
            <a:r>
              <a:rPr lang="en-US" sz="2000">
                <a:solidFill>
                  <a:schemeClr val="dk1"/>
                </a:solidFill>
                <a:latin typeface="Georgia"/>
                <a:ea typeface="Georgia"/>
                <a:cs typeface="Georgia"/>
                <a:sym typeface="Georgia"/>
              </a:rPr>
              <a:t>    except Exception as err:</a:t>
            </a:r>
            <a:br>
              <a:rPr lang="en-US" sz="2000">
                <a:solidFill>
                  <a:schemeClr val="dk1"/>
                </a:solidFill>
                <a:latin typeface="Georgia"/>
                <a:ea typeface="Georgia"/>
                <a:cs typeface="Georgia"/>
                <a:sym typeface="Georgia"/>
              </a:rPr>
            </a:br>
            <a:r>
              <a:rPr lang="en-US" sz="2000">
                <a:solidFill>
                  <a:schemeClr val="dk1"/>
                </a:solidFill>
                <a:latin typeface="Georgia"/>
                <a:ea typeface="Georgia"/>
                <a:cs typeface="Georgia"/>
                <a:sym typeface="Georgia"/>
              </a:rPr>
              <a:t>        print('An exception happened: ' + str(err))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Assertions</a:t>
            </a:r>
            <a:endParaRPr/>
          </a:p>
        </p:txBody>
      </p:sp>
      <p:sp>
        <p:nvSpPr>
          <p:cNvPr id="126" name="Google Shape;126;p13"/>
          <p:cNvSpPr txBox="1"/>
          <p:nvPr>
            <p:ph idx="1" type="body"/>
          </p:nvPr>
        </p:nvSpPr>
        <p:spPr>
          <a:xfrm>
            <a:off x="838200" y="1366787"/>
            <a:ext cx="10515600" cy="48679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assertion is a sanity check to make sure the code is not doing something wrong. </a:t>
            </a:r>
            <a:endParaRPr/>
          </a:p>
          <a:p>
            <a:pPr indent="-228600" lvl="0" marL="228600" rtl="0" algn="l">
              <a:lnSpc>
                <a:spcPct val="90000"/>
              </a:lnSpc>
              <a:spcBef>
                <a:spcPts val="1000"/>
              </a:spcBef>
              <a:spcAft>
                <a:spcPts val="0"/>
              </a:spcAft>
              <a:buClr>
                <a:schemeClr val="dk1"/>
              </a:buClr>
              <a:buSzPts val="2800"/>
              <a:buChar char="•"/>
            </a:pPr>
            <a:r>
              <a:rPr lang="en-US"/>
              <a:t>These sanity checks are performed by assert statements. </a:t>
            </a:r>
            <a:endParaRPr/>
          </a:p>
          <a:p>
            <a:pPr indent="-228600" lvl="0" marL="228600" rtl="0" algn="l">
              <a:lnSpc>
                <a:spcPct val="90000"/>
              </a:lnSpc>
              <a:spcBef>
                <a:spcPts val="1000"/>
              </a:spcBef>
              <a:spcAft>
                <a:spcPts val="0"/>
              </a:spcAft>
              <a:buClr>
                <a:schemeClr val="dk1"/>
              </a:buClr>
              <a:buSzPts val="2800"/>
              <a:buChar char="•"/>
            </a:pPr>
            <a:r>
              <a:rPr lang="en-US"/>
              <a:t>If the sanity check fails, then an </a:t>
            </a:r>
            <a:r>
              <a:rPr b="1" lang="en-US"/>
              <a:t>AssertionError exception </a:t>
            </a:r>
            <a:r>
              <a:rPr lang="en-US"/>
              <a:t>is raised. </a:t>
            </a:r>
            <a:endParaRPr/>
          </a:p>
          <a:p>
            <a:pPr indent="-228600" lvl="0" marL="228600" rtl="0" algn="l">
              <a:lnSpc>
                <a:spcPct val="90000"/>
              </a:lnSpc>
              <a:spcBef>
                <a:spcPts val="1000"/>
              </a:spcBef>
              <a:spcAft>
                <a:spcPts val="0"/>
              </a:spcAft>
              <a:buClr>
                <a:schemeClr val="dk1"/>
              </a:buClr>
              <a:buSzPts val="2800"/>
              <a:buChar char="•"/>
            </a:pPr>
            <a:r>
              <a:rPr lang="en-US"/>
              <a:t>In code, an assert statement consists of the following: </a:t>
            </a:r>
            <a:endParaRPr/>
          </a:p>
          <a:p>
            <a:pPr indent="-228600" lvl="1" marL="685800" rtl="0" algn="l">
              <a:lnSpc>
                <a:spcPct val="90000"/>
              </a:lnSpc>
              <a:spcBef>
                <a:spcPts val="500"/>
              </a:spcBef>
              <a:spcAft>
                <a:spcPts val="0"/>
              </a:spcAft>
              <a:buClr>
                <a:schemeClr val="dk1"/>
              </a:buClr>
              <a:buSzPts val="2400"/>
              <a:buChar char="•"/>
            </a:pPr>
            <a:r>
              <a:rPr lang="en-US"/>
              <a:t>The assert keyword </a:t>
            </a:r>
            <a:endParaRPr/>
          </a:p>
          <a:p>
            <a:pPr indent="-228600" lvl="1" marL="685800" rtl="0" algn="l">
              <a:lnSpc>
                <a:spcPct val="90000"/>
              </a:lnSpc>
              <a:spcBef>
                <a:spcPts val="500"/>
              </a:spcBef>
              <a:spcAft>
                <a:spcPts val="0"/>
              </a:spcAft>
              <a:buClr>
                <a:schemeClr val="dk1"/>
              </a:buClr>
              <a:buSzPts val="2400"/>
              <a:buChar char="•"/>
            </a:pPr>
            <a:r>
              <a:rPr lang="en-US"/>
              <a:t>A condition (that is, an expression that evaluates to True or False) </a:t>
            </a:r>
            <a:endParaRPr/>
          </a:p>
          <a:p>
            <a:pPr indent="-228600" lvl="1" marL="685800" rtl="0" algn="l">
              <a:lnSpc>
                <a:spcPct val="90000"/>
              </a:lnSpc>
              <a:spcBef>
                <a:spcPts val="500"/>
              </a:spcBef>
              <a:spcAft>
                <a:spcPts val="0"/>
              </a:spcAft>
              <a:buClr>
                <a:schemeClr val="dk1"/>
              </a:buClr>
              <a:buSzPts val="2400"/>
              <a:buChar char="•"/>
            </a:pPr>
            <a:r>
              <a:rPr lang="en-US"/>
              <a:t>A comma </a:t>
            </a:r>
            <a:endParaRPr/>
          </a:p>
          <a:p>
            <a:pPr indent="-228600" lvl="1" marL="685800" rtl="0" algn="l">
              <a:lnSpc>
                <a:spcPct val="90000"/>
              </a:lnSpc>
              <a:spcBef>
                <a:spcPts val="500"/>
              </a:spcBef>
              <a:spcAft>
                <a:spcPts val="0"/>
              </a:spcAft>
              <a:buClr>
                <a:schemeClr val="dk1"/>
              </a:buClr>
              <a:buSzPts val="2400"/>
              <a:buChar char="•"/>
            </a:pPr>
            <a:r>
              <a:rPr lang="en-US"/>
              <a:t>A string to display when the condition is False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4"/>
          <p:cNvSpPr txBox="1"/>
          <p:nvPr>
            <p:ph idx="1" type="body"/>
          </p:nvPr>
        </p:nvSpPr>
        <p:spPr>
          <a:xfrm>
            <a:off x="147145" y="305243"/>
            <a:ext cx="5917324" cy="2837351"/>
          </a:xfrm>
          <a:prstGeom prst="rect">
            <a:avLst/>
          </a:prstGeom>
          <a:solidFill>
            <a:srgbClr val="FFFF00"/>
          </a:solidFill>
          <a:ln>
            <a:noFill/>
          </a:ln>
        </p:spPr>
        <p:txBody>
          <a:bodyPr anchorCtr="0" anchor="t" bIns="45700" lIns="91425" spcFirstLastPara="1" rIns="91425" wrap="square" tIns="45700">
            <a:normAutofit/>
          </a:bodyPr>
          <a:lstStyle/>
          <a:p>
            <a:pPr indent="0" lvl="0" marL="452438" rtl="0" algn="l">
              <a:lnSpc>
                <a:spcPct val="90000"/>
              </a:lnSpc>
              <a:spcBef>
                <a:spcPts val="0"/>
              </a:spcBef>
              <a:spcAft>
                <a:spcPts val="0"/>
              </a:spcAft>
              <a:buClr>
                <a:schemeClr val="dk1"/>
              </a:buClr>
              <a:buSzPts val="2800"/>
              <a:buNone/>
            </a:pPr>
            <a:r>
              <a:rPr lang="en-US"/>
              <a:t>a = 4</a:t>
            </a:r>
            <a:br>
              <a:rPr lang="en-US"/>
            </a:br>
            <a:r>
              <a:rPr lang="en-US"/>
              <a:t>b = 0</a:t>
            </a:r>
            <a:br>
              <a:rPr lang="en-US"/>
            </a:br>
            <a:r>
              <a:rPr lang="en-US"/>
              <a:t># using assert to check for 0</a:t>
            </a:r>
            <a:br>
              <a:rPr lang="en-US"/>
            </a:br>
            <a:r>
              <a:rPr lang="en-US"/>
              <a:t>print("The value of a / b is : ")</a:t>
            </a:r>
            <a:br>
              <a:rPr lang="en-US"/>
            </a:br>
            <a:r>
              <a:rPr lang="en-US"/>
              <a:t>assert b != 0, "Zero Division Error"</a:t>
            </a:r>
            <a:br>
              <a:rPr lang="en-US"/>
            </a:br>
            <a:r>
              <a:rPr lang="en-US"/>
              <a:t>print(a / b)</a:t>
            </a:r>
            <a:endParaRPr/>
          </a:p>
          <a:p>
            <a:pPr indent="-50800" lvl="0" marL="228600" rtl="0" algn="l">
              <a:lnSpc>
                <a:spcPct val="150000"/>
              </a:lnSpc>
              <a:spcBef>
                <a:spcPts val="1000"/>
              </a:spcBef>
              <a:spcAft>
                <a:spcPts val="0"/>
              </a:spcAft>
              <a:buClr>
                <a:schemeClr val="dk1"/>
              </a:buClr>
              <a:buSzPts val="2800"/>
              <a:buNone/>
            </a:pPr>
            <a:r>
              <a:t/>
            </a:r>
            <a:endParaRPr/>
          </a:p>
        </p:txBody>
      </p:sp>
      <p:sp>
        <p:nvSpPr>
          <p:cNvPr id="132" name="Google Shape;132;p14"/>
          <p:cNvSpPr/>
          <p:nvPr/>
        </p:nvSpPr>
        <p:spPr>
          <a:xfrm>
            <a:off x="147145" y="3328243"/>
            <a:ext cx="11834648" cy="1938992"/>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mbria"/>
                <a:ea typeface="Cambria"/>
                <a:cs typeface="Cambria"/>
                <a:sym typeface="Cambria"/>
              </a:rPr>
              <a:t>The value of a / b is : </a:t>
            </a:r>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Traceback (most recent call last):</a:t>
            </a:r>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File "C:\Users\Lenovo\PycharmProjects\pythonProject\assert1.py", line 5, in &lt;module&gt;</a:t>
            </a:r>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assert b != 0, "Zero Division Error"</a:t>
            </a:r>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AssertionError: Zero Division Error</a:t>
            </a:r>
            <a:endParaRPr/>
          </a:p>
        </p:txBody>
      </p:sp>
      <p:sp>
        <p:nvSpPr>
          <p:cNvPr id="133" name="Google Shape;133;p14"/>
          <p:cNvSpPr/>
          <p:nvPr/>
        </p:nvSpPr>
        <p:spPr>
          <a:xfrm>
            <a:off x="147144" y="5267236"/>
            <a:ext cx="12044855"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Assertions are for programmer errors, not user errors. </a:t>
            </a:r>
            <a:endParaRPr sz="24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For errors that can be recovered from (such as a file not being found or the user entering invalid data), raise an exception instead of detecting it with an assert statement.</a:t>
            </a:r>
            <a:endParaRPr sz="2400">
              <a:solidFill>
                <a:schemeClr val="dk1"/>
              </a:solidFill>
              <a:latin typeface="Cambria"/>
              <a:ea typeface="Cambria"/>
              <a:cs typeface="Cambria"/>
              <a:sym typeface="Cambria"/>
            </a:endParaRPr>
          </a:p>
        </p:txBody>
      </p:sp>
      <p:sp>
        <p:nvSpPr>
          <p:cNvPr id="134" name="Google Shape;134;p14"/>
          <p:cNvSpPr txBox="1"/>
          <p:nvPr/>
        </p:nvSpPr>
        <p:spPr>
          <a:xfrm>
            <a:off x="6695089" y="305242"/>
            <a:ext cx="2785242" cy="2837351"/>
          </a:xfrm>
          <a:prstGeom prst="rect">
            <a:avLst/>
          </a:prstGeom>
          <a:solidFill>
            <a:srgbClr val="FFFF00"/>
          </a:solidFill>
          <a:ln>
            <a:noFill/>
          </a:ln>
        </p:spPr>
        <p:txBody>
          <a:bodyPr anchorCtr="0" anchor="t" bIns="45700" lIns="91425" spcFirstLastPara="1" rIns="91425" wrap="square" tIns="45700">
            <a:normAutofit fontScale="77500" lnSpcReduction="20000"/>
          </a:bodyPr>
          <a:lstStyle/>
          <a:p>
            <a:pPr indent="0" lvl="0" marL="0" marR="0" rtl="0" algn="l">
              <a:lnSpc>
                <a:spcPct val="150000"/>
              </a:lnSpc>
              <a:spcBef>
                <a:spcPts val="0"/>
              </a:spcBef>
              <a:spcAft>
                <a:spcPts val="0"/>
              </a:spcAft>
              <a:buClr>
                <a:schemeClr val="dk1"/>
              </a:buClr>
              <a:buSzPct val="100000"/>
              <a:buFont typeface="Arial"/>
              <a:buNone/>
            </a:pPr>
            <a:r>
              <a:rPr lang="en-US" sz="2800">
                <a:solidFill>
                  <a:schemeClr val="dk1"/>
                </a:solidFill>
                <a:latin typeface="Cambria"/>
                <a:ea typeface="Cambria"/>
                <a:cs typeface="Cambria"/>
                <a:sym typeface="Cambria"/>
              </a:rPr>
              <a:t>a = "hello"</a:t>
            </a:r>
            <a:br>
              <a:rPr lang="en-US" sz="2800">
                <a:solidFill>
                  <a:schemeClr val="dk1"/>
                </a:solidFill>
                <a:latin typeface="Cambria"/>
                <a:ea typeface="Cambria"/>
                <a:cs typeface="Cambria"/>
                <a:sym typeface="Cambria"/>
              </a:rPr>
            </a:br>
            <a:r>
              <a:rPr lang="en-US" sz="2800">
                <a:solidFill>
                  <a:schemeClr val="dk1"/>
                </a:solidFill>
                <a:latin typeface="Cambria"/>
                <a:ea typeface="Cambria"/>
                <a:cs typeface="Cambria"/>
                <a:sym typeface="Cambria"/>
              </a:rPr>
              <a:t>b = 42</a:t>
            </a:r>
            <a:br>
              <a:rPr lang="en-US" sz="2800">
                <a:solidFill>
                  <a:schemeClr val="dk1"/>
                </a:solidFill>
                <a:latin typeface="Cambria"/>
                <a:ea typeface="Cambria"/>
                <a:cs typeface="Cambria"/>
                <a:sym typeface="Cambria"/>
              </a:rPr>
            </a:br>
            <a:r>
              <a:rPr lang="en-US" sz="2800">
                <a:solidFill>
                  <a:schemeClr val="dk1"/>
                </a:solidFill>
                <a:latin typeface="Cambria"/>
                <a:ea typeface="Cambria"/>
                <a:cs typeface="Cambria"/>
                <a:sym typeface="Cambria"/>
              </a:rPr>
              <a:t>assert type(a) == str</a:t>
            </a:r>
            <a:br>
              <a:rPr lang="en-US" sz="2800">
                <a:solidFill>
                  <a:schemeClr val="dk1"/>
                </a:solidFill>
                <a:latin typeface="Cambria"/>
                <a:ea typeface="Cambria"/>
                <a:cs typeface="Cambria"/>
                <a:sym typeface="Cambria"/>
              </a:rPr>
            </a:br>
            <a:r>
              <a:rPr lang="en-US" sz="2800">
                <a:solidFill>
                  <a:schemeClr val="dk1"/>
                </a:solidFill>
                <a:latin typeface="Cambria"/>
                <a:ea typeface="Cambria"/>
                <a:cs typeface="Cambria"/>
                <a:sym typeface="Cambria"/>
              </a:rPr>
              <a:t>assert type(b) == int</a:t>
            </a:r>
            <a:br>
              <a:rPr lang="en-US" sz="2800">
                <a:solidFill>
                  <a:schemeClr val="dk1"/>
                </a:solidFill>
                <a:latin typeface="Cambria"/>
                <a:ea typeface="Cambria"/>
                <a:cs typeface="Cambria"/>
                <a:sym typeface="Cambria"/>
              </a:rPr>
            </a:br>
            <a:r>
              <a:rPr lang="en-US" sz="2800">
                <a:solidFill>
                  <a:schemeClr val="dk1"/>
                </a:solidFill>
                <a:latin typeface="Cambria"/>
                <a:ea typeface="Cambria"/>
                <a:cs typeface="Cambria"/>
                <a:sym typeface="Cambria"/>
              </a:rPr>
              <a:t>print("a =", a)</a:t>
            </a:r>
            <a:br>
              <a:rPr lang="en-US" sz="2800">
                <a:solidFill>
                  <a:schemeClr val="dk1"/>
                </a:solidFill>
                <a:latin typeface="Cambria"/>
                <a:ea typeface="Cambria"/>
                <a:cs typeface="Cambria"/>
                <a:sym typeface="Cambria"/>
              </a:rPr>
            </a:br>
            <a:r>
              <a:rPr lang="en-US" sz="2800">
                <a:solidFill>
                  <a:schemeClr val="dk1"/>
                </a:solidFill>
                <a:latin typeface="Cambria"/>
                <a:ea typeface="Cambria"/>
                <a:cs typeface="Cambria"/>
                <a:sym typeface="Cambria"/>
              </a:rPr>
              <a:t>print("b =", b)</a:t>
            </a:r>
            <a:endParaRPr/>
          </a:p>
          <a:p>
            <a:pPr indent="-90804" lvl="0" marL="228600" marR="0" rtl="0" algn="l">
              <a:lnSpc>
                <a:spcPct val="150000"/>
              </a:lnSpc>
              <a:spcBef>
                <a:spcPts val="1000"/>
              </a:spcBef>
              <a:spcAft>
                <a:spcPts val="0"/>
              </a:spcAft>
              <a:buClr>
                <a:schemeClr val="dk1"/>
              </a:buClr>
              <a:buSzPct val="100000"/>
              <a:buFont typeface="Arial"/>
              <a:buNone/>
            </a:pPr>
            <a:r>
              <a:t/>
            </a:r>
            <a:endParaRPr sz="2800">
              <a:solidFill>
                <a:schemeClr val="dk1"/>
              </a:solidFill>
              <a:latin typeface="Cambria"/>
              <a:ea typeface="Cambria"/>
              <a:cs typeface="Cambria"/>
              <a:sym typeface="Cambria"/>
            </a:endParaRPr>
          </a:p>
        </p:txBody>
      </p:sp>
      <p:sp>
        <p:nvSpPr>
          <p:cNvPr id="135" name="Google Shape;135;p14"/>
          <p:cNvSpPr txBox="1"/>
          <p:nvPr/>
        </p:nvSpPr>
        <p:spPr>
          <a:xfrm>
            <a:off x="9480331" y="930606"/>
            <a:ext cx="1681655" cy="1586621"/>
          </a:xfrm>
          <a:prstGeom prst="rect">
            <a:avLst/>
          </a:prstGeom>
          <a:solidFill>
            <a:srgbClr val="FFC000"/>
          </a:solid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dk1"/>
              </a:buClr>
              <a:buSzPts val="2800"/>
              <a:buFont typeface="Arial"/>
              <a:buNone/>
            </a:pPr>
            <a:r>
              <a:rPr lang="en-US" sz="2800">
                <a:solidFill>
                  <a:schemeClr val="dk1"/>
                </a:solidFill>
                <a:latin typeface="Cambria"/>
                <a:ea typeface="Cambria"/>
                <a:cs typeface="Cambria"/>
                <a:sym typeface="Cambria"/>
              </a:rPr>
              <a:t>a = hello</a:t>
            </a:r>
            <a:endParaRPr/>
          </a:p>
          <a:p>
            <a:pPr indent="0" lvl="0" marL="0" marR="0" rtl="0" algn="l">
              <a:lnSpc>
                <a:spcPct val="150000"/>
              </a:lnSpc>
              <a:spcBef>
                <a:spcPts val="1000"/>
              </a:spcBef>
              <a:spcAft>
                <a:spcPts val="0"/>
              </a:spcAft>
              <a:buClr>
                <a:schemeClr val="dk1"/>
              </a:buClr>
              <a:buSzPts val="2800"/>
              <a:buFont typeface="Arial"/>
              <a:buNone/>
            </a:pPr>
            <a:r>
              <a:rPr lang="en-US" sz="2800">
                <a:solidFill>
                  <a:schemeClr val="dk1"/>
                </a:solidFill>
                <a:latin typeface="Cambria"/>
                <a:ea typeface="Cambria"/>
                <a:cs typeface="Cambria"/>
                <a:sym typeface="Cambria"/>
              </a:rPr>
              <a:t>b = 42</a:t>
            </a:r>
            <a:endParaRPr sz="2800">
              <a:solidFill>
                <a:schemeClr val="dk1"/>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2023-05-21T05:59:48Z</dcterms:created>
  <dc:creator>Shilpa B V</dc:creator>
</cp:coreProperties>
</file>