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9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B9B9"/>
    <a:srgbClr val="1BF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995" autoAdjust="0"/>
    <p:restoredTop sz="93979" autoAdjust="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34"/>
    </p:cViewPr>
  </p:sorterViewPr>
  <p:notesViewPr>
    <p:cSldViewPr snapToGrid="0">
      <p:cViewPr varScale="1">
        <p:scale>
          <a:sx n="50" d="100"/>
          <a:sy n="50" d="100"/>
        </p:scale>
        <p:origin x="2640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049E7-2EA8-44F6-825C-FCDE2FA7FB37}" type="datetimeFigureOut">
              <a:rPr lang="en-IN" smtClean="0"/>
              <a:t>04-09-2023</a:t>
            </a:fld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F0362-13D2-4A50-8234-18E0FE71C93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7335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03E63-458F-4C10-9DB9-14CA79DD3047}" type="datetimeFigureOut">
              <a:rPr lang="en-IN" smtClean="0"/>
              <a:t>04-09-2023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EFBC0-E84B-4670-A289-67624C31405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4049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EFBC0-E84B-4670-A289-67624C314058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0332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50272-2088-47DB-B346-E77FEE8817B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6633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50272-2088-47DB-B346-E77FEE8817B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4639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50272-2088-47DB-B346-E77FEE8817B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7937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4868"/>
            <a:ext cx="10515600" cy="924661"/>
          </a:xfr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6787"/>
            <a:ext cx="10515600" cy="4867928"/>
          </a:xfr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Module 2 – Prof B V Shilpa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50272-2088-47DB-B346-E77FEE8817B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5268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1560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50272-2088-47DB-B346-E77FEE8817B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359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50272-2088-47DB-B346-E77FEE8817B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464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50272-2088-47DB-B346-E77FEE8817B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9186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50272-2088-47DB-B346-E77FEE8817B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386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50272-2088-47DB-B346-E77FEE8817B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8652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50272-2088-47DB-B346-E77FEE8817B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4852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50272-2088-47DB-B346-E77FEE8817B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1971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21260"/>
            <a:ext cx="9144000" cy="187109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Introduction to Python Programming </a:t>
            </a:r>
            <a:b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22PLC202</a:t>
            </a:r>
            <a:b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Module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29812"/>
            <a:ext cx="9144000" cy="1655762"/>
          </a:xfrm>
        </p:spPr>
        <p:txBody>
          <a:bodyPr/>
          <a:lstStyle/>
          <a:p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Think Python</a:t>
            </a:r>
          </a:p>
          <a:p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By</a:t>
            </a:r>
          </a:p>
          <a:p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Allen B Downey</a:t>
            </a: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54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Rectangles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esign </a:t>
            </a:r>
            <a:r>
              <a:rPr lang="en-US" dirty="0"/>
              <a:t>a class to represent rectangles. </a:t>
            </a:r>
            <a:endParaRPr lang="en-US" dirty="0" smtClean="0"/>
          </a:p>
          <a:p>
            <a:r>
              <a:rPr lang="en-US" dirty="0" smtClean="0"/>
              <a:t>Attributes should specify </a:t>
            </a:r>
            <a:r>
              <a:rPr lang="en-US" dirty="0"/>
              <a:t>the location and size of a </a:t>
            </a:r>
            <a:r>
              <a:rPr lang="en-US" dirty="0" smtClean="0"/>
              <a:t>rectangle</a:t>
            </a:r>
          </a:p>
          <a:p>
            <a:r>
              <a:rPr lang="en-US" dirty="0"/>
              <a:t>There are at least two possibilities: </a:t>
            </a:r>
            <a:endParaRPr lang="en-US" dirty="0" smtClean="0"/>
          </a:p>
          <a:p>
            <a:pPr lvl="1"/>
            <a:r>
              <a:rPr lang="en-US" dirty="0" smtClean="0"/>
              <a:t>specify </a:t>
            </a:r>
            <a:r>
              <a:rPr lang="en-US" dirty="0"/>
              <a:t>one corner of the rectangle (or the center), the width, and the height. </a:t>
            </a:r>
            <a:endParaRPr lang="en-US" dirty="0" smtClean="0"/>
          </a:p>
          <a:p>
            <a:pPr lvl="1"/>
            <a:r>
              <a:rPr lang="en-US" dirty="0" smtClean="0"/>
              <a:t>specify </a:t>
            </a:r>
            <a:r>
              <a:rPr lang="en-US" dirty="0"/>
              <a:t>two opposing corners.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208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2248"/>
            <a:ext cx="10515600" cy="598246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class Rectangle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IN" dirty="0"/>
              <a:t>box = Rectangle() </a:t>
            </a:r>
            <a:r>
              <a:rPr lang="en-IN" dirty="0" smtClean="0"/>
              <a:t>  # object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 smtClean="0"/>
              <a:t>box.width</a:t>
            </a:r>
            <a:r>
              <a:rPr lang="en-IN" dirty="0" smtClean="0"/>
              <a:t> </a:t>
            </a:r>
            <a:r>
              <a:rPr lang="en-IN" dirty="0"/>
              <a:t>= 100.0 </a:t>
            </a:r>
            <a:r>
              <a:rPr lang="en-IN" dirty="0" smtClean="0"/>
              <a:t> # Attribute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 smtClean="0"/>
              <a:t>box.height</a:t>
            </a:r>
            <a:r>
              <a:rPr lang="en-IN" dirty="0" smtClean="0"/>
              <a:t> </a:t>
            </a:r>
            <a:r>
              <a:rPr lang="en-IN" dirty="0"/>
              <a:t>= 200.0 # Attribute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 smtClean="0"/>
              <a:t>box.corner</a:t>
            </a:r>
            <a:r>
              <a:rPr lang="en-IN" dirty="0" smtClean="0"/>
              <a:t> </a:t>
            </a:r>
            <a:r>
              <a:rPr lang="en-IN" dirty="0"/>
              <a:t>= Point() </a:t>
            </a:r>
            <a:r>
              <a:rPr lang="en-IN" dirty="0" smtClean="0"/>
              <a:t># Attribute of type object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 smtClean="0"/>
              <a:t>box.corner.x</a:t>
            </a:r>
            <a:r>
              <a:rPr lang="en-IN" dirty="0" smtClean="0"/>
              <a:t> </a:t>
            </a:r>
            <a:r>
              <a:rPr lang="en-IN" dirty="0"/>
              <a:t>= 0.0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 smtClean="0"/>
              <a:t>box.corner.y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dirty="0" smtClean="0"/>
              <a:t>0.0</a:t>
            </a:r>
          </a:p>
          <a:p>
            <a:r>
              <a:rPr lang="en-US" dirty="0" err="1"/>
              <a:t>box.corner.x</a:t>
            </a:r>
            <a:r>
              <a:rPr lang="en-US" dirty="0"/>
              <a:t> means, “Go to the object box </a:t>
            </a:r>
            <a:r>
              <a:rPr lang="en-US" dirty="0" smtClean="0"/>
              <a:t>and </a:t>
            </a:r>
            <a:r>
              <a:rPr lang="en-US" dirty="0"/>
              <a:t>select the attribute named corner; then go to that object and select the attribute named x.”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269" y="5002644"/>
            <a:ext cx="4854137" cy="165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00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Instances as return values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97" y="1356277"/>
            <a:ext cx="6603124" cy="486792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Functions </a:t>
            </a:r>
            <a:r>
              <a:rPr lang="en-US" dirty="0"/>
              <a:t>can return instances.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</a:t>
            </a:r>
            <a:endParaRPr lang="en-US" dirty="0" smtClean="0"/>
          </a:p>
          <a:p>
            <a:pPr lvl="1"/>
            <a:r>
              <a:rPr lang="en-US" dirty="0" err="1" smtClean="0"/>
              <a:t>find_center</a:t>
            </a:r>
            <a:r>
              <a:rPr lang="en-US" dirty="0" smtClean="0"/>
              <a:t> </a:t>
            </a:r>
            <a:r>
              <a:rPr lang="en-US" dirty="0"/>
              <a:t>takes a Rectangle as an </a:t>
            </a:r>
            <a:r>
              <a:rPr lang="en-US" dirty="0" smtClean="0"/>
              <a:t>argument </a:t>
            </a:r>
            <a:r>
              <a:rPr lang="en-US" dirty="0"/>
              <a:t>and returns a Point that contains the coordinates of the center of the Rectangle: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/>
              <a:t>find_center</a:t>
            </a:r>
            <a:r>
              <a:rPr lang="en-US" dirty="0"/>
              <a:t>(</a:t>
            </a:r>
            <a:r>
              <a:rPr lang="en-US" dirty="0" err="1"/>
              <a:t>rect</a:t>
            </a:r>
            <a:r>
              <a:rPr lang="en-US" dirty="0"/>
              <a:t>):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p </a:t>
            </a:r>
            <a:r>
              <a:rPr lang="en-US" dirty="0"/>
              <a:t>= Point()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p.x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rect.corner.x</a:t>
            </a:r>
            <a:r>
              <a:rPr lang="en-US" dirty="0"/>
              <a:t> + </a:t>
            </a:r>
            <a:r>
              <a:rPr lang="en-US" dirty="0" err="1"/>
              <a:t>rect.width</a:t>
            </a:r>
            <a:r>
              <a:rPr lang="en-US" dirty="0"/>
              <a:t>/2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p.y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rect.corner.y</a:t>
            </a:r>
            <a:r>
              <a:rPr lang="en-US" dirty="0"/>
              <a:t> + </a:t>
            </a:r>
            <a:r>
              <a:rPr lang="en-US" dirty="0" err="1"/>
              <a:t>rect.height</a:t>
            </a:r>
            <a:r>
              <a:rPr lang="en-US" dirty="0"/>
              <a:t>/2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return </a:t>
            </a:r>
            <a:r>
              <a:rPr lang="en-US" dirty="0"/>
              <a:t>p </a:t>
            </a:r>
            <a:endParaRPr lang="en-US" dirty="0" smtClean="0"/>
          </a:p>
          <a:p>
            <a:r>
              <a:rPr lang="en-US" dirty="0" smtClean="0"/>
              <a:t>Here </a:t>
            </a:r>
            <a:r>
              <a:rPr lang="en-US" dirty="0"/>
              <a:t>is an example that passes box as an argument and assigns the resulting Point to center: </a:t>
            </a:r>
            <a:endParaRPr lang="en-US" dirty="0" smtClean="0"/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center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dirty="0" err="1"/>
              <a:t>find_center</a:t>
            </a:r>
            <a:r>
              <a:rPr lang="en-IN" dirty="0"/>
              <a:t>(box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print_point</a:t>
            </a:r>
            <a:r>
              <a:rPr lang="en-IN" dirty="0" smtClean="0"/>
              <a:t>(</a:t>
            </a:r>
            <a:r>
              <a:rPr lang="en-IN" dirty="0" err="1" smtClean="0"/>
              <a:t>center</a:t>
            </a:r>
            <a:r>
              <a:rPr lang="en-IN" dirty="0"/>
              <a:t>) 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37738" y="1304168"/>
            <a:ext cx="5649309" cy="3194260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find_center</a:t>
            </a:r>
            <a:r>
              <a:rPr lang="en-US" dirty="0" smtClean="0"/>
              <a:t>(</a:t>
            </a:r>
            <a:r>
              <a:rPr lang="en-US" dirty="0" err="1" smtClean="0"/>
              <a:t>rect</a:t>
            </a:r>
            <a:r>
              <a:rPr lang="en-US" dirty="0" smtClean="0"/>
              <a:t>):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 smtClean="0"/>
              <a:t>	p = Point()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 smtClean="0"/>
              <a:t>	</a:t>
            </a:r>
            <a:r>
              <a:rPr lang="en-US" dirty="0" err="1" smtClean="0"/>
              <a:t>p.x</a:t>
            </a:r>
            <a:r>
              <a:rPr lang="en-US" dirty="0" smtClean="0"/>
              <a:t> = </a:t>
            </a:r>
            <a:r>
              <a:rPr lang="en-US" dirty="0" err="1" smtClean="0"/>
              <a:t>rect.corner.x</a:t>
            </a:r>
            <a:r>
              <a:rPr lang="en-US" dirty="0" smtClean="0"/>
              <a:t> + </a:t>
            </a:r>
            <a:r>
              <a:rPr lang="en-US" dirty="0" err="1" smtClean="0"/>
              <a:t>rect.width</a:t>
            </a:r>
            <a:r>
              <a:rPr lang="en-US" dirty="0" smtClean="0"/>
              <a:t>/2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 smtClean="0"/>
              <a:t>	</a:t>
            </a:r>
            <a:r>
              <a:rPr lang="en-US" dirty="0" err="1" smtClean="0"/>
              <a:t>p.y</a:t>
            </a:r>
            <a:r>
              <a:rPr lang="en-US" dirty="0" smtClean="0"/>
              <a:t> = </a:t>
            </a:r>
            <a:r>
              <a:rPr lang="en-US" dirty="0" err="1" smtClean="0"/>
              <a:t>rect.corner.y</a:t>
            </a:r>
            <a:r>
              <a:rPr lang="en-US" dirty="0" smtClean="0"/>
              <a:t> + </a:t>
            </a:r>
            <a:r>
              <a:rPr lang="en-US" dirty="0" err="1" smtClean="0"/>
              <a:t>rect.height</a:t>
            </a:r>
            <a:r>
              <a:rPr lang="en-US" dirty="0" smtClean="0"/>
              <a:t>/2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 smtClean="0"/>
              <a:t>	return p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400" dirty="0"/>
              <a:t> </a:t>
            </a:r>
            <a:r>
              <a:rPr lang="en-IN" sz="2400" dirty="0" smtClean="0"/>
              <a:t>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400" dirty="0"/>
              <a:t> </a:t>
            </a:r>
            <a:r>
              <a:rPr lang="en-IN" sz="2400" dirty="0" smtClean="0"/>
              <a:t>       </a:t>
            </a:r>
            <a:r>
              <a:rPr lang="en-IN" sz="2400" dirty="0" err="1" smtClean="0"/>
              <a:t>center</a:t>
            </a:r>
            <a:r>
              <a:rPr lang="en-IN" sz="2400" dirty="0" smtClean="0"/>
              <a:t> = </a:t>
            </a:r>
            <a:r>
              <a:rPr lang="en-IN" sz="2400" dirty="0" err="1" smtClean="0"/>
              <a:t>find_center</a:t>
            </a:r>
            <a:r>
              <a:rPr lang="en-IN" sz="2400" dirty="0" smtClean="0"/>
              <a:t>(box)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400" dirty="0"/>
              <a:t> </a:t>
            </a:r>
            <a:r>
              <a:rPr lang="en-IN" sz="2400" dirty="0" smtClean="0"/>
              <a:t>       </a:t>
            </a:r>
            <a:r>
              <a:rPr lang="en-IN" sz="2400" dirty="0" err="1" smtClean="0"/>
              <a:t>print_point</a:t>
            </a:r>
            <a:r>
              <a:rPr lang="en-IN" sz="2400" dirty="0" smtClean="0"/>
              <a:t>(</a:t>
            </a:r>
            <a:r>
              <a:rPr lang="en-IN" sz="2400" dirty="0" err="1" smtClean="0"/>
              <a:t>center</a:t>
            </a:r>
            <a:r>
              <a:rPr lang="en-IN" sz="2400" dirty="0" smtClean="0"/>
              <a:t>)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5280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are mutable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99228"/>
            <a:ext cx="6306207" cy="4867928"/>
          </a:xfrm>
        </p:spPr>
        <p:txBody>
          <a:bodyPr>
            <a:noAutofit/>
          </a:bodyPr>
          <a:lstStyle/>
          <a:p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state of an object </a:t>
            </a:r>
            <a:r>
              <a:rPr lang="en-US" sz="2400" dirty="0" smtClean="0"/>
              <a:t>can be changed by </a:t>
            </a:r>
            <a:r>
              <a:rPr lang="en-US" sz="2400" dirty="0"/>
              <a:t>making an assignment to one of its attributes. </a:t>
            </a:r>
            <a:endParaRPr lang="en-US" sz="2400" dirty="0" smtClean="0"/>
          </a:p>
          <a:p>
            <a:r>
              <a:rPr lang="en-US" sz="2400" dirty="0" smtClean="0"/>
              <a:t>For </a:t>
            </a:r>
            <a:r>
              <a:rPr lang="en-US" sz="2400" dirty="0"/>
              <a:t>example, to change the size of a rectangle without changing its position, </a:t>
            </a:r>
            <a:r>
              <a:rPr lang="en-US" sz="2400" dirty="0" smtClean="0"/>
              <a:t> </a:t>
            </a:r>
            <a:r>
              <a:rPr lang="en-US" sz="2400" dirty="0"/>
              <a:t>the values of width and </a:t>
            </a:r>
            <a:r>
              <a:rPr lang="en-US" sz="2400" dirty="0" smtClean="0"/>
              <a:t>height can be modified</a:t>
            </a:r>
          </a:p>
          <a:p>
            <a:r>
              <a:rPr lang="en-US" sz="2400" dirty="0" smtClean="0"/>
              <a:t>Also functions can be written to modify </a:t>
            </a:r>
            <a:r>
              <a:rPr lang="en-US" sz="2400" dirty="0"/>
              <a:t>objects. </a:t>
            </a:r>
            <a:endParaRPr lang="en-US" sz="2400" dirty="0" smtClean="0"/>
          </a:p>
          <a:p>
            <a:r>
              <a:rPr lang="en-US" sz="2400" dirty="0" smtClean="0"/>
              <a:t>For </a:t>
            </a:r>
            <a:r>
              <a:rPr lang="en-US" sz="2400" dirty="0"/>
              <a:t>example, </a:t>
            </a:r>
            <a:r>
              <a:rPr lang="en-US" sz="2400" dirty="0" smtClean="0"/>
              <a:t>grow rectangle </a:t>
            </a:r>
            <a:r>
              <a:rPr lang="en-US" sz="2400" dirty="0"/>
              <a:t>takes a Rectangle object and two numbers, dwidth and dheight, and adds the numbers to the width and height of the rectangle: </a:t>
            </a:r>
            <a:endParaRPr lang="en-US" sz="2400" dirty="0" smtClean="0"/>
          </a:p>
          <a:p>
            <a:r>
              <a:rPr lang="en-US" sz="2400" dirty="0" smtClean="0"/>
              <a:t>Inside </a:t>
            </a:r>
            <a:r>
              <a:rPr lang="en-US" sz="2400" dirty="0"/>
              <a:t>the function, </a:t>
            </a:r>
            <a:r>
              <a:rPr lang="en-US" sz="2400" dirty="0" err="1"/>
              <a:t>rect</a:t>
            </a:r>
            <a:r>
              <a:rPr lang="en-US" sz="2400" dirty="0"/>
              <a:t> is an alias for box, so when the function modifies </a:t>
            </a:r>
            <a:r>
              <a:rPr lang="en-US" sz="2400" dirty="0" err="1"/>
              <a:t>rect</a:t>
            </a:r>
            <a:r>
              <a:rPr lang="en-US" sz="2400" dirty="0"/>
              <a:t>, box changes. </a:t>
            </a:r>
            <a:endParaRPr lang="en-IN" sz="2400" dirty="0"/>
          </a:p>
        </p:txBody>
      </p:sp>
      <p:sp>
        <p:nvSpPr>
          <p:cNvPr id="4" name="Rectangle 3"/>
          <p:cNvSpPr/>
          <p:nvPr/>
        </p:nvSpPr>
        <p:spPr>
          <a:xfrm>
            <a:off x="7336220" y="1808222"/>
            <a:ext cx="4571999" cy="83099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box.width = box.width + 50 </a:t>
            </a:r>
          </a:p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box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. Height = box.height + 100 </a:t>
            </a:r>
          </a:p>
        </p:txBody>
      </p:sp>
      <p:sp>
        <p:nvSpPr>
          <p:cNvPr id="5" name="Rectangle 4"/>
          <p:cNvSpPr/>
          <p:nvPr/>
        </p:nvSpPr>
        <p:spPr>
          <a:xfrm>
            <a:off x="6516415" y="2882393"/>
            <a:ext cx="5675586" cy="34163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def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grow_rectangle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rect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, dwidth, dheight): </a:t>
            </a:r>
            <a:endParaRPr lang="en-US" sz="2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2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rect.width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+= dwidth </a:t>
            </a:r>
            <a:endParaRPr lang="en-US" sz="2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2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rect.height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+= dheight </a:t>
            </a:r>
            <a:endParaRPr lang="en-US" sz="2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Print(box.width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box.height)   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# (150.0, 300.0) </a:t>
            </a:r>
          </a:p>
          <a:p>
            <a:r>
              <a:rPr lang="en-US" sz="2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grow_rectangle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(box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, 50, 100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Print(box.width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box.height)   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# </a:t>
            </a:r>
            <a:r>
              <a:rPr lang="en-US" sz="24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(200.0, 400.0)</a:t>
            </a:r>
            <a:endParaRPr lang="en-IN" sz="2400" b="1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0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655" y="0"/>
            <a:ext cx="11613932" cy="1051034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2000" dirty="0" smtClean="0"/>
              <a:t>Write </a:t>
            </a:r>
            <a:r>
              <a:rPr lang="en-US" sz="2000" dirty="0"/>
              <a:t>a function named move_rectangle that takes a Rectangle and two numbers named dx and dy. It should change the location of the rectangle by adding dx to the x coordinate of corner and adding </a:t>
            </a:r>
            <a:r>
              <a:rPr lang="en-US" sz="2000" dirty="0" err="1"/>
              <a:t>dy</a:t>
            </a:r>
            <a:r>
              <a:rPr lang="en-US" sz="2000" dirty="0"/>
              <a:t> to the y coordinate of corner</a:t>
            </a:r>
            <a:r>
              <a:rPr lang="en-US" sz="2000" dirty="0" smtClean="0"/>
              <a:t>.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679" y="1250731"/>
            <a:ext cx="9862645" cy="5475890"/>
          </a:xfrm>
          <a:solidFill>
            <a:srgbClr val="FFFF00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/>
              <a:t>class Rectangle:</a:t>
            </a:r>
            <a:br>
              <a:rPr lang="en-IN" sz="2400" dirty="0"/>
            </a:br>
            <a:r>
              <a:rPr lang="en-IN" sz="2400" dirty="0"/>
              <a:t>    </a:t>
            </a:r>
            <a:r>
              <a:rPr lang="en-IN" sz="2400" dirty="0" err="1"/>
              <a:t>def</a:t>
            </a:r>
            <a:r>
              <a:rPr lang="en-IN" sz="2400" dirty="0"/>
              <a:t> __</a:t>
            </a:r>
            <a:r>
              <a:rPr lang="en-IN" sz="2400" dirty="0" err="1"/>
              <a:t>init</a:t>
            </a:r>
            <a:r>
              <a:rPr lang="en-IN" sz="2400" dirty="0"/>
              <a:t>__(self, x, y, width, height):</a:t>
            </a:r>
            <a:br>
              <a:rPr lang="en-IN" sz="2400" dirty="0"/>
            </a:br>
            <a:r>
              <a:rPr lang="en-IN" sz="2400" dirty="0"/>
              <a:t>        </a:t>
            </a:r>
            <a:r>
              <a:rPr lang="en-IN" sz="2400" dirty="0" err="1"/>
              <a:t>self.x</a:t>
            </a:r>
            <a:r>
              <a:rPr lang="en-IN" sz="2400" dirty="0"/>
              <a:t> = x</a:t>
            </a:r>
            <a:br>
              <a:rPr lang="en-IN" sz="2400" dirty="0"/>
            </a:br>
            <a:r>
              <a:rPr lang="en-IN" sz="2400" dirty="0"/>
              <a:t>        </a:t>
            </a:r>
            <a:r>
              <a:rPr lang="en-IN" sz="2400" dirty="0" err="1"/>
              <a:t>self.y</a:t>
            </a:r>
            <a:r>
              <a:rPr lang="en-IN" sz="2400" dirty="0"/>
              <a:t> = y</a:t>
            </a:r>
            <a:br>
              <a:rPr lang="en-IN" sz="2400" dirty="0"/>
            </a:br>
            <a:r>
              <a:rPr lang="en-IN" sz="2400" dirty="0"/>
              <a:t>        </a:t>
            </a:r>
            <a:r>
              <a:rPr lang="en-IN" sz="2400" dirty="0" err="1"/>
              <a:t>self.width</a:t>
            </a:r>
            <a:r>
              <a:rPr lang="en-IN" sz="2400" dirty="0"/>
              <a:t> = width</a:t>
            </a:r>
            <a:br>
              <a:rPr lang="en-IN" sz="2400" dirty="0"/>
            </a:br>
            <a:r>
              <a:rPr lang="en-IN" sz="2400" dirty="0"/>
              <a:t>        </a:t>
            </a:r>
            <a:r>
              <a:rPr lang="en-IN" sz="2400" dirty="0" err="1"/>
              <a:t>self.height</a:t>
            </a:r>
            <a:r>
              <a:rPr lang="en-IN" sz="2400" dirty="0"/>
              <a:t> = height</a:t>
            </a:r>
            <a:br>
              <a:rPr lang="en-IN" sz="2400" dirty="0"/>
            </a:b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 err="1"/>
              <a:t>def</a:t>
            </a:r>
            <a:r>
              <a:rPr lang="en-IN" sz="2400" dirty="0"/>
              <a:t> </a:t>
            </a:r>
            <a:r>
              <a:rPr lang="en-IN" sz="2400" dirty="0" err="1"/>
              <a:t>move_rect</a:t>
            </a:r>
            <a:r>
              <a:rPr lang="en-IN" sz="2400" dirty="0"/>
              <a:t>(rectangle, dx, </a:t>
            </a:r>
            <a:r>
              <a:rPr lang="en-IN" sz="2400" dirty="0" err="1"/>
              <a:t>dy</a:t>
            </a:r>
            <a:r>
              <a:rPr lang="en-IN" sz="2400" dirty="0"/>
              <a:t>):</a:t>
            </a:r>
            <a:br>
              <a:rPr lang="en-IN" sz="2400" dirty="0"/>
            </a:br>
            <a:r>
              <a:rPr lang="en-IN" sz="2400" dirty="0"/>
              <a:t>    </a:t>
            </a:r>
            <a:r>
              <a:rPr lang="en-IN" sz="2400" dirty="0" err="1"/>
              <a:t>rectangle.x</a:t>
            </a:r>
            <a:r>
              <a:rPr lang="en-IN" sz="2400" dirty="0"/>
              <a:t> += dx</a:t>
            </a:r>
            <a:br>
              <a:rPr lang="en-IN" sz="2400" dirty="0"/>
            </a:br>
            <a:r>
              <a:rPr lang="en-IN" sz="2400" dirty="0"/>
              <a:t>    </a:t>
            </a:r>
            <a:r>
              <a:rPr lang="en-IN" sz="2400" dirty="0" err="1"/>
              <a:t>rectangle.y</a:t>
            </a:r>
            <a:r>
              <a:rPr lang="en-IN" sz="2400" dirty="0"/>
              <a:t> += </a:t>
            </a:r>
            <a:r>
              <a:rPr lang="en-IN" sz="2400" dirty="0" err="1"/>
              <a:t>dy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 err="1" smtClean="0"/>
              <a:t>rect</a:t>
            </a:r>
            <a:r>
              <a:rPr lang="en-IN" sz="2400" dirty="0" smtClean="0"/>
              <a:t> </a:t>
            </a:r>
            <a:r>
              <a:rPr lang="en-IN" sz="2400" dirty="0"/>
              <a:t>= Rectangle(1, 2, 5, 6)</a:t>
            </a:r>
            <a:br>
              <a:rPr lang="en-IN" sz="2400" dirty="0"/>
            </a:br>
            <a:r>
              <a:rPr lang="en-IN" sz="2400" dirty="0"/>
              <a:t>print("Original Rectangle:", </a:t>
            </a:r>
            <a:r>
              <a:rPr lang="en-IN" sz="2400" dirty="0" err="1"/>
              <a:t>rect.x</a:t>
            </a:r>
            <a:r>
              <a:rPr lang="en-IN" sz="2400" dirty="0"/>
              <a:t>, </a:t>
            </a:r>
            <a:r>
              <a:rPr lang="en-IN" sz="2400" dirty="0" err="1"/>
              <a:t>rect.y</a:t>
            </a:r>
            <a:r>
              <a:rPr lang="en-IN" sz="2400" dirty="0"/>
              <a:t>, </a:t>
            </a:r>
            <a:r>
              <a:rPr lang="en-IN" sz="2400" dirty="0" err="1"/>
              <a:t>rect.width</a:t>
            </a:r>
            <a:r>
              <a:rPr lang="en-IN" sz="2400" dirty="0"/>
              <a:t>, </a:t>
            </a:r>
            <a:r>
              <a:rPr lang="en-IN" sz="2400" dirty="0" err="1"/>
              <a:t>rect.height</a:t>
            </a:r>
            <a:r>
              <a:rPr lang="en-IN" sz="2400" dirty="0"/>
              <a:t>)</a:t>
            </a:r>
            <a:br>
              <a:rPr lang="en-IN" sz="2400" dirty="0"/>
            </a:br>
            <a:r>
              <a:rPr lang="en-IN" sz="2400" dirty="0" err="1"/>
              <a:t>move_rect</a:t>
            </a:r>
            <a:r>
              <a:rPr lang="en-IN" sz="2400" dirty="0"/>
              <a:t>(</a:t>
            </a:r>
            <a:r>
              <a:rPr lang="en-IN" sz="2400" dirty="0" err="1"/>
              <a:t>rect</a:t>
            </a:r>
            <a:r>
              <a:rPr lang="en-IN" sz="2400" dirty="0"/>
              <a:t>, 3, -2)</a:t>
            </a:r>
            <a:br>
              <a:rPr lang="en-IN" sz="2400" dirty="0"/>
            </a:br>
            <a:r>
              <a:rPr lang="en-IN" sz="2400" dirty="0"/>
              <a:t>print("Moved Rectangle:", </a:t>
            </a:r>
            <a:r>
              <a:rPr lang="en-IN" sz="2400" dirty="0" err="1"/>
              <a:t>rect.x</a:t>
            </a:r>
            <a:r>
              <a:rPr lang="en-IN" sz="2400" dirty="0"/>
              <a:t>, </a:t>
            </a:r>
            <a:r>
              <a:rPr lang="en-IN" sz="2400" dirty="0" err="1"/>
              <a:t>rect.y</a:t>
            </a:r>
            <a:r>
              <a:rPr lang="en-IN" sz="2400" dirty="0"/>
              <a:t>, </a:t>
            </a:r>
            <a:r>
              <a:rPr lang="en-IN" sz="2400" dirty="0" err="1"/>
              <a:t>rect.width</a:t>
            </a:r>
            <a:r>
              <a:rPr lang="en-IN" sz="2400" dirty="0"/>
              <a:t>, </a:t>
            </a:r>
            <a:r>
              <a:rPr lang="en-IN" sz="2400" dirty="0" err="1"/>
              <a:t>rect.height</a:t>
            </a:r>
            <a:r>
              <a:rPr lang="en-IN" sz="2400" dirty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7143750" y="2905810"/>
            <a:ext cx="3733800" cy="83099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Original Rectangle: 1 2 5 6</a:t>
            </a: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Moved Rectangle: 4 0 5 6</a:t>
            </a:r>
          </a:p>
        </p:txBody>
      </p:sp>
    </p:spTree>
    <p:extLst>
      <p:ext uri="{BB962C8B-B14F-4D97-AF65-F5344CB8AC3E}">
        <p14:creationId xmlns:p14="http://schemas.microsoft.com/office/powerpoint/2010/main" val="40709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5" y="882869"/>
            <a:ext cx="6468132" cy="578069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Aliasing </a:t>
            </a:r>
            <a:r>
              <a:rPr lang="en-US" dirty="0"/>
              <a:t>can make a program difficult to read because changes in one place might have unexpected effects in another place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is hard to keep track of all the variables that might refer to a given object. </a:t>
            </a:r>
            <a:endParaRPr lang="en-US" dirty="0" smtClean="0"/>
          </a:p>
          <a:p>
            <a:r>
              <a:rPr lang="en-US" dirty="0" smtClean="0"/>
              <a:t>Copying </a:t>
            </a:r>
            <a:r>
              <a:rPr lang="en-US" dirty="0"/>
              <a:t>an object is often an alternative to aliasing.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copy module contains a function called </a:t>
            </a:r>
            <a:r>
              <a:rPr lang="en-US" b="1" dirty="0" smtClean="0"/>
              <a:t>copy()</a:t>
            </a:r>
            <a:r>
              <a:rPr lang="en-US" dirty="0" smtClean="0"/>
              <a:t> that </a:t>
            </a:r>
            <a:r>
              <a:rPr lang="en-US" dirty="0"/>
              <a:t>can duplicate any object: </a:t>
            </a:r>
            <a:r>
              <a:rPr lang="en-US" dirty="0" smtClean="0"/>
              <a:t>   	</a:t>
            </a:r>
            <a:r>
              <a:rPr lang="en-US" b="1" dirty="0" err="1" smtClean="0"/>
              <a:t>copy.copy</a:t>
            </a:r>
            <a:r>
              <a:rPr lang="en-US" b="1" dirty="0" smtClean="0"/>
              <a:t>()</a:t>
            </a:r>
          </a:p>
          <a:p>
            <a:r>
              <a:rPr lang="en-US" dirty="0" smtClean="0"/>
              <a:t>p1 </a:t>
            </a:r>
            <a:r>
              <a:rPr lang="en-US" dirty="0"/>
              <a:t>and p2 contain the same data, but they are not the same Point.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882" y="882869"/>
            <a:ext cx="5056297" cy="25949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882" y="3477799"/>
            <a:ext cx="4005263" cy="327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56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14703"/>
            <a:ext cx="10515600" cy="5520012"/>
          </a:xfrm>
        </p:spPr>
        <p:txBody>
          <a:bodyPr/>
          <a:lstStyle/>
          <a:p>
            <a:r>
              <a:rPr lang="en-US" dirty="0"/>
              <a:t>The is operator indicates that p1 and p2 are not the same </a:t>
            </a:r>
            <a:r>
              <a:rPr lang="en-US" dirty="0" smtClean="0"/>
              <a:t>object</a:t>
            </a:r>
          </a:p>
          <a:p>
            <a:r>
              <a:rPr lang="en-US" dirty="0" smtClean="0"/>
              <a:t>The </a:t>
            </a:r>
            <a:r>
              <a:rPr lang="en-US" dirty="0"/>
              <a:t>default behavior of the == operator is the same as the is </a:t>
            </a:r>
            <a:r>
              <a:rPr lang="en-US" dirty="0" smtClean="0"/>
              <a:t>operator</a:t>
            </a:r>
          </a:p>
          <a:p>
            <a:r>
              <a:rPr lang="en-US" dirty="0" smtClean="0"/>
              <a:t>It </a:t>
            </a:r>
            <a:r>
              <a:rPr lang="en-US" dirty="0"/>
              <a:t>checks object identity, not object equivalence. </a:t>
            </a:r>
            <a:endParaRPr lang="en-US" dirty="0" smtClean="0"/>
          </a:p>
          <a:p>
            <a:r>
              <a:rPr lang="en-US" dirty="0"/>
              <a:t>Python doesn’t know what should be considered </a:t>
            </a:r>
            <a:r>
              <a:rPr lang="en-US" dirty="0" smtClean="0"/>
              <a:t>equivalent for programmer-defined types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266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075" y="431367"/>
            <a:ext cx="10523483" cy="4517709"/>
          </a:xfrm>
        </p:spPr>
        <p:txBody>
          <a:bodyPr/>
          <a:lstStyle/>
          <a:p>
            <a:r>
              <a:rPr lang="en-US" dirty="0"/>
              <a:t>This operation is called a </a:t>
            </a:r>
            <a:r>
              <a:rPr lang="en-US" dirty="0" smtClean="0"/>
              <a:t>shallow </a:t>
            </a:r>
            <a:r>
              <a:rPr lang="en-US" dirty="0"/>
              <a:t>copy because it copies the object and any references it contains, but not the embedded objects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531" y="1690826"/>
            <a:ext cx="4973364" cy="19987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552" y="3983166"/>
            <a:ext cx="8842813" cy="20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5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deepcopy</a:t>
            </a:r>
            <a:r>
              <a:rPr lang="en-US" b="1" dirty="0" smtClean="0"/>
              <a:t>()</a:t>
            </a:r>
            <a:r>
              <a:rPr lang="en-US" dirty="0" smtClean="0"/>
              <a:t> </a:t>
            </a:r>
            <a:r>
              <a:rPr lang="en-US" dirty="0"/>
              <a:t>copies not only the object but also the objects it refers to, and the objects they refer to, and so </a:t>
            </a:r>
            <a:r>
              <a:rPr lang="en-US" dirty="0" smtClean="0"/>
              <a:t>on.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758" y="2897406"/>
            <a:ext cx="7491335" cy="257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6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1070" y="112931"/>
            <a:ext cx="1173707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6. </a:t>
            </a:r>
            <a:r>
              <a:rPr lang="en-US" sz="2600" dirty="0" smtClean="0">
                <a:latin typeface="Cambria" panose="02040503050406030204" pitchFamily="18" charset="0"/>
                <a:ea typeface="Cambria" panose="02040503050406030204" pitchFamily="18" charset="0"/>
              </a:rPr>
              <a:t>Develop </a:t>
            </a: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a program to sort the contents of a text file and write the sorted contents into a separate text file. [Hint: Use string methods strip(), </a:t>
            </a:r>
            <a:r>
              <a:rPr lang="en-US" sz="2600" dirty="0" err="1">
                <a:latin typeface="Cambria" panose="02040503050406030204" pitchFamily="18" charset="0"/>
                <a:ea typeface="Cambria" panose="02040503050406030204" pitchFamily="18" charset="0"/>
              </a:rPr>
              <a:t>len</a:t>
            </a: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(), list methods sort(), </a:t>
            </a:r>
            <a:r>
              <a:rPr lang="en-US" sz="2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appeand</a:t>
            </a: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(), and file methods open(), </a:t>
            </a:r>
            <a:r>
              <a:rPr lang="en-US" sz="2600" dirty="0" err="1">
                <a:latin typeface="Cambria" panose="02040503050406030204" pitchFamily="18" charset="0"/>
                <a:ea typeface="Cambria" panose="02040503050406030204" pitchFamily="18" charset="0"/>
              </a:rPr>
              <a:t>readlines</a:t>
            </a: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(), and write()].</a:t>
            </a:r>
            <a:endParaRPr lang="en-IN" sz="2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5911" y="1658163"/>
            <a:ext cx="797029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import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os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infile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=open('C:\\Users\\Smitha\\Desktop\\new.txt')</a:t>
            </a:r>
          </a:p>
          <a:p>
            <a:pPr algn="just"/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words</a:t>
            </a:r>
            <a:r>
              <a:rPr lang="en-IN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=[ ]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for l in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infile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algn="just"/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   temp=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l.split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  <a:p>
            <a:pPr algn="just"/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   for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in temp:</a:t>
            </a:r>
          </a:p>
          <a:p>
            <a:pPr algn="just"/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words.append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algn="just"/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infile.close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  <a:p>
            <a:pPr algn="just"/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print(words)</a:t>
            </a:r>
          </a:p>
          <a:p>
            <a:pPr algn="just"/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words.sort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  <a:p>
            <a:pPr algn="just"/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print(words)</a:t>
            </a:r>
          </a:p>
          <a:p>
            <a:pPr algn="just"/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outfile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=open('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res.txt','w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')</a:t>
            </a:r>
          </a:p>
          <a:p>
            <a:pPr algn="just"/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for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in words:</a:t>
            </a:r>
          </a:p>
          <a:p>
            <a:pPr algn="just"/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outfile.write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algn="just"/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outfile.write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(' ')</a:t>
            </a:r>
          </a:p>
          <a:p>
            <a:pPr algn="just"/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outfile.close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4810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710" y="724468"/>
            <a:ext cx="10515600" cy="3963146"/>
          </a:xfrm>
        </p:spPr>
        <p:txBody>
          <a:bodyPr>
            <a:normAutofit fontScale="90000"/>
          </a:bodyPr>
          <a:lstStyle/>
          <a:p>
            <a:pPr algn="ctr">
              <a:lnSpc>
                <a:spcPct val="200000"/>
              </a:lnSpc>
            </a:pPr>
            <a:r>
              <a:rPr lang="en-IN" sz="4800" b="1" dirty="0"/>
              <a:t>Classes and objects</a:t>
            </a:r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sz="4800" b="1" dirty="0" smtClean="0"/>
              <a:t> </a:t>
            </a:r>
            <a:r>
              <a:rPr lang="en-IN" sz="3600" b="1" dirty="0"/>
              <a:t>Classes and functions</a:t>
            </a:r>
            <a:br>
              <a:rPr lang="en-IN" sz="3600" b="1" dirty="0"/>
            </a:br>
            <a:r>
              <a:rPr lang="en-IN" sz="3600" b="1" dirty="0"/>
              <a:t>Classes and </a:t>
            </a:r>
            <a:r>
              <a:rPr lang="en-IN" sz="3600" b="1" dirty="0" smtClean="0"/>
              <a:t>methods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90653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OOPs Concepts in </a:t>
            </a:r>
            <a:r>
              <a:rPr lang="en-US" b="1" dirty="0" smtClean="0"/>
              <a:t>Python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Class</a:t>
            </a:r>
            <a:endParaRPr lang="en-US" dirty="0"/>
          </a:p>
          <a:p>
            <a:pPr fontAlgn="base"/>
            <a:r>
              <a:rPr lang="en-US" dirty="0"/>
              <a:t>Objects</a:t>
            </a:r>
          </a:p>
          <a:p>
            <a:pPr fontAlgn="base"/>
            <a:r>
              <a:rPr lang="en-US" dirty="0"/>
              <a:t>Polymorphism</a:t>
            </a:r>
          </a:p>
          <a:p>
            <a:pPr fontAlgn="base"/>
            <a:r>
              <a:rPr lang="en-US" dirty="0"/>
              <a:t>Encapsulation</a:t>
            </a:r>
          </a:p>
          <a:p>
            <a:pPr fontAlgn="base"/>
            <a:r>
              <a:rPr lang="en-US" dirty="0"/>
              <a:t>Inheritance</a:t>
            </a:r>
          </a:p>
          <a:p>
            <a:pPr fontAlgn="base"/>
            <a:r>
              <a:rPr lang="en-US" dirty="0"/>
              <a:t>Data Abstraction</a:t>
            </a:r>
          </a:p>
        </p:txBody>
      </p:sp>
    </p:spTree>
    <p:extLst>
      <p:ext uri="{BB962C8B-B14F-4D97-AF65-F5344CB8AC3E}">
        <p14:creationId xmlns:p14="http://schemas.microsoft.com/office/powerpoint/2010/main" val="393552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Objects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Till Now 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to use functions </a:t>
            </a:r>
            <a:endParaRPr lang="en-US" dirty="0" smtClean="0"/>
          </a:p>
          <a:p>
            <a:pPr lvl="1"/>
            <a:r>
              <a:rPr lang="en-US" dirty="0" smtClean="0"/>
              <a:t>to </a:t>
            </a:r>
            <a:r>
              <a:rPr lang="en-US" dirty="0"/>
              <a:t>organize code and built-in types to organize data. </a:t>
            </a:r>
          </a:p>
          <a:p>
            <a:endParaRPr lang="en-US" dirty="0" smtClean="0"/>
          </a:p>
          <a:p>
            <a:r>
              <a:rPr lang="en-US" dirty="0" smtClean="0"/>
              <a:t>Now </a:t>
            </a:r>
          </a:p>
          <a:p>
            <a:pPr lvl="1"/>
            <a:r>
              <a:rPr lang="en-US" dirty="0" smtClean="0"/>
              <a:t>learn </a:t>
            </a:r>
            <a:r>
              <a:rPr lang="en-US" dirty="0"/>
              <a:t>“object-oriented programming”, which uses </a:t>
            </a:r>
            <a:r>
              <a:rPr lang="en-US" dirty="0" smtClean="0"/>
              <a:t>programmer defined </a:t>
            </a:r>
            <a:r>
              <a:rPr lang="en-US" dirty="0"/>
              <a:t>types to organize both code and data. </a:t>
            </a:r>
            <a:endParaRPr lang="en-US" dirty="0" smtClean="0"/>
          </a:p>
          <a:p>
            <a:pPr lvl="1"/>
            <a:r>
              <a:rPr lang="en-US" dirty="0" smtClean="0"/>
              <a:t>Object-oriented </a:t>
            </a:r>
            <a:r>
              <a:rPr lang="en-US" dirty="0"/>
              <a:t>programming is a big topic; </a:t>
            </a:r>
            <a:r>
              <a:rPr lang="en-US" dirty="0" smtClean="0"/>
              <a:t>let us get to know the glimpse of 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663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Programmer-defined </a:t>
            </a:r>
            <a:r>
              <a:rPr lang="en-US" dirty="0" smtClean="0"/>
              <a:t>Data types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class is a user-defined blueprint or prototype from which objects are created. </a:t>
            </a:r>
            <a:endParaRPr lang="en-US" dirty="0" smtClean="0"/>
          </a:p>
          <a:p>
            <a:r>
              <a:rPr lang="en-US" dirty="0" smtClean="0"/>
              <a:t>Classes </a:t>
            </a:r>
            <a:r>
              <a:rPr lang="en-US" dirty="0"/>
              <a:t>provide a means of bundling data and functionality together. </a:t>
            </a:r>
            <a:endParaRPr lang="en-US" dirty="0" smtClean="0"/>
          </a:p>
          <a:p>
            <a:r>
              <a:rPr lang="en-US" dirty="0" smtClean="0"/>
              <a:t>Creating </a:t>
            </a:r>
            <a:r>
              <a:rPr lang="en-US" dirty="0"/>
              <a:t>a new class creates a new type of object, allowing new instances of that type to be made.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class instance can have attributes attached to it for maintaining its state. </a:t>
            </a:r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/>
              <a:t>instances can also have methods (defined by their class) for modifying their state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703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9393"/>
            <a:ext cx="10515600" cy="5835322"/>
          </a:xfrm>
        </p:spPr>
        <p:txBody>
          <a:bodyPr>
            <a:normAutofit/>
          </a:bodyPr>
          <a:lstStyle/>
          <a:p>
            <a:r>
              <a:rPr lang="en-US" dirty="0"/>
              <a:t>Consider an example, to create a type called Point that represents a point in two-dimensional space. </a:t>
            </a:r>
          </a:p>
          <a:p>
            <a:r>
              <a:rPr lang="en-US" dirty="0" smtClean="0"/>
              <a:t>For </a:t>
            </a:r>
            <a:r>
              <a:rPr lang="en-US" dirty="0"/>
              <a:t>example, (0, 0) represents the origin, and (x, y) represents the point x units to the right and y units up from the origin.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are several ways </a:t>
            </a:r>
            <a:r>
              <a:rPr lang="en-US" dirty="0" smtClean="0"/>
              <a:t>to represent </a:t>
            </a:r>
            <a:r>
              <a:rPr lang="en-US" dirty="0"/>
              <a:t>points in Python: </a:t>
            </a:r>
            <a:endParaRPr lang="en-US" dirty="0" smtClean="0"/>
          </a:p>
          <a:p>
            <a:pPr lvl="1"/>
            <a:r>
              <a:rPr lang="en-US" dirty="0" smtClean="0"/>
              <a:t>store </a:t>
            </a:r>
            <a:r>
              <a:rPr lang="en-US" dirty="0"/>
              <a:t>the coordinates separately in two variables, x and y. </a:t>
            </a:r>
            <a:endParaRPr lang="en-US" dirty="0" smtClean="0"/>
          </a:p>
          <a:p>
            <a:pPr lvl="1"/>
            <a:r>
              <a:rPr lang="en-US" dirty="0" smtClean="0"/>
              <a:t>store </a:t>
            </a:r>
            <a:r>
              <a:rPr lang="en-US" dirty="0"/>
              <a:t>the coordinates as elements in a list or tuple. </a:t>
            </a:r>
            <a:endParaRPr lang="en-US" dirty="0" smtClean="0"/>
          </a:p>
          <a:p>
            <a:pPr lvl="1"/>
            <a:r>
              <a:rPr lang="en-US" dirty="0" smtClean="0"/>
              <a:t>create </a:t>
            </a:r>
            <a:r>
              <a:rPr lang="en-US" dirty="0"/>
              <a:t>a new type to represent points as </a:t>
            </a:r>
            <a:r>
              <a:rPr lang="en-US" dirty="0" smtClean="0"/>
              <a:t>objects</a:t>
            </a:r>
            <a:r>
              <a:rPr lang="en-US" dirty="0"/>
              <a:t> </a:t>
            </a:r>
            <a:r>
              <a:rPr lang="en-US" dirty="0" smtClean="0"/>
              <a:t>- Creating </a:t>
            </a:r>
            <a:r>
              <a:rPr lang="en-US" dirty="0"/>
              <a:t>a new type is more complicated than the other options, but it has </a:t>
            </a:r>
            <a:r>
              <a:rPr lang="en-US" dirty="0" smtClean="0"/>
              <a:t>advantages.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964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Python </a:t>
            </a:r>
            <a:r>
              <a:rPr lang="en-US" b="1" dirty="0" smtClean="0"/>
              <a:t>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Classes </a:t>
            </a:r>
            <a:r>
              <a:rPr lang="en-US" dirty="0"/>
              <a:t>are created by keyword </a:t>
            </a:r>
            <a:r>
              <a:rPr lang="en-US" dirty="0" smtClean="0"/>
              <a:t>class followed by a name, followed by colon(:).</a:t>
            </a:r>
            <a:endParaRPr lang="en-US" dirty="0"/>
          </a:p>
          <a:p>
            <a:pPr fontAlgn="base"/>
            <a:r>
              <a:rPr lang="en-US" dirty="0"/>
              <a:t>Example : class is a keyword, Point is the name of the class</a:t>
            </a:r>
          </a:p>
          <a:p>
            <a:pPr marL="457200" lvl="1" indent="0" fontAlgn="base">
              <a:buNone/>
            </a:pPr>
            <a:r>
              <a:rPr lang="en-US" sz="2800" b="1" dirty="0" smtClean="0"/>
              <a:t>			class Point:</a:t>
            </a:r>
            <a:endParaRPr lang="en-US" sz="2800" b="1" dirty="0"/>
          </a:p>
          <a:p>
            <a:pPr marL="457200" lvl="1" indent="0" fontAlgn="base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1233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Object of Python </a:t>
            </a:r>
            <a:r>
              <a:rPr lang="en-US" b="1" dirty="0" smtClean="0"/>
              <a:t>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6786"/>
            <a:ext cx="10515600" cy="5202179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An </a:t>
            </a:r>
            <a:r>
              <a:rPr lang="en-US" dirty="0"/>
              <a:t>Object is an instance of a Class. </a:t>
            </a:r>
            <a:endParaRPr lang="en-US" dirty="0" smtClean="0"/>
          </a:p>
          <a:p>
            <a:pPr fontAlgn="base"/>
            <a:r>
              <a:rPr lang="en-US" dirty="0" smtClean="0"/>
              <a:t>A </a:t>
            </a:r>
            <a:r>
              <a:rPr lang="en-US" dirty="0"/>
              <a:t>class is like a blueprint while an instance is a copy of the class with </a:t>
            </a:r>
            <a:r>
              <a:rPr lang="en-US" i="1" dirty="0"/>
              <a:t>actual values</a:t>
            </a:r>
            <a:r>
              <a:rPr lang="en-US" dirty="0"/>
              <a:t>. </a:t>
            </a:r>
            <a:endParaRPr lang="en-US" dirty="0" smtClean="0"/>
          </a:p>
          <a:p>
            <a:pPr fontAlgn="base"/>
            <a:r>
              <a:rPr lang="en-US" dirty="0" smtClean="0"/>
              <a:t>An </a:t>
            </a:r>
            <a:r>
              <a:rPr lang="en-US" dirty="0"/>
              <a:t>object consists of:</a:t>
            </a:r>
          </a:p>
          <a:p>
            <a:pPr lvl="1" fontAlgn="base"/>
            <a:r>
              <a:rPr lang="en-US" b="1" dirty="0"/>
              <a:t>State:</a:t>
            </a:r>
            <a:r>
              <a:rPr lang="en-US" dirty="0"/>
              <a:t> It is represented by the attributes of an object. It also reflects the properties of an object.</a:t>
            </a:r>
          </a:p>
          <a:p>
            <a:pPr lvl="1" fontAlgn="base"/>
            <a:r>
              <a:rPr lang="en-US" b="1" dirty="0"/>
              <a:t>Behavior:</a:t>
            </a:r>
            <a:r>
              <a:rPr lang="en-US" dirty="0"/>
              <a:t> It is represented by the methods of an object. It also reflects the response of an object to other objects.</a:t>
            </a:r>
          </a:p>
          <a:p>
            <a:pPr lvl="1" fontAlgn="base"/>
            <a:r>
              <a:rPr lang="en-US" b="1" dirty="0"/>
              <a:t>Identity:</a:t>
            </a:r>
            <a:r>
              <a:rPr lang="en-US" dirty="0"/>
              <a:t> It gives a unique name to an object and enables one object to interact with other objects.</a:t>
            </a:r>
          </a:p>
          <a:p>
            <a:r>
              <a:rPr lang="en-US" dirty="0" smtClean="0"/>
              <a:t>Objects can be passed as parameters to functions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730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 of Object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Attributes are the variables that belong to a class.</a:t>
            </a:r>
          </a:p>
          <a:p>
            <a:pPr fontAlgn="base"/>
            <a:r>
              <a:rPr lang="en-US" dirty="0"/>
              <a:t>Attributes are always public and can be accessed using the dot (.) </a:t>
            </a:r>
            <a:r>
              <a:rPr lang="en-US" dirty="0" smtClean="0"/>
              <a:t>operator</a:t>
            </a:r>
            <a:r>
              <a:rPr lang="en-US" dirty="0"/>
              <a:t> and assign values to an instance</a:t>
            </a:r>
            <a:endParaRPr lang="en-US" dirty="0" smtClean="0"/>
          </a:p>
          <a:p>
            <a:pPr marL="0" indent="0" fontAlgn="base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4" name="Picture 4" descr="python declaring an ob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945" y="2967866"/>
            <a:ext cx="7772662" cy="3451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01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16265</TotalTime>
  <Words>912</Words>
  <Application>Microsoft Office PowerPoint</Application>
  <PresentationFormat>Widescreen</PresentationFormat>
  <Paragraphs>135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</vt:lpstr>
      <vt:lpstr>Office Theme</vt:lpstr>
      <vt:lpstr>Introduction to Python Programming  22PLC202 Module 5</vt:lpstr>
      <vt:lpstr>Classes and objects  Classes and functions Classes and methods</vt:lpstr>
      <vt:lpstr>OOPs Concepts in Python</vt:lpstr>
      <vt:lpstr>Classes and Objects</vt:lpstr>
      <vt:lpstr>Programmer-defined Data types </vt:lpstr>
      <vt:lpstr>PowerPoint Presentation</vt:lpstr>
      <vt:lpstr>Python class</vt:lpstr>
      <vt:lpstr>Object of Python Class</vt:lpstr>
      <vt:lpstr>Attributes of Object</vt:lpstr>
      <vt:lpstr>Rectangles</vt:lpstr>
      <vt:lpstr>PowerPoint Presentation</vt:lpstr>
      <vt:lpstr>Instances as return values </vt:lpstr>
      <vt:lpstr>Objects are mutable </vt:lpstr>
      <vt:lpstr>Write a function named move_rectangle that takes a Rectangle and two numbers named dx and dy. It should change the location of the rectangle by adding dx to the x coordinate of corner and adding dy to the y coordinate of corner.</vt:lpstr>
      <vt:lpstr>Copying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Basics</dc:title>
  <dc:creator>Shilpa B V</dc:creator>
  <cp:lastModifiedBy>Smitha</cp:lastModifiedBy>
  <cp:revision>522</cp:revision>
  <dcterms:created xsi:type="dcterms:W3CDTF">2023-05-21T05:59:48Z</dcterms:created>
  <dcterms:modified xsi:type="dcterms:W3CDTF">2023-09-04T09:00:26Z</dcterms:modified>
</cp:coreProperties>
</file>