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8" r:id="rId8"/>
    <p:sldId id="289" r:id="rId9"/>
    <p:sldId id="287" r:id="rId10"/>
    <p:sldId id="290" r:id="rId11"/>
    <p:sldId id="291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1BF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397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34"/>
    </p:cViewPr>
  </p:sorter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49E7-2EA8-44F6-825C-FCDE2FA7FB37}" type="datetimeFigureOut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F0362-13D2-4A50-8234-18E0FE71C9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335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3E63-458F-4C10-9DB9-14CA79DD3047}" type="datetimeFigureOut">
              <a:rPr lang="en-IN" smtClean="0"/>
              <a:t>04-09-2023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EFBC0-E84B-4670-A289-67624C3140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4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9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868"/>
            <a:ext cx="10515600" cy="92466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6792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Module 2 – Prof B V Shilpa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56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6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1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10" y="724468"/>
            <a:ext cx="10515600" cy="3963146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b="1" dirty="0" smtClean="0"/>
              <a:t>Classes </a:t>
            </a:r>
            <a:r>
              <a:rPr lang="en-IN" b="1" dirty="0"/>
              <a:t>and </a:t>
            </a:r>
            <a:r>
              <a:rPr lang="en-IN" b="1" dirty="0" smtClean="0"/>
              <a:t>methods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7044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1338"/>
            <a:ext cx="10515600" cy="5383377"/>
          </a:xfrm>
        </p:spPr>
        <p:txBody>
          <a:bodyPr/>
          <a:lstStyle/>
          <a:p>
            <a:r>
              <a:rPr lang="en-US" dirty="0" smtClean="0"/>
              <a:t>A special </a:t>
            </a:r>
            <a:r>
              <a:rPr lang="en-US" dirty="0"/>
              <a:t>method __</a:t>
            </a:r>
            <a:r>
              <a:rPr lang="en-US" dirty="0" err="1"/>
              <a:t>radd</a:t>
            </a:r>
            <a:r>
              <a:rPr lang="en-US" dirty="0"/>
              <a:t>__, which stands for “right-side add”.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invoked when </a:t>
            </a:r>
            <a:r>
              <a:rPr lang="en-US" dirty="0" smtClean="0"/>
              <a:t>an </a:t>
            </a:r>
            <a:r>
              <a:rPr lang="en-US" dirty="0"/>
              <a:t>object appears on the right side of the + </a:t>
            </a:r>
            <a:r>
              <a:rPr lang="en-US" dirty="0" smtClean="0"/>
              <a:t>operator.</a:t>
            </a:r>
          </a:p>
          <a:p>
            <a:pPr marL="0" indent="0">
              <a:buNone/>
            </a:pPr>
            <a:r>
              <a:rPr lang="en-US" altLang="en-US" dirty="0" smtClean="0"/>
              <a:t>				</a:t>
            </a:r>
            <a:r>
              <a:rPr lang="en-US" altLang="en-US" b="1" dirty="0" smtClean="0"/>
              <a:t>Ob3 </a:t>
            </a:r>
            <a:r>
              <a:rPr lang="en-US" altLang="en-US" b="1" dirty="0"/>
              <a:t>= 23 + </a:t>
            </a:r>
            <a:r>
              <a:rPr lang="en-US" altLang="en-US" b="1" dirty="0" smtClean="0"/>
              <a:t>Ob2</a:t>
            </a:r>
          </a:p>
          <a:p>
            <a:pPr marL="0" indent="0">
              <a:buNone/>
            </a:pPr>
            <a:r>
              <a:rPr lang="en-US" dirty="0" smtClean="0"/>
              <a:t>      # </a:t>
            </a:r>
            <a:r>
              <a:rPr lang="en-US" dirty="0"/>
              <a:t>inside class Time: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radd</a:t>
            </a:r>
            <a:r>
              <a:rPr lang="en-US" dirty="0"/>
              <a:t>__(self, other):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/>
              <a:t>self.__add</a:t>
            </a:r>
            <a:r>
              <a:rPr lang="en-US" dirty="0"/>
              <a:t>__(other)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IN" dirty="0" smtClean="0"/>
              <a:t>print(23 </a:t>
            </a:r>
            <a:r>
              <a:rPr lang="en-IN" dirty="0"/>
              <a:t>+ </a:t>
            </a:r>
            <a:r>
              <a:rPr lang="en-IN" dirty="0" smtClean="0"/>
              <a:t>ob2)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6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83" y="1366787"/>
            <a:ext cx="6411310" cy="4867928"/>
          </a:xfrm>
        </p:spPr>
        <p:txBody>
          <a:bodyPr/>
          <a:lstStyle/>
          <a:p>
            <a:r>
              <a:rPr lang="en-US" dirty="0" smtClean="0"/>
              <a:t>Reusing the single code multiple times.</a:t>
            </a:r>
          </a:p>
          <a:p>
            <a:r>
              <a:rPr lang="en-US" dirty="0" smtClean="0"/>
              <a:t>Polymorphism </a:t>
            </a:r>
            <a:r>
              <a:rPr lang="en-US" dirty="0"/>
              <a:t>means having many forms.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function name (but different signatures) being used for different types.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difference is the data types and number of arguments used in function</a:t>
            </a:r>
            <a:r>
              <a:rPr lang="en-US" dirty="0" smtClean="0"/>
              <a:t>.</a:t>
            </a:r>
          </a:p>
          <a:p>
            <a:r>
              <a:rPr lang="en-IN" dirty="0"/>
              <a:t>Polymorphism can facilitate code reuse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53552" y="1828800"/>
            <a:ext cx="3300248" cy="23140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add(x, y, z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0):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r>
              <a:rPr lang="en-US" alt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print(add(2, 3))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print(add(2, 3, 4))</a:t>
            </a:r>
          </a:p>
        </p:txBody>
      </p:sp>
    </p:spTree>
    <p:extLst>
      <p:ext uri="{BB962C8B-B14F-4D97-AF65-F5344CB8AC3E}">
        <p14:creationId xmlns:p14="http://schemas.microsoft.com/office/powerpoint/2010/main" val="141624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412" y="2574641"/>
            <a:ext cx="6739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9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57" y="1343637"/>
            <a:ext cx="10515600" cy="4867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</a:t>
            </a:r>
            <a:r>
              <a:rPr lang="en-US" dirty="0" smtClean="0"/>
              <a:t>also an </a:t>
            </a:r>
            <a:r>
              <a:rPr lang="en-US" dirty="0"/>
              <a:t>object-oriented programming language, </a:t>
            </a:r>
            <a:r>
              <a:rPr lang="en-US" dirty="0" smtClean="0"/>
              <a:t>which </a:t>
            </a:r>
            <a:r>
              <a:rPr lang="en-US" dirty="0"/>
              <a:t>has these defining </a:t>
            </a:r>
            <a:r>
              <a:rPr lang="en-US" dirty="0" smtClean="0"/>
              <a:t>characteristics</a:t>
            </a:r>
            <a:r>
              <a:rPr lang="en-US" dirty="0"/>
              <a:t>: </a:t>
            </a:r>
            <a:r>
              <a:rPr lang="en-US" dirty="0" smtClean="0"/>
              <a:t>•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include class and method definitions. 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computation is expressed in terms of operations on objects. </a:t>
            </a:r>
            <a:endParaRPr lang="en-US" dirty="0" smtClean="0"/>
          </a:p>
          <a:p>
            <a:pPr lvl="1"/>
            <a:r>
              <a:rPr lang="en-US" dirty="0" smtClean="0"/>
              <a:t>Objects </a:t>
            </a:r>
            <a:r>
              <a:rPr lang="en-US" dirty="0"/>
              <a:t>often represent things in the real world, and methods often correspond to the ways things in the real world interact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is a function that is </a:t>
            </a:r>
            <a:r>
              <a:rPr lang="en-US" dirty="0" smtClean="0"/>
              <a:t>associated </a:t>
            </a:r>
            <a:r>
              <a:rPr lang="en-US" dirty="0"/>
              <a:t>with a particular class. </a:t>
            </a:r>
            <a:endParaRPr lang="en-US" dirty="0" smtClean="0"/>
          </a:p>
          <a:p>
            <a:r>
              <a:rPr lang="en-US" dirty="0" smtClean="0"/>
              <a:t>Methods </a:t>
            </a:r>
            <a:r>
              <a:rPr lang="en-US" dirty="0"/>
              <a:t>are semantically the same as functions, but there are two syntactic </a:t>
            </a:r>
            <a:r>
              <a:rPr lang="en-US" dirty="0" smtClean="0"/>
              <a:t>differences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are defined inside a class definition in order to make the relationship between the class and the method explicit.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syntax for invoking a method is different from the syntax for calling a </a:t>
            </a:r>
            <a:r>
              <a:rPr lang="en-US" dirty="0" smtClean="0"/>
              <a:t>function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0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4" y="4236333"/>
            <a:ext cx="5331106" cy="2291788"/>
          </a:xfrm>
        </p:spPr>
        <p:txBody>
          <a:bodyPr/>
          <a:lstStyle/>
          <a:p>
            <a:r>
              <a:rPr lang="en-US" dirty="0"/>
              <a:t>To make </a:t>
            </a:r>
            <a:r>
              <a:rPr lang="en-US" dirty="0" err="1" smtClean="0"/>
              <a:t>print_time</a:t>
            </a:r>
            <a:r>
              <a:rPr lang="en-US" dirty="0" smtClean="0"/>
              <a:t>() </a:t>
            </a:r>
            <a:r>
              <a:rPr lang="en-US" dirty="0"/>
              <a:t>a method, </a:t>
            </a:r>
            <a:r>
              <a:rPr lang="en-US" dirty="0" smtClean="0"/>
              <a:t> </a:t>
            </a:r>
            <a:r>
              <a:rPr lang="en-US" dirty="0"/>
              <a:t>move the function definition inside the class definition. Notice the change in indentation.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05903" y="3072348"/>
            <a:ext cx="5686097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class Time(object):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 time = Time()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time.hour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11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time.minute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59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time.second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30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def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print_time</a:t>
            </a:r>
            <a:r>
              <a:rPr lang="en-US" sz="2000" dirty="0">
                <a:latin typeface="Georgia" panose="02040502050405020303" pitchFamily="18" charset="0"/>
              </a:rPr>
              <a:t>(time):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 </a:t>
            </a:r>
            <a:r>
              <a:rPr lang="en-US" sz="2000" dirty="0" smtClean="0">
                <a:latin typeface="Georgia" panose="02040502050405020303" pitchFamily="18" charset="0"/>
              </a:rPr>
              <a:t>        print</a:t>
            </a:r>
            <a:r>
              <a:rPr lang="en-US" sz="2000" dirty="0">
                <a:latin typeface="Georgia" panose="02040502050405020303" pitchFamily="18" charset="0"/>
              </a:rPr>
              <a:t>("%.2d:%.2d:%.2d" % </a:t>
            </a:r>
            <a:r>
              <a:rPr lang="en-US" sz="2000" dirty="0" smtClean="0">
                <a:latin typeface="Georgia" panose="02040502050405020303" pitchFamily="18" charset="0"/>
              </a:rPr>
              <a:t>   (</a:t>
            </a:r>
            <a:r>
              <a:rPr lang="en-US" sz="2000" dirty="0" err="1">
                <a:latin typeface="Georgia" panose="02040502050405020303" pitchFamily="18" charset="0"/>
              </a:rPr>
              <a:t>time.hour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                                 </a:t>
            </a:r>
            <a:r>
              <a:rPr lang="en-US" sz="2000" dirty="0" err="1" smtClean="0">
                <a:latin typeface="Georgia" panose="02040502050405020303" pitchFamily="18" charset="0"/>
              </a:rPr>
              <a:t>time.minute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time.second</a:t>
            </a:r>
            <a:r>
              <a:rPr lang="en-US" sz="2000" dirty="0">
                <a:latin typeface="Georgia" panose="02040502050405020303" pitchFamily="18" charset="0"/>
              </a:rPr>
              <a:t>))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 smtClean="0">
                <a:latin typeface="Georgia" panose="02040502050405020303" pitchFamily="18" charset="0"/>
              </a:rPr>
              <a:t>Time.print_time</a:t>
            </a:r>
            <a:r>
              <a:rPr lang="en-US" sz="2000" dirty="0" smtClean="0">
                <a:latin typeface="Georgia" panose="02040502050405020303" pitchFamily="18" charset="0"/>
              </a:rPr>
              <a:t>(time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163" y="34724"/>
            <a:ext cx="5686097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class Time(object):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 time = Time()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time.hour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11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time.minute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59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 err="1" smtClean="0">
                <a:latin typeface="Georgia" panose="02040502050405020303" pitchFamily="18" charset="0"/>
              </a:rPr>
              <a:t>time.second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= 30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 smtClean="0">
                <a:latin typeface="Georgia" panose="02040502050405020303" pitchFamily="18" charset="0"/>
              </a:rPr>
              <a:t>def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print_time</a:t>
            </a:r>
            <a:r>
              <a:rPr lang="en-US" sz="2000" dirty="0">
                <a:latin typeface="Georgia" panose="02040502050405020303" pitchFamily="18" charset="0"/>
              </a:rPr>
              <a:t>(time):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   </a:t>
            </a:r>
            <a:r>
              <a:rPr lang="en-US" sz="2000" dirty="0" smtClean="0">
                <a:latin typeface="Georgia" panose="02040502050405020303" pitchFamily="18" charset="0"/>
              </a:rPr>
              <a:t>        print</a:t>
            </a:r>
            <a:r>
              <a:rPr lang="en-US" sz="2000" dirty="0">
                <a:latin typeface="Georgia" panose="02040502050405020303" pitchFamily="18" charset="0"/>
              </a:rPr>
              <a:t>("%.2d:%.2d:%.2d" % </a:t>
            </a:r>
            <a:r>
              <a:rPr lang="en-US" sz="2000" dirty="0" smtClean="0">
                <a:latin typeface="Georgia" panose="02040502050405020303" pitchFamily="18" charset="0"/>
              </a:rPr>
              <a:t>   (</a:t>
            </a:r>
            <a:r>
              <a:rPr lang="en-US" sz="2000" dirty="0" err="1">
                <a:latin typeface="Georgia" panose="02040502050405020303" pitchFamily="18" charset="0"/>
              </a:rPr>
              <a:t>time.hour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                                 </a:t>
            </a:r>
            <a:r>
              <a:rPr lang="en-US" sz="2000" dirty="0" err="1" smtClean="0">
                <a:latin typeface="Georgia" panose="02040502050405020303" pitchFamily="18" charset="0"/>
              </a:rPr>
              <a:t>time.minute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time.second</a:t>
            </a:r>
            <a:r>
              <a:rPr lang="en-US" sz="2000" dirty="0">
                <a:latin typeface="Georgia" panose="02040502050405020303" pitchFamily="18" charset="0"/>
              </a:rPr>
              <a:t>))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smtClean="0">
                <a:latin typeface="Georgia" panose="02040502050405020303" pitchFamily="18" charset="0"/>
              </a:rPr>
              <a:t>    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 err="1">
                <a:latin typeface="Georgia" panose="02040502050405020303" pitchFamily="18" charset="0"/>
              </a:rPr>
              <a:t>print_time</a:t>
            </a:r>
            <a:r>
              <a:rPr lang="en-US" sz="2000" dirty="0">
                <a:latin typeface="Georgia" panose="02040502050405020303" pitchFamily="18" charset="0"/>
              </a:rPr>
              <a:t>(time)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4324" y="266218"/>
            <a:ext cx="649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The syntax for a function call,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print_time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(time)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5903" y="1354238"/>
            <a:ext cx="5591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method invocation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associated with class with dot operator  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Time.print_time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initialization - </a:t>
            </a:r>
            <a:r>
              <a:rPr lang="en-US" b="1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7" y="1250732"/>
            <a:ext cx="5335930" cy="56072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__</a:t>
            </a:r>
            <a:r>
              <a:rPr lang="en-US" dirty="0" err="1"/>
              <a:t>init</a:t>
            </a:r>
            <a:r>
              <a:rPr lang="en-US" dirty="0"/>
              <a:t>__ method is similar to constructors in C++ and Java.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run as soon as an object of a class is instantiated.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is useful to do any initialization </a:t>
            </a:r>
            <a:r>
              <a:rPr lang="en-US" dirty="0" smtClean="0"/>
              <a:t>for the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</a:t>
            </a:r>
            <a:r>
              <a:rPr lang="en-US" dirty="0"/>
              <a:t>full name is </a:t>
            </a:r>
            <a:r>
              <a:rPr lang="en-US" dirty="0" smtClean="0"/>
              <a:t>   </a:t>
            </a:r>
            <a:r>
              <a:rPr lang="en-US" b="1" dirty="0" smtClean="0"/>
              <a:t>__</a:t>
            </a:r>
            <a:r>
              <a:rPr lang="en-US" b="1" dirty="0" err="1" smtClean="0"/>
              <a:t>init</a:t>
            </a:r>
            <a:r>
              <a:rPr lang="en-US" b="1" dirty="0"/>
              <a:t>__ </a:t>
            </a:r>
            <a:endParaRPr lang="en-US" b="1" dirty="0" smtClean="0"/>
          </a:p>
          <a:p>
            <a:r>
              <a:rPr lang="en-US" b="1" dirty="0" smtClean="0"/>
              <a:t>two </a:t>
            </a:r>
            <a:r>
              <a:rPr lang="en-US" b="1" dirty="0"/>
              <a:t>underscore characters, </a:t>
            </a:r>
            <a:r>
              <a:rPr lang="en-US" b="1" dirty="0" smtClean="0"/>
              <a:t>followed </a:t>
            </a:r>
            <a:r>
              <a:rPr lang="en-US" b="1" dirty="0"/>
              <a:t>by </a:t>
            </a:r>
            <a:r>
              <a:rPr lang="en-US" b="1" dirty="0" err="1"/>
              <a:t>init</a:t>
            </a:r>
            <a:r>
              <a:rPr lang="en-US" b="1" dirty="0"/>
              <a:t>, and then two more </a:t>
            </a:r>
            <a:r>
              <a:rPr lang="en-US" b="1" dirty="0" smtClean="0"/>
              <a:t>underscores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is common for the parameters of __</a:t>
            </a:r>
            <a:r>
              <a:rPr lang="en-US" dirty="0" err="1"/>
              <a:t>init</a:t>
            </a:r>
            <a:r>
              <a:rPr lang="en-US" dirty="0"/>
              <a:t>__ to have the same names as the attributes.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 </a:t>
            </a:r>
            <a:r>
              <a:rPr lang="en-US" dirty="0" err="1"/>
              <a:t>self.hour</a:t>
            </a:r>
            <a:r>
              <a:rPr lang="en-US" dirty="0"/>
              <a:t> = hour stores the value of the parameter hour as an attribute of self.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10176" y="2227349"/>
            <a:ext cx="6481823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__(self, hour=0, minute=0, second=0):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self.hour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hour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self.minute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minute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self.second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second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457508"/>
            <a:ext cx="6005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method for the Time class might look like this:</a:t>
            </a:r>
          </a:p>
        </p:txBody>
      </p:sp>
    </p:spTree>
    <p:extLst>
      <p:ext uri="{BB962C8B-B14F-4D97-AF65-F5344CB8AC3E}">
        <p14:creationId xmlns:p14="http://schemas.microsoft.com/office/powerpoint/2010/main" val="362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str</a:t>
            </a:r>
            <a:r>
              <a:rPr lang="en-US" dirty="0"/>
              <a:t>__ 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5" y="1039530"/>
            <a:ext cx="11887200" cy="56390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__</a:t>
            </a:r>
            <a:r>
              <a:rPr lang="en-US" b="1" dirty="0" err="1"/>
              <a:t>str</a:t>
            </a:r>
            <a:r>
              <a:rPr lang="en-US" b="1" dirty="0"/>
              <a:t>__ </a:t>
            </a:r>
            <a:r>
              <a:rPr lang="en-US" dirty="0" smtClean="0"/>
              <a:t>method</a:t>
            </a:r>
            <a:r>
              <a:rPr lang="en-US" dirty="0"/>
              <a:t>, </a:t>
            </a:r>
            <a:r>
              <a:rPr lang="en-US" dirty="0" smtClean="0"/>
              <a:t>returns </a:t>
            </a:r>
            <a:r>
              <a:rPr lang="en-US" dirty="0"/>
              <a:t>a string </a:t>
            </a:r>
            <a:r>
              <a:rPr lang="en-US" dirty="0" smtClean="0"/>
              <a:t>representation </a:t>
            </a:r>
            <a:r>
              <a:rPr lang="en-US" dirty="0"/>
              <a:t>of an object.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here is a </a:t>
            </a:r>
            <a:r>
              <a:rPr lang="en-US" dirty="0" err="1"/>
              <a:t>str</a:t>
            </a:r>
            <a:r>
              <a:rPr lang="en-US" dirty="0"/>
              <a:t> method for Time objects: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When </a:t>
            </a:r>
            <a:r>
              <a:rPr lang="en-US" dirty="0" smtClean="0"/>
              <a:t>an object is printed, </a:t>
            </a:r>
            <a:r>
              <a:rPr lang="en-US" dirty="0"/>
              <a:t>Python invokes the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class is written, always </a:t>
            </a:r>
            <a:r>
              <a:rPr lang="en-US" dirty="0"/>
              <a:t>start by writing __</a:t>
            </a:r>
            <a:r>
              <a:rPr lang="en-US" dirty="0" err="1"/>
              <a:t>init</a:t>
            </a:r>
            <a:r>
              <a:rPr lang="en-US" dirty="0"/>
              <a:t>__, which makes it easier to instantiate objects, and __</a:t>
            </a:r>
            <a:r>
              <a:rPr lang="en-US" dirty="0" err="1"/>
              <a:t>str</a:t>
            </a:r>
            <a:r>
              <a:rPr lang="en-US" dirty="0"/>
              <a:t>__, which is useful for debugging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6771" y="2048139"/>
            <a:ext cx="9883814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# inside class Time: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__(self):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return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'%.2d:%.2d:%.2d' %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self.hour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self.minute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self.second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 Time(9, 45)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print(time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909"/>
            <a:ext cx="5875116" cy="5491213"/>
          </a:xfrm>
        </p:spPr>
        <p:txBody>
          <a:bodyPr>
            <a:normAutofit/>
          </a:bodyPr>
          <a:lstStyle/>
          <a:p>
            <a:r>
              <a:rPr lang="en-US" dirty="0" smtClean="0"/>
              <a:t>Operator overloading</a:t>
            </a:r>
            <a:r>
              <a:rPr lang="en-US" dirty="0"/>
              <a:t> means giving extended meaning beyond their predefined operational meaning.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operator + is used to add two integers as well as join two strings and merge two lists.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possible </a:t>
            </a:r>
            <a:r>
              <a:rPr lang="en-US" dirty="0"/>
              <a:t>because ‘+’ operator is overloaded by </a:t>
            </a:r>
            <a:r>
              <a:rPr lang="en-US" dirty="0" err="1"/>
              <a:t>int</a:t>
            </a:r>
            <a:r>
              <a:rPr lang="en-US" dirty="0"/>
              <a:t> class and </a:t>
            </a:r>
            <a:r>
              <a:rPr lang="en-US" dirty="0" err="1"/>
              <a:t>str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+ operator, </a:t>
            </a:r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b="1" dirty="0"/>
              <a:t>__add__ </a:t>
            </a:r>
            <a:r>
              <a:rPr lang="en-US" dirty="0"/>
              <a:t>is automatically invoked in which the operation for + operator is defined.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0" y="1101032"/>
            <a:ext cx="6096000" cy="50167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__(self, a, b):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# adding two objects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__add__(self, other):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other.a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other.b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Ob1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complex(1, 2)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Ob2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complex(2, 3)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Ob3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Ob1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Ob2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print(Ob3)</a:t>
            </a:r>
            <a:endParaRPr lang="en-US" alt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97854"/>
            <a:ext cx="4008219" cy="6665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03" y="648849"/>
            <a:ext cx="341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43" y="2615433"/>
            <a:ext cx="4467225" cy="412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94593"/>
            <a:ext cx="35909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338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Type-Based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6787"/>
            <a:ext cx="5980386" cy="48679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type-based </a:t>
            </a:r>
            <a:r>
              <a:rPr lang="en-US" b="1" dirty="0" smtClean="0"/>
              <a:t>dispatch</a:t>
            </a:r>
            <a:r>
              <a:rPr lang="en-US" dirty="0" smtClean="0"/>
              <a:t> </a:t>
            </a:r>
            <a:r>
              <a:rPr lang="en-US" dirty="0"/>
              <a:t>dispatches the computation to different methods based on the type of the arguments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complex number addition example, two Complex number objects are added, an </a:t>
            </a:r>
            <a:r>
              <a:rPr lang="en-US" dirty="0"/>
              <a:t>integer </a:t>
            </a:r>
            <a:r>
              <a:rPr lang="en-US" dirty="0" smtClean="0"/>
              <a:t>can also be added to a Complex number object</a:t>
            </a:r>
          </a:p>
          <a:p>
            <a:r>
              <a:rPr lang="en-US" dirty="0" smtClean="0"/>
              <a:t>But this addition is not com</a:t>
            </a:r>
            <a:r>
              <a:rPr lang="en-US" dirty="0"/>
              <a:t>mutative</a:t>
            </a:r>
            <a:endParaRPr lang="en-IN" dirty="0"/>
          </a:p>
          <a:p>
            <a:pPr lvl="0"/>
            <a:r>
              <a:rPr lang="en-US" altLang="en-US" dirty="0" smtClean="0"/>
              <a:t>Ob3 </a:t>
            </a:r>
            <a:r>
              <a:rPr lang="en-US" altLang="en-US" b="1" dirty="0" smtClean="0"/>
              <a:t>= 23 </a:t>
            </a:r>
            <a:r>
              <a:rPr lang="en-US" altLang="en-US" dirty="0" smtClean="0"/>
              <a:t>+ Ob2   will give an error</a:t>
            </a:r>
          </a:p>
          <a:p>
            <a:pPr lvl="0"/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unsupported operand type(s) for +: '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' and 'instance'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217957"/>
            <a:ext cx="6096000" cy="50167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__(self, a, b):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# adding two objects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__add__(self, other):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       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other.a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self.b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other.b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Ob1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complex(1, 2)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Ob2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complex(2, 3)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Ob3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Ob1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23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print(Ob3)</a:t>
            </a:r>
            <a:endParaRPr lang="en-US" alt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16265</TotalTime>
  <Words>488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Georgia</vt:lpstr>
      <vt:lpstr>Office Theme</vt:lpstr>
      <vt:lpstr>Classes and methods</vt:lpstr>
      <vt:lpstr>Methods</vt:lpstr>
      <vt:lpstr>PowerPoint Presentation</vt:lpstr>
      <vt:lpstr>The initialization - init Method </vt:lpstr>
      <vt:lpstr>The __str__ Method </vt:lpstr>
      <vt:lpstr>Operator Overloading</vt:lpstr>
      <vt:lpstr>PowerPoint Presentation</vt:lpstr>
      <vt:lpstr>PowerPoint Presentation</vt:lpstr>
      <vt:lpstr>Type-Based Dispatch</vt:lpstr>
      <vt:lpstr>PowerPoint Presentation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Shilpa B V</dc:creator>
  <cp:lastModifiedBy>Smitha</cp:lastModifiedBy>
  <cp:revision>522</cp:revision>
  <dcterms:created xsi:type="dcterms:W3CDTF">2023-05-21T05:59:48Z</dcterms:created>
  <dcterms:modified xsi:type="dcterms:W3CDTF">2023-09-04T09:03:38Z</dcterms:modified>
</cp:coreProperties>
</file>