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7" r:id="rId7"/>
    <p:sldId id="262" r:id="rId8"/>
    <p:sldId id="260" r:id="rId9"/>
    <p:sldId id="268" r:id="rId10"/>
    <p:sldId id="263" r:id="rId11"/>
    <p:sldId id="264" r:id="rId12"/>
    <p:sldId id="265" r:id="rId13"/>
    <p:sldId id="269" r:id="rId14"/>
    <p:sldId id="270" r:id="rId15"/>
    <p:sldId id="271" r:id="rId16"/>
    <p:sldId id="272" r:id="rId17"/>
    <p:sldId id="273" r:id="rId18"/>
    <p:sldId id="266" r:id="rId19"/>
    <p:sldId id="274" r:id="rId20"/>
    <p:sldId id="275" r:id="rId21"/>
    <p:sldId id="276" r:id="rId22"/>
    <p:sldId id="277" r:id="rId23"/>
    <p:sldId id="278" r:id="rId24"/>
    <p:sldId id="284" r:id="rId25"/>
    <p:sldId id="285" r:id="rId26"/>
    <p:sldId id="286" r:id="rId27"/>
    <p:sldId id="279" r:id="rId28"/>
    <p:sldId id="287" r:id="rId29"/>
    <p:sldId id="288" r:id="rId30"/>
    <p:sldId id="289" r:id="rId31"/>
    <p:sldId id="290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468FC-19BE-4B64-B825-A486E9972995}" type="datetimeFigureOut">
              <a:rPr lang="en-IN" smtClean="0"/>
              <a:t>11-08-2023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63D05-93A0-45E6-9C95-D2A4062306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1284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468FC-19BE-4B64-B825-A486E9972995}" type="datetimeFigureOut">
              <a:rPr lang="en-IN" smtClean="0"/>
              <a:t>11-08-2023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63D05-93A0-45E6-9C95-D2A4062306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3193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468FC-19BE-4B64-B825-A486E9972995}" type="datetimeFigureOut">
              <a:rPr lang="en-IN" smtClean="0"/>
              <a:t>11-08-2023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63D05-93A0-45E6-9C95-D2A4062306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0715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468FC-19BE-4B64-B825-A486E9972995}" type="datetimeFigureOut">
              <a:rPr lang="en-IN" smtClean="0"/>
              <a:t>11-08-2023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63D05-93A0-45E6-9C95-D2A4062306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4277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468FC-19BE-4B64-B825-A486E9972995}" type="datetimeFigureOut">
              <a:rPr lang="en-IN" smtClean="0"/>
              <a:t>11-08-2023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63D05-93A0-45E6-9C95-D2A4062306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644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468FC-19BE-4B64-B825-A486E9972995}" type="datetimeFigureOut">
              <a:rPr lang="en-IN" smtClean="0"/>
              <a:t>11-08-2023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63D05-93A0-45E6-9C95-D2A4062306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2757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468FC-19BE-4B64-B825-A486E9972995}" type="datetimeFigureOut">
              <a:rPr lang="en-IN" smtClean="0"/>
              <a:t>11-08-2023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63D05-93A0-45E6-9C95-D2A4062306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1966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468FC-19BE-4B64-B825-A486E9972995}" type="datetimeFigureOut">
              <a:rPr lang="en-IN" smtClean="0"/>
              <a:t>11-08-2023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63D05-93A0-45E6-9C95-D2A4062306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7015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468FC-19BE-4B64-B825-A486E9972995}" type="datetimeFigureOut">
              <a:rPr lang="en-IN" smtClean="0"/>
              <a:t>11-08-2023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63D05-93A0-45E6-9C95-D2A4062306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7516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468FC-19BE-4B64-B825-A486E9972995}" type="datetimeFigureOut">
              <a:rPr lang="en-IN" smtClean="0"/>
              <a:t>11-08-2023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63D05-93A0-45E6-9C95-D2A4062306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7725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468FC-19BE-4B64-B825-A486E9972995}" type="datetimeFigureOut">
              <a:rPr lang="en-IN" smtClean="0"/>
              <a:t>11-08-2023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63D05-93A0-45E6-9C95-D2A4062306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3983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5468FC-19BE-4B64-B825-A486E9972995}" type="datetimeFigureOut">
              <a:rPr lang="en-IN" smtClean="0"/>
              <a:t>11-08-2023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E63D05-93A0-45E6-9C95-D2A4062306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5813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0463"/>
            <a:ext cx="9144000" cy="2389500"/>
          </a:xfrm>
        </p:spPr>
        <p:txBody>
          <a:bodyPr>
            <a:normAutofit/>
          </a:bodyPr>
          <a:lstStyle/>
          <a:p>
            <a:r>
              <a:rPr lang="en-GB" b="1" strike="noStrike" spc="-1" dirty="0" smtClean="0">
                <a:latin typeface="Cambria" panose="02040503050406030204" pitchFamily="18" charset="0"/>
                <a:ea typeface="Cambria" panose="02040503050406030204" pitchFamily="18" charset="0"/>
              </a:rPr>
              <a:t>Module 4</a:t>
            </a:r>
            <a:r>
              <a:rPr lang="en-GB" sz="7200" b="1" strike="noStrike" spc="-1" dirty="0" smtClean="0">
                <a:latin typeface="Cambria" panose="02040503050406030204" pitchFamily="18" charset="0"/>
                <a:ea typeface="Cambria" panose="02040503050406030204" pitchFamily="18" charset="0"/>
              </a:rPr>
              <a:t/>
            </a:r>
            <a:br>
              <a:rPr lang="en-GB" sz="7200" b="1" strike="noStrike" spc="-1" dirty="0" smtClean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GB" sz="7200" b="1" strike="noStrike" spc="-1" dirty="0" smtClean="0">
                <a:latin typeface="Cambria" panose="02040503050406030204" pitchFamily="18" charset="0"/>
                <a:ea typeface="Cambria" panose="02040503050406030204" pitchFamily="18" charset="0"/>
              </a:rPr>
              <a:t>Organizing files</a:t>
            </a:r>
            <a:endParaRPr lang="en-IN" sz="72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9385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113" y="274973"/>
            <a:ext cx="10515600" cy="961399"/>
          </a:xfrm>
        </p:spPr>
        <p:txBody>
          <a:bodyPr>
            <a:normAutofit/>
          </a:bodyPr>
          <a:lstStyle/>
          <a:p>
            <a:r>
              <a:rPr lang="en-US" sz="42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Moving and Renaming Files and Folders</a:t>
            </a:r>
            <a:endParaRPr lang="en-IN" sz="42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14113" y="1532586"/>
            <a:ext cx="5712851" cy="46376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500" dirty="0" smtClean="0">
                <a:latin typeface="Cambria" panose="02040503050406030204" pitchFamily="18" charset="0"/>
                <a:ea typeface="Cambria" panose="02040503050406030204" pitchFamily="18" charset="0"/>
              </a:rPr>
              <a:t>Calling </a:t>
            </a:r>
            <a:r>
              <a:rPr lang="en-US" sz="25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shutil.move</a:t>
            </a:r>
            <a:r>
              <a:rPr lang="en-US" sz="2500" dirty="0" smtClean="0">
                <a:latin typeface="Cambria" panose="02040503050406030204" pitchFamily="18" charset="0"/>
                <a:ea typeface="Cambria" panose="02040503050406030204" pitchFamily="18" charset="0"/>
              </a:rPr>
              <a:t>(source, destination) will move the file or folder at the path source to the path destination and will return a string of the absolute path of the new location.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500" dirty="0" smtClean="0">
                <a:latin typeface="Cambria" panose="02040503050406030204" pitchFamily="18" charset="0"/>
                <a:ea typeface="Cambria" panose="02040503050406030204" pitchFamily="18" charset="0"/>
              </a:rPr>
              <a:t>If destination points to a folder, the source file gets moved into destination and keeps its current filename.</a:t>
            </a:r>
            <a:endParaRPr lang="en-IN" sz="25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194738" y="1792983"/>
            <a:ext cx="19230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Example:</a:t>
            </a:r>
            <a:endParaRPr lang="en-IN" sz="32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4738" y="2934369"/>
            <a:ext cx="5718220" cy="153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328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06535" y="1866973"/>
            <a:ext cx="8397766" cy="2677656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import </a:t>
            </a:r>
            <a:r>
              <a:rPr lang="en-IN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shutil</a:t>
            </a:r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/>
            </a:r>
            <a:b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import </a:t>
            </a:r>
            <a:r>
              <a:rPr lang="en-IN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os</a:t>
            </a:r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/>
            </a:r>
            <a:b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IN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os.chdir</a:t>
            </a:r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('C:\\')</a:t>
            </a:r>
            <a:b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IN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ctoc</a:t>
            </a:r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 = </a:t>
            </a:r>
            <a:r>
              <a:rPr lang="en-IN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shutil.move</a:t>
            </a:r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('C:\\sample\\sss.txt', 'C:\\</a:t>
            </a:r>
            <a:r>
              <a:rPr lang="en-IN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del_backup</a:t>
            </a:r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')</a:t>
            </a:r>
            <a:b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print('Path of sss.txt </a:t>
            </a:r>
            <a:r>
              <a:rPr lang="en-IN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moved --- ', </a:t>
            </a:r>
            <a:r>
              <a:rPr lang="en-IN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ctoc</a:t>
            </a:r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b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IN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ctod</a:t>
            </a:r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 = </a:t>
            </a:r>
            <a:r>
              <a:rPr lang="en-IN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shutil.move</a:t>
            </a:r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('C:\\sample\\yyy.txt', 'D:\\delicious')</a:t>
            </a:r>
            <a:b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print('Path of yyy.txt </a:t>
            </a:r>
            <a:r>
              <a:rPr lang="en-IN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moved --- ', </a:t>
            </a:r>
            <a:r>
              <a:rPr lang="en-IN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ctod</a:t>
            </a:r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</a:p>
        </p:txBody>
      </p:sp>
      <p:sp>
        <p:nvSpPr>
          <p:cNvPr id="5" name="Rectangle 4"/>
          <p:cNvSpPr/>
          <p:nvPr/>
        </p:nvSpPr>
        <p:spPr>
          <a:xfrm>
            <a:off x="1306535" y="4996100"/>
            <a:ext cx="8565936" cy="830997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latin typeface="Georgia" panose="02040502050405020303" pitchFamily="18" charset="0"/>
              </a:rPr>
              <a:t>Path of sss.txt </a:t>
            </a:r>
            <a:r>
              <a:rPr lang="en-US" sz="2400" dirty="0" smtClean="0">
                <a:latin typeface="Georgia" panose="02040502050405020303" pitchFamily="18" charset="0"/>
              </a:rPr>
              <a:t>moved --- </a:t>
            </a:r>
            <a:r>
              <a:rPr lang="en-US" sz="2400" dirty="0">
                <a:latin typeface="Georgia" panose="02040502050405020303" pitchFamily="18" charset="0"/>
              </a:rPr>
              <a:t>C:\del_backup\sss.txt</a:t>
            </a:r>
          </a:p>
          <a:p>
            <a:r>
              <a:rPr lang="en-US" sz="2400" dirty="0">
                <a:latin typeface="Georgia" panose="02040502050405020303" pitchFamily="18" charset="0"/>
              </a:rPr>
              <a:t>Path of yyy.txt moved </a:t>
            </a:r>
            <a:r>
              <a:rPr lang="en-US" sz="2400" dirty="0" smtClean="0">
                <a:latin typeface="Georgia" panose="02040502050405020303" pitchFamily="18" charset="0"/>
              </a:rPr>
              <a:t>--- D</a:t>
            </a:r>
            <a:r>
              <a:rPr lang="en-US" sz="2400" dirty="0">
                <a:latin typeface="Georgia" panose="02040502050405020303" pitchFamily="18" charset="0"/>
              </a:rPr>
              <a:t>:\delicious\yyy.txt</a:t>
            </a:r>
            <a:endParaRPr lang="en-IN" sz="2400" dirty="0">
              <a:latin typeface="Georgia" panose="02040502050405020303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7578" y="458421"/>
            <a:ext cx="23561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Example:</a:t>
            </a:r>
            <a:endParaRPr lang="en-IN" sz="40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2746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94290" y="746677"/>
            <a:ext cx="11645462" cy="5244220"/>
          </a:xfrm>
        </p:spPr>
        <p:txBody>
          <a:bodyPr>
            <a:normAutofit/>
          </a:bodyPr>
          <a:lstStyle/>
          <a:p>
            <a:r>
              <a:rPr lang="en-US" dirty="0"/>
              <a:t>The destination path can also specify a </a:t>
            </a:r>
            <a:r>
              <a:rPr lang="en-US" dirty="0" smtClean="0"/>
              <a:t>filename, wherein the </a:t>
            </a:r>
            <a:r>
              <a:rPr lang="en-US" dirty="0"/>
              <a:t>source file is moved and </a:t>
            </a:r>
            <a:r>
              <a:rPr lang="en-US" dirty="0" smtClean="0"/>
              <a:t>renamed in the destination.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IN" dirty="0" smtClean="0"/>
              <a:t>Consider this :       </a:t>
            </a:r>
            <a:r>
              <a:rPr lang="en-IN" dirty="0" err="1" smtClean="0"/>
              <a:t>filedir</a:t>
            </a:r>
            <a:r>
              <a:rPr lang="en-IN" dirty="0" smtClean="0"/>
              <a:t> </a:t>
            </a:r>
            <a:r>
              <a:rPr lang="en-IN" dirty="0"/>
              <a:t>= </a:t>
            </a:r>
            <a:r>
              <a:rPr lang="en-IN" dirty="0" err="1"/>
              <a:t>shutil.move</a:t>
            </a:r>
            <a:r>
              <a:rPr lang="en-IN" dirty="0" smtClean="0"/>
              <a:t>(‘D:\\</a:t>
            </a:r>
            <a:r>
              <a:rPr lang="en-IN" dirty="0"/>
              <a:t>sample\\abc.txt', 'D:\\eggs')</a:t>
            </a:r>
          </a:p>
          <a:p>
            <a:r>
              <a:rPr lang="en-US" dirty="0" smtClean="0"/>
              <a:t>What happens ? </a:t>
            </a:r>
            <a:r>
              <a:rPr lang="en-US" dirty="0"/>
              <a:t> </a:t>
            </a:r>
            <a:r>
              <a:rPr lang="en-US" dirty="0" smtClean="0"/>
              <a:t>  Is “eggs” a new file or a folder? 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470339" y="1692826"/>
            <a:ext cx="10796752" cy="1200329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newfn</a:t>
            </a:r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 = </a:t>
            </a:r>
            <a:r>
              <a:rPr lang="en-IN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shutil.move</a:t>
            </a:r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('C:\\sample\\hello.txt', 'D:\\delicious\\new_hello.txt')</a:t>
            </a:r>
            <a:b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print('Path of hello.txt </a:t>
            </a:r>
            <a:r>
              <a:rPr lang="en-IN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moved --- ', </a:t>
            </a:r>
            <a:r>
              <a:rPr lang="en-IN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newfn</a:t>
            </a:r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</a:p>
        </p:txBody>
      </p:sp>
      <p:sp>
        <p:nvSpPr>
          <p:cNvPr id="6" name="Rectangle 5"/>
          <p:cNvSpPr/>
          <p:nvPr/>
        </p:nvSpPr>
        <p:spPr>
          <a:xfrm>
            <a:off x="470339" y="3011939"/>
            <a:ext cx="7080272" cy="461665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Path of hello.txt moved </a:t>
            </a:r>
            <a:r>
              <a:rPr lang="en-IN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--- D</a:t>
            </a:r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:\delicious\new_hello.txt</a:t>
            </a:r>
          </a:p>
        </p:txBody>
      </p:sp>
    </p:spTree>
    <p:extLst>
      <p:ext uri="{BB962C8B-B14F-4D97-AF65-F5344CB8AC3E}">
        <p14:creationId xmlns:p14="http://schemas.microsoft.com/office/powerpoint/2010/main" val="3323642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Note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6482" y="2816772"/>
            <a:ext cx="4099036" cy="3333860"/>
          </a:xfrm>
        </p:spPr>
        <p:txBody>
          <a:bodyPr/>
          <a:lstStyle/>
          <a:p>
            <a:r>
              <a:rPr lang="en-US" dirty="0" smtClean="0"/>
              <a:t>Copy()  - Copy Paste</a:t>
            </a:r>
          </a:p>
          <a:p>
            <a:r>
              <a:rPr lang="en-US" dirty="0" smtClean="0"/>
              <a:t>Move() – Cut paste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1203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593" y="114868"/>
            <a:ext cx="12097407" cy="1340445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3600" dirty="0" smtClean="0"/>
              <a:t>Permanently </a:t>
            </a:r>
            <a:r>
              <a:rPr lang="en-US" sz="3600" dirty="0"/>
              <a:t>Deleting Files and Folders </a:t>
            </a:r>
            <a:r>
              <a:rPr lang="en-US" sz="3600" dirty="0" smtClean="0"/>
              <a:t> </a:t>
            </a:r>
            <a:br>
              <a:rPr lang="en-US" sz="3600" dirty="0" smtClean="0"/>
            </a:br>
            <a:r>
              <a:rPr lang="en-US" sz="3600" b="1" dirty="0" err="1" smtClean="0">
                <a:solidFill>
                  <a:srgbClr val="FF0000"/>
                </a:solidFill>
              </a:rPr>
              <a:t>os.unlink</a:t>
            </a:r>
            <a:r>
              <a:rPr lang="en-US" sz="3600" b="1" dirty="0" smtClean="0">
                <a:solidFill>
                  <a:srgbClr val="FF0000"/>
                </a:solidFill>
              </a:rPr>
              <a:t>(path),    </a:t>
            </a:r>
            <a:r>
              <a:rPr lang="en-US" sz="3600" b="1" dirty="0" err="1" smtClean="0">
                <a:solidFill>
                  <a:srgbClr val="FF0000"/>
                </a:solidFill>
              </a:rPr>
              <a:t>os.rmdir</a:t>
            </a:r>
            <a:r>
              <a:rPr lang="en-US" sz="3600" b="1" dirty="0" smtClean="0">
                <a:solidFill>
                  <a:srgbClr val="FF0000"/>
                </a:solidFill>
              </a:rPr>
              <a:t>(path),       </a:t>
            </a:r>
            <a:r>
              <a:rPr lang="en-US" sz="3600" b="1" dirty="0" err="1" smtClean="0">
                <a:solidFill>
                  <a:srgbClr val="FF0000"/>
                </a:solidFill>
              </a:rPr>
              <a:t>shutil.rmtree</a:t>
            </a:r>
            <a:r>
              <a:rPr lang="en-US" sz="3600" b="1" dirty="0" smtClean="0">
                <a:solidFill>
                  <a:srgbClr val="FF0000"/>
                </a:solidFill>
              </a:rPr>
              <a:t>(path</a:t>
            </a:r>
            <a:r>
              <a:rPr lang="en-US" sz="3600" b="1" dirty="0">
                <a:solidFill>
                  <a:srgbClr val="FF0000"/>
                </a:solidFill>
              </a:rPr>
              <a:t>)</a:t>
            </a:r>
            <a:endParaRPr lang="en-IN" sz="36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50262"/>
            <a:ext cx="10515600" cy="4867928"/>
          </a:xfrm>
        </p:spPr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b="1" dirty="0"/>
              <a:t>single file </a:t>
            </a:r>
            <a:r>
              <a:rPr lang="en-US" dirty="0"/>
              <a:t>or </a:t>
            </a:r>
            <a:r>
              <a:rPr lang="en-US" b="1" dirty="0"/>
              <a:t>a single empty folder </a:t>
            </a:r>
            <a:r>
              <a:rPr lang="en-US" dirty="0"/>
              <a:t>can </a:t>
            </a:r>
            <a:r>
              <a:rPr lang="en-US" dirty="0" smtClean="0"/>
              <a:t>be deleted with </a:t>
            </a:r>
            <a:r>
              <a:rPr lang="en-US" dirty="0"/>
              <a:t>functions in the </a:t>
            </a:r>
            <a:r>
              <a:rPr lang="en-US" b="1" dirty="0" err="1"/>
              <a:t>os</a:t>
            </a:r>
            <a:r>
              <a:rPr lang="en-US" b="1" dirty="0"/>
              <a:t> </a:t>
            </a:r>
            <a:r>
              <a:rPr lang="en-US" b="1" dirty="0" smtClean="0"/>
              <a:t>module</a:t>
            </a:r>
          </a:p>
          <a:p>
            <a:r>
              <a:rPr lang="en-US" dirty="0" smtClean="0"/>
              <a:t>But to </a:t>
            </a:r>
            <a:r>
              <a:rPr lang="en-US" dirty="0"/>
              <a:t>delete a folder and all of its contents</a:t>
            </a:r>
            <a:r>
              <a:rPr lang="en-US" dirty="0" smtClean="0"/>
              <a:t>, </a:t>
            </a:r>
            <a:r>
              <a:rPr lang="en-US" b="1" dirty="0" err="1"/>
              <a:t>shutil</a:t>
            </a:r>
            <a:r>
              <a:rPr lang="en-US" b="1" dirty="0"/>
              <a:t> </a:t>
            </a:r>
            <a:r>
              <a:rPr lang="en-US" b="1" dirty="0" smtClean="0"/>
              <a:t>module </a:t>
            </a:r>
            <a:r>
              <a:rPr lang="en-US" dirty="0" smtClean="0"/>
              <a:t>is used.</a:t>
            </a:r>
          </a:p>
          <a:p>
            <a:r>
              <a:rPr lang="en-US" b="1" dirty="0" err="1" smtClean="0"/>
              <a:t>os.unlink</a:t>
            </a:r>
            <a:r>
              <a:rPr lang="en-US" b="1" dirty="0" smtClean="0"/>
              <a:t>(path</a:t>
            </a:r>
            <a:r>
              <a:rPr lang="en-US" b="1" dirty="0"/>
              <a:t>)</a:t>
            </a:r>
            <a:r>
              <a:rPr lang="en-US" dirty="0"/>
              <a:t> </a:t>
            </a:r>
            <a:r>
              <a:rPr lang="en-US" dirty="0" smtClean="0"/>
              <a:t>deletes </a:t>
            </a:r>
            <a:r>
              <a:rPr lang="en-US" dirty="0"/>
              <a:t>the </a:t>
            </a:r>
            <a:r>
              <a:rPr lang="en-US" b="1" dirty="0"/>
              <a:t>file</a:t>
            </a:r>
            <a:r>
              <a:rPr lang="en-US" dirty="0"/>
              <a:t> at </a:t>
            </a:r>
            <a:r>
              <a:rPr lang="en-US" dirty="0" smtClean="0"/>
              <a:t>path specified. </a:t>
            </a:r>
          </a:p>
          <a:p>
            <a:r>
              <a:rPr lang="en-US" b="1" dirty="0" err="1" smtClean="0"/>
              <a:t>os.rmdir</a:t>
            </a:r>
            <a:r>
              <a:rPr lang="en-US" b="1" dirty="0" smtClean="0"/>
              <a:t>(path</a:t>
            </a:r>
            <a:r>
              <a:rPr lang="en-US" b="1" dirty="0"/>
              <a:t>)</a:t>
            </a:r>
            <a:r>
              <a:rPr lang="en-US" dirty="0"/>
              <a:t> </a:t>
            </a:r>
            <a:r>
              <a:rPr lang="en-US" dirty="0" smtClean="0"/>
              <a:t>deletes </a:t>
            </a:r>
            <a:r>
              <a:rPr lang="en-US" dirty="0"/>
              <a:t>the folder at </a:t>
            </a:r>
            <a:r>
              <a:rPr lang="en-US" dirty="0" smtClean="0"/>
              <a:t>path, but the </a:t>
            </a:r>
            <a:r>
              <a:rPr lang="en-US" b="1" dirty="0"/>
              <a:t>folder must be empty </a:t>
            </a:r>
            <a:r>
              <a:rPr lang="en-US" dirty="0"/>
              <a:t>of any files or folders. </a:t>
            </a:r>
            <a:endParaRPr lang="en-US" dirty="0" smtClean="0"/>
          </a:p>
          <a:p>
            <a:r>
              <a:rPr lang="en-US" b="1" dirty="0" err="1" smtClean="0"/>
              <a:t>shutil.rmtree</a:t>
            </a:r>
            <a:r>
              <a:rPr lang="en-US" b="1" dirty="0" smtClean="0"/>
              <a:t>(path)</a:t>
            </a:r>
            <a:r>
              <a:rPr lang="en-US" dirty="0" smtClean="0"/>
              <a:t> removes </a:t>
            </a:r>
            <a:r>
              <a:rPr lang="en-US" dirty="0"/>
              <a:t>the </a:t>
            </a:r>
            <a:r>
              <a:rPr lang="en-US" b="1" dirty="0"/>
              <a:t>folder at path, and all files and folders it contains </a:t>
            </a:r>
            <a:r>
              <a:rPr lang="en-US" dirty="0"/>
              <a:t>will also be deleted.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567899" y="5871920"/>
            <a:ext cx="1124756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Be careful when using these functions in your programs!</a:t>
            </a:r>
            <a:endParaRPr lang="en-IN" sz="32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6184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207" y="114868"/>
            <a:ext cx="11143593" cy="92466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Verifying before deletion is important</a:t>
            </a: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>confirm by printing the filename before deleting it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08385"/>
            <a:ext cx="10439400" cy="4826329"/>
          </a:xfrm>
          <a:solidFill>
            <a:srgbClr val="FFFF00"/>
          </a:solidFill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/>
              <a:t>import </a:t>
            </a:r>
            <a:r>
              <a:rPr lang="en-IN" dirty="0" err="1"/>
              <a:t>os</a:t>
            </a:r>
            <a:r>
              <a:rPr lang="en-IN" dirty="0"/>
              <a:t>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for </a:t>
            </a:r>
            <a:r>
              <a:rPr lang="en-IN" dirty="0"/>
              <a:t>filename in </a:t>
            </a:r>
            <a:r>
              <a:rPr lang="en-IN" dirty="0" err="1"/>
              <a:t>os.listdir</a:t>
            </a:r>
            <a:r>
              <a:rPr lang="en-IN" dirty="0"/>
              <a:t>(): </a:t>
            </a:r>
            <a:endParaRPr lang="en-IN" dirty="0" smtClean="0"/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if </a:t>
            </a:r>
            <a:r>
              <a:rPr lang="en-IN" dirty="0" err="1"/>
              <a:t>filename.endswith</a:t>
            </a:r>
            <a:r>
              <a:rPr lang="en-IN" dirty="0" smtClean="0"/>
              <a:t>('.</a:t>
            </a:r>
            <a:r>
              <a:rPr lang="en-IN" dirty="0"/>
              <a:t>t</a:t>
            </a:r>
            <a:r>
              <a:rPr lang="en-IN" dirty="0" smtClean="0"/>
              <a:t>xt</a:t>
            </a:r>
            <a:r>
              <a:rPr lang="en-IN" dirty="0"/>
              <a:t>'): </a:t>
            </a:r>
            <a:endParaRPr lang="en-IN" dirty="0" smtClean="0"/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	</a:t>
            </a:r>
            <a:r>
              <a:rPr lang="en-IN" dirty="0" err="1" smtClean="0"/>
              <a:t>os.unlink</a:t>
            </a:r>
            <a:r>
              <a:rPr lang="en-IN" dirty="0" smtClean="0"/>
              <a:t>(filename)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IN" dirty="0"/>
              <a:t>import </a:t>
            </a:r>
            <a:r>
              <a:rPr lang="en-IN" dirty="0" err="1"/>
              <a:t>os</a:t>
            </a:r>
            <a:r>
              <a:rPr lang="en-IN" dirty="0"/>
              <a:t>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for </a:t>
            </a:r>
            <a:r>
              <a:rPr lang="en-IN" dirty="0"/>
              <a:t>filename in </a:t>
            </a:r>
            <a:r>
              <a:rPr lang="en-IN" dirty="0" err="1"/>
              <a:t>os.listdir</a:t>
            </a:r>
            <a:r>
              <a:rPr lang="en-IN" dirty="0"/>
              <a:t>(): </a:t>
            </a:r>
            <a:endParaRPr lang="en-IN" dirty="0" smtClean="0"/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if </a:t>
            </a:r>
            <a:r>
              <a:rPr lang="en-IN" dirty="0" err="1"/>
              <a:t>filename.endswith</a:t>
            </a:r>
            <a:r>
              <a:rPr lang="en-IN" dirty="0" smtClean="0"/>
              <a:t>('.</a:t>
            </a:r>
            <a:r>
              <a:rPr lang="en-IN" dirty="0"/>
              <a:t>t</a:t>
            </a:r>
            <a:r>
              <a:rPr lang="en-IN" dirty="0" smtClean="0"/>
              <a:t>xt</a:t>
            </a:r>
            <a:r>
              <a:rPr lang="en-IN" dirty="0"/>
              <a:t>'): </a:t>
            </a:r>
            <a:endParaRPr lang="en-IN" dirty="0" smtClean="0"/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	# </a:t>
            </a:r>
            <a:r>
              <a:rPr lang="en-IN" dirty="0" err="1" smtClean="0"/>
              <a:t>os.unlink</a:t>
            </a:r>
            <a:r>
              <a:rPr lang="en-IN" dirty="0" smtClean="0"/>
              <a:t>(filename</a:t>
            </a:r>
            <a:r>
              <a:rPr lang="en-IN" dirty="0"/>
              <a:t>) </a:t>
            </a:r>
            <a:r>
              <a:rPr lang="en-IN" dirty="0" smtClean="0"/>
              <a:t>      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	print(filename</a:t>
            </a:r>
            <a:r>
              <a:rPr lang="en-I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39806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Safe Deletes with the send2trash Module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Since </a:t>
            </a:r>
            <a:r>
              <a:rPr lang="en-US" dirty="0" err="1" smtClean="0"/>
              <a:t>shutil.rmtree</a:t>
            </a:r>
            <a:r>
              <a:rPr lang="en-US" dirty="0"/>
              <a:t>() function irreversibly deletes files and folders, it can be dangerous to use.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much better way to delete files and folders is with the third-party </a:t>
            </a:r>
            <a:r>
              <a:rPr lang="en-US" b="1" dirty="0"/>
              <a:t>send2trash</a:t>
            </a:r>
            <a:r>
              <a:rPr lang="en-US" dirty="0"/>
              <a:t> module. </a:t>
            </a:r>
            <a:endParaRPr lang="en-US" dirty="0" smtClean="0"/>
          </a:p>
          <a:p>
            <a:r>
              <a:rPr lang="en-US" dirty="0"/>
              <a:t>I</a:t>
            </a:r>
            <a:r>
              <a:rPr lang="en-US" dirty="0" smtClean="0"/>
              <a:t>nstall </a:t>
            </a:r>
            <a:r>
              <a:rPr lang="en-US" dirty="0"/>
              <a:t>this module by running pip install send2trash from a Terminal window. (See Appendix A for a more in-depth explanation of how to install third-party modules.) </a:t>
            </a:r>
            <a:endParaRPr lang="en-US" dirty="0" smtClean="0"/>
          </a:p>
          <a:p>
            <a:r>
              <a:rPr lang="en-US" dirty="0" smtClean="0"/>
              <a:t>Using </a:t>
            </a:r>
            <a:r>
              <a:rPr lang="en-US" dirty="0"/>
              <a:t>send2trash </a:t>
            </a:r>
            <a:r>
              <a:rPr lang="en-US" dirty="0" smtClean="0"/>
              <a:t>is </a:t>
            </a:r>
            <a:r>
              <a:rPr lang="en-US" dirty="0"/>
              <a:t>safer than </a:t>
            </a:r>
            <a:r>
              <a:rPr lang="en-US" dirty="0" smtClean="0"/>
              <a:t>Python’s </a:t>
            </a:r>
            <a:r>
              <a:rPr lang="en-US" dirty="0"/>
              <a:t>delete functions, because it </a:t>
            </a:r>
            <a:r>
              <a:rPr lang="en-US" dirty="0" smtClean="0"/>
              <a:t>sends folders </a:t>
            </a:r>
            <a:r>
              <a:rPr lang="en-US" dirty="0"/>
              <a:t>and files to </a:t>
            </a:r>
            <a:r>
              <a:rPr lang="en-US" dirty="0" smtClean="0"/>
              <a:t>the computer’s </a:t>
            </a:r>
            <a:r>
              <a:rPr lang="en-US" dirty="0"/>
              <a:t>trash or recycle bin instead of permanently deleting them. 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a bug in </a:t>
            </a:r>
            <a:r>
              <a:rPr lang="en-US" dirty="0" smtClean="0"/>
              <a:t>the ,program </a:t>
            </a:r>
            <a:r>
              <a:rPr lang="en-US" dirty="0"/>
              <a:t>deletes something with </a:t>
            </a:r>
            <a:r>
              <a:rPr lang="en-US" dirty="0" smtClean="0"/>
              <a:t>send2trash, that was not intended </a:t>
            </a:r>
            <a:r>
              <a:rPr lang="en-US" dirty="0"/>
              <a:t>to delete, </a:t>
            </a:r>
            <a:r>
              <a:rPr lang="en-US" dirty="0" smtClean="0"/>
              <a:t>it </a:t>
            </a:r>
            <a:r>
              <a:rPr lang="en-US" dirty="0"/>
              <a:t>can </a:t>
            </a:r>
            <a:r>
              <a:rPr lang="en-US" dirty="0" smtClean="0"/>
              <a:t>be later restored from </a:t>
            </a:r>
            <a:r>
              <a:rPr lang="en-US" dirty="0"/>
              <a:t>the recycle </a:t>
            </a:r>
            <a:r>
              <a:rPr lang="en-US" dirty="0" smtClean="0"/>
              <a:t>bin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2507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048" y="159063"/>
            <a:ext cx="10515600" cy="1325563"/>
          </a:xfrm>
        </p:spPr>
        <p:txBody>
          <a:bodyPr/>
          <a:lstStyle/>
          <a:p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Walking a Directory </a:t>
            </a:r>
            <a:r>
              <a:rPr lang="en-US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Tree – </a:t>
            </a:r>
            <a:r>
              <a:rPr lang="en-US" b="1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os.walk</a:t>
            </a:r>
            <a:r>
              <a:rPr lang="en-US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()</a:t>
            </a:r>
            <a:endParaRPr lang="en-IN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634" y="1366787"/>
            <a:ext cx="11217166" cy="5244220"/>
          </a:xfrm>
        </p:spPr>
        <p:txBody>
          <a:bodyPr>
            <a:normAutofit/>
          </a:bodyPr>
          <a:lstStyle/>
          <a:p>
            <a:r>
              <a:rPr lang="en-US" dirty="0"/>
              <a:t>Python provides a function to handle </a:t>
            </a:r>
            <a:r>
              <a:rPr lang="en-US" dirty="0" smtClean="0"/>
              <a:t>the process </a:t>
            </a:r>
            <a:r>
              <a:rPr lang="en-US" dirty="0"/>
              <a:t>to walk through the directory tree, </a:t>
            </a:r>
            <a:r>
              <a:rPr lang="en-US" dirty="0" smtClean="0"/>
              <a:t>looking </a:t>
            </a:r>
            <a:r>
              <a:rPr lang="en-US" dirty="0"/>
              <a:t>each file as </a:t>
            </a:r>
            <a:r>
              <a:rPr lang="en-US" dirty="0" smtClean="0"/>
              <a:t>traversed for example to </a:t>
            </a:r>
            <a:r>
              <a:rPr lang="en-US" dirty="0"/>
              <a:t>rename every file in some folder and also every file in every subfolder of that folder</a:t>
            </a:r>
            <a:r>
              <a:rPr lang="en-US" dirty="0" smtClean="0"/>
              <a:t>.</a:t>
            </a:r>
          </a:p>
          <a:p>
            <a:r>
              <a:rPr lang="en-US" dirty="0"/>
              <a:t>The </a:t>
            </a:r>
            <a:r>
              <a:rPr lang="en-US" b="1" dirty="0" err="1"/>
              <a:t>os.walk</a:t>
            </a:r>
            <a:r>
              <a:rPr lang="en-US" b="1" dirty="0"/>
              <a:t>() </a:t>
            </a:r>
            <a:r>
              <a:rPr lang="en-US" dirty="0"/>
              <a:t>function is passed a single string value: the path of a folder. </a:t>
            </a:r>
            <a:endParaRPr lang="en-US" dirty="0" smtClean="0"/>
          </a:p>
          <a:p>
            <a:r>
              <a:rPr lang="en-US" b="1" dirty="0" err="1" smtClean="0"/>
              <a:t>os.walk</a:t>
            </a:r>
            <a:r>
              <a:rPr lang="en-US" b="1" dirty="0"/>
              <a:t>()</a:t>
            </a:r>
            <a:r>
              <a:rPr lang="en-US" dirty="0"/>
              <a:t> </a:t>
            </a:r>
            <a:r>
              <a:rPr lang="en-US" dirty="0" smtClean="0"/>
              <a:t>is used in </a:t>
            </a:r>
            <a:r>
              <a:rPr lang="en-US" dirty="0"/>
              <a:t>a for loop statement to walk a directory </a:t>
            </a:r>
            <a:r>
              <a:rPr lang="en-US" dirty="0" smtClean="0"/>
              <a:t>tree. </a:t>
            </a:r>
          </a:p>
          <a:p>
            <a:r>
              <a:rPr lang="en-US" dirty="0" smtClean="0"/>
              <a:t>The </a:t>
            </a:r>
            <a:r>
              <a:rPr lang="en-US" b="1" dirty="0" err="1"/>
              <a:t>os.walk</a:t>
            </a:r>
            <a:r>
              <a:rPr lang="en-US" b="1" dirty="0"/>
              <a:t>()</a:t>
            </a:r>
            <a:r>
              <a:rPr lang="en-US" dirty="0"/>
              <a:t> function </a:t>
            </a:r>
            <a:r>
              <a:rPr lang="en-US" dirty="0" smtClean="0"/>
              <a:t>returns </a:t>
            </a:r>
            <a:r>
              <a:rPr lang="en-US" dirty="0"/>
              <a:t>three values on each iteration through the loop</a:t>
            </a:r>
            <a:r>
              <a:rPr lang="en-US" dirty="0" smtClean="0"/>
              <a:t>:</a:t>
            </a:r>
          </a:p>
          <a:p>
            <a:pPr marL="457200" lvl="1" indent="0">
              <a:buNone/>
            </a:pPr>
            <a:r>
              <a:rPr lang="en-US" dirty="0" smtClean="0"/>
              <a:t>1</a:t>
            </a:r>
            <a:r>
              <a:rPr lang="en-US" dirty="0"/>
              <a:t>. A string of the current folder’s </a:t>
            </a:r>
            <a:r>
              <a:rPr lang="en-US" dirty="0" smtClean="0"/>
              <a:t>name</a:t>
            </a:r>
          </a:p>
          <a:p>
            <a:pPr marL="457200" lvl="1" indent="0">
              <a:buNone/>
            </a:pPr>
            <a:r>
              <a:rPr lang="en-US" dirty="0" smtClean="0"/>
              <a:t>2</a:t>
            </a:r>
            <a:r>
              <a:rPr lang="en-US" dirty="0"/>
              <a:t>. A list of strings of the folders in the current </a:t>
            </a:r>
            <a:r>
              <a:rPr lang="en-US" dirty="0" smtClean="0"/>
              <a:t>folder</a:t>
            </a:r>
          </a:p>
          <a:p>
            <a:pPr marL="457200" lvl="1" indent="0">
              <a:buNone/>
            </a:pPr>
            <a:r>
              <a:rPr lang="en-US" dirty="0" smtClean="0"/>
              <a:t>3</a:t>
            </a:r>
            <a:r>
              <a:rPr lang="en-US" dirty="0"/>
              <a:t>. A list of strings of the files in the current folder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62950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59" y="605307"/>
            <a:ext cx="10058400" cy="5460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79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902373"/>
            <a:ext cx="7073462" cy="2862322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IN" sz="2000" dirty="0">
                <a:latin typeface="Georgia" panose="02040502050405020303" pitchFamily="18" charset="0"/>
              </a:rPr>
              <a:t>import </a:t>
            </a:r>
            <a:r>
              <a:rPr lang="en-IN" sz="2000" dirty="0" err="1">
                <a:latin typeface="Georgia" panose="02040502050405020303" pitchFamily="18" charset="0"/>
              </a:rPr>
              <a:t>os</a:t>
            </a:r>
            <a:r>
              <a:rPr lang="en-IN" sz="2000" dirty="0">
                <a:latin typeface="Georgia" panose="02040502050405020303" pitchFamily="18" charset="0"/>
              </a:rPr>
              <a:t/>
            </a:r>
            <a:br>
              <a:rPr lang="en-IN" sz="2000" dirty="0">
                <a:latin typeface="Georgia" panose="02040502050405020303" pitchFamily="18" charset="0"/>
              </a:rPr>
            </a:br>
            <a:r>
              <a:rPr lang="en-IN" sz="2000" dirty="0">
                <a:latin typeface="Georgia" panose="02040502050405020303" pitchFamily="18" charset="0"/>
              </a:rPr>
              <a:t>for </a:t>
            </a:r>
            <a:r>
              <a:rPr lang="en-IN" sz="2000" dirty="0" err="1">
                <a:latin typeface="Georgia" panose="02040502050405020303" pitchFamily="18" charset="0"/>
              </a:rPr>
              <a:t>folderName</a:t>
            </a:r>
            <a:r>
              <a:rPr lang="en-IN" sz="2000" dirty="0">
                <a:latin typeface="Georgia" panose="02040502050405020303" pitchFamily="18" charset="0"/>
              </a:rPr>
              <a:t>, subfolders, filenames in </a:t>
            </a:r>
            <a:r>
              <a:rPr lang="en-IN" sz="2000" dirty="0" err="1">
                <a:latin typeface="Georgia" panose="02040502050405020303" pitchFamily="18" charset="0"/>
              </a:rPr>
              <a:t>os.walk</a:t>
            </a:r>
            <a:r>
              <a:rPr lang="en-IN" sz="2000" dirty="0">
                <a:latin typeface="Georgia" panose="02040502050405020303" pitchFamily="18" charset="0"/>
              </a:rPr>
              <a:t>('D:\\delicious'):</a:t>
            </a:r>
            <a:br>
              <a:rPr lang="en-IN" sz="2000" dirty="0">
                <a:latin typeface="Georgia" panose="02040502050405020303" pitchFamily="18" charset="0"/>
              </a:rPr>
            </a:br>
            <a:r>
              <a:rPr lang="en-IN" sz="2000" dirty="0">
                <a:latin typeface="Georgia" panose="02040502050405020303" pitchFamily="18" charset="0"/>
              </a:rPr>
              <a:t>    print('The current folder is ' + </a:t>
            </a:r>
            <a:r>
              <a:rPr lang="en-IN" sz="2000" dirty="0" err="1">
                <a:latin typeface="Georgia" panose="02040502050405020303" pitchFamily="18" charset="0"/>
              </a:rPr>
              <a:t>folderName</a:t>
            </a:r>
            <a:r>
              <a:rPr lang="en-IN" sz="2000" dirty="0">
                <a:latin typeface="Georgia" panose="02040502050405020303" pitchFamily="18" charset="0"/>
              </a:rPr>
              <a:t>)</a:t>
            </a:r>
            <a:br>
              <a:rPr lang="en-IN" sz="2000" dirty="0">
                <a:latin typeface="Georgia" panose="02040502050405020303" pitchFamily="18" charset="0"/>
              </a:rPr>
            </a:br>
            <a:r>
              <a:rPr lang="en-IN" sz="2000" dirty="0">
                <a:latin typeface="Georgia" panose="02040502050405020303" pitchFamily="18" charset="0"/>
              </a:rPr>
              <a:t>    for subfolder in subfolders:</a:t>
            </a:r>
            <a:br>
              <a:rPr lang="en-IN" sz="2000" dirty="0">
                <a:latin typeface="Georgia" panose="02040502050405020303" pitchFamily="18" charset="0"/>
              </a:rPr>
            </a:br>
            <a:r>
              <a:rPr lang="en-IN" sz="2000" dirty="0">
                <a:latin typeface="Georgia" panose="02040502050405020303" pitchFamily="18" charset="0"/>
              </a:rPr>
              <a:t>        print('SUBFOLDER OF ' + </a:t>
            </a:r>
            <a:r>
              <a:rPr lang="en-IN" sz="2000" dirty="0" err="1">
                <a:latin typeface="Georgia" panose="02040502050405020303" pitchFamily="18" charset="0"/>
              </a:rPr>
              <a:t>folderName</a:t>
            </a:r>
            <a:r>
              <a:rPr lang="en-IN" sz="2000" dirty="0">
                <a:latin typeface="Georgia" panose="02040502050405020303" pitchFamily="18" charset="0"/>
              </a:rPr>
              <a:t> + ': ' + subfolder)</a:t>
            </a:r>
            <a:br>
              <a:rPr lang="en-IN" sz="2000" dirty="0">
                <a:latin typeface="Georgia" panose="02040502050405020303" pitchFamily="18" charset="0"/>
              </a:rPr>
            </a:br>
            <a:r>
              <a:rPr lang="en-IN" sz="2000" dirty="0">
                <a:latin typeface="Georgia" panose="02040502050405020303" pitchFamily="18" charset="0"/>
              </a:rPr>
              <a:t>    for filename in filenames:</a:t>
            </a:r>
            <a:br>
              <a:rPr lang="en-IN" sz="2000" dirty="0">
                <a:latin typeface="Georgia" panose="02040502050405020303" pitchFamily="18" charset="0"/>
              </a:rPr>
            </a:br>
            <a:r>
              <a:rPr lang="en-IN" sz="2000" dirty="0">
                <a:latin typeface="Georgia" panose="02040502050405020303" pitchFamily="18" charset="0"/>
              </a:rPr>
              <a:t>        print('FILE INSIDE ' + </a:t>
            </a:r>
            <a:r>
              <a:rPr lang="en-IN" sz="2000" dirty="0" err="1">
                <a:latin typeface="Georgia" panose="02040502050405020303" pitchFamily="18" charset="0"/>
              </a:rPr>
              <a:t>folderName</a:t>
            </a:r>
            <a:r>
              <a:rPr lang="en-IN" sz="2000" dirty="0">
                <a:latin typeface="Georgia" panose="02040502050405020303" pitchFamily="18" charset="0"/>
              </a:rPr>
              <a:t> + ': ' + filename)</a:t>
            </a:r>
            <a:br>
              <a:rPr lang="en-IN" sz="2000" dirty="0">
                <a:latin typeface="Georgia" panose="02040502050405020303" pitchFamily="18" charset="0"/>
              </a:rPr>
            </a:br>
            <a:r>
              <a:rPr lang="en-IN" sz="2000" dirty="0">
                <a:latin typeface="Georgia" panose="02040502050405020303" pitchFamily="18" charset="0"/>
              </a:rPr>
              <a:t>    print('')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73462" y="643944"/>
            <a:ext cx="5006921" cy="5331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034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 txBox="1">
            <a:spLocks/>
          </p:cNvSpPr>
          <p:nvPr/>
        </p:nvSpPr>
        <p:spPr>
          <a:xfrm>
            <a:off x="311760" y="444959"/>
            <a:ext cx="8505360" cy="1164899"/>
          </a:xfrm>
          <a:prstGeom prst="rect">
            <a:avLst/>
          </a:prstGeom>
          <a:noFill/>
          <a:ln w="0">
            <a:noFill/>
          </a:ln>
        </p:spPr>
        <p:txBody>
          <a:bodyPr vert="horz" lIns="0" tIns="91440" rIns="0" bIns="9144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6000" b="1" spc="-1" dirty="0" smtClean="0">
                <a:latin typeface="Cambria" panose="02040503050406030204" pitchFamily="18" charset="0"/>
                <a:ea typeface="Cambria" panose="02040503050406030204" pitchFamily="18" charset="0"/>
              </a:rPr>
              <a:t>Topics</a:t>
            </a:r>
            <a:endParaRPr lang="en-IN" sz="6000" b="1" spc="-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PlaceHolder 2"/>
          <p:cNvSpPr txBox="1">
            <a:spLocks/>
          </p:cNvSpPr>
          <p:nvPr/>
        </p:nvSpPr>
        <p:spPr>
          <a:xfrm>
            <a:off x="656824" y="2105397"/>
            <a:ext cx="11294772" cy="4102220"/>
          </a:xfrm>
          <a:prstGeom prst="rect">
            <a:avLst/>
          </a:prstGeom>
          <a:noFill/>
          <a:ln w="0">
            <a:noFill/>
          </a:ln>
        </p:spPr>
        <p:txBody>
          <a:bodyPr vert="horz" lIns="0" tIns="91440" rIns="0" bIns="9144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pc="-1" dirty="0" smtClean="0">
                <a:latin typeface="Cambria" panose="02040503050406030204" pitchFamily="18" charset="0"/>
                <a:ea typeface="Cambria" panose="02040503050406030204" pitchFamily="18" charset="0"/>
              </a:rPr>
              <a:t> Organizing Files: The </a:t>
            </a:r>
            <a:r>
              <a:rPr lang="en-US" spc="-1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shutil</a:t>
            </a:r>
            <a:r>
              <a:rPr lang="en-US" spc="-1" dirty="0" smtClean="0">
                <a:latin typeface="Cambria" panose="02040503050406030204" pitchFamily="18" charset="0"/>
                <a:ea typeface="Cambria" panose="02040503050406030204" pitchFamily="18" charset="0"/>
              </a:rPr>
              <a:t> module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pc="-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pc="-1" dirty="0" smtClean="0">
                <a:latin typeface="Cambria" panose="02040503050406030204" pitchFamily="18" charset="0"/>
                <a:ea typeface="Cambria" panose="02040503050406030204" pitchFamily="18" charset="0"/>
              </a:rPr>
              <a:t>                                 copy, move, rename, delete</a:t>
            </a: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endParaRPr lang="en-US" spc="-1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pc="-1" dirty="0" smtClean="0">
                <a:latin typeface="Cambria" panose="02040503050406030204" pitchFamily="18" charset="0"/>
                <a:ea typeface="Cambria" panose="02040503050406030204" pitchFamily="18" charset="0"/>
              </a:rPr>
              <a:t> Compressing and zipping files</a:t>
            </a:r>
            <a:endParaRPr lang="en-US" spc="-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6433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764" y="462454"/>
            <a:ext cx="11070021" cy="5793281"/>
          </a:xfrm>
        </p:spPr>
        <p:txBody>
          <a:bodyPr/>
          <a:lstStyle/>
          <a:p>
            <a:r>
              <a:rPr lang="en-US" dirty="0"/>
              <a:t>Since </a:t>
            </a:r>
            <a:r>
              <a:rPr lang="en-US" dirty="0" err="1"/>
              <a:t>os.walk</a:t>
            </a:r>
            <a:r>
              <a:rPr lang="en-US" dirty="0"/>
              <a:t>() returns lists of strings for the subfolder and filename variables, </a:t>
            </a:r>
            <a:r>
              <a:rPr lang="en-US" dirty="0" smtClean="0"/>
              <a:t>use </a:t>
            </a:r>
            <a:r>
              <a:rPr lang="en-US" dirty="0"/>
              <a:t>these lists in their own for loops. </a:t>
            </a:r>
            <a:endParaRPr lang="en-US" dirty="0" smtClean="0"/>
          </a:p>
          <a:p>
            <a:r>
              <a:rPr lang="en-US" dirty="0" smtClean="0"/>
              <a:t>Replace </a:t>
            </a:r>
            <a:r>
              <a:rPr lang="en-US" dirty="0"/>
              <a:t>the print() function calls with your own custom code. (Or if you don’t need one or both of them, remove the for loops.)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0660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9245" y="365125"/>
            <a:ext cx="10954555" cy="1325563"/>
          </a:xfrm>
        </p:spPr>
        <p:txBody>
          <a:bodyPr/>
          <a:lstStyle/>
          <a:p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Compressing Files with the </a:t>
            </a:r>
            <a:r>
              <a:rPr lang="en-US" b="1" dirty="0" err="1">
                <a:latin typeface="Cambria" panose="02040503050406030204" pitchFamily="18" charset="0"/>
                <a:ea typeface="Cambria" panose="02040503050406030204" pitchFamily="18" charset="0"/>
              </a:rPr>
              <a:t>zipfile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 Module </a:t>
            </a:r>
            <a:endParaRPr lang="en-IN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Compressing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 file reduces its size, which is useful when transferring it over the Internet. </a:t>
            </a: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And since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 ZIP file can also contain multiple files and subfolders, it’s a handy way to package several files into one. </a:t>
            </a: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This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single file, called an archive file, can then 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be used to send or store thru email as attachment</a:t>
            </a:r>
          </a:p>
          <a:p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Python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programs 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can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create and open (or extract) ZIP files using functions in the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zipfile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module. </a:t>
            </a: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708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Reading ZIP Files </a:t>
            </a:r>
            <a:endParaRPr lang="en-IN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To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read the contents of a ZIP file, first 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create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ZipFile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object (note the capital letters Z and F). </a:t>
            </a: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ZipFile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objects are 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similar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to the File objects 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returned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by the open() 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function, which are values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through which the program interacts with the file. </a:t>
            </a: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b="1" dirty="0" err="1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zipfile</a:t>
            </a:r>
            <a:r>
              <a:rPr lang="en-US" b="1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.ZipFile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() function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is used to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create a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ZipFile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object, passing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it a string of the .zip file’s filename. </a:t>
            </a: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b="1" dirty="0" err="1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zipfile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is the name of the Python module, and </a:t>
            </a:r>
            <a:r>
              <a:rPr lang="en-US" b="1" dirty="0" err="1">
                <a:latin typeface="Cambria" panose="02040503050406030204" pitchFamily="18" charset="0"/>
                <a:ea typeface="Cambria" panose="02040503050406030204" pitchFamily="18" charset="0"/>
              </a:rPr>
              <a:t>ZipFile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()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is the name of the function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r>
              <a:rPr lang="en-IN" b="1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namelist</a:t>
            </a:r>
            <a:r>
              <a:rPr lang="en-IN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() </a:t>
            </a:r>
            <a:r>
              <a:rPr lang="en-IN" dirty="0" smtClean="0">
                <a:latin typeface="Cambria" panose="02040503050406030204" pitchFamily="18" charset="0"/>
                <a:ea typeface="Cambria" panose="02040503050406030204" pitchFamily="18" charset="0"/>
              </a:rPr>
              <a:t>function extracts the file names into a list assigned</a:t>
            </a:r>
            <a:endParaRPr lang="en-IN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3829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064" y="1403797"/>
            <a:ext cx="10663707" cy="508715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31065" y="347729"/>
            <a:ext cx="24115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Example</a:t>
            </a:r>
            <a:endParaRPr lang="en-IN" sz="44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986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34814"/>
            <a:ext cx="12065875" cy="5523185"/>
          </a:xfrm>
          <a:solidFill>
            <a:srgbClr val="FFFF00"/>
          </a:solidFill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IN" sz="2000" dirty="0"/>
              <a:t>import </a:t>
            </a:r>
            <a:r>
              <a:rPr lang="en-IN" sz="2000" dirty="0" err="1"/>
              <a:t>zipfile</a:t>
            </a:r>
            <a:r>
              <a:rPr lang="en-IN" sz="2000" dirty="0"/>
              <a:t/>
            </a:r>
            <a:br>
              <a:rPr lang="en-IN" sz="2000" dirty="0"/>
            </a:br>
            <a:r>
              <a:rPr lang="en-IN" sz="2000" dirty="0"/>
              <a:t>import </a:t>
            </a:r>
            <a:r>
              <a:rPr lang="en-IN" sz="2000" dirty="0" err="1"/>
              <a:t>os</a:t>
            </a:r>
            <a:r>
              <a:rPr lang="en-IN" sz="2000" dirty="0"/>
              <a:t/>
            </a:r>
            <a:br>
              <a:rPr lang="en-IN" sz="2000" dirty="0"/>
            </a:br>
            <a:r>
              <a:rPr lang="en-IN" sz="2000" dirty="0" err="1"/>
              <a:t>os.chdir</a:t>
            </a:r>
            <a:r>
              <a:rPr lang="en-IN" sz="2000" dirty="0"/>
              <a:t>('D:\\')            # move to the folder with northcampus.zip</a:t>
            </a:r>
            <a:br>
              <a:rPr lang="en-IN" sz="2000" dirty="0"/>
            </a:br>
            <a:r>
              <a:rPr lang="en-IN" sz="2000" dirty="0" err="1"/>
              <a:t>exampleZip</a:t>
            </a:r>
            <a:r>
              <a:rPr lang="en-IN" sz="2000" dirty="0"/>
              <a:t> = </a:t>
            </a:r>
            <a:r>
              <a:rPr lang="en-IN" sz="2000" dirty="0" err="1"/>
              <a:t>zipfile.ZipFile</a:t>
            </a:r>
            <a:r>
              <a:rPr lang="en-IN" sz="2000" dirty="0"/>
              <a:t>('northcampus.zip')</a:t>
            </a:r>
            <a:br>
              <a:rPr lang="en-IN" sz="2000" dirty="0"/>
            </a:br>
            <a:r>
              <a:rPr lang="en-IN" sz="2000" dirty="0"/>
              <a:t>print('northcampus.zip </a:t>
            </a:r>
            <a:r>
              <a:rPr lang="en-IN" sz="2000" dirty="0" err="1"/>
              <a:t>namelist</a:t>
            </a:r>
            <a:r>
              <a:rPr lang="en-IN" sz="2000" dirty="0"/>
              <a:t> : ', </a:t>
            </a:r>
            <a:r>
              <a:rPr lang="en-IN" sz="2000" dirty="0" err="1"/>
              <a:t>exampleZip.namelist</a:t>
            </a:r>
            <a:r>
              <a:rPr lang="en-IN" sz="2000" dirty="0"/>
              <a:t>())</a:t>
            </a:r>
            <a:br>
              <a:rPr lang="en-IN" sz="2000" dirty="0"/>
            </a:br>
            <a:r>
              <a:rPr lang="en-IN" sz="2000" dirty="0"/>
              <a:t>filenames = </a:t>
            </a:r>
            <a:r>
              <a:rPr lang="en-IN" sz="2000" dirty="0" err="1"/>
              <a:t>exampleZip.namelist</a:t>
            </a:r>
            <a:r>
              <a:rPr lang="en-IN" sz="2000" dirty="0"/>
              <a:t>()   # List of filenames extracted using </a:t>
            </a:r>
            <a:r>
              <a:rPr lang="en-IN" sz="2000" dirty="0" err="1"/>
              <a:t>namelist</a:t>
            </a:r>
            <a:r>
              <a:rPr lang="en-IN" sz="2000" dirty="0"/>
              <a:t> function</a:t>
            </a:r>
            <a:br>
              <a:rPr lang="en-IN" sz="2000" dirty="0"/>
            </a:br>
            <a:r>
              <a:rPr lang="en-IN" sz="2000" dirty="0" err="1"/>
              <a:t>helloInfo</a:t>
            </a:r>
            <a:r>
              <a:rPr lang="en-IN" sz="2000" dirty="0"/>
              <a:t> = </a:t>
            </a:r>
            <a:r>
              <a:rPr lang="en-IN" sz="2000" dirty="0" err="1"/>
              <a:t>exampleZip.getinfo</a:t>
            </a:r>
            <a:r>
              <a:rPr lang="en-IN" sz="2000" dirty="0"/>
              <a:t>(filenames[1])</a:t>
            </a:r>
            <a:br>
              <a:rPr lang="en-IN" sz="2000" dirty="0"/>
            </a:br>
            <a:r>
              <a:rPr lang="en-IN" sz="2000" dirty="0"/>
              <a:t>print('Information of ' + filenames[1], </a:t>
            </a:r>
            <a:r>
              <a:rPr lang="en-IN" sz="2000" dirty="0" err="1"/>
              <a:t>helloInfo</a:t>
            </a:r>
            <a:r>
              <a:rPr lang="en-IN" sz="2000" dirty="0"/>
              <a:t>)</a:t>
            </a:r>
            <a:br>
              <a:rPr lang="en-IN" sz="2000" dirty="0"/>
            </a:br>
            <a:r>
              <a:rPr lang="en-IN" sz="2000" dirty="0"/>
              <a:t>print('Actual File size of ' + filenames[1], ' : ', </a:t>
            </a:r>
            <a:r>
              <a:rPr lang="en-IN" sz="2000" dirty="0" err="1"/>
              <a:t>helloInfo.file_size</a:t>
            </a:r>
            <a:r>
              <a:rPr lang="en-IN" sz="2000" dirty="0"/>
              <a:t>)</a:t>
            </a:r>
            <a:br>
              <a:rPr lang="en-IN" sz="2000" dirty="0"/>
            </a:br>
            <a:r>
              <a:rPr lang="en-IN" sz="2000" dirty="0"/>
              <a:t>print('Compressed File size of ' + filenames[1], ' : ', </a:t>
            </a:r>
            <a:r>
              <a:rPr lang="en-IN" sz="2000" dirty="0" err="1"/>
              <a:t>helloInfo.compress_size</a:t>
            </a:r>
            <a:r>
              <a:rPr lang="en-IN" sz="2000" dirty="0"/>
              <a:t>)</a:t>
            </a:r>
            <a:br>
              <a:rPr lang="en-IN" sz="2000" dirty="0"/>
            </a:br>
            <a:r>
              <a:rPr lang="en-IN" sz="2000" dirty="0" err="1"/>
              <a:t>spamInfo</a:t>
            </a:r>
            <a:r>
              <a:rPr lang="en-IN" sz="2000" dirty="0"/>
              <a:t> = </a:t>
            </a:r>
            <a:r>
              <a:rPr lang="en-IN" sz="2000" dirty="0" err="1"/>
              <a:t>exampleZip.getinfo</a:t>
            </a:r>
            <a:r>
              <a:rPr lang="en-IN" sz="2000" dirty="0"/>
              <a:t>(filenames[0])</a:t>
            </a:r>
            <a:br>
              <a:rPr lang="en-IN" sz="2000" dirty="0"/>
            </a:br>
            <a:r>
              <a:rPr lang="en-IN" sz="2000" dirty="0"/>
              <a:t>print('Actual File size of ' + filenames[0] + ': ', </a:t>
            </a:r>
            <a:r>
              <a:rPr lang="en-IN" sz="2000" dirty="0" err="1"/>
              <a:t>spamInfo.file_size</a:t>
            </a:r>
            <a:r>
              <a:rPr lang="en-IN" sz="2000" dirty="0"/>
              <a:t>)</a:t>
            </a:r>
            <a:br>
              <a:rPr lang="en-IN" sz="2000" dirty="0"/>
            </a:br>
            <a:r>
              <a:rPr lang="en-IN" sz="2000" dirty="0"/>
              <a:t>print('Compressed File size of '+ filenames[0]+ ' : ' , </a:t>
            </a:r>
            <a:r>
              <a:rPr lang="en-IN" sz="2000" dirty="0" err="1"/>
              <a:t>spamInfo.compress_size</a:t>
            </a:r>
            <a:r>
              <a:rPr lang="en-IN" sz="2000" dirty="0"/>
              <a:t>)</a:t>
            </a:r>
            <a:br>
              <a:rPr lang="en-IN" sz="2000" dirty="0"/>
            </a:br>
            <a:r>
              <a:rPr lang="en-IN" sz="2000" dirty="0"/>
              <a:t>print('Compressed file is %s times smaller!' % (round(</a:t>
            </a:r>
            <a:r>
              <a:rPr lang="en-IN" sz="2000" dirty="0" err="1"/>
              <a:t>spamInfo.file_size</a:t>
            </a:r>
            <a:r>
              <a:rPr lang="en-IN" sz="2000" dirty="0"/>
              <a:t> / </a:t>
            </a:r>
            <a:r>
              <a:rPr lang="en-IN" sz="2000" dirty="0" err="1"/>
              <a:t>spamInfo.compress_size</a:t>
            </a:r>
            <a:r>
              <a:rPr lang="en-IN" sz="2000" dirty="0"/>
              <a:t>, 4</a:t>
            </a:r>
            <a:r>
              <a:rPr lang="en-IN" sz="2000" dirty="0" smtClean="0"/>
              <a:t>)))</a:t>
            </a:r>
            <a:endParaRPr lang="en-IN" sz="20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36634" y="114868"/>
            <a:ext cx="11217166" cy="924661"/>
          </a:xfrm>
          <a:solidFill>
            <a:schemeClr val="accent2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Program for Reading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ZIP </a:t>
            </a:r>
            <a:r>
              <a:rPr lang="en-US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File contents </a:t>
            </a:r>
            <a:endParaRPr lang="en-IN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808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Output</a:t>
            </a:r>
            <a:endParaRPr lang="en-IN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3282" y="1647958"/>
            <a:ext cx="12005436" cy="3046988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northcampus.zip </a:t>
            </a:r>
            <a:r>
              <a:rPr lang="en-IN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namelist</a:t>
            </a:r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 :  ['North Campus (Faculty)Allotment.jpeg', 'hello.txt']</a:t>
            </a:r>
          </a:p>
          <a:p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Information of hello.txt &lt;</a:t>
            </a:r>
            <a:r>
              <a:rPr lang="en-IN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ZipInfo</a:t>
            </a:r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 filename='hello.txt' </a:t>
            </a:r>
            <a:r>
              <a:rPr lang="en-IN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compress_type</a:t>
            </a:r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=deflate </a:t>
            </a:r>
            <a:r>
              <a:rPr lang="en-IN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    </a:t>
            </a:r>
          </a:p>
          <a:p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N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                                                                      </a:t>
            </a:r>
            <a:r>
              <a:rPr lang="en-IN" sz="24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external_attr</a:t>
            </a:r>
            <a:r>
              <a:rPr lang="en-IN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=0x20 </a:t>
            </a:r>
            <a:r>
              <a:rPr lang="en-IN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file_size</a:t>
            </a:r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=104 </a:t>
            </a:r>
            <a:r>
              <a:rPr lang="en-IN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compress_size</a:t>
            </a:r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=86&gt;</a:t>
            </a:r>
          </a:p>
          <a:p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Actual File size of hello.txt  :  104</a:t>
            </a:r>
          </a:p>
          <a:p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Compressed File size of hello.txt  :  86</a:t>
            </a:r>
          </a:p>
          <a:p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Actual File size of North Campus (Faculty)Allotment.jpeg:  931045</a:t>
            </a:r>
          </a:p>
          <a:p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Compressed File size of North Campus (Faculty)Allotment.jpeg :  913313</a:t>
            </a:r>
          </a:p>
          <a:p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Compressed file is 1.0194 times smaller!</a:t>
            </a:r>
          </a:p>
        </p:txBody>
      </p:sp>
    </p:spTree>
    <p:extLst>
      <p:ext uri="{BB962C8B-B14F-4D97-AF65-F5344CB8AC3E}">
        <p14:creationId xmlns:p14="http://schemas.microsoft.com/office/powerpoint/2010/main" val="3066632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Extracting from ZIP Files </a:t>
            </a:r>
            <a:endParaRPr lang="en-IN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The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extract()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method for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ZipFile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objects 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extracts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 single file from the ZIP file.</a:t>
            </a:r>
          </a:p>
          <a:p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The </a:t>
            </a:r>
            <a:r>
              <a:rPr lang="en-US" b="1" dirty="0" err="1">
                <a:latin typeface="Cambria" panose="02040503050406030204" pitchFamily="18" charset="0"/>
                <a:ea typeface="Cambria" panose="02040503050406030204" pitchFamily="18" charset="0"/>
              </a:rPr>
              <a:t>extractall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()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method for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ZipFile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objects extracts all the files and folders from a ZIP file into the current working directory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The string 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passed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to extract() must match one of the strings in the list returned by </a:t>
            </a:r>
            <a:r>
              <a:rPr lang="en-US" b="1" dirty="0" err="1">
                <a:latin typeface="Cambria" panose="02040503050406030204" pitchFamily="18" charset="0"/>
                <a:ea typeface="Cambria" panose="02040503050406030204" pitchFamily="18" charset="0"/>
              </a:rPr>
              <a:t>namelist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(). </a:t>
            </a:r>
            <a:endParaRPr lang="en-US" b="1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Optionally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a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second argument 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can be passed to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extract</a:t>
            </a:r>
            <a:r>
              <a:rPr lang="en-US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() 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function,</a:t>
            </a:r>
            <a:r>
              <a:rPr lang="en-US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to extract the file into a folder other than the current working directory. </a:t>
            </a: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If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this second argument is a folder that doesn’t 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exist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 Python will create the folder. </a:t>
            </a: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The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value that extract() returns is the absolute path to which the file was extracted. </a:t>
            </a: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1091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973" y="1023734"/>
            <a:ext cx="7723837" cy="18096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992" y="3799268"/>
            <a:ext cx="7224055" cy="206061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997779" y="1403797"/>
            <a:ext cx="42109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# Extract all files and folders</a:t>
            </a:r>
            <a:endParaRPr lang="en-IN" sz="24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76973" y="4326160"/>
            <a:ext cx="41960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# </a:t>
            </a:r>
            <a:r>
              <a:rPr lang="en-US" sz="24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Extract single file or folder</a:t>
            </a:r>
            <a:endParaRPr lang="en-IN" sz="24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0540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662" y="200139"/>
            <a:ext cx="11616558" cy="2795309"/>
          </a:xfrm>
          <a:solidFill>
            <a:srgbClr val="FFFF00"/>
          </a:solidFill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/>
              <a:t>import </a:t>
            </a:r>
            <a:r>
              <a:rPr lang="en-IN" dirty="0" err="1"/>
              <a:t>zipfile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import </a:t>
            </a:r>
            <a:r>
              <a:rPr lang="en-IN" dirty="0" err="1"/>
              <a:t>os</a:t>
            </a:r>
            <a:r>
              <a:rPr lang="en-IN" dirty="0"/>
              <a:t/>
            </a:r>
            <a:br>
              <a:rPr lang="en-IN" dirty="0"/>
            </a:br>
            <a:r>
              <a:rPr lang="en-IN" dirty="0" err="1"/>
              <a:t>os.chdir</a:t>
            </a:r>
            <a:r>
              <a:rPr lang="en-IN" dirty="0"/>
              <a:t>('D:\\')    # move to the folder with example.zip</a:t>
            </a:r>
            <a:br>
              <a:rPr lang="en-IN" dirty="0"/>
            </a:br>
            <a:r>
              <a:rPr lang="en-IN" dirty="0" err="1"/>
              <a:t>exampleZip</a:t>
            </a:r>
            <a:r>
              <a:rPr lang="en-IN" dirty="0"/>
              <a:t> = </a:t>
            </a:r>
            <a:r>
              <a:rPr lang="en-IN" dirty="0" err="1"/>
              <a:t>zipfile.ZipFile</a:t>
            </a:r>
            <a:r>
              <a:rPr lang="en-IN" dirty="0"/>
              <a:t>('northcampus.zip')</a:t>
            </a:r>
            <a:br>
              <a:rPr lang="en-IN" dirty="0"/>
            </a:br>
            <a:r>
              <a:rPr lang="en-IN" dirty="0" err="1"/>
              <a:t>exampleZip.extractall</a:t>
            </a:r>
            <a:r>
              <a:rPr lang="en-IN" dirty="0" smtClean="0"/>
              <a:t>()</a:t>
            </a:r>
          </a:p>
          <a:p>
            <a:pPr marL="0" indent="0">
              <a:buNone/>
            </a:pPr>
            <a:r>
              <a:rPr lang="en-IN" dirty="0" err="1"/>
              <a:t>exampleZip.extract</a:t>
            </a:r>
            <a:r>
              <a:rPr lang="en-IN" dirty="0"/>
              <a:t>('hello.txt')</a:t>
            </a:r>
            <a:br>
              <a:rPr lang="en-IN" dirty="0"/>
            </a:br>
            <a:r>
              <a:rPr lang="en-IN" dirty="0" err="1"/>
              <a:t>exampleZip.extract</a:t>
            </a:r>
            <a:r>
              <a:rPr lang="en-IN" dirty="0"/>
              <a:t>('hello.txt', 'C:\\some\\new\\folders')</a:t>
            </a:r>
          </a:p>
          <a:p>
            <a:pPr marL="0" indent="0">
              <a:buNone/>
            </a:pPr>
            <a:r>
              <a:rPr lang="en-IN" dirty="0" err="1" smtClean="0"/>
              <a:t>exampleZip.close</a:t>
            </a:r>
            <a:r>
              <a:rPr lang="en-IN" dirty="0"/>
              <a:t>()</a:t>
            </a:r>
          </a:p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291661" y="3104150"/>
            <a:ext cx="11616559" cy="1200329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It is seen that files inside the northcampus.zip had two files and were extracted in D drive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Also, hello.txt was extracted into </a:t>
            </a:r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'C:\\some\\new\\</a:t>
            </a:r>
            <a:r>
              <a:rPr lang="en-IN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folders which were created 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656490" y="4698429"/>
            <a:ext cx="4687117" cy="52322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IN" sz="2800" dirty="0" err="1">
                <a:latin typeface="Cambria" panose="02040503050406030204" pitchFamily="18" charset="0"/>
                <a:ea typeface="Cambria" panose="02040503050406030204" pitchFamily="18" charset="0"/>
              </a:rPr>
              <a:t>exampleZip.extractall</a:t>
            </a:r>
            <a:r>
              <a:rPr lang="en-IN" sz="2800" dirty="0">
                <a:latin typeface="Cambria" panose="02040503050406030204" pitchFamily="18" charset="0"/>
                <a:ea typeface="Cambria" panose="02040503050406030204" pitchFamily="18" charset="0"/>
              </a:rPr>
              <a:t>('extra')</a:t>
            </a:r>
          </a:p>
        </p:txBody>
      </p:sp>
      <p:sp>
        <p:nvSpPr>
          <p:cNvPr id="6" name="Rectangle 5"/>
          <p:cNvSpPr/>
          <p:nvPr/>
        </p:nvSpPr>
        <p:spPr>
          <a:xfrm>
            <a:off x="291662" y="5340890"/>
            <a:ext cx="11616558" cy="1200329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It is seen that files inside the northcampus.zip had two files and were extracted into a folder extra in D drive.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Since extra folder was not existing, folder is created and files are stored</a:t>
            </a:r>
          </a:p>
        </p:txBody>
      </p:sp>
    </p:spTree>
    <p:extLst>
      <p:ext uri="{BB962C8B-B14F-4D97-AF65-F5344CB8AC3E}">
        <p14:creationId xmlns:p14="http://schemas.microsoft.com/office/powerpoint/2010/main" val="799577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650" y="184822"/>
            <a:ext cx="10515600" cy="674404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Creating and Adding </a:t>
            </a:r>
            <a:r>
              <a:rPr lang="en-US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to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ZIP Files </a:t>
            </a:r>
            <a:endParaRPr lang="en-IN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650" y="1061708"/>
            <a:ext cx="11645461" cy="3951890"/>
          </a:xfrm>
        </p:spPr>
        <p:txBody>
          <a:bodyPr>
            <a:normAutofit fontScale="92500"/>
          </a:bodyPr>
          <a:lstStyle/>
          <a:p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To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create 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a compressed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ZIP files, 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open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the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ZipFile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object in write mode by passing 'w' as the second argument. </a:t>
            </a: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When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 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path argument is passed to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the write() method of a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ZipFile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object, Python 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compresses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the file at that path and add it into the ZIP file. </a:t>
            </a: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The first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argument of write() 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method is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 string of the filename 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to be added. </a:t>
            </a:r>
          </a:p>
          <a:p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The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second argument is the compression type parameter, which tells the computer what 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algorithm/type of compression to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use to compress the 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files</a:t>
            </a:r>
          </a:p>
          <a:p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Just setting this value to zipfile.ZIP_DEFLATED, specifies the deflate compression algorithm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 which works well on all types of data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45626" y="5013598"/>
            <a:ext cx="9385739" cy="156966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import </a:t>
            </a:r>
            <a:r>
              <a:rPr lang="en-IN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zipfile</a:t>
            </a:r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  <a:p>
            <a:r>
              <a:rPr lang="en-IN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newZip</a:t>
            </a:r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 = </a:t>
            </a:r>
            <a:r>
              <a:rPr lang="en-IN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zipfile.ZipFile</a:t>
            </a:r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('new.zip', 'w') </a:t>
            </a:r>
          </a:p>
          <a:p>
            <a:r>
              <a:rPr lang="en-IN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newZip.write</a:t>
            </a:r>
            <a:r>
              <a:rPr lang="en-IN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(‘hello.txt</a:t>
            </a:r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', </a:t>
            </a:r>
            <a:r>
              <a:rPr lang="en-IN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compress_type</a:t>
            </a:r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=zipfile.ZIP_DEFLATED)</a:t>
            </a:r>
          </a:p>
          <a:p>
            <a:r>
              <a:rPr lang="en-IN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newZip.close</a:t>
            </a:r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()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5705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994" y="313610"/>
            <a:ext cx="10515600" cy="1141703"/>
          </a:xfrm>
        </p:spPr>
        <p:txBody>
          <a:bodyPr/>
          <a:lstStyle/>
          <a:p>
            <a:r>
              <a:rPr lang="en-IN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The </a:t>
            </a:r>
            <a:r>
              <a:rPr lang="en-IN" b="1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shutil</a:t>
            </a:r>
            <a:r>
              <a:rPr lang="en-IN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 Module</a:t>
            </a:r>
            <a:endParaRPr lang="en-IN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73994" y="2310896"/>
            <a:ext cx="10844011" cy="1933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8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</a:pPr>
            <a:r>
              <a:rPr lang="en-IN" sz="3600" b="0" strike="noStrike" spc="-1" dirty="0" smtClean="0">
                <a:latin typeface="Cambria" panose="02040503050406030204" pitchFamily="18" charset="0"/>
                <a:ea typeface="Cambria" panose="02040503050406030204" pitchFamily="18" charset="0"/>
              </a:rPr>
              <a:t>* </a:t>
            </a:r>
            <a:r>
              <a:rPr lang="en-IN" sz="3600" b="0" strike="noStrike" spc="-1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shutil</a:t>
            </a:r>
            <a:r>
              <a:rPr lang="en-IN" sz="3600" b="0" strike="noStrike" spc="-1" dirty="0" smtClean="0">
                <a:latin typeface="Cambria" panose="02040503050406030204" pitchFamily="18" charset="0"/>
                <a:ea typeface="Cambria" panose="02040503050406030204" pitchFamily="18" charset="0"/>
              </a:rPr>
              <a:t> (shell utilities) module</a:t>
            </a:r>
          </a:p>
          <a:p>
            <a:pPr marL="108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</a:pPr>
            <a:r>
              <a:rPr lang="en-IN" sz="3600" b="0" strike="noStrike" spc="-1" dirty="0" smtClean="0">
                <a:latin typeface="Cambria" panose="02040503050406030204" pitchFamily="18" charset="0"/>
                <a:ea typeface="Cambria" panose="02040503050406030204" pitchFamily="18" charset="0"/>
              </a:rPr>
              <a:t>* copy, move, rename and delete files from  python code.</a:t>
            </a:r>
            <a:endParaRPr lang="en-IN" sz="3600" b="0" strike="noStrike" spc="-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7510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2290" y="655431"/>
            <a:ext cx="10515600" cy="5563229"/>
          </a:xfrm>
        </p:spPr>
        <p:txBody>
          <a:bodyPr/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This code 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creates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 new ZIP file named new.zip that has the 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compressed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contents of 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hello.txt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. </a:t>
            </a: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NOTE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- write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mode 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erases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all existing contents of a ZIP file. </a:t>
            </a: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Hence, to add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files to an 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exist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ng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ZIP file, 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open the ZIP file in append mode, by passing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'a' as the second 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argument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to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zipfile.ZipFile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().</a:t>
            </a: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35116" y="3437046"/>
            <a:ext cx="9385739" cy="156966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import </a:t>
            </a:r>
            <a:r>
              <a:rPr lang="en-IN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zipfile</a:t>
            </a:r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  <a:p>
            <a:r>
              <a:rPr lang="en-IN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newZip</a:t>
            </a:r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 = </a:t>
            </a:r>
            <a:r>
              <a:rPr lang="en-IN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zipfile.ZipFile</a:t>
            </a:r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('new.zip', </a:t>
            </a:r>
            <a:r>
              <a:rPr lang="en-IN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‘a') 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IN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newZip.write</a:t>
            </a:r>
            <a:r>
              <a:rPr lang="en-IN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(‘hello.txt</a:t>
            </a:r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', </a:t>
            </a:r>
            <a:r>
              <a:rPr lang="en-IN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compress_type</a:t>
            </a:r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=zipfile.ZIP_DEFLATED)</a:t>
            </a:r>
          </a:p>
          <a:p>
            <a:r>
              <a:rPr lang="en-IN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newZip.close</a:t>
            </a:r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()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879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9215"/>
            <a:ext cx="10515600" cy="1325563"/>
          </a:xfrm>
        </p:spPr>
        <p:txBody>
          <a:bodyPr/>
          <a:lstStyle/>
          <a:p>
            <a:r>
              <a:rPr lang="en-US" dirty="0" smtClean="0"/>
              <a:t>Assignment 8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646754"/>
            <a:ext cx="10515600" cy="1796827"/>
          </a:xfrm>
        </p:spPr>
        <p:txBody>
          <a:bodyPr/>
          <a:lstStyle/>
          <a:p>
            <a:r>
              <a:rPr lang="en-US" dirty="0"/>
              <a:t>Project: Backing Up a Folder into a ZIP </a:t>
            </a:r>
            <a:r>
              <a:rPr lang="en-US" dirty="0" smtClean="0"/>
              <a:t>File</a:t>
            </a:r>
            <a:r>
              <a:rPr lang="en-IN" dirty="0"/>
              <a:t>	</a:t>
            </a:r>
            <a:endParaRPr lang="en-IN" dirty="0" smtClean="0"/>
          </a:p>
          <a:p>
            <a:pPr lvl="1"/>
            <a:r>
              <a:rPr lang="en-US" dirty="0"/>
              <a:t>Step 1: Figure Out the ZIP File’s </a:t>
            </a:r>
            <a:r>
              <a:rPr lang="en-US" dirty="0" smtClean="0"/>
              <a:t>Name</a:t>
            </a:r>
          </a:p>
          <a:p>
            <a:pPr lvl="1"/>
            <a:r>
              <a:rPr lang="en-US" dirty="0"/>
              <a:t>Step 2: Create the New ZIP </a:t>
            </a:r>
            <a:r>
              <a:rPr lang="en-US" dirty="0" smtClean="0"/>
              <a:t>File</a:t>
            </a:r>
          </a:p>
          <a:p>
            <a:pPr lvl="1"/>
            <a:r>
              <a:rPr lang="en-US" dirty="0"/>
              <a:t>Step 3: Walk the Directory Tree and Add to the ZIP File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775" y="1373452"/>
            <a:ext cx="10287902" cy="296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992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681" y="287853"/>
            <a:ext cx="10515600" cy="806852"/>
          </a:xfrm>
        </p:spPr>
        <p:txBody>
          <a:bodyPr>
            <a:normAutofit/>
          </a:bodyPr>
          <a:lstStyle/>
          <a:p>
            <a:r>
              <a:rPr lang="en-IN" sz="42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Copying Files and Folders</a:t>
            </a:r>
            <a:endParaRPr lang="en-IN" sz="42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61681" y="1304322"/>
            <a:ext cx="105156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 smtClean="0">
                <a:latin typeface="Cambria" panose="02040503050406030204" pitchFamily="18" charset="0"/>
                <a:ea typeface="Cambria" panose="02040503050406030204" pitchFamily="18" charset="0"/>
              </a:rPr>
              <a:t>The </a:t>
            </a:r>
            <a:r>
              <a:rPr lang="en-US" sz="28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shutil</a:t>
            </a:r>
            <a:r>
              <a:rPr lang="en-US" sz="2800" dirty="0" smtClean="0">
                <a:latin typeface="Cambria" panose="02040503050406030204" pitchFamily="18" charset="0"/>
                <a:ea typeface="Cambria" panose="02040503050406030204" pitchFamily="18" charset="0"/>
              </a:rPr>
              <a:t> module provides functions for copying files, as well as entire folders.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 smtClean="0">
                <a:latin typeface="Cambria" panose="02040503050406030204" pitchFamily="18" charset="0"/>
                <a:ea typeface="Cambria" panose="02040503050406030204" pitchFamily="18" charset="0"/>
              </a:rPr>
              <a:t>Calling </a:t>
            </a:r>
            <a:r>
              <a:rPr lang="en-US" sz="2800" b="1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shutil.copy</a:t>
            </a:r>
            <a:r>
              <a:rPr lang="en-US" sz="28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(source, destination) </a:t>
            </a:r>
            <a:r>
              <a:rPr lang="en-US" sz="2800" dirty="0" smtClean="0">
                <a:latin typeface="Cambria" panose="02040503050406030204" pitchFamily="18" charset="0"/>
                <a:ea typeface="Cambria" panose="02040503050406030204" pitchFamily="18" charset="0"/>
              </a:rPr>
              <a:t>will copy the file at the path source to the folder at the path destination. (Both source and destination are strings.) 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 smtClean="0">
                <a:latin typeface="Cambria" panose="02040503050406030204" pitchFamily="18" charset="0"/>
                <a:ea typeface="Cambria" panose="02040503050406030204" pitchFamily="18" charset="0"/>
              </a:rPr>
              <a:t>If destination is a filename, it will be used as the new name of the copied file. 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 smtClean="0">
                <a:latin typeface="Cambria" panose="02040503050406030204" pitchFamily="18" charset="0"/>
                <a:ea typeface="Cambria" panose="02040503050406030204" pitchFamily="18" charset="0"/>
              </a:rPr>
              <a:t>This function returns a string of the path of the copied file</a:t>
            </a:r>
            <a:endParaRPr lang="en-IN" sz="2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2963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6553" y="1519707"/>
            <a:ext cx="6336406" cy="289774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46468" y="531674"/>
            <a:ext cx="4692203" cy="58293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800" dirty="0" smtClean="0">
                <a:latin typeface="Cambria" panose="02040503050406030204" pitchFamily="18" charset="0"/>
                <a:ea typeface="Cambria" panose="02040503050406030204" pitchFamily="18" charset="0"/>
              </a:rPr>
              <a:t>the original spam.txt filename is used for the new, copied file’s filename.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800" dirty="0" smtClean="0">
                <a:latin typeface="Cambria" panose="02040503050406030204" pitchFamily="18" charset="0"/>
                <a:ea typeface="Cambria" panose="02040503050406030204" pitchFamily="18" charset="0"/>
              </a:rPr>
              <a:t> The second </a:t>
            </a:r>
            <a:r>
              <a:rPr lang="en-US" sz="28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shutil.copy</a:t>
            </a:r>
            <a:r>
              <a:rPr lang="en-US" sz="2800" dirty="0" smtClean="0">
                <a:latin typeface="Cambria" panose="02040503050406030204" pitchFamily="18" charset="0"/>
                <a:ea typeface="Cambria" panose="02040503050406030204" pitchFamily="18" charset="0"/>
              </a:rPr>
              <a:t>() call 2.  also copies the file at C:\eggs.txt to the folder C:\delicious but gives the copied file the name eggs2.txt</a:t>
            </a:r>
            <a:endParaRPr lang="en-IN" sz="2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698104" y="531674"/>
            <a:ext cx="54262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err="1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shutil.copy</a:t>
            </a:r>
            <a:r>
              <a:rPr lang="en-US" sz="28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(source, destination)</a:t>
            </a:r>
            <a:endParaRPr lang="en-IN" sz="2800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2639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7578" y="1340876"/>
            <a:ext cx="6306206" cy="466281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>
                <a:latin typeface="Georgia" panose="02040502050405020303" pitchFamily="18" charset="0"/>
              </a:rPr>
              <a:t>import </a:t>
            </a:r>
            <a:r>
              <a:rPr lang="en-IN" dirty="0" err="1">
                <a:latin typeface="Georgia" panose="02040502050405020303" pitchFamily="18" charset="0"/>
              </a:rPr>
              <a:t>shutil</a:t>
            </a:r>
            <a:r>
              <a:rPr lang="en-IN" dirty="0">
                <a:latin typeface="Georgia" panose="02040502050405020303" pitchFamily="18" charset="0"/>
              </a:rPr>
              <a:t/>
            </a:r>
            <a:br>
              <a:rPr lang="en-IN" dirty="0">
                <a:latin typeface="Georgia" panose="02040502050405020303" pitchFamily="18" charset="0"/>
              </a:rPr>
            </a:br>
            <a:r>
              <a:rPr lang="en-IN" dirty="0">
                <a:latin typeface="Georgia" panose="02040502050405020303" pitchFamily="18" charset="0"/>
              </a:rPr>
              <a:t>import </a:t>
            </a:r>
            <a:r>
              <a:rPr lang="en-IN" dirty="0" err="1">
                <a:latin typeface="Georgia" panose="02040502050405020303" pitchFamily="18" charset="0"/>
              </a:rPr>
              <a:t>os</a:t>
            </a:r>
            <a:r>
              <a:rPr lang="en-IN" dirty="0">
                <a:latin typeface="Georgia" panose="02040502050405020303" pitchFamily="18" charset="0"/>
              </a:rPr>
              <a:t/>
            </a:r>
            <a:br>
              <a:rPr lang="en-IN" dirty="0">
                <a:latin typeface="Georgia" panose="02040502050405020303" pitchFamily="18" charset="0"/>
              </a:rPr>
            </a:br>
            <a:r>
              <a:rPr lang="en-IN" dirty="0" err="1">
                <a:latin typeface="Georgia" panose="02040502050405020303" pitchFamily="18" charset="0"/>
              </a:rPr>
              <a:t>os.chdir</a:t>
            </a:r>
            <a:r>
              <a:rPr lang="en-IN" dirty="0">
                <a:latin typeface="Georgia" panose="02040502050405020303" pitchFamily="18" charset="0"/>
              </a:rPr>
              <a:t>('D:\\')</a:t>
            </a:r>
            <a:br>
              <a:rPr lang="en-IN" dirty="0">
                <a:latin typeface="Georgia" panose="02040502050405020303" pitchFamily="18" charset="0"/>
              </a:rPr>
            </a:br>
            <a:r>
              <a:rPr lang="en-IN" dirty="0">
                <a:latin typeface="Georgia" panose="02040502050405020303" pitchFamily="18" charset="0"/>
              </a:rPr>
              <a:t>h = </a:t>
            </a:r>
            <a:r>
              <a:rPr lang="en-IN" dirty="0" err="1">
                <a:latin typeface="Georgia" panose="02040502050405020303" pitchFamily="18" charset="0"/>
              </a:rPr>
              <a:t>shutil.copy</a:t>
            </a:r>
            <a:r>
              <a:rPr lang="en-IN" dirty="0">
                <a:latin typeface="Georgia" panose="02040502050405020303" pitchFamily="18" charset="0"/>
              </a:rPr>
              <a:t>('D:\\hello.txt', 'D:\\delicious</a:t>
            </a:r>
            <a:r>
              <a:rPr lang="en-IN" dirty="0" smtClean="0">
                <a:latin typeface="Georgia" panose="02040502050405020303" pitchFamily="18" charset="0"/>
              </a:rPr>
              <a:t>')        </a:t>
            </a:r>
            <a:r>
              <a:rPr lang="en-IN" dirty="0" smtClean="0">
                <a:solidFill>
                  <a:srgbClr val="FF0000"/>
                </a:solidFill>
                <a:latin typeface="Georgia" panose="02040502050405020303" pitchFamily="18" charset="0"/>
              </a:rPr>
              <a:t># First</a:t>
            </a:r>
            <a:r>
              <a:rPr lang="en-IN" dirty="0">
                <a:latin typeface="Georgia" panose="02040502050405020303" pitchFamily="18" charset="0"/>
              </a:rPr>
              <a:t/>
            </a:r>
            <a:br>
              <a:rPr lang="en-IN" dirty="0">
                <a:latin typeface="Georgia" panose="02040502050405020303" pitchFamily="18" charset="0"/>
              </a:rPr>
            </a:br>
            <a:r>
              <a:rPr lang="en-IN" dirty="0">
                <a:latin typeface="Georgia" panose="02040502050405020303" pitchFamily="18" charset="0"/>
              </a:rPr>
              <a:t>print('hello = ', h)</a:t>
            </a:r>
            <a:br>
              <a:rPr lang="en-IN" dirty="0">
                <a:latin typeface="Georgia" panose="02040502050405020303" pitchFamily="18" charset="0"/>
              </a:rPr>
            </a:br>
            <a:r>
              <a:rPr lang="en-IN" dirty="0">
                <a:latin typeface="Georgia" panose="02040502050405020303" pitchFamily="18" charset="0"/>
              </a:rPr>
              <a:t>if h:</a:t>
            </a:r>
            <a:br>
              <a:rPr lang="en-IN" dirty="0">
                <a:latin typeface="Georgia" panose="02040502050405020303" pitchFamily="18" charset="0"/>
              </a:rPr>
            </a:br>
            <a:r>
              <a:rPr lang="en-IN" dirty="0">
                <a:latin typeface="Georgia" panose="02040502050405020303" pitchFamily="18" charset="0"/>
              </a:rPr>
              <a:t>    print('Hello.txt file copied to Delicious folder')</a:t>
            </a:r>
            <a:br>
              <a:rPr lang="en-IN" dirty="0">
                <a:latin typeface="Georgia" panose="02040502050405020303" pitchFamily="18" charset="0"/>
              </a:rPr>
            </a:br>
            <a:r>
              <a:rPr lang="en-IN" dirty="0">
                <a:latin typeface="Georgia" panose="02040502050405020303" pitchFamily="18" charset="0"/>
              </a:rPr>
              <a:t>hi = </a:t>
            </a:r>
            <a:r>
              <a:rPr lang="en-IN" dirty="0" err="1">
                <a:latin typeface="Georgia" panose="02040502050405020303" pitchFamily="18" charset="0"/>
              </a:rPr>
              <a:t>shutil.copy</a:t>
            </a:r>
            <a:r>
              <a:rPr lang="en-IN" dirty="0">
                <a:latin typeface="Georgia" panose="02040502050405020303" pitchFamily="18" charset="0"/>
              </a:rPr>
              <a:t>('hello.txt', 'D:\\delicious\\hi.txt</a:t>
            </a:r>
            <a:r>
              <a:rPr lang="en-IN" dirty="0" smtClean="0">
                <a:latin typeface="Georgia" panose="02040502050405020303" pitchFamily="18" charset="0"/>
              </a:rPr>
              <a:t>')  </a:t>
            </a:r>
            <a:r>
              <a:rPr lang="en-IN" dirty="0" smtClean="0">
                <a:solidFill>
                  <a:srgbClr val="FF0000"/>
                </a:solidFill>
                <a:latin typeface="Georgia" panose="02040502050405020303" pitchFamily="18" charset="0"/>
              </a:rPr>
              <a:t># Second</a:t>
            </a:r>
            <a:r>
              <a:rPr lang="en-IN" dirty="0">
                <a:solidFill>
                  <a:srgbClr val="FF0000"/>
                </a:solidFill>
                <a:latin typeface="Georgia" panose="02040502050405020303" pitchFamily="18" charset="0"/>
              </a:rPr>
              <a:t/>
            </a:r>
            <a:br>
              <a:rPr lang="en-IN" dirty="0">
                <a:solidFill>
                  <a:srgbClr val="FF0000"/>
                </a:solidFill>
                <a:latin typeface="Georgia" panose="02040502050405020303" pitchFamily="18" charset="0"/>
              </a:rPr>
            </a:br>
            <a:r>
              <a:rPr lang="en-IN" dirty="0">
                <a:latin typeface="Georgia" panose="02040502050405020303" pitchFamily="18" charset="0"/>
              </a:rPr>
              <a:t>print('hi = ', hi)</a:t>
            </a:r>
            <a:br>
              <a:rPr lang="en-IN" dirty="0">
                <a:latin typeface="Georgia" panose="02040502050405020303" pitchFamily="18" charset="0"/>
              </a:rPr>
            </a:br>
            <a:r>
              <a:rPr lang="en-IN" dirty="0">
                <a:latin typeface="Georgia" panose="02040502050405020303" pitchFamily="18" charset="0"/>
              </a:rPr>
              <a:t>if hi:</a:t>
            </a:r>
            <a:br>
              <a:rPr lang="en-IN" dirty="0">
                <a:latin typeface="Georgia" panose="02040502050405020303" pitchFamily="18" charset="0"/>
              </a:rPr>
            </a:br>
            <a:r>
              <a:rPr lang="en-IN" dirty="0">
                <a:latin typeface="Georgia" panose="02040502050405020303" pitchFamily="18" charset="0"/>
              </a:rPr>
              <a:t>    print('Hello.txt file copied to Delicious folder as hi.txt')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7578" y="180304"/>
            <a:ext cx="23561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Example:</a:t>
            </a:r>
            <a:endParaRPr lang="en-IN" sz="40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05966" y="2924738"/>
            <a:ext cx="5210022" cy="1200329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IN" dirty="0">
                <a:latin typeface="Georgia" panose="02040502050405020303" pitchFamily="18" charset="0"/>
              </a:rPr>
              <a:t>hello =  D:\delicious\hello.txt</a:t>
            </a:r>
          </a:p>
          <a:p>
            <a:r>
              <a:rPr lang="en-IN" dirty="0">
                <a:latin typeface="Georgia" panose="02040502050405020303" pitchFamily="18" charset="0"/>
              </a:rPr>
              <a:t>Hello.txt file copied to Delicious folder</a:t>
            </a:r>
          </a:p>
          <a:p>
            <a:r>
              <a:rPr lang="en-IN" dirty="0">
                <a:latin typeface="Georgia" panose="02040502050405020303" pitchFamily="18" charset="0"/>
              </a:rPr>
              <a:t>hi =  D:\delicious\hi.txt</a:t>
            </a:r>
          </a:p>
          <a:p>
            <a:r>
              <a:rPr lang="en-IN" dirty="0">
                <a:latin typeface="Georgia" panose="02040502050405020303" pitchFamily="18" charset="0"/>
              </a:rPr>
              <a:t>Hello.txt file copied to Delicious folder as hi.txt</a:t>
            </a:r>
          </a:p>
        </p:txBody>
      </p:sp>
    </p:spTree>
    <p:extLst>
      <p:ext uri="{BB962C8B-B14F-4D97-AF65-F5344CB8AC3E}">
        <p14:creationId xmlns:p14="http://schemas.microsoft.com/office/powerpoint/2010/main" val="1329945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217" y="2838986"/>
            <a:ext cx="10032642" cy="164286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09093" y="824248"/>
            <a:ext cx="40398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Try yourself………..</a:t>
            </a:r>
            <a:endParaRPr lang="en-IN" sz="36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16211" y="2057530"/>
            <a:ext cx="28632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dirty="0" smtClean="0">
                <a:latin typeface="Cambria" panose="02040503050406030204" pitchFamily="18" charset="0"/>
                <a:ea typeface="Cambria" panose="02040503050406030204" pitchFamily="18" charset="0"/>
              </a:rPr>
              <a:t>&gt;&gt;&gt;import </a:t>
            </a:r>
            <a:r>
              <a:rPr lang="en-IN" sz="28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shutil</a:t>
            </a:r>
            <a:endParaRPr lang="en-IN" sz="2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645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2120" y="1955777"/>
            <a:ext cx="6099042" cy="222985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702120" y="285155"/>
            <a:ext cx="6099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err="1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shutil.copytree</a:t>
            </a:r>
            <a:r>
              <a:rPr lang="en-US" sz="28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(source, destination)</a:t>
            </a:r>
            <a:endParaRPr lang="en-IN" sz="2800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23741" y="285155"/>
            <a:ext cx="4653566" cy="59323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300" dirty="0" smtClean="0">
                <a:latin typeface="Cambria" panose="02040503050406030204" pitchFamily="18" charset="0"/>
                <a:ea typeface="Cambria" panose="02040503050406030204" pitchFamily="18" charset="0"/>
              </a:rPr>
              <a:t>While </a:t>
            </a:r>
            <a:r>
              <a:rPr lang="en-US" sz="23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shutil.copy</a:t>
            </a:r>
            <a:r>
              <a:rPr lang="en-US" sz="2300" dirty="0" smtClean="0">
                <a:latin typeface="Cambria" panose="02040503050406030204" pitchFamily="18" charset="0"/>
                <a:ea typeface="Cambria" panose="02040503050406030204" pitchFamily="18" charset="0"/>
              </a:rPr>
              <a:t>() will copy a single file, </a:t>
            </a:r>
            <a:r>
              <a:rPr lang="en-US" sz="2300" b="1" dirty="0" err="1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shutil.copytree</a:t>
            </a:r>
            <a:r>
              <a:rPr lang="en-US" sz="23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() </a:t>
            </a:r>
            <a:r>
              <a:rPr lang="en-US" sz="2300" dirty="0" smtClean="0">
                <a:latin typeface="Cambria" panose="02040503050406030204" pitchFamily="18" charset="0"/>
                <a:ea typeface="Cambria" panose="02040503050406030204" pitchFamily="18" charset="0"/>
              </a:rPr>
              <a:t>will copy an entire folder and every folder and file contained in it.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300" dirty="0" smtClean="0">
                <a:latin typeface="Cambria" panose="02040503050406030204" pitchFamily="18" charset="0"/>
                <a:ea typeface="Cambria" panose="02040503050406030204" pitchFamily="18" charset="0"/>
              </a:rPr>
              <a:t>Calling </a:t>
            </a:r>
            <a:r>
              <a:rPr lang="en-US" sz="23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shutil.copytree</a:t>
            </a:r>
            <a:r>
              <a:rPr lang="en-US" sz="2300" dirty="0" smtClean="0">
                <a:latin typeface="Cambria" panose="02040503050406030204" pitchFamily="18" charset="0"/>
                <a:ea typeface="Cambria" panose="02040503050406030204" pitchFamily="18" charset="0"/>
              </a:rPr>
              <a:t>(source, destination) will copy the folder at the path source, along with all of its files and subfolders, to the folder at the path destination.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300" dirty="0" smtClean="0">
                <a:latin typeface="Cambria" panose="02040503050406030204" pitchFamily="18" charset="0"/>
                <a:ea typeface="Cambria" panose="02040503050406030204" pitchFamily="18" charset="0"/>
              </a:rPr>
              <a:t>The source and destination parameters are both strings. </a:t>
            </a:r>
            <a:endParaRPr lang="en-IN" sz="23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598017" y="4732871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The </a:t>
            </a:r>
            <a:r>
              <a:rPr lang="en-US" sz="24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shutil.copytree</a:t>
            </a:r>
            <a:r>
              <a:rPr lang="en-US" sz="24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() creates a new folder named </a:t>
            </a:r>
            <a:r>
              <a:rPr lang="en-US" sz="24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del_backup</a:t>
            </a:r>
            <a:r>
              <a:rPr lang="en-US" sz="24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with the same content as the original delicious folder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3012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7578" y="458421"/>
            <a:ext cx="23561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Example:</a:t>
            </a:r>
            <a:endParaRPr lang="en-IN" sz="40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78112" y="2223130"/>
            <a:ext cx="7801304" cy="1938992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IN" sz="2000" dirty="0">
                <a:latin typeface="Georgia" panose="02040502050405020303" pitchFamily="18" charset="0"/>
              </a:rPr>
              <a:t>import </a:t>
            </a:r>
            <a:r>
              <a:rPr lang="en-IN" sz="2000" dirty="0" err="1">
                <a:latin typeface="Georgia" panose="02040502050405020303" pitchFamily="18" charset="0"/>
              </a:rPr>
              <a:t>shutil</a:t>
            </a:r>
            <a:r>
              <a:rPr lang="en-IN" sz="2000" dirty="0">
                <a:latin typeface="Georgia" panose="02040502050405020303" pitchFamily="18" charset="0"/>
              </a:rPr>
              <a:t/>
            </a:r>
            <a:br>
              <a:rPr lang="en-IN" sz="2000" dirty="0">
                <a:latin typeface="Georgia" panose="02040502050405020303" pitchFamily="18" charset="0"/>
              </a:rPr>
            </a:br>
            <a:r>
              <a:rPr lang="en-IN" sz="2000" dirty="0">
                <a:latin typeface="Georgia" panose="02040502050405020303" pitchFamily="18" charset="0"/>
              </a:rPr>
              <a:t>import </a:t>
            </a:r>
            <a:r>
              <a:rPr lang="en-IN" sz="2000" dirty="0" err="1">
                <a:latin typeface="Georgia" panose="02040502050405020303" pitchFamily="18" charset="0"/>
              </a:rPr>
              <a:t>os</a:t>
            </a:r>
            <a:r>
              <a:rPr lang="en-IN" sz="2000" dirty="0">
                <a:latin typeface="Georgia" panose="02040502050405020303" pitchFamily="18" charset="0"/>
              </a:rPr>
              <a:t/>
            </a:r>
            <a:br>
              <a:rPr lang="en-IN" sz="2000" dirty="0">
                <a:latin typeface="Georgia" panose="02040502050405020303" pitchFamily="18" charset="0"/>
              </a:rPr>
            </a:br>
            <a:r>
              <a:rPr lang="en-IN" sz="2000" dirty="0">
                <a:latin typeface="Georgia" panose="02040502050405020303" pitchFamily="18" charset="0"/>
              </a:rPr>
              <a:t>print('Current Working Directory', </a:t>
            </a:r>
            <a:r>
              <a:rPr lang="en-IN" sz="2000" dirty="0" err="1">
                <a:latin typeface="Georgia" panose="02040502050405020303" pitchFamily="18" charset="0"/>
              </a:rPr>
              <a:t>os.getcwd</a:t>
            </a:r>
            <a:r>
              <a:rPr lang="en-IN" sz="2000" dirty="0">
                <a:latin typeface="Georgia" panose="02040502050405020303" pitchFamily="18" charset="0"/>
              </a:rPr>
              <a:t>())</a:t>
            </a:r>
            <a:br>
              <a:rPr lang="en-IN" sz="2000" dirty="0">
                <a:latin typeface="Georgia" panose="02040502050405020303" pitchFamily="18" charset="0"/>
              </a:rPr>
            </a:br>
            <a:r>
              <a:rPr lang="en-IN" sz="2000" dirty="0" err="1">
                <a:latin typeface="Georgia" panose="02040502050405020303" pitchFamily="18" charset="0"/>
              </a:rPr>
              <a:t>os.chdir</a:t>
            </a:r>
            <a:r>
              <a:rPr lang="en-IN" sz="2000" dirty="0">
                <a:latin typeface="Georgia" panose="02040502050405020303" pitchFamily="18" charset="0"/>
              </a:rPr>
              <a:t>('D:\\')</a:t>
            </a:r>
            <a:br>
              <a:rPr lang="en-IN" sz="2000" dirty="0">
                <a:latin typeface="Georgia" panose="02040502050405020303" pitchFamily="18" charset="0"/>
              </a:rPr>
            </a:br>
            <a:r>
              <a:rPr lang="en-US" sz="2000" dirty="0">
                <a:latin typeface="Georgia" panose="02040502050405020303" pitchFamily="18" charset="0"/>
              </a:rPr>
              <a:t>if </a:t>
            </a:r>
            <a:r>
              <a:rPr lang="en-US" sz="2000" dirty="0" err="1">
                <a:latin typeface="Georgia" panose="02040502050405020303" pitchFamily="18" charset="0"/>
              </a:rPr>
              <a:t>shutil.copytree</a:t>
            </a:r>
            <a:r>
              <a:rPr lang="en-US" sz="2000" dirty="0">
                <a:latin typeface="Georgia" panose="02040502050405020303" pitchFamily="18" charset="0"/>
              </a:rPr>
              <a:t>('D:\\delicious', 'C:\\</a:t>
            </a:r>
            <a:r>
              <a:rPr lang="en-US" sz="2000" dirty="0" err="1">
                <a:latin typeface="Georgia" panose="02040502050405020303" pitchFamily="18" charset="0"/>
              </a:rPr>
              <a:t>del_backup</a:t>
            </a:r>
            <a:r>
              <a:rPr lang="en-US" sz="2000" dirty="0">
                <a:latin typeface="Georgia" panose="02040502050405020303" pitchFamily="18" charset="0"/>
              </a:rPr>
              <a:t>'):</a:t>
            </a:r>
            <a:br>
              <a:rPr lang="en-US" sz="2000" dirty="0">
                <a:latin typeface="Georgia" panose="02040502050405020303" pitchFamily="18" charset="0"/>
              </a:rPr>
            </a:br>
            <a:r>
              <a:rPr lang="en-US" sz="2000" dirty="0">
                <a:latin typeface="Georgia" panose="02040502050405020303" pitchFamily="18" charset="0"/>
              </a:rPr>
              <a:t>    print("</a:t>
            </a:r>
            <a:r>
              <a:rPr lang="en-US" sz="2000" dirty="0" err="1">
                <a:latin typeface="Georgia" panose="02040502050405020303" pitchFamily="18" charset="0"/>
              </a:rPr>
              <a:t>del_backup</a:t>
            </a:r>
            <a:r>
              <a:rPr lang="en-US" sz="2000" dirty="0">
                <a:latin typeface="Georgia" panose="02040502050405020303" pitchFamily="18" charset="0"/>
              </a:rPr>
              <a:t> folder and its contents are copied to C Drive")</a:t>
            </a:r>
          </a:p>
        </p:txBody>
      </p:sp>
      <p:sp>
        <p:nvSpPr>
          <p:cNvPr id="6" name="Rectangle 5"/>
          <p:cNvSpPr/>
          <p:nvPr/>
        </p:nvSpPr>
        <p:spPr>
          <a:xfrm>
            <a:off x="378112" y="4338984"/>
            <a:ext cx="9419898" cy="707886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IN" sz="2000" dirty="0">
                <a:latin typeface="Georgia" panose="02040502050405020303" pitchFamily="18" charset="0"/>
              </a:rPr>
              <a:t>Current Working Directory C:\Users\Lenovo\PycharmProjects\pythonProject</a:t>
            </a:r>
          </a:p>
          <a:p>
            <a:r>
              <a:rPr lang="en-IN" sz="2000" dirty="0" err="1">
                <a:latin typeface="Georgia" panose="02040502050405020303" pitchFamily="18" charset="0"/>
              </a:rPr>
              <a:t>del_backup</a:t>
            </a:r>
            <a:r>
              <a:rPr lang="en-IN" sz="2000" dirty="0">
                <a:latin typeface="Georgia" panose="02040502050405020303" pitchFamily="18" charset="0"/>
              </a:rPr>
              <a:t> folder and its contents are copied to C Drive</a:t>
            </a:r>
          </a:p>
        </p:txBody>
      </p:sp>
      <p:sp>
        <p:nvSpPr>
          <p:cNvPr id="7" name="Rectangle 6"/>
          <p:cNvSpPr/>
          <p:nvPr/>
        </p:nvSpPr>
        <p:spPr>
          <a:xfrm>
            <a:off x="8291754" y="3146044"/>
            <a:ext cx="3696846" cy="400110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IN" sz="2000" dirty="0">
                <a:latin typeface="Georgia" panose="02040502050405020303" pitchFamily="18" charset="0"/>
              </a:rPr>
              <a:t>C:\del_backup\walnut\waffles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8291754" y="2533113"/>
            <a:ext cx="3696845" cy="400110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IN" sz="2000" dirty="0">
                <a:latin typeface="Georgia" panose="02040502050405020303" pitchFamily="18" charset="0"/>
              </a:rPr>
              <a:t>D:\delicious\walnut\waffles</a:t>
            </a:r>
          </a:p>
        </p:txBody>
      </p:sp>
    </p:spTree>
    <p:extLst>
      <p:ext uri="{BB962C8B-B14F-4D97-AF65-F5344CB8AC3E}">
        <p14:creationId xmlns:p14="http://schemas.microsoft.com/office/powerpoint/2010/main" val="2621306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</TotalTime>
  <Words>1614</Words>
  <Application>Microsoft Office PowerPoint</Application>
  <PresentationFormat>Widescreen</PresentationFormat>
  <Paragraphs>156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Calibri Light</vt:lpstr>
      <vt:lpstr>Cambria</vt:lpstr>
      <vt:lpstr>Georgia</vt:lpstr>
      <vt:lpstr>Wingdings</vt:lpstr>
      <vt:lpstr>Office Theme</vt:lpstr>
      <vt:lpstr>Module 4 Organizing files</vt:lpstr>
      <vt:lpstr>PowerPoint Presentation</vt:lpstr>
      <vt:lpstr>The shutil Module</vt:lpstr>
      <vt:lpstr>Copying Files and Folders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Moving and Renaming Files and Folders</vt:lpstr>
      <vt:lpstr>PowerPoint Presentation</vt:lpstr>
      <vt:lpstr>PowerPoint Presentation</vt:lpstr>
      <vt:lpstr>Note</vt:lpstr>
      <vt:lpstr>Permanently Deleting Files and Folders   os.unlink(path),    os.rmdir(path),       shutil.rmtree(path)</vt:lpstr>
      <vt:lpstr>Verifying before deletion is important confirm by printing the filename before deleting it</vt:lpstr>
      <vt:lpstr>Safe Deletes with the send2trash Module </vt:lpstr>
      <vt:lpstr>Walking a Directory Tree – os.walk()</vt:lpstr>
      <vt:lpstr>PowerPoint Presentation</vt:lpstr>
      <vt:lpstr>PowerPoint Presentation</vt:lpstr>
      <vt:lpstr>PowerPoint Presentation</vt:lpstr>
      <vt:lpstr>Compressing Files with the zipfile Module </vt:lpstr>
      <vt:lpstr>Reading ZIP Files </vt:lpstr>
      <vt:lpstr>PowerPoint Presentation</vt:lpstr>
      <vt:lpstr>Program for Reading ZIP File contents </vt:lpstr>
      <vt:lpstr>Output</vt:lpstr>
      <vt:lpstr>Extracting from ZIP Files </vt:lpstr>
      <vt:lpstr>PowerPoint Presentation</vt:lpstr>
      <vt:lpstr>PowerPoint Presentation</vt:lpstr>
      <vt:lpstr>Creating and Adding to ZIP Files </vt:lpstr>
      <vt:lpstr>PowerPoint Presentation</vt:lpstr>
      <vt:lpstr>Assignment 8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Organizing files</dc:title>
  <dc:creator>Smitha</dc:creator>
  <cp:lastModifiedBy>Smitha</cp:lastModifiedBy>
  <cp:revision>27</cp:revision>
  <dcterms:created xsi:type="dcterms:W3CDTF">2023-08-03T23:10:48Z</dcterms:created>
  <dcterms:modified xsi:type="dcterms:W3CDTF">2023-08-11T10:14:23Z</dcterms:modified>
</cp:coreProperties>
</file>