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C319A-1EC5-4E3B-BA89-E5296BBEBAFD}" v="2420" dt="2020-05-31T05:40:10.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1" d="100"/>
          <a:sy n="81" d="100"/>
        </p:scale>
        <p:origin x="-96"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xmlns=""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E11CD474-E5E1-4D01-97F6-0C9FC09332C0}"/>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5" name="Footer Placeholder 4">
            <a:extLst>
              <a:ext uri="{FF2B5EF4-FFF2-40B4-BE49-F238E27FC236}">
                <a16:creationId xmlns:a16="http://schemas.microsoft.com/office/drawing/2014/main" xmlns=""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50922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084D1E-BC98-44E4-8D2C-89CCDC293331}"/>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5" name="Footer Placeholder 4">
            <a:extLst>
              <a:ext uri="{FF2B5EF4-FFF2-40B4-BE49-F238E27FC236}">
                <a16:creationId xmlns:a16="http://schemas.microsoft.com/office/drawing/2014/main" xmlns=""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551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50BC931-E2BF-4C1D-91AA-89F82F8268B2}"/>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5" name="Footer Placeholder 4">
            <a:extLst>
              <a:ext uri="{FF2B5EF4-FFF2-40B4-BE49-F238E27FC236}">
                <a16:creationId xmlns:a16="http://schemas.microsoft.com/office/drawing/2014/main" xmlns=""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2145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2A61642-BFBA-48AE-A29C-C2AA7386AE95}"/>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536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F300D-5CBE-47E9-A193-E23C8314D0EA}"/>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5" name="Footer Placeholder 4">
            <a:extLst>
              <a:ext uri="{FF2B5EF4-FFF2-40B4-BE49-F238E27FC236}">
                <a16:creationId xmlns:a16="http://schemas.microsoft.com/office/drawing/2014/main" xmlns=""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xmlns=""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9909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9032FCA-14C6-4497-9C27-3F58062442CE}"/>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xmlns=""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1675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C9407CC-270D-4C98-B95C-7AE67D2E1913}"/>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xmlns=""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7042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6FD9A32-9C83-452B-BC69-CC6E95D3C93C}"/>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4" name="Footer Placeholder 3">
            <a:extLst>
              <a:ext uri="{FF2B5EF4-FFF2-40B4-BE49-F238E27FC236}">
                <a16:creationId xmlns:a16="http://schemas.microsoft.com/office/drawing/2014/main" xmlns=""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xmlns=""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362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2816A0-77C4-4A3F-87BD-A7321E3C84D2}"/>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1635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584C988-A6DB-469A-B8AA-31866F36E83D}"/>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233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2C2F5B-DDDD-4E64-94A9-99E46F4B06A0}"/>
              </a:ext>
            </a:extLst>
          </p:cNvPr>
          <p:cNvSpPr>
            <a:spLocks noGrp="1"/>
          </p:cNvSpPr>
          <p:nvPr>
            <p:ph type="dt" sz="half" idx="10"/>
          </p:nvPr>
        </p:nvSpPr>
        <p:spPr/>
        <p:txBody>
          <a:bodyPr/>
          <a:lstStyle/>
          <a:p>
            <a:fld id="{72345051-2045-45DA-935E-2E3CA1A69ADC}" type="datetimeFigureOut">
              <a:rPr lang="en-US" smtClean="0"/>
              <a:t>5/31/2020</a:t>
            </a:fld>
            <a:endParaRPr lang="en-US"/>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75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5/31/2020</a:t>
            </a:fld>
            <a:endParaRPr lang="en-US"/>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490159032"/>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mmunitycollegereview.com/college-size-stats/new-yor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ED8E54F9-849C-4865-8C5E-FD967B81D7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391AE6B3-1D2D-4C67-A4DB-888635B527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524000" y="929452"/>
            <a:ext cx="9144000" cy="2526738"/>
          </a:xfrm>
        </p:spPr>
        <p:txBody>
          <a:bodyPr>
            <a:normAutofit fontScale="90000"/>
          </a:bodyPr>
          <a:lstStyle/>
          <a:p>
            <a:pPr algn="ctr">
              <a:lnSpc>
                <a:spcPct val="90000"/>
              </a:lnSpc>
            </a:pPr>
            <a:endParaRPr lang="en-US" sz="6200">
              <a:solidFill>
                <a:srgbClr val="FFFFFF"/>
              </a:solidFill>
            </a:endParaRPr>
          </a:p>
          <a:p>
            <a:pPr algn="ctr">
              <a:lnSpc>
                <a:spcPct val="90000"/>
              </a:lnSpc>
            </a:pPr>
            <a:r>
              <a:rPr lang="en-US" sz="6200" b="1" u="sng">
                <a:solidFill>
                  <a:srgbClr val="FFFFFF"/>
                </a:solidFill>
                <a:ea typeface="+mj-lt"/>
                <a:cs typeface="+mj-lt"/>
              </a:rPr>
              <a:t> Optimum Location for a Student hostel</a:t>
            </a:r>
            <a:r>
              <a:rPr lang="en-US" sz="6200">
                <a:solidFill>
                  <a:srgbClr val="FFFFFF"/>
                </a:solidFill>
                <a:ea typeface="+mj-lt"/>
                <a:cs typeface="+mj-lt"/>
              </a:rPr>
              <a:t> </a:t>
            </a:r>
            <a:endParaRPr lang="en-US" sz="6200">
              <a:solidFill>
                <a:srgbClr val="FFFFFF"/>
              </a:solidFill>
            </a:endParaRPr>
          </a:p>
        </p:txBody>
      </p:sp>
      <p:sp>
        <p:nvSpPr>
          <p:cNvPr id="3" name="Subtitle 2"/>
          <p:cNvSpPr>
            <a:spLocks noGrp="1"/>
          </p:cNvSpPr>
          <p:nvPr>
            <p:ph type="subTitle" idx="1"/>
          </p:nvPr>
        </p:nvSpPr>
        <p:spPr>
          <a:xfrm>
            <a:off x="1524000" y="3695230"/>
            <a:ext cx="9144000" cy="1626541"/>
          </a:xfrm>
        </p:spPr>
        <p:txBody>
          <a:bodyPr vert="horz" lIns="91440" tIns="45720" rIns="91440" bIns="45720" rtlCol="0" anchor="t">
            <a:normAutofit/>
          </a:bodyPr>
          <a:lstStyle/>
          <a:p>
            <a:pPr algn="ctr"/>
            <a:r>
              <a:rPr lang="en-US" sz="4000" b="1" dirty="0">
                <a:solidFill>
                  <a:srgbClr val="FFFFFF"/>
                </a:solidFill>
              </a:rPr>
              <a:t>Chinmay KR</a:t>
            </a:r>
          </a:p>
        </p:txBody>
      </p:sp>
      <p:sp>
        <p:nvSpPr>
          <p:cNvPr id="25" name="Rectangle 6">
            <a:extLst>
              <a:ext uri="{FF2B5EF4-FFF2-40B4-BE49-F238E27FC236}">
                <a16:creationId xmlns:a16="http://schemas.microsoft.com/office/drawing/2014/main" xmlns="" id="{08FD86A2-82CE-48F4-B78A-8B9CA7BA2C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FBEFF-2EEE-48E2-9450-396E619037AE}"/>
              </a:ext>
            </a:extLst>
          </p:cNvPr>
          <p:cNvSpPr>
            <a:spLocks noGrp="1"/>
          </p:cNvSpPr>
          <p:nvPr>
            <p:ph type="title"/>
          </p:nvPr>
        </p:nvSpPr>
        <p:spPr/>
        <p:txBody>
          <a:bodyPr/>
          <a:lstStyle/>
          <a:p>
            <a:r>
              <a:rPr lang="en-US" b="1"/>
              <a:t>Predictive modelling - DBscan</a:t>
            </a:r>
            <a:endParaRPr lang="en-US" b="1" dirty="0"/>
          </a:p>
        </p:txBody>
      </p:sp>
      <p:pic>
        <p:nvPicPr>
          <p:cNvPr id="4" name="Picture 4" descr="A picture containing text, map&#10;&#10;Description generated with very high confidence">
            <a:extLst>
              <a:ext uri="{FF2B5EF4-FFF2-40B4-BE49-F238E27FC236}">
                <a16:creationId xmlns:a16="http://schemas.microsoft.com/office/drawing/2014/main" xmlns="" id="{A651CDC1-7053-42C1-8D94-12D5CE13B743}"/>
              </a:ext>
            </a:extLst>
          </p:cNvPr>
          <p:cNvPicPr>
            <a:picLocks noGrp="1" noChangeAspect="1"/>
          </p:cNvPicPr>
          <p:nvPr>
            <p:ph idx="1"/>
          </p:nvPr>
        </p:nvPicPr>
        <p:blipFill>
          <a:blip r:embed="rId2"/>
          <a:stretch>
            <a:fillRect/>
          </a:stretch>
        </p:blipFill>
        <p:spPr>
          <a:xfrm>
            <a:off x="2939170" y="2490101"/>
            <a:ext cx="6486187" cy="4251960"/>
          </a:xfrm>
        </p:spPr>
      </p:pic>
      <p:sp>
        <p:nvSpPr>
          <p:cNvPr id="5" name="TextBox 4">
            <a:extLst>
              <a:ext uri="{FF2B5EF4-FFF2-40B4-BE49-F238E27FC236}">
                <a16:creationId xmlns:a16="http://schemas.microsoft.com/office/drawing/2014/main" xmlns="" id="{EC95F95C-5514-4E2E-923D-211BDE226092}"/>
              </a:ext>
            </a:extLst>
          </p:cNvPr>
          <p:cNvSpPr txBox="1"/>
          <p:nvPr/>
        </p:nvSpPr>
        <p:spPr>
          <a:xfrm>
            <a:off x="1446362" y="1920815"/>
            <a:ext cx="8796067"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300" b="1"/>
              <a:t>DBSCAN cluster with a dense region in NYC and outliers </a:t>
            </a:r>
            <a:endParaRPr lang="en-US" sz="2300"/>
          </a:p>
        </p:txBody>
      </p:sp>
    </p:spTree>
    <p:extLst>
      <p:ext uri="{BB962C8B-B14F-4D97-AF65-F5344CB8AC3E}">
        <p14:creationId xmlns:p14="http://schemas.microsoft.com/office/powerpoint/2010/main" val="419038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5820D-AA5E-4641-8F5C-17FCA874B2DF}"/>
              </a:ext>
            </a:extLst>
          </p:cNvPr>
          <p:cNvSpPr>
            <a:spLocks noGrp="1"/>
          </p:cNvSpPr>
          <p:nvPr>
            <p:ph type="title"/>
          </p:nvPr>
        </p:nvSpPr>
        <p:spPr/>
        <p:txBody>
          <a:bodyPr/>
          <a:lstStyle/>
          <a:p>
            <a:r>
              <a:rPr lang="en-US"/>
              <a:t>Dbscan - summary</a:t>
            </a:r>
          </a:p>
        </p:txBody>
      </p:sp>
      <p:sp>
        <p:nvSpPr>
          <p:cNvPr id="3" name="Content Placeholder 2">
            <a:extLst>
              <a:ext uri="{FF2B5EF4-FFF2-40B4-BE49-F238E27FC236}">
                <a16:creationId xmlns:a16="http://schemas.microsoft.com/office/drawing/2014/main" xmlns="" id="{87DD2DC0-6475-4EB1-B875-B66DF0E7F452}"/>
              </a:ext>
            </a:extLst>
          </p:cNvPr>
          <p:cNvSpPr>
            <a:spLocks noGrp="1"/>
          </p:cNvSpPr>
          <p:nvPr>
            <p:ph idx="1"/>
          </p:nvPr>
        </p:nvSpPr>
        <p:spPr/>
        <p:txBody>
          <a:bodyPr vert="horz" lIns="91440" tIns="45720" rIns="91440" bIns="45720" rtlCol="0" anchor="t">
            <a:normAutofit/>
          </a:bodyPr>
          <a:lstStyle/>
          <a:p>
            <a:r>
              <a:rPr lang="en-US" sz="2200" dirty="0">
                <a:ea typeface="+mn-lt"/>
                <a:cs typeface="+mn-lt"/>
              </a:rPr>
              <a:t>If the builder were to establish just one hostel in the state of New York, then it is clear that he would make the most profit by situating the hostel in the dense region, i.e. Manhattan/Brooklyn/Bronx region.</a:t>
            </a:r>
            <a:endParaRPr lang="en-US" sz="2200" dirty="0"/>
          </a:p>
          <a:p>
            <a:pPr marL="0" indent="0">
              <a:buNone/>
            </a:pPr>
            <a:endParaRPr lang="en-US" sz="2200" dirty="0">
              <a:ea typeface="+mn-lt"/>
              <a:cs typeface="+mn-lt"/>
            </a:endParaRPr>
          </a:p>
          <a:p>
            <a:r>
              <a:rPr lang="en-US" sz="2200" dirty="0">
                <a:ea typeface="+mn-lt"/>
                <a:cs typeface="+mn-lt"/>
              </a:rPr>
              <a:t>A closer look at the cluster on the map would reveal that situating the hostel at the center of this dense region would be the best approach. Based on this, it would be best to establish the hostel near Central park, Manhattan.</a:t>
            </a:r>
            <a:endParaRPr lang="en-US" sz="2200" dirty="0"/>
          </a:p>
          <a:p>
            <a:endParaRPr lang="en-US" b="1" dirty="0"/>
          </a:p>
        </p:txBody>
      </p:sp>
    </p:spTree>
    <p:extLst>
      <p:ext uri="{BB962C8B-B14F-4D97-AF65-F5344CB8AC3E}">
        <p14:creationId xmlns:p14="http://schemas.microsoft.com/office/powerpoint/2010/main" val="385866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AB5A0-C12D-41DD-B7F6-4C03BCA6B545}"/>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xmlns="" id="{D36033F9-31EF-4925-A890-1F0D5D6DAFCC}"/>
              </a:ext>
            </a:extLst>
          </p:cNvPr>
          <p:cNvSpPr>
            <a:spLocks noGrp="1"/>
          </p:cNvSpPr>
          <p:nvPr>
            <p:ph idx="1"/>
          </p:nvPr>
        </p:nvSpPr>
        <p:spPr/>
        <p:txBody>
          <a:bodyPr vert="horz" lIns="91440" tIns="45720" rIns="91440" bIns="45720" rtlCol="0" anchor="t">
            <a:normAutofit/>
          </a:bodyPr>
          <a:lstStyle/>
          <a:p>
            <a:r>
              <a:rPr lang="en-US" sz="2200" dirty="0">
                <a:ea typeface="+mn-lt"/>
                <a:cs typeface="+mn-lt"/>
              </a:rPr>
              <a:t>If the plan is to build multiple hostels in feasible areas, we should refer to the KMeans output. In KMeans, Colleges in cluster 1 have the best facilities in the </a:t>
            </a:r>
            <a:r>
              <a:rPr lang="en-US" sz="2200" dirty="0" err="1">
                <a:ea typeface="+mn-lt"/>
                <a:cs typeface="+mn-lt"/>
              </a:rPr>
              <a:t>neighbourhood</a:t>
            </a:r>
            <a:r>
              <a:rPr lang="en-US" sz="2200" dirty="0">
                <a:ea typeface="+mn-lt"/>
                <a:cs typeface="+mn-lt"/>
              </a:rPr>
              <a:t> and the number of students enrolled in these colleges also is on the higher side.</a:t>
            </a:r>
            <a:endParaRPr lang="en-US" sz="2200" dirty="0"/>
          </a:p>
          <a:p>
            <a:pPr marL="0" indent="0">
              <a:buNone/>
            </a:pPr>
            <a:endParaRPr lang="en-US" sz="2200" dirty="0">
              <a:ea typeface="+mn-lt"/>
              <a:cs typeface="+mn-lt"/>
            </a:endParaRPr>
          </a:p>
          <a:p>
            <a:r>
              <a:rPr lang="en-US" sz="2200" dirty="0">
                <a:ea typeface="+mn-lt"/>
                <a:cs typeface="+mn-lt"/>
              </a:rPr>
              <a:t>If the builder is planning on establishing just 1 hostel in the state, then we will have to go with the DBSCAN model.  The </a:t>
            </a:r>
            <a:r>
              <a:rPr lang="en-US" sz="2200" dirty="0" err="1">
                <a:ea typeface="+mn-lt"/>
                <a:cs typeface="+mn-lt"/>
              </a:rPr>
              <a:t>centre</a:t>
            </a:r>
            <a:r>
              <a:rPr lang="en-US" sz="2200" dirty="0">
                <a:ea typeface="+mn-lt"/>
                <a:cs typeface="+mn-lt"/>
              </a:rPr>
              <a:t> of the dense cluster would be a good location which happens to be near Central park, Manhattan.</a:t>
            </a:r>
            <a:endParaRPr lang="en-US" sz="2200" dirty="0"/>
          </a:p>
          <a:p>
            <a:endParaRPr lang="en-US" sz="2200" dirty="0"/>
          </a:p>
        </p:txBody>
      </p:sp>
    </p:spTree>
    <p:extLst>
      <p:ext uri="{BB962C8B-B14F-4D97-AF65-F5344CB8AC3E}">
        <p14:creationId xmlns:p14="http://schemas.microsoft.com/office/powerpoint/2010/main" val="428656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5B1B5-74CA-4064-939F-95D9A7E80639}"/>
              </a:ext>
            </a:extLst>
          </p:cNvPr>
          <p:cNvSpPr>
            <a:spLocks noGrp="1"/>
          </p:cNvSpPr>
          <p:nvPr>
            <p:ph type="title"/>
          </p:nvPr>
        </p:nvSpPr>
        <p:spPr/>
        <p:txBody>
          <a:bodyPr>
            <a:normAutofit fontScale="90000"/>
          </a:bodyPr>
          <a:lstStyle/>
          <a:p>
            <a:r>
              <a:rPr lang="en-US" b="1" dirty="0">
                <a:ea typeface="+mj-lt"/>
                <a:cs typeface="+mj-lt"/>
              </a:rPr>
              <a:t/>
            </a:r>
            <a:br>
              <a:rPr lang="en-US" b="1" dirty="0">
                <a:ea typeface="+mj-lt"/>
                <a:cs typeface="+mj-lt"/>
              </a:rPr>
            </a:br>
            <a:r>
              <a:rPr lang="en-US" b="1">
                <a:ea typeface="+mj-lt"/>
                <a:cs typeface="+mj-lt"/>
              </a:rPr>
              <a:t>Future directions </a:t>
            </a:r>
            <a:endParaRPr lang="en-US"/>
          </a:p>
          <a:p>
            <a:endParaRPr lang="en-US" dirty="0"/>
          </a:p>
        </p:txBody>
      </p:sp>
      <p:sp>
        <p:nvSpPr>
          <p:cNvPr id="3" name="Content Placeholder 2">
            <a:extLst>
              <a:ext uri="{FF2B5EF4-FFF2-40B4-BE49-F238E27FC236}">
                <a16:creationId xmlns:a16="http://schemas.microsoft.com/office/drawing/2014/main" xmlns="" id="{211B2AF6-4D5C-428D-AE84-52DCBF172BBF}"/>
              </a:ext>
            </a:extLst>
          </p:cNvPr>
          <p:cNvSpPr>
            <a:spLocks noGrp="1"/>
          </p:cNvSpPr>
          <p:nvPr>
            <p:ph idx="1"/>
          </p:nvPr>
        </p:nvSpPr>
        <p:spPr/>
        <p:txBody>
          <a:bodyPr vert="horz" lIns="91440" tIns="45720" rIns="91440" bIns="45720" rtlCol="0" anchor="t">
            <a:normAutofit/>
          </a:bodyPr>
          <a:lstStyle/>
          <a:p>
            <a:r>
              <a:rPr lang="en-US" sz="2200" dirty="0">
                <a:ea typeface="+mn-lt"/>
                <a:cs typeface="+mn-lt"/>
              </a:rPr>
              <a:t>The future scope and improvements would be :</a:t>
            </a:r>
          </a:p>
          <a:p>
            <a:pPr marL="457200" lvl="1" indent="0">
              <a:buNone/>
            </a:pPr>
            <a:r>
              <a:rPr lang="en-US" sz="2200" dirty="0">
                <a:ea typeface="+mn-lt"/>
                <a:cs typeface="+mn-lt"/>
              </a:rPr>
              <a:t>1. To obtain a survey from a statistically large enough  sample of students about their preferences in </a:t>
            </a:r>
            <a:r>
              <a:rPr lang="en-US" sz="2200" dirty="0" err="1">
                <a:ea typeface="+mn-lt"/>
                <a:cs typeface="+mn-lt"/>
              </a:rPr>
              <a:t>hostels,neighbourhoods</a:t>
            </a:r>
            <a:r>
              <a:rPr lang="en-US" sz="2200" dirty="0">
                <a:ea typeface="+mn-lt"/>
                <a:cs typeface="+mn-lt"/>
              </a:rPr>
              <a:t> and   hotspots. </a:t>
            </a:r>
          </a:p>
          <a:p>
            <a:pPr marL="457200" lvl="1" indent="0">
              <a:buNone/>
            </a:pPr>
            <a:r>
              <a:rPr lang="en-US" sz="2200" dirty="0"/>
              <a:t>2. </a:t>
            </a:r>
            <a:r>
              <a:rPr lang="en-US" sz="2200" dirty="0">
                <a:ea typeface="+mn-lt"/>
                <a:cs typeface="+mn-lt"/>
              </a:rPr>
              <a:t>Assign different weights to the hotspots based on the survey to obtain a more realistic model.</a:t>
            </a:r>
          </a:p>
          <a:p>
            <a:pPr marL="457200" lvl="1" indent="0">
              <a:buNone/>
            </a:pPr>
            <a:r>
              <a:rPr lang="en-US" sz="2200" dirty="0"/>
              <a:t>3. Use DBSCAN with </a:t>
            </a:r>
            <a:r>
              <a:rPr lang="en-US" sz="2200" dirty="0" err="1"/>
              <a:t>Haversine</a:t>
            </a:r>
            <a:r>
              <a:rPr lang="en-US" sz="2200" dirty="0"/>
              <a:t> distance for geo spatial data.</a:t>
            </a:r>
          </a:p>
          <a:p>
            <a:pPr marL="457200" lvl="1" indent="0">
              <a:buNone/>
            </a:pPr>
            <a:r>
              <a:rPr lang="en-US" sz="2200" dirty="0"/>
              <a:t>4. </a:t>
            </a:r>
            <a:r>
              <a:rPr lang="en-US" sz="2200" dirty="0">
                <a:ea typeface="+mn-lt"/>
                <a:cs typeface="+mn-lt"/>
              </a:rPr>
              <a:t>Since there are 42 features, we could try dimensionality reduction methods before applying clustering.</a:t>
            </a:r>
            <a:endParaRPr lang="en-US" sz="2200" dirty="0"/>
          </a:p>
        </p:txBody>
      </p:sp>
    </p:spTree>
    <p:extLst>
      <p:ext uri="{BB962C8B-B14F-4D97-AF65-F5344CB8AC3E}">
        <p14:creationId xmlns:p14="http://schemas.microsoft.com/office/powerpoint/2010/main" val="4462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531733-7D65-4BEF-9055-076016A3882B}"/>
              </a:ext>
            </a:extLst>
          </p:cNvPr>
          <p:cNvSpPr>
            <a:spLocks noGrp="1"/>
          </p:cNvSpPr>
          <p:nvPr>
            <p:ph type="title"/>
          </p:nvPr>
        </p:nvSpPr>
        <p:spPr/>
        <p:txBody>
          <a:bodyPr>
            <a:normAutofit/>
          </a:bodyPr>
          <a:lstStyle/>
          <a:p>
            <a:r>
              <a:rPr lang="en-US" sz="4400" dirty="0"/>
              <a:t>Optimum locations for a student hostel</a:t>
            </a:r>
          </a:p>
        </p:txBody>
      </p:sp>
      <p:sp>
        <p:nvSpPr>
          <p:cNvPr id="3" name="Content Placeholder 2">
            <a:extLst>
              <a:ext uri="{FF2B5EF4-FFF2-40B4-BE49-F238E27FC236}">
                <a16:creationId xmlns:a16="http://schemas.microsoft.com/office/drawing/2014/main" xmlns="" id="{8258357C-24BC-451A-8E0D-6485153804B5}"/>
              </a:ext>
            </a:extLst>
          </p:cNvPr>
          <p:cNvSpPr>
            <a:spLocks noGrp="1"/>
          </p:cNvSpPr>
          <p:nvPr>
            <p:ph idx="1"/>
          </p:nvPr>
        </p:nvSpPr>
        <p:spPr/>
        <p:txBody>
          <a:bodyPr vert="horz" lIns="91440" tIns="45720" rIns="91440" bIns="45720" rtlCol="0" anchor="t">
            <a:normAutofit/>
          </a:bodyPr>
          <a:lstStyle/>
          <a:p>
            <a:r>
              <a:rPr lang="en-US" sz="2200" dirty="0"/>
              <a:t>With a large number of higher educational institutions, New York has seen a huge influx of student population</a:t>
            </a:r>
            <a:r>
              <a:rPr lang="en-US" sz="2200" dirty="0" smtClean="0"/>
              <a:t>.</a:t>
            </a:r>
          </a:p>
          <a:p>
            <a:pPr marL="0" indent="0">
              <a:buNone/>
            </a:pPr>
            <a:endParaRPr lang="en-US" sz="2200" dirty="0"/>
          </a:p>
          <a:p>
            <a:r>
              <a:rPr lang="en-US" sz="2200" dirty="0"/>
              <a:t>Student hostels can benefit the students as well as the organization due to the huge demand for budget friendly accommodations</a:t>
            </a:r>
            <a:r>
              <a:rPr lang="en-US" sz="2200" dirty="0" smtClean="0"/>
              <a:t>.</a:t>
            </a:r>
          </a:p>
          <a:p>
            <a:pPr marL="0" indent="0">
              <a:buNone/>
            </a:pPr>
            <a:endParaRPr lang="en-US" sz="2200" dirty="0"/>
          </a:p>
          <a:p>
            <a:r>
              <a:rPr lang="en-US" sz="2200" dirty="0">
                <a:ea typeface="+mn-lt"/>
                <a:cs typeface="+mn-lt"/>
              </a:rPr>
              <a:t>But not all parts of the country are equally populated with colleges. It is therefore advantageous to know regions with high number of colleges and regions where the infrastructure needs some development.</a:t>
            </a:r>
          </a:p>
          <a:p>
            <a:endParaRPr lang="en-US" dirty="0"/>
          </a:p>
          <a:p>
            <a:endParaRPr lang="en-US" dirty="0"/>
          </a:p>
        </p:txBody>
      </p:sp>
    </p:spTree>
    <p:extLst>
      <p:ext uri="{BB962C8B-B14F-4D97-AF65-F5344CB8AC3E}">
        <p14:creationId xmlns:p14="http://schemas.microsoft.com/office/powerpoint/2010/main" val="3294909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7AA65-B5C1-41C4-9267-A214B2EE940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92C19691-EF93-4B8D-B557-24090F4D5568}"/>
              </a:ext>
            </a:extLst>
          </p:cNvPr>
          <p:cNvSpPr>
            <a:spLocks noGrp="1"/>
          </p:cNvSpPr>
          <p:nvPr>
            <p:ph idx="1"/>
          </p:nvPr>
        </p:nvSpPr>
        <p:spPr/>
        <p:txBody>
          <a:bodyPr vert="horz" lIns="91440" tIns="45720" rIns="91440" bIns="45720" rtlCol="0" anchor="t">
            <a:normAutofit/>
          </a:bodyPr>
          <a:lstStyle/>
          <a:p>
            <a:r>
              <a:rPr lang="en-US" sz="2200" dirty="0">
                <a:ea typeface="+mn-lt"/>
                <a:cs typeface="+mn-lt"/>
              </a:rPr>
              <a:t>Most of the students pursuing a degree are on a budget, and house rents can be daunting. Low budget student hostels or dormitories can be a solution to this problem. A hostel which is situated in the right place and offering services at the right price can benefit a lot of students. This project aims to predict a suitable location for the construction of student hostels. </a:t>
            </a:r>
          </a:p>
          <a:p>
            <a:endParaRPr lang="en-US" sz="2200" dirty="0"/>
          </a:p>
          <a:p>
            <a:r>
              <a:rPr lang="en-US" sz="2200" dirty="0">
                <a:ea typeface="+mn-lt"/>
                <a:cs typeface="+mn-lt"/>
              </a:rPr>
              <a:t>The stake holders interested in this project would be a hypothetical construction company, willing to enter into hostels and hospitality. Also, the students enrolled in colleges and universities in New York. </a:t>
            </a:r>
            <a:endParaRPr lang="en-US" sz="2200" dirty="0"/>
          </a:p>
        </p:txBody>
      </p:sp>
    </p:spTree>
    <p:extLst>
      <p:ext uri="{BB962C8B-B14F-4D97-AF65-F5344CB8AC3E}">
        <p14:creationId xmlns:p14="http://schemas.microsoft.com/office/powerpoint/2010/main" val="312900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706F4-4D6C-4D8A-8202-579D7E6AF437}"/>
              </a:ext>
            </a:extLst>
          </p:cNvPr>
          <p:cNvSpPr>
            <a:spLocks noGrp="1"/>
          </p:cNvSpPr>
          <p:nvPr>
            <p:ph type="title"/>
          </p:nvPr>
        </p:nvSpPr>
        <p:spPr/>
        <p:txBody>
          <a:bodyPr vert="horz" lIns="91440" tIns="45720" rIns="91440" bIns="45720" rtlCol="0" anchor="ctr">
            <a:noAutofit/>
          </a:bodyPr>
          <a:lstStyle/>
          <a:p>
            <a:r>
              <a:rPr lang="en-US" b="1" dirty="0">
                <a:ea typeface="+mj-lt"/>
                <a:cs typeface="+mj-lt"/>
              </a:rPr>
              <a:t/>
            </a:r>
            <a:br>
              <a:rPr lang="en-US" b="1" dirty="0">
                <a:ea typeface="+mj-lt"/>
                <a:cs typeface="+mj-lt"/>
              </a:rPr>
            </a:br>
            <a:r>
              <a:rPr lang="en-US" b="1" dirty="0">
                <a:ea typeface="+mj-lt"/>
                <a:cs typeface="+mj-lt"/>
              </a:rPr>
              <a:t>Data acquisition and Cleaning</a:t>
            </a:r>
            <a:endParaRPr lang="en-US" dirty="0"/>
          </a:p>
          <a:p>
            <a:endParaRPr lang="en-US" dirty="0"/>
          </a:p>
        </p:txBody>
      </p:sp>
      <p:sp>
        <p:nvSpPr>
          <p:cNvPr id="3" name="Content Placeholder 2">
            <a:extLst>
              <a:ext uri="{FF2B5EF4-FFF2-40B4-BE49-F238E27FC236}">
                <a16:creationId xmlns:a16="http://schemas.microsoft.com/office/drawing/2014/main" xmlns="" id="{A5EA55C9-F239-4EBC-9B75-485D811B1B24}"/>
              </a:ext>
            </a:extLst>
          </p:cNvPr>
          <p:cNvSpPr>
            <a:spLocks noGrp="1"/>
          </p:cNvSpPr>
          <p:nvPr>
            <p:ph idx="1"/>
          </p:nvPr>
        </p:nvSpPr>
        <p:spPr/>
        <p:txBody>
          <a:bodyPr vert="horz" lIns="91440" tIns="45720" rIns="91440" bIns="45720" rtlCol="0" anchor="t">
            <a:normAutofit/>
          </a:bodyPr>
          <a:lstStyle/>
          <a:p>
            <a:r>
              <a:rPr lang="en-US" sz="2200" dirty="0"/>
              <a:t>New York community colleges, the number of students enrolled and their addresses were web scraped from         ' </a:t>
            </a:r>
            <a:r>
              <a:rPr lang="en-US" sz="2200" dirty="0">
                <a:hlinkClick r:id="rId2"/>
              </a:rPr>
              <a:t>https</a:t>
            </a:r>
            <a:r>
              <a:rPr lang="en-US" sz="2200" dirty="0">
                <a:ea typeface="+mn-lt"/>
                <a:cs typeface="+mn-lt"/>
                <a:hlinkClick r:id="rId2"/>
              </a:rPr>
              <a:t>://www.communitycollegereview.com/college-size-stats/new-york</a:t>
            </a:r>
            <a:r>
              <a:rPr lang="en-US" sz="2200" dirty="0">
                <a:ea typeface="+mn-lt"/>
                <a:cs typeface="+mn-lt"/>
              </a:rPr>
              <a:t> </a:t>
            </a:r>
            <a:r>
              <a:rPr lang="en-US" sz="2200" dirty="0" smtClean="0">
                <a:ea typeface="+mn-lt"/>
                <a:cs typeface="+mn-lt"/>
              </a:rPr>
              <a:t>‘</a:t>
            </a:r>
          </a:p>
          <a:p>
            <a:pPr marL="0" indent="0">
              <a:buNone/>
            </a:pPr>
            <a:endParaRPr lang="en-US" sz="2200" dirty="0">
              <a:ea typeface="+mn-lt"/>
              <a:cs typeface="+mn-lt"/>
            </a:endParaRPr>
          </a:p>
          <a:p>
            <a:r>
              <a:rPr lang="en-US" sz="2200" dirty="0"/>
              <a:t>The coordinates of the colleges were obtained from geopy library</a:t>
            </a:r>
            <a:r>
              <a:rPr lang="en-US" sz="2200" dirty="0" smtClean="0"/>
              <a:t>.</a:t>
            </a:r>
          </a:p>
          <a:p>
            <a:pPr marL="0" indent="0">
              <a:buNone/>
            </a:pPr>
            <a:endParaRPr lang="en-US" sz="2200" dirty="0"/>
          </a:p>
          <a:p>
            <a:r>
              <a:rPr lang="en-US" sz="2200" dirty="0"/>
              <a:t>Trending hotspots were fetched from Foursquare API</a:t>
            </a:r>
            <a:r>
              <a:rPr lang="en-US" sz="2200" dirty="0" smtClean="0"/>
              <a:t>.</a:t>
            </a:r>
          </a:p>
          <a:p>
            <a:pPr marL="0" indent="0">
              <a:buNone/>
            </a:pPr>
            <a:endParaRPr lang="en-US" sz="2200" dirty="0"/>
          </a:p>
          <a:p>
            <a:r>
              <a:rPr lang="en-US" sz="2200" dirty="0"/>
              <a:t>The final aggregated data has 21 rows(grouped by college names) 42 features.</a:t>
            </a:r>
          </a:p>
          <a:p>
            <a:endParaRPr lang="en-US" sz="2200" dirty="0"/>
          </a:p>
          <a:p>
            <a:endParaRPr lang="en-US" sz="2200" dirty="0"/>
          </a:p>
        </p:txBody>
      </p:sp>
    </p:spTree>
    <p:extLst>
      <p:ext uri="{BB962C8B-B14F-4D97-AF65-F5344CB8AC3E}">
        <p14:creationId xmlns:p14="http://schemas.microsoft.com/office/powerpoint/2010/main" val="18113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037D3-CD29-4BFF-AD6F-6B79E5FA51F4}"/>
              </a:ext>
            </a:extLst>
          </p:cNvPr>
          <p:cNvSpPr>
            <a:spLocks noGrp="1"/>
          </p:cNvSpPr>
          <p:nvPr>
            <p:ph type="title"/>
          </p:nvPr>
        </p:nvSpPr>
        <p:spPr/>
        <p:txBody>
          <a:bodyPr/>
          <a:lstStyle/>
          <a:p>
            <a:r>
              <a:rPr lang="en-US" dirty="0"/>
              <a:t>Colleges in scope</a:t>
            </a:r>
          </a:p>
        </p:txBody>
      </p:sp>
      <p:pic>
        <p:nvPicPr>
          <p:cNvPr id="4" name="Picture 4" descr="A picture containing text, map&#10;&#10;Description generated with very high confidence">
            <a:extLst>
              <a:ext uri="{FF2B5EF4-FFF2-40B4-BE49-F238E27FC236}">
                <a16:creationId xmlns:a16="http://schemas.microsoft.com/office/drawing/2014/main" xmlns="" id="{D1DA93F2-8003-4028-BCEC-987663E2A83A}"/>
              </a:ext>
            </a:extLst>
          </p:cNvPr>
          <p:cNvPicPr>
            <a:picLocks noGrp="1" noChangeAspect="1"/>
          </p:cNvPicPr>
          <p:nvPr>
            <p:ph idx="1"/>
          </p:nvPr>
        </p:nvPicPr>
        <p:blipFill>
          <a:blip r:embed="rId2"/>
          <a:stretch>
            <a:fillRect/>
          </a:stretch>
        </p:blipFill>
        <p:spPr>
          <a:xfrm>
            <a:off x="2292201" y="2771376"/>
            <a:ext cx="8038920" cy="3905069"/>
          </a:xfrm>
        </p:spPr>
      </p:pic>
      <p:sp>
        <p:nvSpPr>
          <p:cNvPr id="5" name="TextBox 4">
            <a:extLst>
              <a:ext uri="{FF2B5EF4-FFF2-40B4-BE49-F238E27FC236}">
                <a16:creationId xmlns:a16="http://schemas.microsoft.com/office/drawing/2014/main" xmlns="" id="{4A9952D3-5FBD-4965-B033-F443E6781046}"/>
              </a:ext>
            </a:extLst>
          </p:cNvPr>
          <p:cNvSpPr txBox="1"/>
          <p:nvPr/>
        </p:nvSpPr>
        <p:spPr>
          <a:xfrm>
            <a:off x="1187571" y="1992702"/>
            <a:ext cx="981685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b="1" dirty="0"/>
              <a:t>The community colleges in scope are plotted on a map</a:t>
            </a:r>
          </a:p>
        </p:txBody>
      </p:sp>
    </p:spTree>
    <p:extLst>
      <p:ext uri="{BB962C8B-B14F-4D97-AF65-F5344CB8AC3E}">
        <p14:creationId xmlns:p14="http://schemas.microsoft.com/office/powerpoint/2010/main" val="310387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06FC9-7986-4FEA-B9D9-32631DE47847}"/>
              </a:ext>
            </a:extLst>
          </p:cNvPr>
          <p:cNvSpPr>
            <a:spLocks noGrp="1"/>
          </p:cNvSpPr>
          <p:nvPr>
            <p:ph type="title"/>
          </p:nvPr>
        </p:nvSpPr>
        <p:spPr>
          <a:xfrm>
            <a:off x="838200" y="365125"/>
            <a:ext cx="10515600" cy="1066771"/>
          </a:xfrm>
        </p:spPr>
        <p:txBody>
          <a:bodyPr>
            <a:normAutofit fontScale="90000"/>
          </a:bodyPr>
          <a:lstStyle/>
          <a:p>
            <a:pPr lvl="1"/>
            <a:r>
              <a:rPr lang="en-US" sz="5400" b="1" dirty="0">
                <a:latin typeface="+mj-lt"/>
                <a:ea typeface="+mj-lt"/>
                <a:cs typeface="+mj-lt"/>
              </a:rPr>
              <a:t/>
            </a:r>
            <a:br>
              <a:rPr lang="en-US" sz="5400" b="1" dirty="0">
                <a:latin typeface="+mj-lt"/>
                <a:ea typeface="+mj-lt"/>
                <a:cs typeface="+mj-lt"/>
              </a:rPr>
            </a:br>
            <a:r>
              <a:rPr lang="en-US" sz="5400" b="1" dirty="0">
                <a:latin typeface="+mj-lt"/>
                <a:ea typeface="+mj-lt"/>
                <a:cs typeface="+mj-lt"/>
              </a:rPr>
              <a:t>Exploratory Data Analysis/Insights</a:t>
            </a:r>
            <a:endParaRPr lang="en-US" sz="5400" dirty="0"/>
          </a:p>
          <a:p>
            <a:endParaRPr lang="en-US" dirty="0"/>
          </a:p>
        </p:txBody>
      </p:sp>
      <p:sp>
        <p:nvSpPr>
          <p:cNvPr id="3" name="Content Placeholder 2">
            <a:extLst>
              <a:ext uri="{FF2B5EF4-FFF2-40B4-BE49-F238E27FC236}">
                <a16:creationId xmlns:a16="http://schemas.microsoft.com/office/drawing/2014/main" xmlns="" id="{FE3B195A-1FFB-475E-8F17-37ACAA397661}"/>
              </a:ext>
            </a:extLst>
          </p:cNvPr>
          <p:cNvSpPr>
            <a:spLocks noGrp="1"/>
          </p:cNvSpPr>
          <p:nvPr>
            <p:ph idx="1"/>
          </p:nvPr>
        </p:nvSpPr>
        <p:spPr>
          <a:xfrm>
            <a:off x="838200" y="1799988"/>
            <a:ext cx="10515600" cy="4985205"/>
          </a:xfrm>
        </p:spPr>
        <p:txBody>
          <a:bodyPr vert="horz" lIns="91440" tIns="45720" rIns="91440" bIns="45720" rtlCol="0" anchor="t">
            <a:normAutofit lnSpcReduction="10000"/>
          </a:bodyPr>
          <a:lstStyle/>
          <a:p>
            <a:r>
              <a:rPr lang="en-US" b="1" dirty="0">
                <a:ea typeface="+mn-lt"/>
                <a:cs typeface="+mn-lt"/>
              </a:rPr>
              <a:t>Top 5 hotspots by frequency of appearance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smtClean="0"/>
          </a:p>
          <a:p>
            <a:pPr marL="0" indent="0">
              <a:buNone/>
            </a:pPr>
            <a:endParaRPr lang="en-US" b="1" dirty="0"/>
          </a:p>
          <a:p>
            <a:pPr>
              <a:buFont typeface="Arial"/>
              <a:buChar char="•"/>
            </a:pPr>
            <a:r>
              <a:rPr lang="en-US" sz="2400" dirty="0">
                <a:ea typeface="+mn-lt"/>
                <a:cs typeface="+mn-lt"/>
              </a:rPr>
              <a:t>The most popular hotspots are Coffee shops and Pizza places.</a:t>
            </a:r>
            <a:endParaRPr lang="en-US" sz="2400" dirty="0"/>
          </a:p>
          <a:p>
            <a:pPr>
              <a:buFont typeface="Arial"/>
              <a:buChar char="•"/>
            </a:pPr>
            <a:r>
              <a:rPr lang="en-US" sz="2400" dirty="0">
                <a:ea typeface="+mn-lt"/>
                <a:cs typeface="+mn-lt"/>
              </a:rPr>
              <a:t>Gyms are the only non-eatery place that have made to the top 5 hotspots</a:t>
            </a:r>
            <a:endParaRPr lang="en-US" sz="2400" dirty="0"/>
          </a:p>
          <a:p>
            <a:pPr marL="0" indent="0">
              <a:buNone/>
            </a:pPr>
            <a:endParaRPr lang="en-US" b="1" dirty="0"/>
          </a:p>
        </p:txBody>
      </p:sp>
      <p:graphicFrame>
        <p:nvGraphicFramePr>
          <p:cNvPr id="6" name="Table 6">
            <a:extLst>
              <a:ext uri="{FF2B5EF4-FFF2-40B4-BE49-F238E27FC236}">
                <a16:creationId xmlns:a16="http://schemas.microsoft.com/office/drawing/2014/main" xmlns="" id="{24C8A4BF-F54C-4042-A0C6-4EDBA08E9BB8}"/>
              </a:ext>
            </a:extLst>
          </p:cNvPr>
          <p:cNvGraphicFramePr>
            <a:graphicFrameLocks noGrp="1"/>
          </p:cNvGraphicFramePr>
          <p:nvPr>
            <p:extLst>
              <p:ext uri="{D42A27DB-BD31-4B8C-83A1-F6EECF244321}">
                <p14:modId xmlns:p14="http://schemas.microsoft.com/office/powerpoint/2010/main" val="3535018292"/>
              </p:ext>
            </p:extLst>
          </p:nvPr>
        </p:nvGraphicFramePr>
        <p:xfrm>
          <a:off x="1660427" y="2381969"/>
          <a:ext cx="8168640" cy="2977598"/>
        </p:xfrm>
        <a:graphic>
          <a:graphicData uri="http://schemas.openxmlformats.org/drawingml/2006/table">
            <a:tbl>
              <a:tblPr firstRow="1" bandRow="1">
                <a:tableStyleId>{5940675A-B579-460E-94D1-54222C63F5DA}</a:tableStyleId>
              </a:tblPr>
              <a:tblGrid>
                <a:gridCol w="4084320">
                  <a:extLst>
                    <a:ext uri="{9D8B030D-6E8A-4147-A177-3AD203B41FA5}">
                      <a16:colId xmlns:a16="http://schemas.microsoft.com/office/drawing/2014/main" xmlns="" val="1951693133"/>
                    </a:ext>
                  </a:extLst>
                </a:gridCol>
                <a:gridCol w="4084320">
                  <a:extLst>
                    <a:ext uri="{9D8B030D-6E8A-4147-A177-3AD203B41FA5}">
                      <a16:colId xmlns:a16="http://schemas.microsoft.com/office/drawing/2014/main" xmlns="" val="3884673702"/>
                    </a:ext>
                  </a:extLst>
                </a:gridCol>
              </a:tblGrid>
              <a:tr h="515937">
                <a:tc>
                  <a:txBody>
                    <a:bodyPr/>
                    <a:lstStyle/>
                    <a:p>
                      <a:pPr algn="ctr"/>
                      <a:r>
                        <a:rPr lang="en-US" sz="2300" b="1" dirty="0"/>
                        <a:t>Venue Category</a:t>
                      </a:r>
                    </a:p>
                  </a:txBody>
                  <a:tcPr/>
                </a:tc>
                <a:tc>
                  <a:txBody>
                    <a:bodyPr/>
                    <a:lstStyle/>
                    <a:p>
                      <a:pPr algn="ctr"/>
                      <a:r>
                        <a:rPr lang="en-US" sz="2300" b="1" dirty="0"/>
                        <a:t>Frequency</a:t>
                      </a:r>
                    </a:p>
                  </a:txBody>
                  <a:tcPr/>
                </a:tc>
                <a:extLst>
                  <a:ext uri="{0D108BD9-81ED-4DB2-BD59-A6C34878D82A}">
                    <a16:rowId xmlns:a16="http://schemas.microsoft.com/office/drawing/2014/main" xmlns="" val="2787621211"/>
                  </a:ext>
                </a:extLst>
              </a:tr>
              <a:tr h="515937">
                <a:tc>
                  <a:txBody>
                    <a:bodyPr/>
                    <a:lstStyle/>
                    <a:p>
                      <a:pPr algn="ctr"/>
                      <a:r>
                        <a:rPr lang="en-US" sz="2300" b="0" dirty="0"/>
                        <a:t>Coffee shops </a:t>
                      </a:r>
                    </a:p>
                  </a:txBody>
                  <a:tcPr/>
                </a:tc>
                <a:tc>
                  <a:txBody>
                    <a:bodyPr/>
                    <a:lstStyle/>
                    <a:p>
                      <a:pPr algn="ctr"/>
                      <a:r>
                        <a:rPr lang="en-US" sz="2300" b="0" dirty="0"/>
                        <a:t>13</a:t>
                      </a:r>
                    </a:p>
                  </a:txBody>
                  <a:tcPr/>
                </a:tc>
                <a:extLst>
                  <a:ext uri="{0D108BD9-81ED-4DB2-BD59-A6C34878D82A}">
                    <a16:rowId xmlns:a16="http://schemas.microsoft.com/office/drawing/2014/main" xmlns="" val="3408914025"/>
                  </a:ext>
                </a:extLst>
              </a:tr>
              <a:tr h="495299">
                <a:tc>
                  <a:txBody>
                    <a:bodyPr/>
                    <a:lstStyle/>
                    <a:p>
                      <a:pPr algn="ctr"/>
                      <a:r>
                        <a:rPr lang="en-US" sz="2300" b="0" dirty="0"/>
                        <a:t>Pizza place</a:t>
                      </a:r>
                    </a:p>
                  </a:txBody>
                  <a:tcPr/>
                </a:tc>
                <a:tc>
                  <a:txBody>
                    <a:bodyPr/>
                    <a:lstStyle/>
                    <a:p>
                      <a:pPr algn="ctr"/>
                      <a:r>
                        <a:rPr lang="en-US" sz="2300" b="0" dirty="0"/>
                        <a:t>7</a:t>
                      </a:r>
                    </a:p>
                  </a:txBody>
                  <a:tcPr/>
                </a:tc>
                <a:extLst>
                  <a:ext uri="{0D108BD9-81ED-4DB2-BD59-A6C34878D82A}">
                    <a16:rowId xmlns:a16="http://schemas.microsoft.com/office/drawing/2014/main" xmlns="" val="775319668"/>
                  </a:ext>
                </a:extLst>
              </a:tr>
              <a:tr h="495299">
                <a:tc>
                  <a:txBody>
                    <a:bodyPr/>
                    <a:lstStyle/>
                    <a:p>
                      <a:pPr algn="ctr"/>
                      <a:r>
                        <a:rPr lang="en-US" sz="2300" b="0" dirty="0"/>
                        <a:t>Sandwich place</a:t>
                      </a:r>
                    </a:p>
                  </a:txBody>
                  <a:tcPr/>
                </a:tc>
                <a:tc>
                  <a:txBody>
                    <a:bodyPr/>
                    <a:lstStyle/>
                    <a:p>
                      <a:pPr algn="ctr"/>
                      <a:r>
                        <a:rPr lang="en-US" sz="2300" b="0" dirty="0"/>
                        <a:t>5</a:t>
                      </a:r>
                    </a:p>
                  </a:txBody>
                  <a:tcPr/>
                </a:tc>
                <a:extLst>
                  <a:ext uri="{0D108BD9-81ED-4DB2-BD59-A6C34878D82A}">
                    <a16:rowId xmlns:a16="http://schemas.microsoft.com/office/drawing/2014/main" xmlns="" val="554776406"/>
                  </a:ext>
                </a:extLst>
              </a:tr>
              <a:tr h="495299">
                <a:tc>
                  <a:txBody>
                    <a:bodyPr/>
                    <a:lstStyle/>
                    <a:p>
                      <a:pPr algn="ctr"/>
                      <a:r>
                        <a:rPr lang="en-US" sz="2300" b="0" dirty="0"/>
                        <a:t>Chinese restaurant</a:t>
                      </a:r>
                    </a:p>
                  </a:txBody>
                  <a:tcPr/>
                </a:tc>
                <a:tc>
                  <a:txBody>
                    <a:bodyPr/>
                    <a:lstStyle/>
                    <a:p>
                      <a:pPr algn="ctr"/>
                      <a:r>
                        <a:rPr lang="en-US" sz="2300" b="0" dirty="0"/>
                        <a:t>4</a:t>
                      </a:r>
                    </a:p>
                  </a:txBody>
                  <a:tcPr/>
                </a:tc>
                <a:extLst>
                  <a:ext uri="{0D108BD9-81ED-4DB2-BD59-A6C34878D82A}">
                    <a16:rowId xmlns:a16="http://schemas.microsoft.com/office/drawing/2014/main" xmlns="" val="1328913443"/>
                  </a:ext>
                </a:extLst>
              </a:tr>
              <a:tr h="459827">
                <a:tc>
                  <a:txBody>
                    <a:bodyPr/>
                    <a:lstStyle/>
                    <a:p>
                      <a:pPr algn="ctr"/>
                      <a:r>
                        <a:rPr lang="en-US" sz="2300" b="0" dirty="0"/>
                        <a:t>Gym</a:t>
                      </a:r>
                    </a:p>
                  </a:txBody>
                  <a:tcPr/>
                </a:tc>
                <a:tc>
                  <a:txBody>
                    <a:bodyPr/>
                    <a:lstStyle/>
                    <a:p>
                      <a:pPr algn="ctr"/>
                      <a:r>
                        <a:rPr lang="en-US" sz="2300" b="0" dirty="0"/>
                        <a:t>4</a:t>
                      </a:r>
                    </a:p>
                  </a:txBody>
                  <a:tcPr/>
                </a:tc>
                <a:extLst>
                  <a:ext uri="{0D108BD9-81ED-4DB2-BD59-A6C34878D82A}">
                    <a16:rowId xmlns:a16="http://schemas.microsoft.com/office/drawing/2014/main" xmlns="" val="3116970616"/>
                  </a:ext>
                </a:extLst>
              </a:tr>
            </a:tbl>
          </a:graphicData>
        </a:graphic>
      </p:graphicFrame>
    </p:spTree>
    <p:extLst>
      <p:ext uri="{BB962C8B-B14F-4D97-AF65-F5344CB8AC3E}">
        <p14:creationId xmlns:p14="http://schemas.microsoft.com/office/powerpoint/2010/main" val="409135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9CC3F-CBC5-4A7F-9D4C-AEE5C1915ACA}"/>
              </a:ext>
            </a:extLst>
          </p:cNvPr>
          <p:cNvSpPr>
            <a:spLocks noGrp="1"/>
          </p:cNvSpPr>
          <p:nvPr>
            <p:ph type="title" idx="4294967295"/>
          </p:nvPr>
        </p:nvSpPr>
        <p:spPr>
          <a:xfrm>
            <a:off x="0" y="620713"/>
            <a:ext cx="11591925" cy="5937250"/>
          </a:xfrm>
        </p:spPr>
        <p:txBody>
          <a:bodyPr>
            <a:normAutofit fontScale="90000"/>
          </a:bodyPr>
          <a:lstStyle/>
          <a:p>
            <a:r>
              <a:rPr lang="en-US" dirty="0">
                <a:ea typeface="+mj-lt"/>
                <a:cs typeface="+mj-lt"/>
              </a:rPr>
              <a:t> </a:t>
            </a:r>
            <a:r>
              <a:rPr lang="en-US" sz="2400" b="1" dirty="0">
                <a:latin typeface="The Hand "/>
                <a:ea typeface="+mj-lt"/>
                <a:cs typeface="+mj-lt"/>
              </a:rPr>
              <a:t>Top 5 colleges with most number of hotspots around them</a:t>
            </a:r>
            <a:r>
              <a:rPr lang="en-US" sz="2800" dirty="0">
                <a:ea typeface="+mj-lt"/>
                <a:cs typeface="+mj-lt"/>
              </a:rPr>
              <a:t> :</a:t>
            </a:r>
            <a:br>
              <a:rPr lang="en-US" sz="2800" dirty="0">
                <a:ea typeface="+mj-lt"/>
                <a:cs typeface="+mj-lt"/>
              </a:rPr>
            </a:br>
            <a:r>
              <a:rPr lang="en-US" sz="2800" dirty="0">
                <a:ea typeface="+mj-lt"/>
                <a:cs typeface="+mj-lt"/>
              </a:rPr>
              <a:t/>
            </a:r>
            <a:br>
              <a:rPr lang="en-US" sz="2800" dirty="0">
                <a:ea typeface="+mj-lt"/>
                <a:cs typeface="+mj-lt"/>
              </a:rPr>
            </a:br>
            <a:r>
              <a:rPr lang="en-US" sz="2800" dirty="0">
                <a:ea typeface="+mj-lt"/>
                <a:cs typeface="+mj-lt"/>
              </a:rPr>
              <a:t/>
            </a:r>
            <a:br>
              <a:rPr lang="en-US" sz="2800" dirty="0">
                <a:ea typeface="+mj-lt"/>
                <a:cs typeface="+mj-lt"/>
              </a:rPr>
            </a:br>
            <a:r>
              <a:rPr lang="en-US" sz="2800" dirty="0">
                <a:ea typeface="+mj-lt"/>
                <a:cs typeface="+mj-lt"/>
              </a:rPr>
              <a:t/>
            </a:r>
            <a:br>
              <a:rPr lang="en-US" sz="2800" dirty="0">
                <a:ea typeface="+mj-lt"/>
                <a:cs typeface="+mj-lt"/>
              </a:rPr>
            </a:br>
            <a:r>
              <a:rPr lang="en-US" sz="2800" dirty="0">
                <a:ea typeface="+mj-lt"/>
                <a:cs typeface="+mj-lt"/>
              </a:rPr>
              <a:t/>
            </a:r>
            <a:br>
              <a:rPr lang="en-US" sz="2800" dirty="0">
                <a:ea typeface="+mj-lt"/>
                <a:cs typeface="+mj-lt"/>
              </a:rPr>
            </a:br>
            <a:r>
              <a:rPr lang="en-US" dirty="0">
                <a:ea typeface="+mj-lt"/>
                <a:cs typeface="+mj-lt"/>
              </a:rPr>
              <a:t/>
            </a:r>
            <a:br>
              <a:rPr lang="en-US" dirty="0">
                <a:ea typeface="+mj-lt"/>
                <a:cs typeface="+mj-lt"/>
              </a:rPr>
            </a:br>
            <a:r>
              <a:rPr lang="en-US" dirty="0">
                <a:ea typeface="+mj-lt"/>
                <a:cs typeface="+mj-lt"/>
              </a:rPr>
              <a:t/>
            </a:r>
            <a:br>
              <a:rPr lang="en-US" dirty="0">
                <a:ea typeface="+mj-lt"/>
                <a:cs typeface="+mj-lt"/>
              </a:rPr>
            </a:br>
            <a:r>
              <a:rPr lang="en-US" dirty="0">
                <a:ea typeface="+mj-lt"/>
                <a:cs typeface="+mj-lt"/>
              </a:rPr>
              <a:t/>
            </a:r>
            <a:br>
              <a:rPr lang="en-US" dirty="0">
                <a:ea typeface="+mj-lt"/>
                <a:cs typeface="+mj-lt"/>
              </a:rPr>
            </a:br>
            <a:r>
              <a:rPr lang="en-US" sz="2200" dirty="0">
                <a:latin typeface="+mn-lt"/>
                <a:ea typeface="+mj-lt"/>
                <a:cs typeface="+mj-lt"/>
              </a:rPr>
              <a:t>These colleges' </a:t>
            </a:r>
            <a:r>
              <a:rPr lang="en-US" sz="2200" dirty="0" err="1">
                <a:latin typeface="+mn-lt"/>
                <a:ea typeface="+mj-lt"/>
                <a:cs typeface="+mj-lt"/>
              </a:rPr>
              <a:t>neighbourhoods</a:t>
            </a:r>
            <a:r>
              <a:rPr lang="en-US" sz="2200" dirty="0">
                <a:latin typeface="+mn-lt"/>
                <a:ea typeface="+mj-lt"/>
                <a:cs typeface="+mj-lt"/>
              </a:rPr>
              <a:t> could potentially make for a great place for a student hostel since it has all the amenities around and is also less than 200 meters from the college</a:t>
            </a:r>
            <a:br>
              <a:rPr lang="en-US" sz="2200" dirty="0">
                <a:latin typeface="+mn-lt"/>
                <a:ea typeface="+mj-lt"/>
                <a:cs typeface="+mj-lt"/>
              </a:rPr>
            </a:br>
            <a:r>
              <a:rPr lang="en-US" sz="2200" dirty="0">
                <a:latin typeface="+mn-lt"/>
                <a:ea typeface="+mj-lt"/>
                <a:cs typeface="+mj-lt"/>
              </a:rPr>
              <a:t/>
            </a:r>
            <a:br>
              <a:rPr lang="en-US" sz="2200" dirty="0">
                <a:latin typeface="+mn-lt"/>
                <a:ea typeface="+mj-lt"/>
                <a:cs typeface="+mj-lt"/>
              </a:rPr>
            </a:br>
            <a:r>
              <a:rPr lang="en-US" sz="2000" dirty="0" smtClean="0">
                <a:latin typeface="+mn-lt"/>
                <a:ea typeface="+mj-lt"/>
                <a:cs typeface="+mj-lt"/>
              </a:rPr>
              <a:t>A</a:t>
            </a:r>
            <a:r>
              <a:rPr lang="en-US" sz="2000" dirty="0">
                <a:latin typeface="+mn-lt"/>
                <a:ea typeface="+mj-lt"/>
                <a:cs typeface="+mj-lt"/>
              </a:rPr>
              <a:t>s</a:t>
            </a:r>
            <a:r>
              <a:rPr lang="en-US" sz="2000" dirty="0" smtClean="0">
                <a:latin typeface="+mn-lt"/>
                <a:ea typeface="+mj-lt"/>
                <a:cs typeface="+mj-lt"/>
              </a:rPr>
              <a:t> intuition would suggest, all of these colleges are situated in the NYC metropolitan area</a:t>
            </a:r>
            <a:r>
              <a:rPr lang="en-US" sz="2000" dirty="0" smtClean="0">
                <a:latin typeface="The Hand "/>
                <a:ea typeface="+mj-lt"/>
                <a:cs typeface="+mj-lt"/>
              </a:rPr>
              <a:t>.</a:t>
            </a:r>
            <a:r>
              <a:rPr lang="en-US" sz="5300" dirty="0">
                <a:ea typeface="+mj-lt"/>
                <a:cs typeface="+mj-lt"/>
              </a:rPr>
              <a:t/>
            </a:r>
            <a:br>
              <a:rPr lang="en-US" sz="5300" dirty="0">
                <a:ea typeface="+mj-lt"/>
                <a:cs typeface="+mj-lt"/>
              </a:rPr>
            </a:br>
            <a:endParaRPr lang="en-US" dirty="0"/>
          </a:p>
        </p:txBody>
      </p:sp>
      <p:graphicFrame>
        <p:nvGraphicFramePr>
          <p:cNvPr id="4" name="Table 4">
            <a:extLst>
              <a:ext uri="{FF2B5EF4-FFF2-40B4-BE49-F238E27FC236}">
                <a16:creationId xmlns:a16="http://schemas.microsoft.com/office/drawing/2014/main" xmlns="" id="{5FEB538F-0351-49D6-9C4A-F498B74CDEF8}"/>
              </a:ext>
            </a:extLst>
          </p:cNvPr>
          <p:cNvGraphicFramePr>
            <a:graphicFrameLocks noGrp="1"/>
          </p:cNvGraphicFramePr>
          <p:nvPr>
            <p:extLst>
              <p:ext uri="{D42A27DB-BD31-4B8C-83A1-F6EECF244321}">
                <p14:modId xmlns:p14="http://schemas.microsoft.com/office/powerpoint/2010/main" val="2730031596"/>
              </p:ext>
            </p:extLst>
          </p:nvPr>
        </p:nvGraphicFramePr>
        <p:xfrm>
          <a:off x="1689848" y="1322290"/>
          <a:ext cx="8168640" cy="2928618"/>
        </p:xfrm>
        <a:graphic>
          <a:graphicData uri="http://schemas.openxmlformats.org/drawingml/2006/table">
            <a:tbl>
              <a:tblPr firstRow="1" bandRow="1">
                <a:tableStyleId>{5940675A-B579-460E-94D1-54222C63F5DA}</a:tableStyleId>
              </a:tblPr>
              <a:tblGrid>
                <a:gridCol w="4084320">
                  <a:extLst>
                    <a:ext uri="{9D8B030D-6E8A-4147-A177-3AD203B41FA5}">
                      <a16:colId xmlns:a16="http://schemas.microsoft.com/office/drawing/2014/main" xmlns="" val="1349609484"/>
                    </a:ext>
                  </a:extLst>
                </a:gridCol>
                <a:gridCol w="4084320">
                  <a:extLst>
                    <a:ext uri="{9D8B030D-6E8A-4147-A177-3AD203B41FA5}">
                      <a16:colId xmlns:a16="http://schemas.microsoft.com/office/drawing/2014/main" xmlns="" val="3668546669"/>
                    </a:ext>
                  </a:extLst>
                </a:gridCol>
              </a:tblGrid>
              <a:tr h="467201">
                <a:tc>
                  <a:txBody>
                    <a:bodyPr/>
                    <a:lstStyle/>
                    <a:p>
                      <a:pPr algn="ctr"/>
                      <a:r>
                        <a:rPr lang="en-US" sz="2000" b="1" dirty="0"/>
                        <a:t>COLLEGE</a:t>
                      </a:r>
                    </a:p>
                  </a:txBody>
                  <a:tcPr/>
                </a:tc>
                <a:tc>
                  <a:txBody>
                    <a:bodyPr/>
                    <a:lstStyle/>
                    <a:p>
                      <a:pPr algn="ctr"/>
                      <a:r>
                        <a:rPr lang="en-US" sz="2000" b="1" dirty="0"/>
                        <a:t>No. Of Hotspots</a:t>
                      </a:r>
                    </a:p>
                  </a:txBody>
                  <a:tcPr/>
                </a:tc>
                <a:extLst>
                  <a:ext uri="{0D108BD9-81ED-4DB2-BD59-A6C34878D82A}">
                    <a16:rowId xmlns:a16="http://schemas.microsoft.com/office/drawing/2014/main" xmlns="" val="2462088053"/>
                  </a:ext>
                </a:extLst>
              </a:tr>
              <a:tr h="467201">
                <a:tc>
                  <a:txBody>
                    <a:bodyPr/>
                    <a:lstStyle/>
                    <a:p>
                      <a:pPr algn="ctr"/>
                      <a:r>
                        <a:rPr lang="en-US" sz="2000" b="0" dirty="0"/>
                        <a:t>ASA College</a:t>
                      </a:r>
                    </a:p>
                  </a:txBody>
                  <a:tcPr/>
                </a:tc>
                <a:tc>
                  <a:txBody>
                    <a:bodyPr/>
                    <a:lstStyle/>
                    <a:p>
                      <a:pPr algn="ctr"/>
                      <a:r>
                        <a:rPr lang="en-US" sz="2000" b="0" dirty="0"/>
                        <a:t>12</a:t>
                      </a:r>
                    </a:p>
                  </a:txBody>
                  <a:tcPr/>
                </a:tc>
                <a:extLst>
                  <a:ext uri="{0D108BD9-81ED-4DB2-BD59-A6C34878D82A}">
                    <a16:rowId xmlns:a16="http://schemas.microsoft.com/office/drawing/2014/main" xmlns="" val="1584563966"/>
                  </a:ext>
                </a:extLst>
              </a:tr>
              <a:tr h="448468">
                <a:tc>
                  <a:txBody>
                    <a:bodyPr/>
                    <a:lstStyle/>
                    <a:p>
                      <a:pPr lvl="0" algn="ctr">
                        <a:buNone/>
                      </a:pPr>
                      <a:r>
                        <a:rPr lang="en-US" sz="2000" b="0" i="0" u="none" strike="noStrike" noProof="0" dirty="0">
                          <a:latin typeface="The Hand"/>
                        </a:rPr>
                        <a:t>CUNY LaGuardia Community College</a:t>
                      </a:r>
                      <a:endParaRPr lang="en-US" sz="2000" b="0" dirty="0"/>
                    </a:p>
                  </a:txBody>
                  <a:tcPr/>
                </a:tc>
                <a:tc>
                  <a:txBody>
                    <a:bodyPr/>
                    <a:lstStyle/>
                    <a:p>
                      <a:pPr algn="ctr"/>
                      <a:r>
                        <a:rPr lang="en-US" sz="2000" b="0" dirty="0"/>
                        <a:t>10</a:t>
                      </a:r>
                    </a:p>
                  </a:txBody>
                  <a:tcPr/>
                </a:tc>
                <a:extLst>
                  <a:ext uri="{0D108BD9-81ED-4DB2-BD59-A6C34878D82A}">
                    <a16:rowId xmlns:a16="http://schemas.microsoft.com/office/drawing/2014/main" xmlns="" val="1874624529"/>
                  </a:ext>
                </a:extLst>
              </a:tr>
              <a:tr h="448468">
                <a:tc>
                  <a:txBody>
                    <a:bodyPr/>
                    <a:lstStyle/>
                    <a:p>
                      <a:pPr lvl="0" algn="ctr">
                        <a:buNone/>
                      </a:pPr>
                      <a:r>
                        <a:rPr lang="en-US" sz="2000" b="0" i="0" u="none" strike="noStrike" noProof="0" dirty="0">
                          <a:latin typeface="The Hand"/>
                        </a:rPr>
                        <a:t>Fashion Institute of Technology</a:t>
                      </a:r>
                      <a:endParaRPr lang="en-US" sz="2000" b="0" dirty="0"/>
                    </a:p>
                  </a:txBody>
                  <a:tcPr/>
                </a:tc>
                <a:tc>
                  <a:txBody>
                    <a:bodyPr/>
                    <a:lstStyle/>
                    <a:p>
                      <a:pPr algn="ctr"/>
                      <a:r>
                        <a:rPr lang="en-US" sz="2000" b="0" dirty="0"/>
                        <a:t>9</a:t>
                      </a:r>
                    </a:p>
                  </a:txBody>
                  <a:tcPr/>
                </a:tc>
                <a:extLst>
                  <a:ext uri="{0D108BD9-81ED-4DB2-BD59-A6C34878D82A}">
                    <a16:rowId xmlns:a16="http://schemas.microsoft.com/office/drawing/2014/main" xmlns="" val="758797762"/>
                  </a:ext>
                </a:extLst>
              </a:tr>
              <a:tr h="448468">
                <a:tc>
                  <a:txBody>
                    <a:bodyPr/>
                    <a:lstStyle/>
                    <a:p>
                      <a:pPr lvl="0" algn="ctr">
                        <a:buNone/>
                      </a:pPr>
                      <a:r>
                        <a:rPr lang="en-US" sz="2000" b="0" i="0" u="none" strike="noStrike" noProof="0" dirty="0">
                          <a:latin typeface="The Hand"/>
                        </a:rPr>
                        <a:t>CUNY </a:t>
                      </a:r>
                      <a:r>
                        <a:rPr lang="en-US" sz="2000" b="0" i="0" u="none" strike="noStrike" noProof="0" dirty="0" err="1">
                          <a:latin typeface="The Hand"/>
                        </a:rPr>
                        <a:t>Hostos</a:t>
                      </a:r>
                      <a:r>
                        <a:rPr lang="en-US" sz="2000" b="0" i="0" u="none" strike="noStrike" noProof="0" dirty="0">
                          <a:latin typeface="The Hand"/>
                        </a:rPr>
                        <a:t> Community College</a:t>
                      </a:r>
                      <a:endParaRPr lang="en-US" sz="2000" b="0" dirty="0"/>
                    </a:p>
                  </a:txBody>
                  <a:tcPr/>
                </a:tc>
                <a:tc>
                  <a:txBody>
                    <a:bodyPr/>
                    <a:lstStyle/>
                    <a:p>
                      <a:pPr algn="ctr"/>
                      <a:r>
                        <a:rPr lang="en-US" sz="2000" b="0" dirty="0"/>
                        <a:t>8</a:t>
                      </a:r>
                    </a:p>
                  </a:txBody>
                  <a:tcPr/>
                </a:tc>
                <a:extLst>
                  <a:ext uri="{0D108BD9-81ED-4DB2-BD59-A6C34878D82A}">
                    <a16:rowId xmlns:a16="http://schemas.microsoft.com/office/drawing/2014/main" xmlns="" val="1313917134"/>
                  </a:ext>
                </a:extLst>
              </a:tr>
              <a:tr h="268152">
                <a:tc>
                  <a:txBody>
                    <a:bodyPr/>
                    <a:lstStyle/>
                    <a:p>
                      <a:pPr lvl="0" algn="ctr">
                        <a:buNone/>
                      </a:pPr>
                      <a:r>
                        <a:rPr lang="en-US" sz="2000" b="0" i="0" u="none" strike="noStrike" noProof="0" dirty="0">
                          <a:latin typeface="The Hand"/>
                        </a:rPr>
                        <a:t>Monroe College</a:t>
                      </a:r>
                      <a:endParaRPr lang="en-US" sz="2000" b="0" dirty="0"/>
                    </a:p>
                  </a:txBody>
                  <a:tcPr/>
                </a:tc>
                <a:tc>
                  <a:txBody>
                    <a:bodyPr/>
                    <a:lstStyle/>
                    <a:p>
                      <a:pPr algn="ctr"/>
                      <a:r>
                        <a:rPr lang="en-US" sz="2000" b="0" dirty="0"/>
                        <a:t>7</a:t>
                      </a:r>
                    </a:p>
                  </a:txBody>
                  <a:tcPr/>
                </a:tc>
                <a:extLst>
                  <a:ext uri="{0D108BD9-81ED-4DB2-BD59-A6C34878D82A}">
                    <a16:rowId xmlns:a16="http://schemas.microsoft.com/office/drawing/2014/main" xmlns="" val="2125988347"/>
                  </a:ext>
                </a:extLst>
              </a:tr>
            </a:tbl>
          </a:graphicData>
        </a:graphic>
      </p:graphicFrame>
    </p:spTree>
    <p:extLst>
      <p:ext uri="{BB962C8B-B14F-4D97-AF65-F5344CB8AC3E}">
        <p14:creationId xmlns:p14="http://schemas.microsoft.com/office/powerpoint/2010/main" val="3805837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A17FE-771A-474D-8B1D-D1C979C3CB1F}"/>
              </a:ext>
            </a:extLst>
          </p:cNvPr>
          <p:cNvSpPr>
            <a:spLocks noGrp="1"/>
          </p:cNvSpPr>
          <p:nvPr>
            <p:ph type="title"/>
          </p:nvPr>
        </p:nvSpPr>
        <p:spPr/>
        <p:txBody>
          <a:bodyPr>
            <a:normAutofit fontScale="90000"/>
          </a:bodyPr>
          <a:lstStyle/>
          <a:p>
            <a:r>
              <a:rPr lang="en-US" dirty="0"/>
              <a:t>PREDICTIVE MODELLING - KMEANS</a:t>
            </a:r>
          </a:p>
        </p:txBody>
      </p:sp>
      <p:sp>
        <p:nvSpPr>
          <p:cNvPr id="4" name="Text Placeholder 3">
            <a:extLst>
              <a:ext uri="{FF2B5EF4-FFF2-40B4-BE49-F238E27FC236}">
                <a16:creationId xmlns:a16="http://schemas.microsoft.com/office/drawing/2014/main" xmlns="" id="{5C1A0B66-FA73-4B02-92E3-E38EA1A4F519}"/>
              </a:ext>
            </a:extLst>
          </p:cNvPr>
          <p:cNvSpPr>
            <a:spLocks noGrp="1"/>
          </p:cNvSpPr>
          <p:nvPr>
            <p:ph type="body" idx="1"/>
          </p:nvPr>
        </p:nvSpPr>
        <p:spPr/>
        <p:txBody>
          <a:bodyPr/>
          <a:lstStyle/>
          <a:p>
            <a:r>
              <a:rPr lang="en-US" sz="2400" dirty="0"/>
              <a:t>New York State</a:t>
            </a:r>
          </a:p>
        </p:txBody>
      </p:sp>
      <p:pic>
        <p:nvPicPr>
          <p:cNvPr id="7" name="Picture 7" descr="A picture containing text, map&#10;&#10;Description generated with very high confidence">
            <a:extLst>
              <a:ext uri="{FF2B5EF4-FFF2-40B4-BE49-F238E27FC236}">
                <a16:creationId xmlns:a16="http://schemas.microsoft.com/office/drawing/2014/main" xmlns="" id="{EABC62D9-D14D-4B95-A060-4D6111A49662}"/>
              </a:ext>
            </a:extLst>
          </p:cNvPr>
          <p:cNvPicPr>
            <a:picLocks noGrp="1" noChangeAspect="1"/>
          </p:cNvPicPr>
          <p:nvPr>
            <p:ph sz="half" idx="2"/>
          </p:nvPr>
        </p:nvPicPr>
        <p:blipFill>
          <a:blip r:embed="rId2"/>
          <a:stretch>
            <a:fillRect/>
          </a:stretch>
        </p:blipFill>
        <p:spPr>
          <a:xfrm>
            <a:off x="845025" y="2926080"/>
            <a:ext cx="4569246" cy="3711097"/>
          </a:xfrm>
        </p:spPr>
      </p:pic>
      <p:sp>
        <p:nvSpPr>
          <p:cNvPr id="5" name="Text Placeholder 4">
            <a:extLst>
              <a:ext uri="{FF2B5EF4-FFF2-40B4-BE49-F238E27FC236}">
                <a16:creationId xmlns:a16="http://schemas.microsoft.com/office/drawing/2014/main" xmlns="" id="{8EF0CAAB-DDC3-4BD7-8F5D-588F369E4D0E}"/>
              </a:ext>
            </a:extLst>
          </p:cNvPr>
          <p:cNvSpPr>
            <a:spLocks noGrp="1"/>
          </p:cNvSpPr>
          <p:nvPr>
            <p:ph type="body" sz="quarter" idx="3"/>
          </p:nvPr>
        </p:nvSpPr>
        <p:spPr/>
        <p:txBody>
          <a:bodyPr/>
          <a:lstStyle/>
          <a:p>
            <a:r>
              <a:rPr lang="en-US" sz="2400" dirty="0"/>
              <a:t>New York city</a:t>
            </a:r>
            <a:endParaRPr lang="en-US" dirty="0"/>
          </a:p>
        </p:txBody>
      </p:sp>
      <p:pic>
        <p:nvPicPr>
          <p:cNvPr id="8" name="Picture 8" descr="A picture containing text, map&#10;&#10;Description generated with very high confidence">
            <a:extLst>
              <a:ext uri="{FF2B5EF4-FFF2-40B4-BE49-F238E27FC236}">
                <a16:creationId xmlns:a16="http://schemas.microsoft.com/office/drawing/2014/main" xmlns="" id="{E5389F49-5BAC-4E75-A509-A3A164A9AF9D}"/>
              </a:ext>
            </a:extLst>
          </p:cNvPr>
          <p:cNvPicPr>
            <a:picLocks noGrp="1" noChangeAspect="1"/>
          </p:cNvPicPr>
          <p:nvPr>
            <p:ph sz="quarter" idx="4"/>
          </p:nvPr>
        </p:nvPicPr>
        <p:blipFill>
          <a:blip r:embed="rId3"/>
          <a:stretch>
            <a:fillRect/>
          </a:stretch>
        </p:blipFill>
        <p:spPr>
          <a:xfrm>
            <a:off x="6780713" y="2926080"/>
            <a:ext cx="4504817" cy="3711097"/>
          </a:xfrm>
        </p:spPr>
      </p:pic>
    </p:spTree>
    <p:extLst>
      <p:ext uri="{BB962C8B-B14F-4D97-AF65-F5344CB8AC3E}">
        <p14:creationId xmlns:p14="http://schemas.microsoft.com/office/powerpoint/2010/main" val="326600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B5C42A-5A9B-4A88-ABE7-4DD7C12C6B1F}"/>
              </a:ext>
            </a:extLst>
          </p:cNvPr>
          <p:cNvSpPr>
            <a:spLocks noGrp="1"/>
          </p:cNvSpPr>
          <p:nvPr>
            <p:ph type="title"/>
          </p:nvPr>
        </p:nvSpPr>
        <p:spPr/>
        <p:txBody>
          <a:bodyPr/>
          <a:lstStyle/>
          <a:p>
            <a:r>
              <a:rPr lang="en-US"/>
              <a:t>Kmeans summary</a:t>
            </a:r>
          </a:p>
        </p:txBody>
      </p:sp>
      <p:sp>
        <p:nvSpPr>
          <p:cNvPr id="3" name="Content Placeholder 2">
            <a:extLst>
              <a:ext uri="{FF2B5EF4-FFF2-40B4-BE49-F238E27FC236}">
                <a16:creationId xmlns:a16="http://schemas.microsoft.com/office/drawing/2014/main" xmlns="" id="{460F97A1-AE1E-4D4C-8F7F-B23830C83AF5}"/>
              </a:ext>
            </a:extLst>
          </p:cNvPr>
          <p:cNvSpPr>
            <a:spLocks noGrp="1"/>
          </p:cNvSpPr>
          <p:nvPr>
            <p:ph idx="1"/>
          </p:nvPr>
        </p:nvSpPr>
        <p:spPr>
          <a:xfrm>
            <a:off x="838200" y="1929384"/>
            <a:ext cx="10515600" cy="4895718"/>
          </a:xfrm>
        </p:spPr>
        <p:txBody>
          <a:bodyPr vert="horz" lIns="91440" tIns="45720" rIns="91440" bIns="45720" rtlCol="0" anchor="t">
            <a:normAutofit fontScale="70000" lnSpcReduction="20000"/>
          </a:bodyPr>
          <a:lstStyle/>
          <a:p>
            <a:r>
              <a:rPr lang="en-US" dirty="0">
                <a:ea typeface="+mn-lt"/>
                <a:cs typeface="+mn-lt"/>
              </a:rPr>
              <a:t>The colleges in cluster 1 (RED cluster) are surrounded by a wide variety of hotspots. These college </a:t>
            </a:r>
            <a:r>
              <a:rPr lang="en-US" dirty="0" err="1">
                <a:ea typeface="+mn-lt"/>
                <a:cs typeface="+mn-lt"/>
              </a:rPr>
              <a:t>neighbourhoods</a:t>
            </a:r>
            <a:r>
              <a:rPr lang="en-US" dirty="0">
                <a:ea typeface="+mn-lt"/>
                <a:cs typeface="+mn-lt"/>
              </a:rPr>
              <a:t> have a lot of amenities around them and it would be a safe bet to open a student hostel around any of these </a:t>
            </a:r>
            <a:r>
              <a:rPr lang="en-US" dirty="0" err="1">
                <a:ea typeface="+mn-lt"/>
                <a:cs typeface="+mn-lt"/>
              </a:rPr>
              <a:t>colleges.The</a:t>
            </a:r>
            <a:r>
              <a:rPr lang="en-US" dirty="0">
                <a:ea typeface="+mn-lt"/>
                <a:cs typeface="+mn-lt"/>
              </a:rPr>
              <a:t> </a:t>
            </a:r>
            <a:r>
              <a:rPr lang="en-US" dirty="0" err="1">
                <a:ea typeface="+mn-lt"/>
                <a:cs typeface="+mn-lt"/>
              </a:rPr>
              <a:t>neighbourhood</a:t>
            </a:r>
            <a:r>
              <a:rPr lang="en-US" dirty="0">
                <a:ea typeface="+mn-lt"/>
                <a:cs typeface="+mn-lt"/>
              </a:rPr>
              <a:t> around CUNY Borough of Manhattan Community College would be the best bet since it alone has more than 26000 students enrolled.</a:t>
            </a:r>
          </a:p>
          <a:p>
            <a:pPr marL="0" indent="0">
              <a:buNone/>
            </a:pPr>
            <a:endParaRPr lang="en-US" dirty="0">
              <a:ea typeface="+mn-lt"/>
              <a:cs typeface="+mn-lt"/>
            </a:endParaRPr>
          </a:p>
          <a:p>
            <a:r>
              <a:rPr lang="en-US" dirty="0">
                <a:ea typeface="+mn-lt"/>
                <a:cs typeface="+mn-lt"/>
              </a:rPr>
              <a:t>The colleges in cluster 2 (BLUE cluster) are surrounded by hotspots like Bars and fast food restaurants. These </a:t>
            </a:r>
            <a:r>
              <a:rPr lang="en-US" dirty="0" err="1">
                <a:ea typeface="+mn-lt"/>
                <a:cs typeface="+mn-lt"/>
              </a:rPr>
              <a:t>neighbourhoods</a:t>
            </a:r>
            <a:r>
              <a:rPr lang="en-US" dirty="0">
                <a:ea typeface="+mn-lt"/>
                <a:cs typeface="+mn-lt"/>
              </a:rPr>
              <a:t> are considerably less fancy compared to the college </a:t>
            </a:r>
            <a:r>
              <a:rPr lang="en-US" dirty="0" err="1">
                <a:ea typeface="+mn-lt"/>
                <a:cs typeface="+mn-lt"/>
              </a:rPr>
              <a:t>neighbourhoods</a:t>
            </a:r>
            <a:r>
              <a:rPr lang="en-US" dirty="0">
                <a:ea typeface="+mn-lt"/>
                <a:cs typeface="+mn-lt"/>
              </a:rPr>
              <a:t> in cluster 1. The students might not find as many hotspots or amenities around this </a:t>
            </a:r>
            <a:r>
              <a:rPr lang="en-US" dirty="0" err="1">
                <a:ea typeface="+mn-lt"/>
                <a:cs typeface="+mn-lt"/>
              </a:rPr>
              <a:t>neighbourhood</a:t>
            </a:r>
            <a:r>
              <a:rPr lang="en-US" dirty="0">
                <a:ea typeface="+mn-lt"/>
                <a:cs typeface="+mn-lt"/>
              </a:rPr>
              <a:t>.</a:t>
            </a:r>
          </a:p>
          <a:p>
            <a:endParaRPr lang="en-US" dirty="0"/>
          </a:p>
          <a:p>
            <a:r>
              <a:rPr lang="en-US" dirty="0">
                <a:ea typeface="+mn-lt"/>
                <a:cs typeface="+mn-lt"/>
              </a:rPr>
              <a:t>The colleges in cluster 3 are surrounded by hotspots like International cuisine restaurants. The interesting point in this cluster is that it has only 1 college and it is surrounded by as many as 13 </a:t>
            </a:r>
            <a:r>
              <a:rPr lang="en-US" dirty="0" err="1">
                <a:ea typeface="+mn-lt"/>
                <a:cs typeface="+mn-lt"/>
              </a:rPr>
              <a:t>differet</a:t>
            </a:r>
            <a:r>
              <a:rPr lang="en-US" dirty="0">
                <a:ea typeface="+mn-lt"/>
                <a:cs typeface="+mn-lt"/>
              </a:rPr>
              <a:t> types of hots</a:t>
            </a:r>
            <a:r>
              <a:rPr lang="en-US" sz="2400" dirty="0">
                <a:ea typeface="+mn-lt"/>
                <a:cs typeface="+mn-lt"/>
              </a:rPr>
              <a:t>pots.</a:t>
            </a:r>
            <a:endParaRPr lang="en-US" sz="2400" dirty="0"/>
          </a:p>
        </p:txBody>
      </p:sp>
    </p:spTree>
    <p:extLst>
      <p:ext uri="{BB962C8B-B14F-4D97-AF65-F5344CB8AC3E}">
        <p14:creationId xmlns:p14="http://schemas.microsoft.com/office/powerpoint/2010/main" val="162424264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The Serif Hand Black"/>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631</Words>
  <Application>Microsoft Office PowerPoint</Application>
  <PresentationFormat>Custom</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SketchyVTI</vt:lpstr>
      <vt:lpstr>  Optimum Location for a Student hostel </vt:lpstr>
      <vt:lpstr>Optimum locations for a student hostel</vt:lpstr>
      <vt:lpstr>Problem Statement</vt:lpstr>
      <vt:lpstr> Data acquisition and Cleaning </vt:lpstr>
      <vt:lpstr>Colleges in scope</vt:lpstr>
      <vt:lpstr> Exploratory Data Analysis/Insights </vt:lpstr>
      <vt:lpstr> Top 5 colleges with most number of hotspots around them :        These colleges' neighbourhoods could potentially make for a great place for a student hostel since it has all the amenities around and is also less than 200 meters from the college  As intuition would suggest, all of these colleges are situated in the NYC metropolitan area. </vt:lpstr>
      <vt:lpstr>PREDICTIVE MODELLING - KMEANS</vt:lpstr>
      <vt:lpstr>Kmeans summary</vt:lpstr>
      <vt:lpstr>Predictive modelling - DBscan</vt:lpstr>
      <vt:lpstr>Dbscan - summary</vt:lpstr>
      <vt:lpstr>Results</vt:lpstr>
      <vt:lpstr> Future directions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chinmay bhat</dc:creator>
  <cp:lastModifiedBy>chinmay bhat</cp:lastModifiedBy>
  <cp:revision>472</cp:revision>
  <dcterms:created xsi:type="dcterms:W3CDTF">2020-05-31T02:02:48Z</dcterms:created>
  <dcterms:modified xsi:type="dcterms:W3CDTF">2020-05-31T06:01:14Z</dcterms:modified>
</cp:coreProperties>
</file>