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
  </p:notesMasterIdLst>
  <p:sldIdLst>
    <p:sldId id="256" r:id="rId2"/>
    <p:sldId id="263" r:id="rId3"/>
    <p:sldId id="264" r:id="rId4"/>
    <p:sldId id="257" r:id="rId5"/>
    <p:sldId id="258" r:id="rId6"/>
    <p:sldId id="268" r:id="rId7"/>
    <p:sldId id="270" r:id="rId8"/>
    <p:sldId id="269"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B7F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90A1D-3BFB-429D-8FAB-F6E2874F18D5}" type="datetimeFigureOut">
              <a:rPr lang="en-IN" smtClean="0"/>
              <a:pPr/>
              <a:t>30-05-2023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55691-1A5F-421F-BA7D-7B8BE347ACB4}" type="slidenum">
              <a:rPr lang="en-IN" smtClean="0"/>
              <a:pPr/>
              <a:t>‹#›</a:t>
            </a:fld>
            <a:endParaRPr lang="en-IN"/>
          </a:p>
        </p:txBody>
      </p:sp>
    </p:spTree>
    <p:extLst>
      <p:ext uri="{BB962C8B-B14F-4D97-AF65-F5344CB8AC3E}">
        <p14:creationId xmlns:p14="http://schemas.microsoft.com/office/powerpoint/2010/main" val="387230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D08050B-B76E-4317-84C3-54818903D078}" type="datetime1">
              <a:rPr lang="en-IN" smtClean="0"/>
              <a:pPr/>
              <a:t>30-05-2023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IN"/>
              <a:t>TE &lt;Class&gt;</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B6C2354-2165-45A8-8C10-36D2E0F89CE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5F32E-BF90-4668-8592-130D483AC2AF}" type="datetime1">
              <a:rPr lang="en-IN" smtClean="0"/>
              <a:pPr/>
              <a:t>30-05-2023</a:t>
            </a:fld>
            <a:endParaRPr lang="en-IN"/>
          </a:p>
        </p:txBody>
      </p:sp>
      <p:sp>
        <p:nvSpPr>
          <p:cNvPr id="5" name="Footer Placeholder 4"/>
          <p:cNvSpPr>
            <a:spLocks noGrp="1"/>
          </p:cNvSpPr>
          <p:nvPr>
            <p:ph type="ftr" sz="quarter" idx="11"/>
          </p:nvPr>
        </p:nvSpPr>
        <p:spPr/>
        <p:txBody>
          <a:bodyPr/>
          <a:lstStyle/>
          <a:p>
            <a:r>
              <a:rPr lang="en-IN"/>
              <a:t>TE &lt;Class&gt;</a:t>
            </a:r>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2DFB9-CEBB-4345-B731-1A8429723D72}" type="datetime1">
              <a:rPr lang="en-IN" smtClean="0"/>
              <a:pPr/>
              <a:t>30-05-2023</a:t>
            </a:fld>
            <a:endParaRPr lang="en-IN"/>
          </a:p>
        </p:txBody>
      </p:sp>
      <p:sp>
        <p:nvSpPr>
          <p:cNvPr id="5" name="Footer Placeholder 4"/>
          <p:cNvSpPr>
            <a:spLocks noGrp="1"/>
          </p:cNvSpPr>
          <p:nvPr>
            <p:ph type="ftr" sz="quarter" idx="11"/>
          </p:nvPr>
        </p:nvSpPr>
        <p:spPr/>
        <p:txBody>
          <a:bodyPr/>
          <a:lstStyle/>
          <a:p>
            <a:r>
              <a:rPr lang="en-IN"/>
              <a:t>TE &lt;Class&gt;</a:t>
            </a:r>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674083B-1E38-49C4-99F7-48CE4C3FBFAB}" type="datetime1">
              <a:rPr lang="en-IN" smtClean="0"/>
              <a:pPr/>
              <a:t>30-05-2023</a:t>
            </a:fld>
            <a:endParaRPr lang="en-IN"/>
          </a:p>
        </p:txBody>
      </p:sp>
      <p:sp>
        <p:nvSpPr>
          <p:cNvPr id="9" name="Slide Number Placeholder 8"/>
          <p:cNvSpPr>
            <a:spLocks noGrp="1"/>
          </p:cNvSpPr>
          <p:nvPr>
            <p:ph type="sldNum" sz="quarter" idx="15"/>
          </p:nvPr>
        </p:nvSpPr>
        <p:spPr/>
        <p:txBody>
          <a:bodyPr rtlCol="0"/>
          <a:lstStyle/>
          <a:p>
            <a:fld id="{8B6C2354-2165-45A8-8C10-36D2E0F89CEA}" type="slidenum">
              <a:rPr lang="en-IN" smtClean="0"/>
              <a:pPr/>
              <a:t>‹#›</a:t>
            </a:fld>
            <a:endParaRPr lang="en-IN"/>
          </a:p>
        </p:txBody>
      </p:sp>
      <p:sp>
        <p:nvSpPr>
          <p:cNvPr id="10" name="Footer Placeholder 9"/>
          <p:cNvSpPr>
            <a:spLocks noGrp="1"/>
          </p:cNvSpPr>
          <p:nvPr>
            <p:ph type="ftr" sz="quarter" idx="16"/>
          </p:nvPr>
        </p:nvSpPr>
        <p:spPr/>
        <p:txBody>
          <a:bodyPr rtlCol="0"/>
          <a:lstStyle/>
          <a:p>
            <a:r>
              <a:rPr lang="en-IN"/>
              <a:t>TE &lt;Class&gt;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0E72A0F-B031-4EFC-81C4-351589013D47}" type="datetime1">
              <a:rPr lang="en-IN" smtClean="0"/>
              <a:pPr/>
              <a:t>30-05-2023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IN"/>
              <a:t>TE &lt;Class&gt;</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B6C2354-2165-45A8-8C10-36D2E0F89CE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CB0A414-AFE0-4B6D-81E4-9F07340409F3}" type="datetime1">
              <a:rPr lang="en-IN" smtClean="0"/>
              <a:pPr/>
              <a:t>30-05-2023</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C0FE794-B376-4CEE-9516-17C8F82FD97B}" type="datetime1">
              <a:rPr lang="en-IN" smtClean="0"/>
              <a:pPr/>
              <a:t>30-05-2023</a:t>
            </a:fld>
            <a:endParaRPr lang="en-IN"/>
          </a:p>
        </p:txBody>
      </p:sp>
      <p:sp>
        <p:nvSpPr>
          <p:cNvPr id="8" name="Footer Placeholder 7"/>
          <p:cNvSpPr>
            <a:spLocks noGrp="1"/>
          </p:cNvSpPr>
          <p:nvPr>
            <p:ph type="ftr" sz="quarter" idx="11"/>
          </p:nvPr>
        </p:nvSpPr>
        <p:spPr/>
        <p:txBody>
          <a:bodyPr/>
          <a:lstStyle/>
          <a:p>
            <a:r>
              <a:rPr lang="en-IN"/>
              <a:t>TE &lt;Class&gt;</a:t>
            </a:r>
          </a:p>
        </p:txBody>
      </p:sp>
      <p:sp>
        <p:nvSpPr>
          <p:cNvPr id="9" name="Slide Number Placeholder 8"/>
          <p:cNvSpPr>
            <a:spLocks noGrp="1"/>
          </p:cNvSpPr>
          <p:nvPr>
            <p:ph type="sldNum" sz="quarter" idx="12"/>
          </p:nvPr>
        </p:nvSpPr>
        <p:spPr/>
        <p:txBody>
          <a:bodyPr/>
          <a:lstStyle/>
          <a:p>
            <a:fld id="{8B6C2354-2165-45A8-8C10-36D2E0F89CE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04ECB00-9448-40F6-8362-A95229BD74FE}" type="datetime1">
              <a:rPr lang="en-IN" smtClean="0"/>
              <a:pPr/>
              <a:t>30-05-2023</a:t>
            </a:fld>
            <a:endParaRPr lang="en-IN"/>
          </a:p>
        </p:txBody>
      </p:sp>
      <p:sp>
        <p:nvSpPr>
          <p:cNvPr id="7" name="Slide Number Placeholder 6"/>
          <p:cNvSpPr>
            <a:spLocks noGrp="1"/>
          </p:cNvSpPr>
          <p:nvPr>
            <p:ph type="sldNum" sz="quarter" idx="11"/>
          </p:nvPr>
        </p:nvSpPr>
        <p:spPr/>
        <p:txBody>
          <a:bodyPr rtlCol="0"/>
          <a:lstStyle/>
          <a:p>
            <a:fld id="{8B6C2354-2165-45A8-8C10-36D2E0F89CEA}" type="slidenum">
              <a:rPr lang="en-IN" smtClean="0"/>
              <a:pPr/>
              <a:t>‹#›</a:t>
            </a:fld>
            <a:endParaRPr lang="en-IN"/>
          </a:p>
        </p:txBody>
      </p:sp>
      <p:sp>
        <p:nvSpPr>
          <p:cNvPr id="8" name="Footer Placeholder 7"/>
          <p:cNvSpPr>
            <a:spLocks noGrp="1"/>
          </p:cNvSpPr>
          <p:nvPr>
            <p:ph type="ftr" sz="quarter" idx="12"/>
          </p:nvPr>
        </p:nvSpPr>
        <p:spPr/>
        <p:txBody>
          <a:bodyPr rtlCol="0"/>
          <a:lstStyle/>
          <a:p>
            <a:r>
              <a:rPr lang="en-IN"/>
              <a:t>TE &lt;Class&gt;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D581C-CB8E-4B17-8D6F-0D6B0EEC405C}" type="datetime1">
              <a:rPr lang="en-IN" smtClean="0"/>
              <a:pPr/>
              <a:t>30-05-2023</a:t>
            </a:fld>
            <a:endParaRPr lang="en-IN"/>
          </a:p>
        </p:txBody>
      </p:sp>
      <p:sp>
        <p:nvSpPr>
          <p:cNvPr id="3" name="Footer Placeholder 2"/>
          <p:cNvSpPr>
            <a:spLocks noGrp="1"/>
          </p:cNvSpPr>
          <p:nvPr>
            <p:ph type="ftr" sz="quarter" idx="11"/>
          </p:nvPr>
        </p:nvSpPr>
        <p:spPr/>
        <p:txBody>
          <a:bodyPr/>
          <a:lstStyle/>
          <a:p>
            <a:r>
              <a:rPr lang="en-IN"/>
              <a:t>TE &lt;Class&gt;</a:t>
            </a:r>
          </a:p>
        </p:txBody>
      </p:sp>
      <p:sp>
        <p:nvSpPr>
          <p:cNvPr id="4" name="Slide Number Placeholder 3"/>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D0E187F-F26D-473D-AD78-CD292715EAF8}" type="datetime1">
              <a:rPr lang="en-IN" smtClean="0"/>
              <a:pPr/>
              <a:t>30-05-2023</a:t>
            </a:fld>
            <a:endParaRPr lang="en-IN"/>
          </a:p>
        </p:txBody>
      </p:sp>
      <p:sp>
        <p:nvSpPr>
          <p:cNvPr id="22" name="Slide Number Placeholder 21"/>
          <p:cNvSpPr>
            <a:spLocks noGrp="1"/>
          </p:cNvSpPr>
          <p:nvPr>
            <p:ph type="sldNum" sz="quarter" idx="15"/>
          </p:nvPr>
        </p:nvSpPr>
        <p:spPr/>
        <p:txBody>
          <a:bodyPr rtlCol="0"/>
          <a:lstStyle/>
          <a:p>
            <a:fld id="{8B6C2354-2165-45A8-8C10-36D2E0F89CEA}" type="slidenum">
              <a:rPr lang="en-IN" smtClean="0"/>
              <a:pPr/>
              <a:t>‹#›</a:t>
            </a:fld>
            <a:endParaRPr lang="en-IN"/>
          </a:p>
        </p:txBody>
      </p:sp>
      <p:sp>
        <p:nvSpPr>
          <p:cNvPr id="23" name="Footer Placeholder 22"/>
          <p:cNvSpPr>
            <a:spLocks noGrp="1"/>
          </p:cNvSpPr>
          <p:nvPr>
            <p:ph type="ftr" sz="quarter" idx="16"/>
          </p:nvPr>
        </p:nvSpPr>
        <p:spPr/>
        <p:txBody>
          <a:bodyPr rtlCol="0"/>
          <a:lstStyle/>
          <a:p>
            <a:r>
              <a:rPr lang="en-IN"/>
              <a:t>TE &lt;Class&gt;</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AB591EB-9463-4A4A-B919-24175CAE0048}" type="datetime1">
              <a:rPr lang="en-IN" smtClean="0"/>
              <a:pPr/>
              <a:t>30-05-2023</a:t>
            </a:fld>
            <a:endParaRPr lang="en-IN"/>
          </a:p>
        </p:txBody>
      </p:sp>
      <p:sp>
        <p:nvSpPr>
          <p:cNvPr id="18" name="Slide Number Placeholder 17"/>
          <p:cNvSpPr>
            <a:spLocks noGrp="1"/>
          </p:cNvSpPr>
          <p:nvPr>
            <p:ph type="sldNum" sz="quarter" idx="11"/>
          </p:nvPr>
        </p:nvSpPr>
        <p:spPr/>
        <p:txBody>
          <a:bodyPr rtlCol="0"/>
          <a:lstStyle/>
          <a:p>
            <a:fld id="{8B6C2354-2165-45A8-8C10-36D2E0F89CEA}" type="slidenum">
              <a:rPr lang="en-IN" smtClean="0"/>
              <a:pPr/>
              <a:t>‹#›</a:t>
            </a:fld>
            <a:endParaRPr lang="en-IN"/>
          </a:p>
        </p:txBody>
      </p:sp>
      <p:sp>
        <p:nvSpPr>
          <p:cNvPr id="21" name="Footer Placeholder 20"/>
          <p:cNvSpPr>
            <a:spLocks noGrp="1"/>
          </p:cNvSpPr>
          <p:nvPr>
            <p:ph type="ftr" sz="quarter" idx="12"/>
          </p:nvPr>
        </p:nvSpPr>
        <p:spPr/>
        <p:txBody>
          <a:bodyPr rtlCol="0"/>
          <a:lstStyle/>
          <a:p>
            <a:r>
              <a:rPr lang="en-IN"/>
              <a:t>TE &lt;Class&gt;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DA2426-60CC-4F6B-A1A0-13641339C825}" type="datetime1">
              <a:rPr lang="en-IN" smtClean="0"/>
              <a:pPr/>
              <a:t>30-05-2023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IN"/>
              <a:t>TE &lt;Class&gt;</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B6C2354-2165-45A8-8C10-36D2E0F89CE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9112377" TargetMode="External"/><Relationship Id="rId2" Type="http://schemas.openxmlformats.org/officeDocument/2006/relationships/hyperlink" Target="https://ieeexplore.ieee.org/document/880594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24"/>
            <a:ext cx="6786610" cy="2286016"/>
          </a:xfrm>
        </p:spPr>
        <p:txBody>
          <a:bodyPr>
            <a:normAutofit fontScale="90000"/>
          </a:bodyPr>
          <a:lstStyle/>
          <a:p>
            <a:pPr algn="ctr"/>
            <a:r>
              <a:rPr lang="en-US" sz="4000" b="1" dirty="0">
                <a:solidFill>
                  <a:srgbClr val="FF0000"/>
                </a:solidFill>
              </a:rPr>
              <a:t>Pune Institute of Computer Technology, Pune</a:t>
            </a:r>
            <a:br>
              <a:rPr lang="en-US" sz="4000" b="1" dirty="0">
                <a:solidFill>
                  <a:srgbClr val="FF0000"/>
                </a:solidFill>
              </a:rPr>
            </a:br>
            <a:r>
              <a:rPr lang="en-US" sz="3600" b="1" dirty="0"/>
              <a:t>Dept. of E&amp;TC</a:t>
            </a:r>
            <a:endParaRPr lang="en-IN" b="1" dirty="0"/>
          </a:p>
        </p:txBody>
      </p:sp>
      <p:sp>
        <p:nvSpPr>
          <p:cNvPr id="3" name="Subtitle 2"/>
          <p:cNvSpPr>
            <a:spLocks noGrp="1"/>
          </p:cNvSpPr>
          <p:nvPr>
            <p:ph type="subTitle" idx="1"/>
          </p:nvPr>
        </p:nvSpPr>
        <p:spPr>
          <a:xfrm>
            <a:off x="2000232" y="5033986"/>
            <a:ext cx="6400800" cy="1752600"/>
          </a:xfrm>
        </p:spPr>
        <p:txBody>
          <a:bodyPr>
            <a:normAutofit fontScale="92500" lnSpcReduction="10000"/>
          </a:bodyPr>
          <a:lstStyle/>
          <a:p>
            <a:pPr lvl="2" algn="l"/>
            <a:r>
              <a:rPr lang="en-US" sz="2600" b="1" dirty="0">
                <a:solidFill>
                  <a:schemeClr val="tx1"/>
                </a:solidFill>
              </a:rPr>
              <a:t>By:</a:t>
            </a:r>
          </a:p>
          <a:p>
            <a:pPr lvl="2" algn="l"/>
            <a:r>
              <a:rPr lang="en-US" sz="2600" b="1" dirty="0">
                <a:solidFill>
                  <a:schemeClr val="tx1"/>
                </a:solidFill>
              </a:rPr>
              <a:t>1) Aditi </a:t>
            </a:r>
            <a:r>
              <a:rPr lang="en-US" sz="2600" b="1" dirty="0" err="1">
                <a:solidFill>
                  <a:schemeClr val="tx1"/>
                </a:solidFill>
              </a:rPr>
              <a:t>Funde</a:t>
            </a:r>
            <a:endParaRPr lang="en-US" sz="2600" b="1" dirty="0">
              <a:solidFill>
                <a:schemeClr val="tx1"/>
              </a:solidFill>
            </a:endParaRPr>
          </a:p>
          <a:p>
            <a:pPr lvl="2" algn="l"/>
            <a:r>
              <a:rPr lang="en-US" sz="2600" b="1" dirty="0">
                <a:solidFill>
                  <a:schemeClr val="tx1"/>
                </a:solidFill>
              </a:rPr>
              <a:t>2) Chinmay Deshmukh</a:t>
            </a:r>
          </a:p>
          <a:p>
            <a:pPr lvl="2" algn="l"/>
            <a:r>
              <a:rPr lang="en-US" sz="2600" b="1" dirty="0">
                <a:solidFill>
                  <a:schemeClr val="tx1"/>
                </a:solidFill>
              </a:rPr>
              <a:t>3)</a:t>
            </a:r>
            <a:r>
              <a:rPr lang="en-US" sz="2600" dirty="0">
                <a:solidFill>
                  <a:schemeClr val="tx1"/>
                </a:solidFill>
              </a:rPr>
              <a:t> </a:t>
            </a:r>
            <a:r>
              <a:rPr lang="en-US" sz="2600" b="1" dirty="0">
                <a:solidFill>
                  <a:schemeClr val="tx1"/>
                </a:solidFill>
              </a:rPr>
              <a:t>Disha Chinchole</a:t>
            </a:r>
            <a:endParaRPr lang="en-IN" sz="2600" b="1" dirty="0">
              <a:solidFill>
                <a:schemeClr val="tx1"/>
              </a:solidFill>
            </a:endParaRPr>
          </a:p>
        </p:txBody>
      </p:sp>
      <p:sp>
        <p:nvSpPr>
          <p:cNvPr id="4" name="TextBox 3"/>
          <p:cNvSpPr txBox="1"/>
          <p:nvPr/>
        </p:nvSpPr>
        <p:spPr>
          <a:xfrm>
            <a:off x="2071670" y="3071810"/>
            <a:ext cx="5046574" cy="646331"/>
          </a:xfrm>
          <a:prstGeom prst="rect">
            <a:avLst/>
          </a:prstGeom>
          <a:noFill/>
        </p:spPr>
        <p:txBody>
          <a:bodyPr wrap="none" rtlCol="0">
            <a:spAutoFit/>
          </a:bodyPr>
          <a:lstStyle/>
          <a:p>
            <a:r>
              <a:rPr lang="en-US" sz="3600" b="1" dirty="0"/>
              <a:t>         “Smart Socket”</a:t>
            </a:r>
            <a:endParaRPr lang="en-IN" sz="3600" b="1" dirty="0"/>
          </a:p>
        </p:txBody>
      </p:sp>
      <p:sp>
        <p:nvSpPr>
          <p:cNvPr id="5" name="Subtitle 2"/>
          <p:cNvSpPr txBox="1">
            <a:spLocks/>
          </p:cNvSpPr>
          <p:nvPr/>
        </p:nvSpPr>
        <p:spPr>
          <a:xfrm>
            <a:off x="2428860" y="4319606"/>
            <a:ext cx="6400800" cy="466716"/>
          </a:xfrm>
          <a:prstGeom prst="rect">
            <a:avLst/>
          </a:prstGeom>
        </p:spPr>
        <p:txBody>
          <a:bodyPr vert="horz">
            <a:normAutofit fontScale="92500" lnSpcReduction="10000"/>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800" b="1" i="0" u="none" strike="noStrike" kern="1200" cap="none" spc="0" normalizeH="0" baseline="0" noProof="0" dirty="0">
                <a:ln>
                  <a:noFill/>
                </a:ln>
                <a:solidFill>
                  <a:schemeClr val="tx1"/>
                </a:solidFill>
                <a:effectLst/>
                <a:uLnTx/>
                <a:uFillTx/>
                <a:latin typeface="+mn-lt"/>
                <a:ea typeface="+mn-ea"/>
                <a:cs typeface="+mn-cs"/>
              </a:rPr>
              <a:t>Guided By: </a:t>
            </a:r>
            <a:r>
              <a:rPr kumimoji="0" lang="en-US" sz="2800" b="1" i="0" u="none" strike="noStrike" kern="1200" cap="none" spc="0" normalizeH="0" baseline="0" noProof="0" dirty="0" err="1">
                <a:ln>
                  <a:noFill/>
                </a:ln>
                <a:solidFill>
                  <a:schemeClr val="tx1"/>
                </a:solidFill>
                <a:effectLst/>
                <a:uLnTx/>
                <a:uFillTx/>
                <a:latin typeface="+mn-lt"/>
                <a:ea typeface="+mn-ea"/>
                <a:cs typeface="+mn-cs"/>
              </a:rPr>
              <a:t>Miss.Jyoti</a:t>
            </a:r>
            <a:r>
              <a:rPr kumimoji="0" 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sz="2800" b="1" i="0" u="none" strike="noStrike" kern="1200" cap="none" spc="0" normalizeH="0" baseline="0" noProof="0" dirty="0" err="1">
                <a:ln>
                  <a:noFill/>
                </a:ln>
                <a:solidFill>
                  <a:schemeClr val="tx1"/>
                </a:solidFill>
                <a:effectLst/>
                <a:uLnTx/>
                <a:uFillTx/>
                <a:latin typeface="+mn-lt"/>
                <a:ea typeface="+mn-ea"/>
                <a:cs typeface="+mn-cs"/>
              </a:rPr>
              <a:t>Sandur</a:t>
            </a:r>
            <a:r>
              <a:rPr kumimoji="0" lang="en-US" sz="2800" b="1" i="0" u="none" strike="noStrike" kern="1200" cap="none" spc="0" normalizeH="0" baseline="0" noProof="0" dirty="0">
                <a:ln>
                  <a:noFill/>
                </a:ln>
                <a:solidFill>
                  <a:schemeClr val="tx1"/>
                </a:solidFill>
                <a:effectLst/>
                <a:uLnTx/>
                <a:uFillTx/>
                <a:latin typeface="+mn-lt"/>
                <a:ea typeface="+mn-ea"/>
                <a:cs typeface="+mn-cs"/>
              </a:rPr>
              <a:t>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pict_logo.jpg"/>
          <p:cNvPicPr>
            <a:picLocks noChangeAspect="1"/>
          </p:cNvPicPr>
          <p:nvPr/>
        </p:nvPicPr>
        <p:blipFill>
          <a:blip r:embed="rId2"/>
          <a:stretch>
            <a:fillRect/>
          </a:stretch>
        </p:blipFill>
        <p:spPr>
          <a:xfrm>
            <a:off x="285720" y="214290"/>
            <a:ext cx="1524000" cy="1524000"/>
          </a:xfrm>
          <a:prstGeom prst="rect">
            <a:avLst/>
          </a:prstGeom>
        </p:spPr>
      </p:pic>
      <p:sp>
        <p:nvSpPr>
          <p:cNvPr id="8" name="Title 1"/>
          <p:cNvSpPr txBox="1">
            <a:spLocks/>
          </p:cNvSpPr>
          <p:nvPr/>
        </p:nvSpPr>
        <p:spPr>
          <a:xfrm>
            <a:off x="1357290" y="2285992"/>
            <a:ext cx="8129590" cy="7858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a:ln>
                  <a:noFill/>
                </a:ln>
                <a:solidFill>
                  <a:schemeClr val="tx1"/>
                </a:solidFill>
                <a:effectLst/>
                <a:uLnTx/>
                <a:uFillTx/>
                <a:latin typeface="+mj-lt"/>
                <a:ea typeface="+mj-ea"/>
                <a:cs typeface="+mj-cs"/>
              </a:rPr>
              <a:t>304200: </a:t>
            </a:r>
            <a:r>
              <a:rPr kumimoji="0" lang="en-US" sz="2000" b="1" i="0" u="none" strike="noStrike" kern="1200" cap="none" spc="0" normalizeH="0" baseline="0" noProof="0" dirty="0">
                <a:ln>
                  <a:noFill/>
                </a:ln>
                <a:solidFill>
                  <a:schemeClr val="tx1"/>
                </a:solidFill>
                <a:effectLst/>
                <a:uLnTx/>
                <a:uFillTx/>
                <a:latin typeface="+mj-lt"/>
                <a:ea typeface="+mj-ea"/>
                <a:cs typeface="+mj-cs"/>
              </a:rPr>
              <a:t>Mini Project (MP)</a:t>
            </a:r>
            <a:br>
              <a:rPr kumimoji="0" lang="en-US" sz="2000" b="1" i="0" u="none" strike="noStrike" kern="1200" cap="none" spc="0" normalizeH="0" baseline="0" noProof="0" dirty="0">
                <a:ln>
                  <a:noFill/>
                </a:ln>
                <a:solidFill>
                  <a:schemeClr val="tx1"/>
                </a:solidFill>
                <a:effectLst/>
                <a:uLnTx/>
                <a:uFillTx/>
                <a:latin typeface="+mj-lt"/>
                <a:ea typeface="+mj-ea"/>
                <a:cs typeface="+mj-cs"/>
              </a:rPr>
            </a:br>
            <a:r>
              <a:rPr kumimoji="0" lang="en-US" sz="2000" b="1" i="0" u="none" strike="noStrike" kern="1200" cap="none" spc="0" normalizeH="0" baseline="0" noProof="0" dirty="0">
                <a:ln>
                  <a:noFill/>
                </a:ln>
                <a:solidFill>
                  <a:schemeClr val="tx1"/>
                </a:solidFill>
                <a:effectLst/>
                <a:uLnTx/>
                <a:uFillTx/>
                <a:latin typeface="+mj-lt"/>
                <a:ea typeface="+mj-ea"/>
                <a:cs typeface="+mj-cs"/>
              </a:rPr>
              <a:t>(2019 Course)</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sz="quarter" idx="1"/>
          </p:nvPr>
        </p:nvSpPr>
        <p:spPr/>
        <p:txBody>
          <a:bodyPr>
            <a:normAutofit/>
          </a:bodyPr>
          <a:lstStyle/>
          <a:p>
            <a:pPr algn="just"/>
            <a:r>
              <a:rPr lang="en-US" dirty="0"/>
              <a:t>List as per IEEE format:</a:t>
            </a:r>
          </a:p>
          <a:p>
            <a:pPr marL="0" indent="0" algn="just">
              <a:buNone/>
            </a:pPr>
            <a:r>
              <a:rPr lang="en-US" sz="2000" dirty="0"/>
              <a:t>A Smart Switch Control System Using ESP8266 Wi-Fi       Module Integrated with an Android Application S. P. </a:t>
            </a:r>
            <a:r>
              <a:rPr lang="en-US" sz="2000" dirty="0" err="1"/>
              <a:t>Makhanya</a:t>
            </a:r>
            <a:r>
              <a:rPr lang="en-US" sz="2000" dirty="0"/>
              <a:t>, E. M. </a:t>
            </a:r>
            <a:r>
              <a:rPr lang="en-US" sz="2000" dirty="0" err="1"/>
              <a:t>Dogo</a:t>
            </a:r>
            <a:r>
              <a:rPr lang="en-US" sz="2000" dirty="0"/>
              <a:t>, N. I. </a:t>
            </a:r>
            <a:r>
              <a:rPr lang="en-US" sz="2000" dirty="0" err="1"/>
              <a:t>Nwulu</a:t>
            </a:r>
            <a:r>
              <a:rPr lang="en-US" sz="2000" dirty="0"/>
              <a:t>, U. </a:t>
            </a:r>
            <a:r>
              <a:rPr lang="en-US" sz="2000" dirty="0" err="1"/>
              <a:t>Damisa</a:t>
            </a:r>
            <a:r>
              <a:rPr lang="en-US" sz="2000" dirty="0"/>
              <a:t> Dept. Electrical and Electronic Engineering Science University of Johannesburg South Africa</a:t>
            </a:r>
          </a:p>
          <a:p>
            <a:pPr algn="l"/>
            <a:r>
              <a:rPr lang="en-US" dirty="0"/>
              <a:t>Book: </a:t>
            </a:r>
          </a:p>
          <a:p>
            <a:pPr marL="0" indent="0" algn="l">
              <a:buNone/>
            </a:pPr>
            <a:r>
              <a:rPr lang="en-US" sz="2000" dirty="0"/>
              <a:t>The 2023-2028 World Outlook for Smart-Connected Power Plug Socket Wi-Fi Connectivity by : Prof Philip M. Parker</a:t>
            </a:r>
          </a:p>
          <a:p>
            <a:pPr algn="l"/>
            <a:r>
              <a:rPr lang="en-US" dirty="0"/>
              <a:t>Weblinks: </a:t>
            </a:r>
          </a:p>
          <a:p>
            <a:pPr algn="l"/>
            <a:r>
              <a:rPr lang="en-US" sz="2000" dirty="0">
                <a:hlinkClick r:id="rId2"/>
              </a:rPr>
              <a:t> https://ieeexplore.ieee.org/document/8805944</a:t>
            </a:r>
            <a:endParaRPr lang="en-US" sz="2000" dirty="0"/>
          </a:p>
          <a:p>
            <a:pPr algn="l"/>
            <a:r>
              <a:rPr lang="en-US" sz="2000" dirty="0">
                <a:hlinkClick r:id="rId3"/>
              </a:rPr>
              <a:t>https://ieeexplore.ieee.org/document/9112377</a:t>
            </a:r>
            <a:endParaRPr lang="en-US" sz="2000" dirty="0"/>
          </a:p>
          <a:p>
            <a:pPr algn="just">
              <a:buNone/>
            </a:pPr>
            <a:endParaRPr lang="en-IN" dirty="0"/>
          </a:p>
          <a:p>
            <a:pPr algn="just">
              <a:buNone/>
            </a:pPr>
            <a:endParaRPr lang="en-IN" dirty="0"/>
          </a:p>
        </p:txBody>
      </p:sp>
      <p:sp>
        <p:nvSpPr>
          <p:cNvPr id="4" name="Date Placeholder 3"/>
          <p:cNvSpPr>
            <a:spLocks noGrp="1"/>
          </p:cNvSpPr>
          <p:nvPr>
            <p:ph type="dt" sz="half" idx="14"/>
          </p:nvPr>
        </p:nvSpPr>
        <p:spPr/>
        <p:txBody>
          <a:bodyPr/>
          <a:lstStyle/>
          <a:p>
            <a:fld id="{9E31456E-BF0D-4444-BBB1-AE138735A85B}" type="datetime1">
              <a:rPr lang="en-IN" smtClean="0"/>
              <a:pPr/>
              <a:t>30-05-2023</a:t>
            </a:fld>
            <a:endParaRPr lang="en-IN"/>
          </a:p>
        </p:txBody>
      </p:sp>
      <p:sp>
        <p:nvSpPr>
          <p:cNvPr id="5" name="Slide Number Placeholder 4"/>
          <p:cNvSpPr>
            <a:spLocks noGrp="1"/>
          </p:cNvSpPr>
          <p:nvPr>
            <p:ph type="sldNum" sz="quarter" idx="15"/>
          </p:nvPr>
        </p:nvSpPr>
        <p:spPr/>
        <p:txBody>
          <a:bodyPr/>
          <a:lstStyle/>
          <a:p>
            <a:fld id="{8B6C2354-2165-45A8-8C10-36D2E0F89CEA}" type="slidenum">
              <a:rPr lang="en-IN" smtClean="0"/>
              <a:pPr/>
              <a:t>10</a:t>
            </a:fld>
            <a:endParaRPr lang="en-IN"/>
          </a:p>
        </p:txBody>
      </p:sp>
      <p:sp>
        <p:nvSpPr>
          <p:cNvPr id="6" name="Footer Placeholder 5"/>
          <p:cNvSpPr>
            <a:spLocks noGrp="1"/>
          </p:cNvSpPr>
          <p:nvPr>
            <p:ph type="ftr" sz="quarter" idx="16"/>
          </p:nvPr>
        </p:nvSpPr>
        <p:spPr/>
        <p:txBody>
          <a:bodyPr/>
          <a:lstStyle/>
          <a:p>
            <a:r>
              <a:rPr lang="en-IN" dirty="0"/>
              <a:t>TE &lt;08&gt;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p>
            <a:fld id="{7674083B-1E38-49C4-99F7-48CE4C3FBFAB}" type="datetime1">
              <a:rPr lang="en-IN" smtClean="0"/>
              <a:pPr/>
              <a:t>30-05-2023</a:t>
            </a:fld>
            <a:endParaRPr lang="en-IN"/>
          </a:p>
        </p:txBody>
      </p:sp>
      <p:sp>
        <p:nvSpPr>
          <p:cNvPr id="5" name="Slide Number Placeholder 4"/>
          <p:cNvSpPr>
            <a:spLocks noGrp="1"/>
          </p:cNvSpPr>
          <p:nvPr>
            <p:ph type="sldNum" sz="quarter" idx="15"/>
          </p:nvPr>
        </p:nvSpPr>
        <p:spPr/>
        <p:txBody>
          <a:bodyPr/>
          <a:lstStyle/>
          <a:p>
            <a:fld id="{8B6C2354-2165-45A8-8C10-36D2E0F89CEA}" type="slidenum">
              <a:rPr lang="en-IN" smtClean="0"/>
              <a:pPr/>
              <a:t>11</a:t>
            </a:fld>
            <a:endParaRPr lang="en-IN"/>
          </a:p>
        </p:txBody>
      </p:sp>
      <p:sp>
        <p:nvSpPr>
          <p:cNvPr id="6" name="Footer Placeholder 5"/>
          <p:cNvSpPr>
            <a:spLocks noGrp="1"/>
          </p:cNvSpPr>
          <p:nvPr>
            <p:ph type="ftr" sz="quarter" idx="16"/>
          </p:nvPr>
        </p:nvSpPr>
        <p:spPr/>
        <p:txBody>
          <a:bodyPr/>
          <a:lstStyle/>
          <a:p>
            <a:r>
              <a:rPr lang="en-IN" dirty="0"/>
              <a:t>TE &lt;08&gt;</a:t>
            </a:r>
          </a:p>
        </p:txBody>
      </p:sp>
      <p:pic>
        <p:nvPicPr>
          <p:cNvPr id="1026" name="Picture 2" descr="Thank You Images – Browse 221,273 Stock Photos, Vectors, and ...">
            <a:extLst>
              <a:ext uri="{FF2B5EF4-FFF2-40B4-BE49-F238E27FC236}">
                <a16:creationId xmlns:a16="http://schemas.microsoft.com/office/drawing/2014/main" id="{8412E37E-39D5-41D1-BFE8-545A24ADFCFE}"/>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43412" y="1916831"/>
            <a:ext cx="7800995" cy="3319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4711-6711-8FE8-587E-8DB60AF4835B}"/>
              </a:ext>
            </a:extLst>
          </p:cNvPr>
          <p:cNvSpPr>
            <a:spLocks noGrp="1"/>
          </p:cNvSpPr>
          <p:nvPr>
            <p:ph type="title"/>
          </p:nvPr>
        </p:nvSpPr>
        <p:spPr/>
        <p:txBody>
          <a:bodyPr anchor="t"/>
          <a:lstStyle/>
          <a:p>
            <a:r>
              <a:rPr lang="en-US" dirty="0"/>
              <a:t>Introduction</a:t>
            </a:r>
          </a:p>
        </p:txBody>
      </p:sp>
      <p:sp>
        <p:nvSpPr>
          <p:cNvPr id="3" name="Content Placeholder 2">
            <a:extLst>
              <a:ext uri="{FF2B5EF4-FFF2-40B4-BE49-F238E27FC236}">
                <a16:creationId xmlns:a16="http://schemas.microsoft.com/office/drawing/2014/main" id="{2CACA063-3D9D-9BA1-813C-D9AC1388C6C9}"/>
              </a:ext>
            </a:extLst>
          </p:cNvPr>
          <p:cNvSpPr>
            <a:spLocks noGrp="1"/>
          </p:cNvSpPr>
          <p:nvPr>
            <p:ph sz="quarter" idx="1"/>
          </p:nvPr>
        </p:nvSpPr>
        <p:spPr/>
        <p:txBody>
          <a:bodyPr/>
          <a:lstStyle/>
          <a:p>
            <a:r>
              <a:rPr lang="en-US" dirty="0"/>
              <a:t>A smart socket is a small adapter that can be plugged into a regular electrical wall outlet.</a:t>
            </a:r>
          </a:p>
          <a:p>
            <a:r>
              <a:rPr lang="en-US" dirty="0"/>
              <a:t> It saves electricity consumption. It is connected to a Wi-Fi network. Without a Wi-Fi connection, you won't be able to control your smart plug. </a:t>
            </a:r>
          </a:p>
          <a:p>
            <a:r>
              <a:rPr lang="en-US" dirty="0"/>
              <a:t>The main goal for the device is to consume very less power at all times.</a:t>
            </a:r>
          </a:p>
          <a:p>
            <a:r>
              <a:rPr lang="en-US" dirty="0"/>
              <a:t>The smart plug is very economical and user-friendly for homes and industries. We can access the device from anywhere. </a:t>
            </a:r>
          </a:p>
          <a:p>
            <a:endParaRPr lang="en-US" dirty="0"/>
          </a:p>
        </p:txBody>
      </p:sp>
      <p:sp>
        <p:nvSpPr>
          <p:cNvPr id="4" name="Date Placeholder 3">
            <a:extLst>
              <a:ext uri="{FF2B5EF4-FFF2-40B4-BE49-F238E27FC236}">
                <a16:creationId xmlns:a16="http://schemas.microsoft.com/office/drawing/2014/main" id="{74CF8F88-B55A-0DA0-1F5A-8EE44BA673EC}"/>
              </a:ext>
            </a:extLst>
          </p:cNvPr>
          <p:cNvSpPr>
            <a:spLocks noGrp="1"/>
          </p:cNvSpPr>
          <p:nvPr>
            <p:ph type="dt" sz="half" idx="14"/>
          </p:nvPr>
        </p:nvSpPr>
        <p:spPr/>
        <p:txBody>
          <a:bodyPr/>
          <a:lstStyle/>
          <a:p>
            <a:fld id="{7674083B-1E38-49C4-99F7-48CE4C3FBFAB}" type="datetime1">
              <a:rPr lang="en-IN" smtClean="0"/>
              <a:pPr/>
              <a:t>30-05-2023</a:t>
            </a:fld>
            <a:endParaRPr lang="en-IN"/>
          </a:p>
        </p:txBody>
      </p:sp>
      <p:sp>
        <p:nvSpPr>
          <p:cNvPr id="5" name="Slide Number Placeholder 4">
            <a:extLst>
              <a:ext uri="{FF2B5EF4-FFF2-40B4-BE49-F238E27FC236}">
                <a16:creationId xmlns:a16="http://schemas.microsoft.com/office/drawing/2014/main" id="{87DC2910-9684-0CFE-AB31-619B5A929786}"/>
              </a:ext>
            </a:extLst>
          </p:cNvPr>
          <p:cNvSpPr>
            <a:spLocks noGrp="1"/>
          </p:cNvSpPr>
          <p:nvPr>
            <p:ph type="sldNum" sz="quarter" idx="15"/>
          </p:nvPr>
        </p:nvSpPr>
        <p:spPr/>
        <p:txBody>
          <a:bodyPr/>
          <a:lstStyle/>
          <a:p>
            <a:fld id="{8B6C2354-2165-45A8-8C10-36D2E0F89CEA}" type="slidenum">
              <a:rPr lang="en-IN" smtClean="0"/>
              <a:pPr/>
              <a:t>2</a:t>
            </a:fld>
            <a:endParaRPr lang="en-IN"/>
          </a:p>
        </p:txBody>
      </p:sp>
      <p:sp>
        <p:nvSpPr>
          <p:cNvPr id="6" name="Footer Placeholder 5">
            <a:extLst>
              <a:ext uri="{FF2B5EF4-FFF2-40B4-BE49-F238E27FC236}">
                <a16:creationId xmlns:a16="http://schemas.microsoft.com/office/drawing/2014/main" id="{E2A9A9EB-738C-2602-9AAE-02441437CCB7}"/>
              </a:ext>
            </a:extLst>
          </p:cNvPr>
          <p:cNvSpPr>
            <a:spLocks noGrp="1"/>
          </p:cNvSpPr>
          <p:nvPr>
            <p:ph type="ftr" sz="quarter" idx="16"/>
          </p:nvPr>
        </p:nvSpPr>
        <p:spPr/>
        <p:txBody>
          <a:bodyPr/>
          <a:lstStyle/>
          <a:p>
            <a:r>
              <a:rPr lang="en-IN" dirty="0"/>
              <a:t>TE &lt;08&gt;</a:t>
            </a:r>
          </a:p>
        </p:txBody>
      </p:sp>
    </p:spTree>
    <p:extLst>
      <p:ext uri="{BB962C8B-B14F-4D97-AF65-F5344CB8AC3E}">
        <p14:creationId xmlns:p14="http://schemas.microsoft.com/office/powerpoint/2010/main" val="40819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49FE-7219-8635-DE1A-F037719B380C}"/>
              </a:ext>
            </a:extLst>
          </p:cNvPr>
          <p:cNvSpPr>
            <a:spLocks noGrp="1"/>
          </p:cNvSpPr>
          <p:nvPr>
            <p:ph type="title"/>
          </p:nvPr>
        </p:nvSpPr>
        <p:spPr/>
        <p:txBody>
          <a:bodyPr anchor="t"/>
          <a:lstStyle/>
          <a:p>
            <a:r>
              <a:rPr lang="en-US" dirty="0"/>
              <a:t>Aim and Objectives</a:t>
            </a:r>
          </a:p>
        </p:txBody>
      </p:sp>
      <p:sp>
        <p:nvSpPr>
          <p:cNvPr id="3" name="Content Placeholder 2">
            <a:extLst>
              <a:ext uri="{FF2B5EF4-FFF2-40B4-BE49-F238E27FC236}">
                <a16:creationId xmlns:a16="http://schemas.microsoft.com/office/drawing/2014/main" id="{E0B73463-D872-56D2-6D40-FEA2E9E9D0F3}"/>
              </a:ext>
            </a:extLst>
          </p:cNvPr>
          <p:cNvSpPr>
            <a:spLocks noGrp="1"/>
          </p:cNvSpPr>
          <p:nvPr>
            <p:ph sz="quarter" idx="1"/>
          </p:nvPr>
        </p:nvSpPr>
        <p:spPr/>
        <p:txBody>
          <a:bodyPr>
            <a:normAutofit/>
          </a:bodyPr>
          <a:lstStyle/>
          <a:p>
            <a:r>
              <a:rPr lang="en-US" b="1" dirty="0"/>
              <a:t>Aim:  </a:t>
            </a:r>
            <a:r>
              <a:rPr lang="en-US" sz="1900" dirty="0"/>
              <a:t>To</a:t>
            </a:r>
            <a:r>
              <a:rPr lang="en-IN" sz="1900" dirty="0"/>
              <a:t> build a smart Wi-Fi socket that enables to control AC loads wirelessly through a smartphone. </a:t>
            </a:r>
            <a:endParaRPr lang="en-US" sz="1900" dirty="0"/>
          </a:p>
          <a:p>
            <a:endParaRPr lang="en-US" sz="1900" dirty="0"/>
          </a:p>
          <a:p>
            <a:r>
              <a:rPr lang="en-US" b="1" dirty="0"/>
              <a:t>Objectives:</a:t>
            </a:r>
          </a:p>
          <a:p>
            <a:pPr marL="365760" lvl="1" indent="0">
              <a:buNone/>
            </a:pPr>
            <a:r>
              <a:rPr lang="en-US" sz="1900" dirty="0"/>
              <a:t>1. To explain the concept of smart sockets, their components, and how they can be used to control electrical devices remotely.</a:t>
            </a:r>
          </a:p>
          <a:p>
            <a:pPr marL="365760" lvl="1" indent="0">
              <a:buNone/>
            </a:pPr>
            <a:r>
              <a:rPr lang="en-US" sz="1900" dirty="0"/>
              <a:t>2. To provide recommendations for selecting and using smart sockets based on the user's needs, preferences, and budget.</a:t>
            </a:r>
          </a:p>
          <a:p>
            <a:pPr marL="365760" lvl="1" indent="0">
              <a:buNone/>
            </a:pPr>
            <a:r>
              <a:rPr lang="en-US" sz="1900" dirty="0"/>
              <a:t>3. To identify and assess the advantages and disadvantages of using smart sockets, including their impact on energy efficiency, convenience, and security.</a:t>
            </a:r>
          </a:p>
        </p:txBody>
      </p:sp>
      <p:sp>
        <p:nvSpPr>
          <p:cNvPr id="4" name="Date Placeholder 3">
            <a:extLst>
              <a:ext uri="{FF2B5EF4-FFF2-40B4-BE49-F238E27FC236}">
                <a16:creationId xmlns:a16="http://schemas.microsoft.com/office/drawing/2014/main" id="{6D23793F-5E96-BE22-FBC1-E337D1607BB1}"/>
              </a:ext>
            </a:extLst>
          </p:cNvPr>
          <p:cNvSpPr>
            <a:spLocks noGrp="1"/>
          </p:cNvSpPr>
          <p:nvPr>
            <p:ph type="dt" sz="half" idx="14"/>
          </p:nvPr>
        </p:nvSpPr>
        <p:spPr/>
        <p:txBody>
          <a:bodyPr/>
          <a:lstStyle/>
          <a:p>
            <a:fld id="{7674083B-1E38-49C4-99F7-48CE4C3FBFAB}" type="datetime1">
              <a:rPr lang="en-IN" smtClean="0"/>
              <a:pPr/>
              <a:t>30-05-2023</a:t>
            </a:fld>
            <a:endParaRPr lang="en-IN"/>
          </a:p>
        </p:txBody>
      </p:sp>
      <p:sp>
        <p:nvSpPr>
          <p:cNvPr id="5" name="Slide Number Placeholder 4">
            <a:extLst>
              <a:ext uri="{FF2B5EF4-FFF2-40B4-BE49-F238E27FC236}">
                <a16:creationId xmlns:a16="http://schemas.microsoft.com/office/drawing/2014/main" id="{792EFDD8-F962-8F0E-FD78-EC8B1E6D106A}"/>
              </a:ext>
            </a:extLst>
          </p:cNvPr>
          <p:cNvSpPr>
            <a:spLocks noGrp="1"/>
          </p:cNvSpPr>
          <p:nvPr>
            <p:ph type="sldNum" sz="quarter" idx="15"/>
          </p:nvPr>
        </p:nvSpPr>
        <p:spPr/>
        <p:txBody>
          <a:bodyPr/>
          <a:lstStyle/>
          <a:p>
            <a:fld id="{8B6C2354-2165-45A8-8C10-36D2E0F89CEA}" type="slidenum">
              <a:rPr lang="en-IN" smtClean="0"/>
              <a:pPr/>
              <a:t>3</a:t>
            </a:fld>
            <a:endParaRPr lang="en-IN"/>
          </a:p>
        </p:txBody>
      </p:sp>
      <p:sp>
        <p:nvSpPr>
          <p:cNvPr id="6" name="Footer Placeholder 5">
            <a:extLst>
              <a:ext uri="{FF2B5EF4-FFF2-40B4-BE49-F238E27FC236}">
                <a16:creationId xmlns:a16="http://schemas.microsoft.com/office/drawing/2014/main" id="{8EF70EE3-CA29-5E32-9E26-A82F0A726D8F}"/>
              </a:ext>
            </a:extLst>
          </p:cNvPr>
          <p:cNvSpPr>
            <a:spLocks noGrp="1"/>
          </p:cNvSpPr>
          <p:nvPr>
            <p:ph type="ftr" sz="quarter" idx="16"/>
          </p:nvPr>
        </p:nvSpPr>
        <p:spPr/>
        <p:txBody>
          <a:bodyPr/>
          <a:lstStyle/>
          <a:p>
            <a:r>
              <a:rPr lang="en-IN" dirty="0"/>
              <a:t>TE &lt;08&gt;</a:t>
            </a:r>
          </a:p>
        </p:txBody>
      </p:sp>
    </p:spTree>
    <p:extLst>
      <p:ext uri="{BB962C8B-B14F-4D97-AF65-F5344CB8AC3E}">
        <p14:creationId xmlns:p14="http://schemas.microsoft.com/office/powerpoint/2010/main" val="276135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Schematic</a:t>
            </a:r>
            <a:endParaRPr lang="en-IN" dirty="0"/>
          </a:p>
        </p:txBody>
      </p:sp>
      <p:sp>
        <p:nvSpPr>
          <p:cNvPr id="4" name="Date Placeholder 3"/>
          <p:cNvSpPr>
            <a:spLocks noGrp="1"/>
          </p:cNvSpPr>
          <p:nvPr>
            <p:ph type="dt" sz="half" idx="14"/>
          </p:nvPr>
        </p:nvSpPr>
        <p:spPr/>
        <p:txBody>
          <a:bodyPr/>
          <a:lstStyle/>
          <a:p>
            <a:fld id="{AAEC2461-57AD-4380-8241-8121C31793E1}" type="datetime1">
              <a:rPr lang="en-IN" smtClean="0"/>
              <a:pPr/>
              <a:t>30-05-2023</a:t>
            </a:fld>
            <a:endParaRPr lang="en-IN"/>
          </a:p>
        </p:txBody>
      </p:sp>
      <p:sp>
        <p:nvSpPr>
          <p:cNvPr id="5" name="Slide Number Placeholder 4"/>
          <p:cNvSpPr>
            <a:spLocks noGrp="1"/>
          </p:cNvSpPr>
          <p:nvPr>
            <p:ph type="sldNum" sz="quarter" idx="15"/>
          </p:nvPr>
        </p:nvSpPr>
        <p:spPr/>
        <p:txBody>
          <a:bodyPr/>
          <a:lstStyle/>
          <a:p>
            <a:fld id="{8B6C2354-2165-45A8-8C10-36D2E0F89CEA}" type="slidenum">
              <a:rPr lang="en-IN" smtClean="0"/>
              <a:pPr/>
              <a:t>4</a:t>
            </a:fld>
            <a:endParaRPr lang="en-IN"/>
          </a:p>
        </p:txBody>
      </p:sp>
      <p:sp>
        <p:nvSpPr>
          <p:cNvPr id="6" name="Footer Placeholder 5"/>
          <p:cNvSpPr>
            <a:spLocks noGrp="1"/>
          </p:cNvSpPr>
          <p:nvPr>
            <p:ph type="ftr" sz="quarter" idx="16"/>
          </p:nvPr>
        </p:nvSpPr>
        <p:spPr/>
        <p:txBody>
          <a:bodyPr/>
          <a:lstStyle/>
          <a:p>
            <a:r>
              <a:rPr lang="en-IN" dirty="0"/>
              <a:t>TE &lt;08&gt;</a:t>
            </a:r>
          </a:p>
        </p:txBody>
      </p:sp>
      <p:sp>
        <p:nvSpPr>
          <p:cNvPr id="19" name="Rectangle: Rounded Corners 18">
            <a:extLst>
              <a:ext uri="{FF2B5EF4-FFF2-40B4-BE49-F238E27FC236}">
                <a16:creationId xmlns:a16="http://schemas.microsoft.com/office/drawing/2014/main" id="{BB5CF911-DA84-6623-CEC7-52C64E35B178}"/>
              </a:ext>
            </a:extLst>
          </p:cNvPr>
          <p:cNvSpPr/>
          <p:nvPr/>
        </p:nvSpPr>
        <p:spPr>
          <a:xfrm>
            <a:off x="3275856" y="2636912"/>
            <a:ext cx="1726622" cy="3024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ESP8266 </a:t>
            </a:r>
          </a:p>
          <a:p>
            <a:pPr algn="ctr"/>
            <a:r>
              <a:rPr lang="en-IN" dirty="0"/>
              <a:t>Wi-Fi Module</a:t>
            </a:r>
          </a:p>
        </p:txBody>
      </p:sp>
      <p:sp>
        <p:nvSpPr>
          <p:cNvPr id="22" name="Rectangle: Rounded Corners 21">
            <a:extLst>
              <a:ext uri="{FF2B5EF4-FFF2-40B4-BE49-F238E27FC236}">
                <a16:creationId xmlns:a16="http://schemas.microsoft.com/office/drawing/2014/main" id="{24B30616-342D-CADA-480D-A9AE9BB83F34}"/>
              </a:ext>
            </a:extLst>
          </p:cNvPr>
          <p:cNvSpPr/>
          <p:nvPr/>
        </p:nvSpPr>
        <p:spPr>
          <a:xfrm>
            <a:off x="5765345" y="2564904"/>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LED</a:t>
            </a:r>
          </a:p>
        </p:txBody>
      </p:sp>
      <p:sp>
        <p:nvSpPr>
          <p:cNvPr id="23" name="Rectangle: Rounded Corners 22">
            <a:extLst>
              <a:ext uri="{FF2B5EF4-FFF2-40B4-BE49-F238E27FC236}">
                <a16:creationId xmlns:a16="http://schemas.microsoft.com/office/drawing/2014/main" id="{28FD436E-D2E9-90E6-8073-2A1AD0176D02}"/>
              </a:ext>
            </a:extLst>
          </p:cNvPr>
          <p:cNvSpPr/>
          <p:nvPr/>
        </p:nvSpPr>
        <p:spPr>
          <a:xfrm>
            <a:off x="5753118" y="3494452"/>
            <a:ext cx="158417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230V AC,5V DC Converter</a:t>
            </a:r>
          </a:p>
        </p:txBody>
      </p:sp>
      <p:sp>
        <p:nvSpPr>
          <p:cNvPr id="24" name="Rectangle: Rounded Corners 23">
            <a:extLst>
              <a:ext uri="{FF2B5EF4-FFF2-40B4-BE49-F238E27FC236}">
                <a16:creationId xmlns:a16="http://schemas.microsoft.com/office/drawing/2014/main" id="{8B7C0A4C-FA4A-E574-F9E6-4F1CFBD6662D}"/>
              </a:ext>
            </a:extLst>
          </p:cNvPr>
          <p:cNvSpPr/>
          <p:nvPr/>
        </p:nvSpPr>
        <p:spPr>
          <a:xfrm>
            <a:off x="6156175" y="5661248"/>
            <a:ext cx="1298994" cy="594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Power Supply</a:t>
            </a:r>
          </a:p>
        </p:txBody>
      </p:sp>
      <p:sp>
        <p:nvSpPr>
          <p:cNvPr id="26" name="Rectangle: Rounded Corners 25">
            <a:extLst>
              <a:ext uri="{FF2B5EF4-FFF2-40B4-BE49-F238E27FC236}">
                <a16:creationId xmlns:a16="http://schemas.microsoft.com/office/drawing/2014/main" id="{4D78506B-4715-1E70-3088-98B8CE726744}"/>
              </a:ext>
            </a:extLst>
          </p:cNvPr>
          <p:cNvSpPr/>
          <p:nvPr/>
        </p:nvSpPr>
        <p:spPr>
          <a:xfrm>
            <a:off x="1331640" y="3789040"/>
            <a:ext cx="122413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5V Relay Module</a:t>
            </a:r>
          </a:p>
        </p:txBody>
      </p:sp>
      <p:sp>
        <p:nvSpPr>
          <p:cNvPr id="28" name="Rectangle: Rounded Corners 27">
            <a:extLst>
              <a:ext uri="{FF2B5EF4-FFF2-40B4-BE49-F238E27FC236}">
                <a16:creationId xmlns:a16="http://schemas.microsoft.com/office/drawing/2014/main" id="{49D5DC16-AAF3-C325-D8B0-6E3F96656EC4}"/>
              </a:ext>
            </a:extLst>
          </p:cNvPr>
          <p:cNvSpPr/>
          <p:nvPr/>
        </p:nvSpPr>
        <p:spPr>
          <a:xfrm>
            <a:off x="1273007" y="2648974"/>
            <a:ext cx="125571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Socket</a:t>
            </a:r>
          </a:p>
        </p:txBody>
      </p:sp>
      <p:cxnSp>
        <p:nvCxnSpPr>
          <p:cNvPr id="32" name="Straight Arrow Connector 31">
            <a:extLst>
              <a:ext uri="{FF2B5EF4-FFF2-40B4-BE49-F238E27FC236}">
                <a16:creationId xmlns:a16="http://schemas.microsoft.com/office/drawing/2014/main" id="{8A2970F3-35C7-FA9D-0797-B4CF3CA783F5}"/>
              </a:ext>
            </a:extLst>
          </p:cNvPr>
          <p:cNvCxnSpPr/>
          <p:nvPr/>
        </p:nvCxnSpPr>
        <p:spPr>
          <a:xfrm flipV="1">
            <a:off x="1835696" y="3212976"/>
            <a:ext cx="0" cy="576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D3965A4-D244-392C-379D-EBA2BC5EBC65}"/>
              </a:ext>
            </a:extLst>
          </p:cNvPr>
          <p:cNvCxnSpPr>
            <a:cxnSpLocks/>
          </p:cNvCxnSpPr>
          <p:nvPr/>
        </p:nvCxnSpPr>
        <p:spPr>
          <a:xfrm>
            <a:off x="5076056" y="2924944"/>
            <a:ext cx="673559" cy="0"/>
          </a:xfrm>
          <a:prstGeom prst="straightConnector1">
            <a:avLst/>
          </a:prstGeom>
          <a:ln w="38100">
            <a:solidFill>
              <a:schemeClr val="tx1"/>
            </a:solidFill>
            <a:tailEnd type="triangle"/>
          </a:ln>
        </p:spPr>
        <p:style>
          <a:lnRef idx="1">
            <a:schemeClr val="accent3"/>
          </a:lnRef>
          <a:fillRef idx="0">
            <a:schemeClr val="accent3"/>
          </a:fillRef>
          <a:effectRef idx="0">
            <a:schemeClr val="accent3"/>
          </a:effectRef>
          <a:fontRef idx="minor">
            <a:schemeClr val="tx1"/>
          </a:fontRef>
        </p:style>
      </p:cxnSp>
      <p:cxnSp>
        <p:nvCxnSpPr>
          <p:cNvPr id="38" name="Straight Arrow Connector 37">
            <a:extLst>
              <a:ext uri="{FF2B5EF4-FFF2-40B4-BE49-F238E27FC236}">
                <a16:creationId xmlns:a16="http://schemas.microsoft.com/office/drawing/2014/main" id="{1CFF738B-B687-BC85-D20D-9E7903A15162}"/>
              </a:ext>
            </a:extLst>
          </p:cNvPr>
          <p:cNvCxnSpPr>
            <a:cxnSpLocks/>
            <a:endCxn id="19" idx="3"/>
          </p:cNvCxnSpPr>
          <p:nvPr/>
        </p:nvCxnSpPr>
        <p:spPr>
          <a:xfrm flipH="1">
            <a:off x="5002478" y="4149077"/>
            <a:ext cx="747137"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CFA73A77-AF4B-58A3-2218-1D02D7AFC820}"/>
              </a:ext>
            </a:extLst>
          </p:cNvPr>
          <p:cNvCxnSpPr/>
          <p:nvPr/>
        </p:nvCxnSpPr>
        <p:spPr>
          <a:xfrm flipV="1">
            <a:off x="6660232" y="5013176"/>
            <a:ext cx="0" cy="6480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21FB399-E563-3289-172F-855FFD5DCB27}"/>
              </a:ext>
            </a:extLst>
          </p:cNvPr>
          <p:cNvCxnSpPr/>
          <p:nvPr/>
        </p:nvCxnSpPr>
        <p:spPr>
          <a:xfrm flipH="1">
            <a:off x="2555776" y="4473116"/>
            <a:ext cx="72008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F80163F-996E-EDA8-8BC0-A8BA18B9D87C}"/>
              </a:ext>
            </a:extLst>
          </p:cNvPr>
          <p:cNvCxnSpPr/>
          <p:nvPr/>
        </p:nvCxnSpPr>
        <p:spPr>
          <a:xfrm flipH="1" flipV="1">
            <a:off x="5260157" y="6146276"/>
            <a:ext cx="31923" cy="5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6CF602D0-877A-32BA-B0D0-596D2D5E24D1}"/>
              </a:ext>
            </a:extLst>
          </p:cNvPr>
          <p:cNvCxnSpPr/>
          <p:nvPr/>
        </p:nvCxnSpPr>
        <p:spPr>
          <a:xfrm flipH="1" flipV="1">
            <a:off x="1900863" y="6089715"/>
            <a:ext cx="4039289" cy="94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50" name="Straight Arrow Connector 1049">
            <a:extLst>
              <a:ext uri="{FF2B5EF4-FFF2-40B4-BE49-F238E27FC236}">
                <a16:creationId xmlns:a16="http://schemas.microsoft.com/office/drawing/2014/main" id="{32BEB3CC-4908-85FC-DEA2-F12812352690}"/>
              </a:ext>
            </a:extLst>
          </p:cNvPr>
          <p:cNvCxnSpPr/>
          <p:nvPr/>
        </p:nvCxnSpPr>
        <p:spPr>
          <a:xfrm>
            <a:off x="5940152" y="5013176"/>
            <a:ext cx="0" cy="11331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1F02E85-34D6-72B2-80C6-395F5E16D759}"/>
              </a:ext>
            </a:extLst>
          </p:cNvPr>
          <p:cNvCxnSpPr>
            <a:cxnSpLocks/>
          </p:cNvCxnSpPr>
          <p:nvPr/>
        </p:nvCxnSpPr>
        <p:spPr>
          <a:xfrm flipV="1">
            <a:off x="1911966" y="5157192"/>
            <a:ext cx="0" cy="9170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down)">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48"/>
                                        </p:tgtEl>
                                        <p:attrNameLst>
                                          <p:attrName>style.visibility</p:attrName>
                                        </p:attrNameLst>
                                      </p:cBhvr>
                                      <p:to>
                                        <p:strVal val="visible"/>
                                      </p:to>
                                    </p:set>
                                    <p:animEffect transition="in" filter="wipe(down)">
                                      <p:cBhvr>
                                        <p:cTn id="42" dur="500"/>
                                        <p:tgtEl>
                                          <p:spTgt spid="10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50"/>
                                        </p:tgtEl>
                                        <p:attrNameLst>
                                          <p:attrName>style.visibility</p:attrName>
                                        </p:attrNameLst>
                                      </p:cBhvr>
                                      <p:to>
                                        <p:strVal val="visible"/>
                                      </p:to>
                                    </p:set>
                                    <p:animEffect transition="in" filter="wipe(down)">
                                      <p:cBhvr>
                                        <p:cTn id="47" dur="500"/>
                                        <p:tgtEl>
                                          <p:spTgt spid="10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down)">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3" grpId="0" animBg="1"/>
      <p:bldP spid="24" grpId="0" animBg="1"/>
      <p:bldP spid="26"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Required</a:t>
            </a:r>
            <a:endParaRPr lang="en-IN" dirty="0"/>
          </a:p>
        </p:txBody>
      </p:sp>
      <p:sp>
        <p:nvSpPr>
          <p:cNvPr id="3" name="Content Placeholder 2"/>
          <p:cNvSpPr>
            <a:spLocks noGrp="1"/>
          </p:cNvSpPr>
          <p:nvPr>
            <p:ph sz="quarter" idx="1"/>
          </p:nvPr>
        </p:nvSpPr>
        <p:spPr/>
        <p:txBody>
          <a:bodyPr/>
          <a:lstStyle/>
          <a:p>
            <a:pPr algn="just"/>
            <a:r>
              <a:rPr lang="en-US" dirty="0"/>
              <a:t>A compact </a:t>
            </a:r>
            <a:r>
              <a:rPr lang="en-US" b="1" dirty="0"/>
              <a:t>ESP8266 Wi-Fi Module </a:t>
            </a:r>
            <a:r>
              <a:rPr lang="en-US" dirty="0"/>
              <a:t>is required which can be used as a station or access point.</a:t>
            </a:r>
          </a:p>
          <a:p>
            <a:pPr algn="just"/>
            <a:r>
              <a:rPr lang="en-US" dirty="0"/>
              <a:t>A circuit that converts 230V AC to 5V DC </a:t>
            </a:r>
            <a:r>
              <a:rPr lang="en-US" b="1" dirty="0"/>
              <a:t>Power Supply </a:t>
            </a:r>
            <a:r>
              <a:rPr lang="en-US" dirty="0"/>
              <a:t> Power.</a:t>
            </a:r>
          </a:p>
          <a:p>
            <a:pPr algn="just"/>
            <a:r>
              <a:rPr lang="en-US" b="1" dirty="0"/>
              <a:t>Relay </a:t>
            </a:r>
            <a:r>
              <a:rPr lang="en-US" dirty="0"/>
              <a:t>circuit that uses a low level triggered control signal.</a:t>
            </a:r>
          </a:p>
          <a:p>
            <a:pPr algn="just"/>
            <a:r>
              <a:rPr lang="en-US" dirty="0"/>
              <a:t>A </a:t>
            </a:r>
            <a:r>
              <a:rPr lang="en-US" b="1" dirty="0"/>
              <a:t>LED</a:t>
            </a:r>
            <a:r>
              <a:rPr lang="en-US" dirty="0"/>
              <a:t> in order to ensure its working, Red LED ensures the working of components whereas Green ensures the output of the circuit.</a:t>
            </a:r>
          </a:p>
          <a:p>
            <a:pPr algn="just"/>
            <a:r>
              <a:rPr lang="en-US" dirty="0"/>
              <a:t>AC</a:t>
            </a:r>
            <a:r>
              <a:rPr lang="en-US" b="1" dirty="0"/>
              <a:t> Socket </a:t>
            </a:r>
            <a:r>
              <a:rPr lang="en-US" dirty="0"/>
              <a:t>and plug along with connecting wires.</a:t>
            </a:r>
          </a:p>
          <a:p>
            <a:pPr algn="just"/>
            <a:endParaRPr lang="en-US" dirty="0"/>
          </a:p>
          <a:p>
            <a:pPr marL="0" indent="0" algn="just">
              <a:buNone/>
            </a:pPr>
            <a:endParaRPr lang="en-US" dirty="0"/>
          </a:p>
          <a:p>
            <a:pPr algn="just"/>
            <a:endParaRPr lang="en-IN" dirty="0"/>
          </a:p>
        </p:txBody>
      </p:sp>
      <p:sp>
        <p:nvSpPr>
          <p:cNvPr id="4" name="Date Placeholder 3"/>
          <p:cNvSpPr>
            <a:spLocks noGrp="1"/>
          </p:cNvSpPr>
          <p:nvPr>
            <p:ph type="dt" sz="half" idx="14"/>
          </p:nvPr>
        </p:nvSpPr>
        <p:spPr/>
        <p:txBody>
          <a:bodyPr/>
          <a:lstStyle/>
          <a:p>
            <a:fld id="{DA3D08D9-3587-42E4-A5A5-BD005D2B2478}" type="datetime1">
              <a:rPr lang="en-IN" smtClean="0"/>
              <a:pPr/>
              <a:t>30-05-2023</a:t>
            </a:fld>
            <a:endParaRPr lang="en-IN"/>
          </a:p>
        </p:txBody>
      </p:sp>
      <p:sp>
        <p:nvSpPr>
          <p:cNvPr id="5" name="Slide Number Placeholder 4"/>
          <p:cNvSpPr>
            <a:spLocks noGrp="1"/>
          </p:cNvSpPr>
          <p:nvPr>
            <p:ph type="sldNum" sz="quarter" idx="15"/>
          </p:nvPr>
        </p:nvSpPr>
        <p:spPr/>
        <p:txBody>
          <a:bodyPr/>
          <a:lstStyle/>
          <a:p>
            <a:fld id="{8B6C2354-2165-45A8-8C10-36D2E0F89CEA}" type="slidenum">
              <a:rPr lang="en-IN" smtClean="0"/>
              <a:pPr/>
              <a:t>5</a:t>
            </a:fld>
            <a:endParaRPr lang="en-IN"/>
          </a:p>
        </p:txBody>
      </p:sp>
      <p:sp>
        <p:nvSpPr>
          <p:cNvPr id="6" name="Footer Placeholder 5"/>
          <p:cNvSpPr>
            <a:spLocks noGrp="1"/>
          </p:cNvSpPr>
          <p:nvPr>
            <p:ph type="ftr" sz="quarter" idx="16"/>
          </p:nvPr>
        </p:nvSpPr>
        <p:spPr/>
        <p:txBody>
          <a:bodyPr/>
          <a:lstStyle/>
          <a:p>
            <a:r>
              <a:rPr lang="en-IN" dirty="0"/>
              <a:t>TE &lt;08&gt;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C05D-C49A-8E25-D34B-7744B2514FDF}"/>
              </a:ext>
            </a:extLst>
          </p:cNvPr>
          <p:cNvSpPr>
            <a:spLocks noGrp="1"/>
          </p:cNvSpPr>
          <p:nvPr>
            <p:ph type="title"/>
          </p:nvPr>
        </p:nvSpPr>
        <p:spPr/>
        <p:txBody>
          <a:bodyPr/>
          <a:lstStyle/>
          <a:p>
            <a:r>
              <a:rPr lang="en-IN" dirty="0"/>
              <a:t>Breadboard testing</a:t>
            </a:r>
          </a:p>
        </p:txBody>
      </p:sp>
      <p:sp>
        <p:nvSpPr>
          <p:cNvPr id="4" name="Date Placeholder 3">
            <a:extLst>
              <a:ext uri="{FF2B5EF4-FFF2-40B4-BE49-F238E27FC236}">
                <a16:creationId xmlns:a16="http://schemas.microsoft.com/office/drawing/2014/main" id="{CCE47AAB-7CA9-FE7B-9B14-258280E8CD10}"/>
              </a:ext>
            </a:extLst>
          </p:cNvPr>
          <p:cNvSpPr>
            <a:spLocks noGrp="1"/>
          </p:cNvSpPr>
          <p:nvPr>
            <p:ph type="dt" sz="half" idx="14"/>
          </p:nvPr>
        </p:nvSpPr>
        <p:spPr/>
        <p:txBody>
          <a:bodyPr/>
          <a:lstStyle/>
          <a:p>
            <a:fld id="{7674083B-1E38-49C4-99F7-48CE4C3FBFAB}" type="datetime1">
              <a:rPr lang="en-IN" smtClean="0"/>
              <a:pPr/>
              <a:t>30-05-2023</a:t>
            </a:fld>
            <a:endParaRPr lang="en-IN"/>
          </a:p>
        </p:txBody>
      </p:sp>
      <p:sp>
        <p:nvSpPr>
          <p:cNvPr id="5" name="Slide Number Placeholder 4">
            <a:extLst>
              <a:ext uri="{FF2B5EF4-FFF2-40B4-BE49-F238E27FC236}">
                <a16:creationId xmlns:a16="http://schemas.microsoft.com/office/drawing/2014/main" id="{6D982B4E-7929-7B49-442F-14FCF5D591C0}"/>
              </a:ext>
            </a:extLst>
          </p:cNvPr>
          <p:cNvSpPr>
            <a:spLocks noGrp="1"/>
          </p:cNvSpPr>
          <p:nvPr>
            <p:ph type="sldNum" sz="quarter" idx="15"/>
          </p:nvPr>
        </p:nvSpPr>
        <p:spPr/>
        <p:txBody>
          <a:bodyPr/>
          <a:lstStyle/>
          <a:p>
            <a:fld id="{8B6C2354-2165-45A8-8C10-36D2E0F89CEA}" type="slidenum">
              <a:rPr lang="en-IN" smtClean="0"/>
              <a:pPr/>
              <a:t>6</a:t>
            </a:fld>
            <a:endParaRPr lang="en-IN"/>
          </a:p>
        </p:txBody>
      </p:sp>
      <p:sp>
        <p:nvSpPr>
          <p:cNvPr id="6" name="Footer Placeholder 5">
            <a:extLst>
              <a:ext uri="{FF2B5EF4-FFF2-40B4-BE49-F238E27FC236}">
                <a16:creationId xmlns:a16="http://schemas.microsoft.com/office/drawing/2014/main" id="{AAD57972-0E40-A183-1558-6C26497AAE3D}"/>
              </a:ext>
            </a:extLst>
          </p:cNvPr>
          <p:cNvSpPr>
            <a:spLocks noGrp="1"/>
          </p:cNvSpPr>
          <p:nvPr>
            <p:ph type="ftr" sz="quarter" idx="16"/>
          </p:nvPr>
        </p:nvSpPr>
        <p:spPr/>
        <p:txBody>
          <a:bodyPr/>
          <a:lstStyle/>
          <a:p>
            <a:r>
              <a:rPr lang="en-IN"/>
              <a:t>TE &lt;Class&gt;</a:t>
            </a:r>
          </a:p>
        </p:txBody>
      </p:sp>
      <p:pic>
        <p:nvPicPr>
          <p:cNvPr id="9" name="Content Placeholder 8">
            <a:extLst>
              <a:ext uri="{FF2B5EF4-FFF2-40B4-BE49-F238E27FC236}">
                <a16:creationId xmlns:a16="http://schemas.microsoft.com/office/drawing/2014/main" id="{850FD2DB-49DC-4C4A-C221-6C351FB160BD}"/>
              </a:ext>
            </a:extLst>
          </p:cNvPr>
          <p:cNvPicPr>
            <a:picLocks noGrp="1" noChangeAspect="1"/>
          </p:cNvPicPr>
          <p:nvPr>
            <p:ph sz="quarter" idx="1"/>
          </p:nvPr>
        </p:nvPicPr>
        <p:blipFill>
          <a:blip r:embed="rId2"/>
          <a:stretch>
            <a:fillRect/>
          </a:stretch>
        </p:blipFill>
        <p:spPr bwMode="auto">
          <a:xfrm>
            <a:off x="2175335" y="1747004"/>
            <a:ext cx="4031329" cy="458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6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54B-4957-1CB0-431B-55214447FDDA}"/>
              </a:ext>
            </a:extLst>
          </p:cNvPr>
          <p:cNvSpPr>
            <a:spLocks noGrp="1"/>
          </p:cNvSpPr>
          <p:nvPr>
            <p:ph type="title"/>
          </p:nvPr>
        </p:nvSpPr>
        <p:spPr/>
        <p:txBody>
          <a:bodyPr/>
          <a:lstStyle/>
          <a:p>
            <a:r>
              <a:rPr lang="en-IN" dirty="0"/>
              <a:t>Working Demonstration</a:t>
            </a:r>
          </a:p>
        </p:txBody>
      </p:sp>
      <p:pic>
        <p:nvPicPr>
          <p:cNvPr id="7" name="WhatsApp Video 2023-05-09 at 2.42.30 PM">
            <a:hlinkClick r:id="" action="ppaction://media"/>
            <a:extLst>
              <a:ext uri="{FF2B5EF4-FFF2-40B4-BE49-F238E27FC236}">
                <a16:creationId xmlns:a16="http://schemas.microsoft.com/office/drawing/2014/main" id="{F05BF1FF-54CA-2FF3-3081-DE8AD6E3A843}"/>
              </a:ext>
            </a:extLst>
          </p:cNvPr>
          <p:cNvPicPr>
            <a:picLocks noGrp="1" noChangeAspect="1"/>
          </p:cNvPicPr>
          <p:nvPr>
            <p:ph sz="quarter" idx="1"/>
            <a:videoFile r:link="rId2"/>
            <p:extLst>
              <p:ext uri="{DAA4B4D4-6D71-4841-9C94-3DE7FCFB9230}">
                <p14:media xmlns:p14="http://schemas.microsoft.com/office/powerpoint/2010/main" r:embed="rId1"/>
              </p:ext>
            </p:extLst>
          </p:nvPr>
        </p:nvPicPr>
        <p:blipFill>
          <a:blip r:embed="rId4"/>
          <a:stretch>
            <a:fillRect/>
          </a:stretch>
        </p:blipFill>
        <p:spPr>
          <a:xfrm>
            <a:off x="1519895" y="2319920"/>
            <a:ext cx="5342210" cy="3773376"/>
          </a:xfrm>
        </p:spPr>
      </p:pic>
      <p:sp>
        <p:nvSpPr>
          <p:cNvPr id="4" name="Date Placeholder 3">
            <a:extLst>
              <a:ext uri="{FF2B5EF4-FFF2-40B4-BE49-F238E27FC236}">
                <a16:creationId xmlns:a16="http://schemas.microsoft.com/office/drawing/2014/main" id="{F107BD34-BC41-2D02-5DF1-CE5091270FAA}"/>
              </a:ext>
            </a:extLst>
          </p:cNvPr>
          <p:cNvSpPr>
            <a:spLocks noGrp="1"/>
          </p:cNvSpPr>
          <p:nvPr>
            <p:ph type="dt" sz="half" idx="14"/>
          </p:nvPr>
        </p:nvSpPr>
        <p:spPr/>
        <p:txBody>
          <a:bodyPr/>
          <a:lstStyle/>
          <a:p>
            <a:fld id="{7674083B-1E38-49C4-99F7-48CE4C3FBFAB}" type="datetime1">
              <a:rPr lang="en-IN" smtClean="0"/>
              <a:pPr/>
              <a:t>30-05-2023</a:t>
            </a:fld>
            <a:endParaRPr lang="en-IN"/>
          </a:p>
        </p:txBody>
      </p:sp>
      <p:sp>
        <p:nvSpPr>
          <p:cNvPr id="5" name="Slide Number Placeholder 4">
            <a:extLst>
              <a:ext uri="{FF2B5EF4-FFF2-40B4-BE49-F238E27FC236}">
                <a16:creationId xmlns:a16="http://schemas.microsoft.com/office/drawing/2014/main" id="{4E63AEC3-09B4-4F8F-8A85-838723387112}"/>
              </a:ext>
            </a:extLst>
          </p:cNvPr>
          <p:cNvSpPr>
            <a:spLocks noGrp="1"/>
          </p:cNvSpPr>
          <p:nvPr>
            <p:ph type="sldNum" sz="quarter" idx="15"/>
          </p:nvPr>
        </p:nvSpPr>
        <p:spPr/>
        <p:txBody>
          <a:bodyPr/>
          <a:lstStyle/>
          <a:p>
            <a:fld id="{8B6C2354-2165-45A8-8C10-36D2E0F89CEA}" type="slidenum">
              <a:rPr lang="en-IN" smtClean="0"/>
              <a:pPr/>
              <a:t>7</a:t>
            </a:fld>
            <a:endParaRPr lang="en-IN"/>
          </a:p>
        </p:txBody>
      </p:sp>
      <p:sp>
        <p:nvSpPr>
          <p:cNvPr id="6" name="Footer Placeholder 5">
            <a:extLst>
              <a:ext uri="{FF2B5EF4-FFF2-40B4-BE49-F238E27FC236}">
                <a16:creationId xmlns:a16="http://schemas.microsoft.com/office/drawing/2014/main" id="{B5D0D9AD-E44E-0ABB-AB7E-48A44B3FA735}"/>
              </a:ext>
            </a:extLst>
          </p:cNvPr>
          <p:cNvSpPr>
            <a:spLocks noGrp="1"/>
          </p:cNvSpPr>
          <p:nvPr>
            <p:ph type="ftr" sz="quarter" idx="16"/>
          </p:nvPr>
        </p:nvSpPr>
        <p:spPr/>
        <p:txBody>
          <a:bodyPr/>
          <a:lstStyle/>
          <a:p>
            <a:r>
              <a:rPr lang="en-IN"/>
              <a:t>TE &lt;Class&gt;</a:t>
            </a:r>
          </a:p>
        </p:txBody>
      </p:sp>
    </p:spTree>
    <p:extLst>
      <p:ext uri="{BB962C8B-B14F-4D97-AF65-F5344CB8AC3E}">
        <p14:creationId xmlns:p14="http://schemas.microsoft.com/office/powerpoint/2010/main" val="144581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2"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280-77D4-8F31-2310-E97C24350EF5}"/>
              </a:ext>
            </a:extLst>
          </p:cNvPr>
          <p:cNvSpPr>
            <a:spLocks noGrp="1"/>
          </p:cNvSpPr>
          <p:nvPr>
            <p:ph type="title"/>
          </p:nvPr>
        </p:nvSpPr>
        <p:spPr/>
        <p:txBody>
          <a:bodyPr/>
          <a:lstStyle/>
          <a:p>
            <a:r>
              <a:rPr lang="en-IN" dirty="0"/>
              <a:t>Market Analysis (Bill of Materials)</a:t>
            </a:r>
          </a:p>
        </p:txBody>
      </p:sp>
      <p:sp>
        <p:nvSpPr>
          <p:cNvPr id="4" name="Date Placeholder 3">
            <a:extLst>
              <a:ext uri="{FF2B5EF4-FFF2-40B4-BE49-F238E27FC236}">
                <a16:creationId xmlns:a16="http://schemas.microsoft.com/office/drawing/2014/main" id="{5A3EA1A2-ABD3-6158-91C8-84154160257E}"/>
              </a:ext>
            </a:extLst>
          </p:cNvPr>
          <p:cNvSpPr>
            <a:spLocks noGrp="1"/>
          </p:cNvSpPr>
          <p:nvPr>
            <p:ph type="dt" sz="half" idx="14"/>
          </p:nvPr>
        </p:nvSpPr>
        <p:spPr/>
        <p:txBody>
          <a:bodyPr/>
          <a:lstStyle/>
          <a:p>
            <a:fld id="{7674083B-1E38-49C4-99F7-48CE4C3FBFAB}" type="datetime1">
              <a:rPr lang="en-IN" smtClean="0"/>
              <a:pPr/>
              <a:t>30-05-2023</a:t>
            </a:fld>
            <a:endParaRPr lang="en-IN"/>
          </a:p>
        </p:txBody>
      </p:sp>
      <p:sp>
        <p:nvSpPr>
          <p:cNvPr id="5" name="Slide Number Placeholder 4">
            <a:extLst>
              <a:ext uri="{FF2B5EF4-FFF2-40B4-BE49-F238E27FC236}">
                <a16:creationId xmlns:a16="http://schemas.microsoft.com/office/drawing/2014/main" id="{AC55CCED-FD02-7510-61DA-907633CEED93}"/>
              </a:ext>
            </a:extLst>
          </p:cNvPr>
          <p:cNvSpPr>
            <a:spLocks noGrp="1"/>
          </p:cNvSpPr>
          <p:nvPr>
            <p:ph type="sldNum" sz="quarter" idx="15"/>
          </p:nvPr>
        </p:nvSpPr>
        <p:spPr/>
        <p:txBody>
          <a:bodyPr/>
          <a:lstStyle/>
          <a:p>
            <a:fld id="{8B6C2354-2165-45A8-8C10-36D2E0F89CEA}" type="slidenum">
              <a:rPr lang="en-IN" smtClean="0"/>
              <a:pPr/>
              <a:t>8</a:t>
            </a:fld>
            <a:endParaRPr lang="en-IN"/>
          </a:p>
        </p:txBody>
      </p:sp>
      <p:sp>
        <p:nvSpPr>
          <p:cNvPr id="6" name="Footer Placeholder 5">
            <a:extLst>
              <a:ext uri="{FF2B5EF4-FFF2-40B4-BE49-F238E27FC236}">
                <a16:creationId xmlns:a16="http://schemas.microsoft.com/office/drawing/2014/main" id="{1FC4D793-FFAF-CF0F-BFA3-D5CECAC41B89}"/>
              </a:ext>
            </a:extLst>
          </p:cNvPr>
          <p:cNvSpPr>
            <a:spLocks noGrp="1"/>
          </p:cNvSpPr>
          <p:nvPr>
            <p:ph type="ftr" sz="quarter" idx="16"/>
          </p:nvPr>
        </p:nvSpPr>
        <p:spPr/>
        <p:txBody>
          <a:bodyPr/>
          <a:lstStyle/>
          <a:p>
            <a:r>
              <a:rPr lang="en-IN"/>
              <a:t>TE &lt;Class&gt;</a:t>
            </a:r>
          </a:p>
        </p:txBody>
      </p:sp>
      <p:graphicFrame>
        <p:nvGraphicFramePr>
          <p:cNvPr id="7" name="Table 7">
            <a:extLst>
              <a:ext uri="{FF2B5EF4-FFF2-40B4-BE49-F238E27FC236}">
                <a16:creationId xmlns:a16="http://schemas.microsoft.com/office/drawing/2014/main" id="{0EEBD834-E208-8C0A-4AF5-8D9FA3BE80A9}"/>
              </a:ext>
            </a:extLst>
          </p:cNvPr>
          <p:cNvGraphicFramePr>
            <a:graphicFrameLocks noGrp="1"/>
          </p:cNvGraphicFramePr>
          <p:nvPr>
            <p:extLst>
              <p:ext uri="{D42A27DB-BD31-4B8C-83A1-F6EECF244321}">
                <p14:modId xmlns:p14="http://schemas.microsoft.com/office/powerpoint/2010/main" val="2487237663"/>
              </p:ext>
            </p:extLst>
          </p:nvPr>
        </p:nvGraphicFramePr>
        <p:xfrm>
          <a:off x="827584" y="1844824"/>
          <a:ext cx="7301432" cy="2916918"/>
        </p:xfrm>
        <a:graphic>
          <a:graphicData uri="http://schemas.openxmlformats.org/drawingml/2006/table">
            <a:tbl>
              <a:tblPr firstRow="1" bandRow="1">
                <a:tableStyleId>{5C22544A-7EE6-4342-B048-85BDC9FD1C3A}</a:tableStyleId>
              </a:tblPr>
              <a:tblGrid>
                <a:gridCol w="1825358">
                  <a:extLst>
                    <a:ext uri="{9D8B030D-6E8A-4147-A177-3AD203B41FA5}">
                      <a16:colId xmlns:a16="http://schemas.microsoft.com/office/drawing/2014/main" val="1985806145"/>
                    </a:ext>
                  </a:extLst>
                </a:gridCol>
                <a:gridCol w="1825358">
                  <a:extLst>
                    <a:ext uri="{9D8B030D-6E8A-4147-A177-3AD203B41FA5}">
                      <a16:colId xmlns:a16="http://schemas.microsoft.com/office/drawing/2014/main" val="3957201272"/>
                    </a:ext>
                  </a:extLst>
                </a:gridCol>
                <a:gridCol w="1825358">
                  <a:extLst>
                    <a:ext uri="{9D8B030D-6E8A-4147-A177-3AD203B41FA5}">
                      <a16:colId xmlns:a16="http://schemas.microsoft.com/office/drawing/2014/main" val="4216525408"/>
                    </a:ext>
                  </a:extLst>
                </a:gridCol>
                <a:gridCol w="1825358">
                  <a:extLst>
                    <a:ext uri="{9D8B030D-6E8A-4147-A177-3AD203B41FA5}">
                      <a16:colId xmlns:a16="http://schemas.microsoft.com/office/drawing/2014/main" val="1556464281"/>
                    </a:ext>
                  </a:extLst>
                </a:gridCol>
              </a:tblGrid>
              <a:tr h="486153">
                <a:tc>
                  <a:txBody>
                    <a:bodyPr/>
                    <a:lstStyle/>
                    <a:p>
                      <a:r>
                        <a:rPr lang="en-IN" dirty="0"/>
                        <a:t>Components</a:t>
                      </a:r>
                    </a:p>
                  </a:txBody>
                  <a:tcPr/>
                </a:tc>
                <a:tc>
                  <a:txBody>
                    <a:bodyPr/>
                    <a:lstStyle/>
                    <a:p>
                      <a:r>
                        <a:rPr lang="en-IN" dirty="0"/>
                        <a:t>Specification</a:t>
                      </a:r>
                    </a:p>
                  </a:txBody>
                  <a:tcPr/>
                </a:tc>
                <a:tc>
                  <a:txBody>
                    <a:bodyPr/>
                    <a:lstStyle/>
                    <a:p>
                      <a:r>
                        <a:rPr lang="en-IN" dirty="0"/>
                        <a:t>Cost Analysis</a:t>
                      </a:r>
                    </a:p>
                  </a:txBody>
                  <a:tcPr/>
                </a:tc>
                <a:tc>
                  <a:txBody>
                    <a:bodyPr/>
                    <a:lstStyle/>
                    <a:p>
                      <a:r>
                        <a:rPr lang="en-IN" dirty="0"/>
                        <a:t>Final Cost</a:t>
                      </a:r>
                    </a:p>
                  </a:txBody>
                  <a:tcPr/>
                </a:tc>
                <a:extLst>
                  <a:ext uri="{0D108BD9-81ED-4DB2-BD59-A6C34878D82A}">
                    <a16:rowId xmlns:a16="http://schemas.microsoft.com/office/drawing/2014/main" val="4231050832"/>
                  </a:ext>
                </a:extLst>
              </a:tr>
              <a:tr h="486153">
                <a:tc>
                  <a:txBody>
                    <a:bodyPr/>
                    <a:lstStyle/>
                    <a:p>
                      <a:r>
                        <a:rPr lang="en-IN" dirty="0"/>
                        <a:t>Relay Module</a:t>
                      </a:r>
                    </a:p>
                  </a:txBody>
                  <a:tcPr/>
                </a:tc>
                <a:tc>
                  <a:txBody>
                    <a:bodyPr/>
                    <a:lstStyle/>
                    <a:p>
                      <a:r>
                        <a:rPr lang="en-IN" dirty="0"/>
                        <a:t> 5V</a:t>
                      </a:r>
                    </a:p>
                  </a:txBody>
                  <a:tcPr/>
                </a:tc>
                <a:tc>
                  <a:txBody>
                    <a:bodyPr/>
                    <a:lstStyle/>
                    <a:p>
                      <a:r>
                        <a:rPr lang="en-IN" dirty="0"/>
                        <a:t>290/-</a:t>
                      </a:r>
                    </a:p>
                  </a:txBody>
                  <a:tcPr/>
                </a:tc>
                <a:tc>
                  <a:txBody>
                    <a:bodyPr/>
                    <a:lstStyle/>
                    <a:p>
                      <a:r>
                        <a:rPr lang="en-IN" dirty="0"/>
                        <a:t>200/-</a:t>
                      </a:r>
                    </a:p>
                  </a:txBody>
                  <a:tcPr/>
                </a:tc>
                <a:extLst>
                  <a:ext uri="{0D108BD9-81ED-4DB2-BD59-A6C34878D82A}">
                    <a16:rowId xmlns:a16="http://schemas.microsoft.com/office/drawing/2014/main" val="1147261507"/>
                  </a:ext>
                </a:extLst>
              </a:tr>
              <a:tr h="486153">
                <a:tc>
                  <a:txBody>
                    <a:bodyPr/>
                    <a:lstStyle/>
                    <a:p>
                      <a:r>
                        <a:rPr lang="en-IN" dirty="0"/>
                        <a:t>ESP Module</a:t>
                      </a:r>
                    </a:p>
                  </a:txBody>
                  <a:tcPr/>
                </a:tc>
                <a:tc>
                  <a:txBody>
                    <a:bodyPr/>
                    <a:lstStyle/>
                    <a:p>
                      <a:r>
                        <a:rPr lang="en-IN" dirty="0"/>
                        <a:t>ESP8266</a:t>
                      </a:r>
                    </a:p>
                  </a:txBody>
                  <a:tcPr/>
                </a:tc>
                <a:tc>
                  <a:txBody>
                    <a:bodyPr/>
                    <a:lstStyle/>
                    <a:p>
                      <a:r>
                        <a:rPr lang="en-IN" dirty="0"/>
                        <a:t>200/-</a:t>
                      </a:r>
                    </a:p>
                  </a:txBody>
                  <a:tcPr/>
                </a:tc>
                <a:tc>
                  <a:txBody>
                    <a:bodyPr/>
                    <a:lstStyle/>
                    <a:p>
                      <a:r>
                        <a:rPr lang="en-IN" dirty="0"/>
                        <a:t>180/-</a:t>
                      </a:r>
                    </a:p>
                  </a:txBody>
                  <a:tcPr/>
                </a:tc>
                <a:extLst>
                  <a:ext uri="{0D108BD9-81ED-4DB2-BD59-A6C34878D82A}">
                    <a16:rowId xmlns:a16="http://schemas.microsoft.com/office/drawing/2014/main" val="3900686806"/>
                  </a:ext>
                </a:extLst>
              </a:tr>
              <a:tr h="486153">
                <a:tc>
                  <a:txBody>
                    <a:bodyPr/>
                    <a:lstStyle/>
                    <a:p>
                      <a:r>
                        <a:rPr lang="en-IN" dirty="0"/>
                        <a:t>Bulb</a:t>
                      </a:r>
                    </a:p>
                  </a:txBody>
                  <a:tcPr/>
                </a:tc>
                <a:tc>
                  <a:txBody>
                    <a:bodyPr/>
                    <a:lstStyle/>
                    <a:p>
                      <a:r>
                        <a:rPr lang="en-IN" dirty="0"/>
                        <a:t>100W</a:t>
                      </a:r>
                    </a:p>
                  </a:txBody>
                  <a:tcPr/>
                </a:tc>
                <a:tc>
                  <a:txBody>
                    <a:bodyPr/>
                    <a:lstStyle/>
                    <a:p>
                      <a:r>
                        <a:rPr lang="en-IN" dirty="0">
                          <a:solidFill>
                            <a:schemeClr val="tx1"/>
                          </a:solidFill>
                        </a:rPr>
                        <a:t>220/-</a:t>
                      </a:r>
                    </a:p>
                  </a:txBody>
                  <a:tcPr/>
                </a:tc>
                <a:tc>
                  <a:txBody>
                    <a:bodyPr/>
                    <a:lstStyle/>
                    <a:p>
                      <a:r>
                        <a:rPr lang="en-IN" dirty="0">
                          <a:solidFill>
                            <a:schemeClr val="tx1"/>
                          </a:solidFill>
                        </a:rPr>
                        <a:t>220/-</a:t>
                      </a:r>
                    </a:p>
                  </a:txBody>
                  <a:tcPr/>
                </a:tc>
                <a:extLst>
                  <a:ext uri="{0D108BD9-81ED-4DB2-BD59-A6C34878D82A}">
                    <a16:rowId xmlns:a16="http://schemas.microsoft.com/office/drawing/2014/main" val="232167745"/>
                  </a:ext>
                </a:extLst>
              </a:tr>
              <a:tr h="486153">
                <a:tc>
                  <a:txBody>
                    <a:bodyPr/>
                    <a:lstStyle/>
                    <a:p>
                      <a:r>
                        <a:rPr lang="en-IN" dirty="0"/>
                        <a:t>Power supply</a:t>
                      </a:r>
                    </a:p>
                  </a:txBody>
                  <a:tcPr/>
                </a:tc>
                <a:tc>
                  <a:txBody>
                    <a:bodyPr/>
                    <a:lstStyle/>
                    <a:p>
                      <a:r>
                        <a:rPr lang="en-IN" dirty="0"/>
                        <a:t>5V</a:t>
                      </a:r>
                    </a:p>
                  </a:txBody>
                  <a:tcPr/>
                </a:tc>
                <a:tc>
                  <a:txBody>
                    <a:bodyPr/>
                    <a:lstStyle/>
                    <a:p>
                      <a:r>
                        <a:rPr lang="en-IN" dirty="0"/>
                        <a:t>350/-</a:t>
                      </a:r>
                    </a:p>
                  </a:txBody>
                  <a:tcPr/>
                </a:tc>
                <a:tc>
                  <a:txBody>
                    <a:bodyPr/>
                    <a:lstStyle/>
                    <a:p>
                      <a:r>
                        <a:rPr lang="en-IN" dirty="0"/>
                        <a:t>260/-</a:t>
                      </a:r>
                    </a:p>
                  </a:txBody>
                  <a:tcPr/>
                </a:tc>
                <a:extLst>
                  <a:ext uri="{0D108BD9-81ED-4DB2-BD59-A6C34878D82A}">
                    <a16:rowId xmlns:a16="http://schemas.microsoft.com/office/drawing/2014/main" val="1645717635"/>
                  </a:ext>
                </a:extLst>
              </a:tr>
              <a:tr h="486153">
                <a:tc>
                  <a:txBody>
                    <a:bodyPr/>
                    <a:lstStyle/>
                    <a:p>
                      <a:r>
                        <a:rPr lang="en-IN" dirty="0"/>
                        <a:t>AC Socket</a:t>
                      </a:r>
                    </a:p>
                  </a:txBody>
                  <a:tcPr/>
                </a:tc>
                <a:tc>
                  <a:txBody>
                    <a:bodyPr/>
                    <a:lstStyle/>
                    <a:p>
                      <a:r>
                        <a:rPr lang="en-IN" dirty="0"/>
                        <a:t>3 pin</a:t>
                      </a:r>
                    </a:p>
                  </a:txBody>
                  <a:tcPr/>
                </a:tc>
                <a:tc>
                  <a:txBody>
                    <a:bodyPr/>
                    <a:lstStyle/>
                    <a:p>
                      <a:r>
                        <a:rPr lang="en-IN" dirty="0"/>
                        <a:t>150/-</a:t>
                      </a:r>
                    </a:p>
                  </a:txBody>
                  <a:tcPr/>
                </a:tc>
                <a:tc>
                  <a:txBody>
                    <a:bodyPr/>
                    <a:lstStyle/>
                    <a:p>
                      <a:r>
                        <a:rPr lang="en-IN" dirty="0"/>
                        <a:t>120/-</a:t>
                      </a:r>
                    </a:p>
                  </a:txBody>
                  <a:tcPr/>
                </a:tc>
                <a:extLst>
                  <a:ext uri="{0D108BD9-81ED-4DB2-BD59-A6C34878D82A}">
                    <a16:rowId xmlns:a16="http://schemas.microsoft.com/office/drawing/2014/main" val="780025112"/>
                  </a:ext>
                </a:extLst>
              </a:tr>
            </a:tbl>
          </a:graphicData>
        </a:graphic>
      </p:graphicFrame>
      <p:graphicFrame>
        <p:nvGraphicFramePr>
          <p:cNvPr id="8" name="Table 8">
            <a:extLst>
              <a:ext uri="{FF2B5EF4-FFF2-40B4-BE49-F238E27FC236}">
                <a16:creationId xmlns:a16="http://schemas.microsoft.com/office/drawing/2014/main" id="{1E209036-88B9-E450-1251-FE6DA8EDDE6B}"/>
              </a:ext>
            </a:extLst>
          </p:cNvPr>
          <p:cNvGraphicFramePr>
            <a:graphicFrameLocks noGrp="1"/>
          </p:cNvGraphicFramePr>
          <p:nvPr>
            <p:extLst>
              <p:ext uri="{D42A27DB-BD31-4B8C-83A1-F6EECF244321}">
                <p14:modId xmlns:p14="http://schemas.microsoft.com/office/powerpoint/2010/main" val="1391133289"/>
              </p:ext>
            </p:extLst>
          </p:nvPr>
        </p:nvGraphicFramePr>
        <p:xfrm>
          <a:off x="4443084" y="4782772"/>
          <a:ext cx="3729316" cy="737548"/>
        </p:xfrm>
        <a:graphic>
          <a:graphicData uri="http://schemas.openxmlformats.org/drawingml/2006/table">
            <a:tbl>
              <a:tblPr firstRow="1" bandRow="1">
                <a:tableStyleId>{5C22544A-7EE6-4342-B048-85BDC9FD1C3A}</a:tableStyleId>
              </a:tblPr>
              <a:tblGrid>
                <a:gridCol w="1864658">
                  <a:extLst>
                    <a:ext uri="{9D8B030D-6E8A-4147-A177-3AD203B41FA5}">
                      <a16:colId xmlns:a16="http://schemas.microsoft.com/office/drawing/2014/main" val="808936126"/>
                    </a:ext>
                  </a:extLst>
                </a:gridCol>
                <a:gridCol w="1864658">
                  <a:extLst>
                    <a:ext uri="{9D8B030D-6E8A-4147-A177-3AD203B41FA5}">
                      <a16:colId xmlns:a16="http://schemas.microsoft.com/office/drawing/2014/main" val="2823456951"/>
                    </a:ext>
                  </a:extLst>
                </a:gridCol>
              </a:tblGrid>
              <a:tr h="368774">
                <a:tc>
                  <a:txBody>
                    <a:bodyPr/>
                    <a:lstStyle/>
                    <a:p>
                      <a:r>
                        <a:rPr lang="en-IN" dirty="0"/>
                        <a:t>Original Cost </a:t>
                      </a:r>
                    </a:p>
                  </a:txBody>
                  <a:tcPr/>
                </a:tc>
                <a:tc>
                  <a:txBody>
                    <a:bodyPr/>
                    <a:lstStyle/>
                    <a:p>
                      <a:r>
                        <a:rPr lang="en-IN" dirty="0"/>
                        <a:t>Reduced Cost</a:t>
                      </a:r>
                    </a:p>
                  </a:txBody>
                  <a:tcPr/>
                </a:tc>
                <a:extLst>
                  <a:ext uri="{0D108BD9-81ED-4DB2-BD59-A6C34878D82A}">
                    <a16:rowId xmlns:a16="http://schemas.microsoft.com/office/drawing/2014/main" val="501492625"/>
                  </a:ext>
                </a:extLst>
              </a:tr>
              <a:tr h="368774">
                <a:tc>
                  <a:txBody>
                    <a:bodyPr/>
                    <a:lstStyle/>
                    <a:p>
                      <a:r>
                        <a:rPr lang="en-IN" dirty="0"/>
                        <a:t>1230/-</a:t>
                      </a:r>
                    </a:p>
                  </a:txBody>
                  <a:tcPr/>
                </a:tc>
                <a:tc>
                  <a:txBody>
                    <a:bodyPr/>
                    <a:lstStyle/>
                    <a:p>
                      <a:r>
                        <a:rPr lang="en-IN" dirty="0"/>
                        <a:t>980/-</a:t>
                      </a:r>
                    </a:p>
                  </a:txBody>
                  <a:tcPr/>
                </a:tc>
                <a:extLst>
                  <a:ext uri="{0D108BD9-81ED-4DB2-BD59-A6C34878D82A}">
                    <a16:rowId xmlns:a16="http://schemas.microsoft.com/office/drawing/2014/main" val="108348551"/>
                  </a:ext>
                </a:extLst>
              </a:tr>
            </a:tbl>
          </a:graphicData>
        </a:graphic>
      </p:graphicFrame>
    </p:spTree>
    <p:extLst>
      <p:ext uri="{BB962C8B-B14F-4D97-AF65-F5344CB8AC3E}">
        <p14:creationId xmlns:p14="http://schemas.microsoft.com/office/powerpoint/2010/main" val="181194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future Scope</a:t>
            </a:r>
            <a:endParaRPr lang="en-IN" dirty="0"/>
          </a:p>
        </p:txBody>
      </p:sp>
      <p:sp>
        <p:nvSpPr>
          <p:cNvPr id="3" name="Content Placeholder 2"/>
          <p:cNvSpPr>
            <a:spLocks noGrp="1"/>
          </p:cNvSpPr>
          <p:nvPr>
            <p:ph sz="quarter" idx="1"/>
          </p:nvPr>
        </p:nvSpPr>
        <p:spPr/>
        <p:txBody>
          <a:bodyPr>
            <a:normAutofit/>
          </a:bodyPr>
          <a:lstStyle/>
          <a:p>
            <a:pPr algn="just"/>
            <a:r>
              <a:rPr lang="en-US" b="1" dirty="0"/>
              <a:t>Integration with smart home systems:</a:t>
            </a:r>
          </a:p>
          <a:p>
            <a:pPr marL="0" indent="0">
              <a:buNone/>
            </a:pPr>
            <a:r>
              <a:rPr lang="en-US" sz="2200" dirty="0"/>
              <a:t>      Smart sockets will continue to integrate with other smart home devices, allowing homeowners to control their lights, security systems, and other appliances with a single command.</a:t>
            </a:r>
          </a:p>
          <a:p>
            <a:pPr marL="0" indent="0">
              <a:buNone/>
            </a:pPr>
            <a:endParaRPr lang="en-US" sz="2200" dirty="0"/>
          </a:p>
          <a:p>
            <a:pPr algn="just"/>
            <a:r>
              <a:rPr lang="en-US" dirty="0"/>
              <a:t> </a:t>
            </a:r>
            <a:r>
              <a:rPr lang="en-US" b="1" dirty="0"/>
              <a:t>Remote monitoring: </a:t>
            </a:r>
          </a:p>
          <a:p>
            <a:pPr marL="0" indent="0" algn="just">
              <a:buNone/>
            </a:pPr>
            <a:r>
              <a:rPr lang="en-US" sz="2200" dirty="0"/>
              <a:t>     With the ability to control and monitor appliances from a mobile device, smart sockets will become increasingly popular for remote monitoring. Homeowners will be able to check the status of their appliances, turn them on or off, and receive alerts if anything goes wrong, all from their phone or tablet.</a:t>
            </a:r>
          </a:p>
        </p:txBody>
      </p:sp>
      <p:sp>
        <p:nvSpPr>
          <p:cNvPr id="4" name="Date Placeholder 3"/>
          <p:cNvSpPr>
            <a:spLocks noGrp="1"/>
          </p:cNvSpPr>
          <p:nvPr>
            <p:ph type="dt" sz="half" idx="14"/>
          </p:nvPr>
        </p:nvSpPr>
        <p:spPr/>
        <p:txBody>
          <a:bodyPr/>
          <a:lstStyle/>
          <a:p>
            <a:fld id="{76128BCC-90E5-45C3-8EDB-23A4BFC0EFFB}" type="datetime1">
              <a:rPr lang="en-IN" smtClean="0"/>
              <a:pPr/>
              <a:t>30-05-2023</a:t>
            </a:fld>
            <a:endParaRPr lang="en-IN"/>
          </a:p>
        </p:txBody>
      </p:sp>
      <p:sp>
        <p:nvSpPr>
          <p:cNvPr id="5" name="Slide Number Placeholder 4"/>
          <p:cNvSpPr>
            <a:spLocks noGrp="1"/>
          </p:cNvSpPr>
          <p:nvPr>
            <p:ph type="sldNum" sz="quarter" idx="15"/>
          </p:nvPr>
        </p:nvSpPr>
        <p:spPr/>
        <p:txBody>
          <a:bodyPr/>
          <a:lstStyle/>
          <a:p>
            <a:fld id="{8B6C2354-2165-45A8-8C10-36D2E0F89CEA}" type="slidenum">
              <a:rPr lang="en-IN" smtClean="0"/>
              <a:pPr/>
              <a:t>9</a:t>
            </a:fld>
            <a:endParaRPr lang="en-IN"/>
          </a:p>
        </p:txBody>
      </p:sp>
      <p:sp>
        <p:nvSpPr>
          <p:cNvPr id="6" name="Footer Placeholder 5"/>
          <p:cNvSpPr>
            <a:spLocks noGrp="1"/>
          </p:cNvSpPr>
          <p:nvPr>
            <p:ph type="ftr" sz="quarter" idx="16"/>
          </p:nvPr>
        </p:nvSpPr>
        <p:spPr/>
        <p:txBody>
          <a:bodyPr/>
          <a:lstStyle/>
          <a:p>
            <a:r>
              <a:rPr lang="en-IN" dirty="0"/>
              <a:t>TE &lt;08&gt;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733</TotalTime>
  <Words>653</Words>
  <Application>Microsoft Office PowerPoint</Application>
  <PresentationFormat>On-screen Show (4:3)</PresentationFormat>
  <Paragraphs>110</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Schoolbook</vt:lpstr>
      <vt:lpstr>Wingdings</vt:lpstr>
      <vt:lpstr>Wingdings 2</vt:lpstr>
      <vt:lpstr>Oriel</vt:lpstr>
      <vt:lpstr>Pune Institute of Computer Technology, Pune Dept. of E&amp;TC</vt:lpstr>
      <vt:lpstr>Introduction</vt:lpstr>
      <vt:lpstr>Aim and Objectives</vt:lpstr>
      <vt:lpstr>Block Schematic</vt:lpstr>
      <vt:lpstr>resources Required</vt:lpstr>
      <vt:lpstr>Breadboard testing</vt:lpstr>
      <vt:lpstr>Working Demonstration</vt:lpstr>
      <vt:lpstr>Market Analysis (Bill of Materials)</vt:lpstr>
      <vt:lpstr>Features, future Scope</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Pune Institute of Computer Technology, Pune Dept. of E&amp;TC</dc:title>
  <dc:creator>Vaibhav</dc:creator>
  <cp:lastModifiedBy>32414_CHINMAY_22_23</cp:lastModifiedBy>
  <cp:revision>23</cp:revision>
  <dcterms:created xsi:type="dcterms:W3CDTF">2015-01-02T02:53:48Z</dcterms:created>
  <dcterms:modified xsi:type="dcterms:W3CDTF">2023-05-30T11:43:43Z</dcterms:modified>
</cp:coreProperties>
</file>