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66" r:id="rId5"/>
    <p:sldId id="259" r:id="rId6"/>
    <p:sldId id="264" r:id="rId7"/>
    <p:sldId id="260" r:id="rId8"/>
    <p:sldId id="261" r:id="rId9"/>
    <p:sldId id="265" r:id="rId10"/>
    <p:sldId id="263" r:id="rId11"/>
    <p:sldId id="267" r:id="rId12"/>
    <p:sldId id="262"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376" y="56"/>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646331"/>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Water Quality Prediction </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
        <p:nvSpPr>
          <p:cNvPr id="3" name="TextBox 2">
            <a:extLst>
              <a:ext uri="{FF2B5EF4-FFF2-40B4-BE49-F238E27FC236}">
                <a16:creationId xmlns:a16="http://schemas.microsoft.com/office/drawing/2014/main" id="{977FD096-4E23-A725-2103-AAA843DC42D5}"/>
              </a:ext>
            </a:extLst>
          </p:cNvPr>
          <p:cNvSpPr txBox="1"/>
          <p:nvPr/>
        </p:nvSpPr>
        <p:spPr>
          <a:xfrm>
            <a:off x="7116792" y="4917127"/>
            <a:ext cx="4250711" cy="666977"/>
          </a:xfrm>
          <a:prstGeom prst="rect">
            <a:avLst/>
          </a:prstGeom>
          <a:noFill/>
        </p:spPr>
        <p:txBody>
          <a:bodyPr wrap="square" rtlCol="0">
            <a:spAutoFit/>
          </a:bodyPr>
          <a:lstStyle/>
          <a:p>
            <a:pPr algn="r"/>
            <a:r>
              <a:rPr lang="en-IN" dirty="0">
                <a:solidFill>
                  <a:schemeClr val="bg1"/>
                </a:solidFill>
              </a:rPr>
              <a:t>Chinmayee Reddy C</a:t>
            </a:r>
            <a:br>
              <a:rPr lang="en-IN" dirty="0">
                <a:solidFill>
                  <a:schemeClr val="bg1"/>
                </a:solidFill>
              </a:rPr>
            </a:br>
            <a:r>
              <a:rPr lang="en-IN" dirty="0">
                <a:solidFill>
                  <a:schemeClr val="bg1"/>
                </a:solidFill>
              </a:rPr>
              <a:t>STU67656487a18561734698119</a:t>
            </a:r>
          </a:p>
        </p:txBody>
      </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8" name="Picture 7">
            <a:extLst>
              <a:ext uri="{FF2B5EF4-FFF2-40B4-BE49-F238E27FC236}">
                <a16:creationId xmlns:a16="http://schemas.microsoft.com/office/drawing/2014/main" id="{F41D023B-3AF2-D7F6-7C28-C76D5810CFFA}"/>
              </a:ext>
            </a:extLst>
          </p:cNvPr>
          <p:cNvPicPr>
            <a:picLocks noChangeAspect="1"/>
          </p:cNvPicPr>
          <p:nvPr/>
        </p:nvPicPr>
        <p:blipFill>
          <a:blip r:embed="rId2"/>
          <a:stretch>
            <a:fillRect/>
          </a:stretch>
        </p:blipFill>
        <p:spPr>
          <a:xfrm>
            <a:off x="428643" y="1742536"/>
            <a:ext cx="4428029" cy="4356339"/>
          </a:xfrm>
          <a:prstGeom prst="rect">
            <a:avLst/>
          </a:prstGeom>
        </p:spPr>
      </p:pic>
      <p:pic>
        <p:nvPicPr>
          <p:cNvPr id="10" name="Picture 9">
            <a:extLst>
              <a:ext uri="{FF2B5EF4-FFF2-40B4-BE49-F238E27FC236}">
                <a16:creationId xmlns:a16="http://schemas.microsoft.com/office/drawing/2014/main" id="{FB3E9FCC-2C72-013E-EA67-BDF9BF8A462D}"/>
              </a:ext>
            </a:extLst>
          </p:cNvPr>
          <p:cNvPicPr>
            <a:picLocks noChangeAspect="1"/>
          </p:cNvPicPr>
          <p:nvPr/>
        </p:nvPicPr>
        <p:blipFill>
          <a:blip r:embed="rId3"/>
          <a:stretch>
            <a:fillRect/>
          </a:stretch>
        </p:blipFill>
        <p:spPr>
          <a:xfrm>
            <a:off x="6357730" y="1811546"/>
            <a:ext cx="4718054" cy="4528869"/>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E665A9-E17B-32A6-085A-8A665A4866CA}"/>
              </a:ext>
            </a:extLst>
          </p:cNvPr>
          <p:cNvSpPr txBox="1"/>
          <p:nvPr/>
        </p:nvSpPr>
        <p:spPr>
          <a:xfrm>
            <a:off x="129396" y="923026"/>
            <a:ext cx="9325155" cy="379656"/>
          </a:xfrm>
          <a:prstGeom prst="rect">
            <a:avLst/>
          </a:prstGeom>
          <a:noFill/>
        </p:spPr>
        <p:txBody>
          <a:bodyPr wrap="square" rtlCol="0">
            <a:spAutoFit/>
          </a:bodyPr>
          <a:lstStyle/>
          <a:p>
            <a:r>
              <a:rPr lang="en-IN" b="1" dirty="0">
                <a:solidFill>
                  <a:srgbClr val="002060"/>
                </a:solidFill>
              </a:rPr>
              <a:t>Screenshot of Output :</a:t>
            </a:r>
          </a:p>
        </p:txBody>
      </p:sp>
      <p:pic>
        <p:nvPicPr>
          <p:cNvPr id="9" name="Picture 8">
            <a:extLst>
              <a:ext uri="{FF2B5EF4-FFF2-40B4-BE49-F238E27FC236}">
                <a16:creationId xmlns:a16="http://schemas.microsoft.com/office/drawing/2014/main" id="{2F293F48-F322-FE3B-FB5F-D784EF5714E1}"/>
              </a:ext>
            </a:extLst>
          </p:cNvPr>
          <p:cNvPicPr>
            <a:picLocks noChangeAspect="1"/>
          </p:cNvPicPr>
          <p:nvPr/>
        </p:nvPicPr>
        <p:blipFill>
          <a:blip r:embed="rId2"/>
          <a:stretch>
            <a:fillRect/>
          </a:stretch>
        </p:blipFill>
        <p:spPr>
          <a:xfrm>
            <a:off x="232913" y="2418881"/>
            <a:ext cx="5046453" cy="2567187"/>
          </a:xfrm>
          <a:prstGeom prst="rect">
            <a:avLst/>
          </a:prstGeom>
        </p:spPr>
      </p:pic>
      <p:pic>
        <p:nvPicPr>
          <p:cNvPr id="11" name="Picture 10">
            <a:extLst>
              <a:ext uri="{FF2B5EF4-FFF2-40B4-BE49-F238E27FC236}">
                <a16:creationId xmlns:a16="http://schemas.microsoft.com/office/drawing/2014/main" id="{F0EC8F15-AE41-C638-DE31-CEE8DE0D963F}"/>
              </a:ext>
            </a:extLst>
          </p:cNvPr>
          <p:cNvPicPr>
            <a:picLocks noChangeAspect="1"/>
          </p:cNvPicPr>
          <p:nvPr/>
        </p:nvPicPr>
        <p:blipFill>
          <a:blip r:embed="rId3"/>
          <a:stretch>
            <a:fillRect/>
          </a:stretch>
        </p:blipFill>
        <p:spPr>
          <a:xfrm>
            <a:off x="5666464" y="2418881"/>
            <a:ext cx="6525536" cy="2848373"/>
          </a:xfrm>
          <a:prstGeom prst="rect">
            <a:avLst/>
          </a:prstGeom>
        </p:spPr>
      </p:pic>
    </p:spTree>
    <p:extLst>
      <p:ext uri="{BB962C8B-B14F-4D97-AF65-F5344CB8AC3E}">
        <p14:creationId xmlns:p14="http://schemas.microsoft.com/office/powerpoint/2010/main" val="3087189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Rectangle 1">
            <a:extLst>
              <a:ext uri="{FF2B5EF4-FFF2-40B4-BE49-F238E27FC236}">
                <a16:creationId xmlns:a16="http://schemas.microsoft.com/office/drawing/2014/main" id="{D181FD8A-EDCE-93DB-76AC-D3B3B4372DE4}"/>
              </a:ext>
            </a:extLst>
          </p:cNvPr>
          <p:cNvSpPr>
            <a:spLocks noChangeArrowheads="1"/>
          </p:cNvSpPr>
          <p:nvPr/>
        </p:nvSpPr>
        <p:spPr bwMode="auto">
          <a:xfrm>
            <a:off x="298661" y="1443842"/>
            <a:ext cx="1159467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This project demonstrates the effective use of machine learning in the field of environmental monitoring, specifically for predicting water quality parameters. By leveraging historical data and employing a Random Forest Regressor model, we were able to accurately estimate the concentration levels of key water pollutants such as Dissolved Oxygen, Nitrate, Nitrite, Sulphate, Phosphate, and Chloride.</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The integration of this model into an interactive Streamlit web application further enhances its usability by allowing users to input simple features like year and station ID and instantly receive predictions. This not only saves time and resources compared to traditional laboratory testing but also enables more scalable and real-time monitoring of water bodies.</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Overall, the project contributes to the broader vision of data-driven environmental management and supports efforts toward achieving clean and safe water for all. In future work, the system can be improved by incorporating real-time sensor data, expanding to additional pollutants, and integrating geospatial analysis for more comprehensive water quality assessment.</a:t>
            </a:r>
          </a:p>
        </p:txBody>
      </p:sp>
      <p:sp>
        <p:nvSpPr>
          <p:cNvPr id="4" name="TextBox 3">
            <a:extLst>
              <a:ext uri="{FF2B5EF4-FFF2-40B4-BE49-F238E27FC236}">
                <a16:creationId xmlns:a16="http://schemas.microsoft.com/office/drawing/2014/main" id="{504B66BC-F926-BE4F-9967-446A7D96AC40}"/>
              </a:ext>
            </a:extLst>
          </p:cNvPr>
          <p:cNvSpPr txBox="1"/>
          <p:nvPr/>
        </p:nvSpPr>
        <p:spPr>
          <a:xfrm>
            <a:off x="298661" y="6271404"/>
            <a:ext cx="8123645" cy="307777"/>
          </a:xfrm>
          <a:prstGeom prst="rect">
            <a:avLst/>
          </a:prstGeom>
          <a:noFill/>
        </p:spPr>
        <p:txBody>
          <a:bodyPr wrap="square" rtlCol="0">
            <a:spAutoFit/>
          </a:bodyPr>
          <a:lstStyle/>
          <a:p>
            <a:r>
              <a:rPr lang="en-IN" sz="1400" b="1" dirty="0">
                <a:solidFill>
                  <a:srgbClr val="002060"/>
                </a:solidFill>
              </a:rPr>
              <a:t>https://github.com/Chinmayee-Reddy/water_quality_Project</a:t>
            </a:r>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a:cxnSpLocks/>
          </p:cNvCxnSpPr>
          <p:nvPr/>
        </p:nvCxnSpPr>
        <p:spPr>
          <a:xfrm>
            <a:off x="199808" y="6055360"/>
            <a:ext cx="11992192"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18" name="Rectangle 7">
            <a:extLst>
              <a:ext uri="{FF2B5EF4-FFF2-40B4-BE49-F238E27FC236}">
                <a16:creationId xmlns:a16="http://schemas.microsoft.com/office/drawing/2014/main" id="{9D86322A-20E6-2BE1-1281-D3AD25F880DF}"/>
              </a:ext>
            </a:extLst>
          </p:cNvPr>
          <p:cNvSpPr>
            <a:spLocks noChangeArrowheads="1"/>
          </p:cNvSpPr>
          <p:nvPr/>
        </p:nvSpPr>
        <p:spPr bwMode="auto">
          <a:xfrm>
            <a:off x="191911" y="1531045"/>
            <a:ext cx="7335521"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Learn how to clean and prepare water quality datasets, as well as identify which features are most useful for making accurate predictions.</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Evaluate the model’s performance using accuracy metrics, including Root Mean Square Error (RMSE) and R² score.</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Design and deploy a simple interactive web application using Streamlit, allowing users to input data and receive instant pollutant predictions.</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Gain hands-on experience with end-to-end machine learning workflows, from data preprocessing to deployment.</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Understand how machine learning techniques, particularly the Random Forest Regressor (RFR), can be utilized to predict water pollutants.</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Build a model that can predict pollutant levels, such as dissolved oxygen (DO), nitrate (NO₃), nitrite (NO₂), sulfate (SO₄), phosphate (PO₄), and chloride (Cl), using real-world water data.</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6" name="Rectangle 2">
            <a:extLst>
              <a:ext uri="{FF2B5EF4-FFF2-40B4-BE49-F238E27FC236}">
                <a16:creationId xmlns:a16="http://schemas.microsoft.com/office/drawing/2014/main" id="{881508DE-1B3C-B0DB-303A-B2EA7E4E72D6}"/>
              </a:ext>
            </a:extLst>
          </p:cNvPr>
          <p:cNvSpPr>
            <a:spLocks noChangeArrowheads="1"/>
          </p:cNvSpPr>
          <p:nvPr/>
        </p:nvSpPr>
        <p:spPr bwMode="auto">
          <a:xfrm>
            <a:off x="276045" y="1847430"/>
            <a:ext cx="1163991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1.Python: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 was chosen as the core programming language for the project due to its simplicity, readability, and powerful ecosystem of data science libraries. It served as the foundation for all key phases of the project, including data preprocessing, model development, evaluation, and deployment.</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pandas and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numpy</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handle the water quality dataset efficiently, the pandas library was used for loading, transforming, and organizing tabular data. It provided powerful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DataFrame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structures to clean and analyze complex pollutant data. The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numpy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library complemented this by enabling fast numerical computations and array-based operations, especially during feature engineering and matrix transformations.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matplotlib and seaborn:</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Exploratory Data Analysis (EDA) was conducted using matplotlib and seaborn, two widely-used data visualization libraries. These tools helped in visualizing distributions, correlations, and trends among various pollutants (such as DO, NO₃, NO₂, etc.), thereby offering valuable insights into the structure and patterns of the dataset before model training.</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4.Scikit-learn</a:t>
            </a:r>
          </a:p>
        </p:txBody>
      </p:sp>
      <p:sp>
        <p:nvSpPr>
          <p:cNvPr id="2" name="TextBox 1">
            <a:extLst>
              <a:ext uri="{FF2B5EF4-FFF2-40B4-BE49-F238E27FC236}">
                <a16:creationId xmlns:a16="http://schemas.microsoft.com/office/drawing/2014/main" id="{C9E6B1F9-A81B-5A17-504F-1CAEA87E9BA6}"/>
              </a:ext>
            </a:extLst>
          </p:cNvPr>
          <p:cNvSpPr txBox="1"/>
          <p:nvPr/>
        </p:nvSpPr>
        <p:spPr>
          <a:xfrm>
            <a:off x="276045" y="1467774"/>
            <a:ext cx="3416061" cy="379656"/>
          </a:xfrm>
          <a:prstGeom prst="rect">
            <a:avLst/>
          </a:prstGeom>
          <a:noFill/>
        </p:spPr>
        <p:txBody>
          <a:bodyPr wrap="square" rtlCol="0">
            <a:spAutoFit/>
          </a:bodyPr>
          <a:lstStyle/>
          <a:p>
            <a:r>
              <a:rPr lang="en-IN" b="1" dirty="0">
                <a:solidFill>
                  <a:srgbClr val="002060"/>
                </a:solidFill>
              </a:rPr>
              <a:t>Data Science Tools</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00E868-174F-F6CA-55C8-86DA7D9217F3}"/>
              </a:ext>
            </a:extLst>
          </p:cNvPr>
          <p:cNvSpPr txBox="1"/>
          <p:nvPr/>
        </p:nvSpPr>
        <p:spPr>
          <a:xfrm>
            <a:off x="117987" y="806245"/>
            <a:ext cx="4925961" cy="379656"/>
          </a:xfrm>
          <a:prstGeom prst="rect">
            <a:avLst/>
          </a:prstGeom>
          <a:noFill/>
        </p:spPr>
        <p:txBody>
          <a:bodyPr wrap="square" rtlCol="0">
            <a:spAutoFit/>
          </a:bodyPr>
          <a:lstStyle/>
          <a:p>
            <a:r>
              <a:rPr lang="en-IN" b="1" dirty="0">
                <a:solidFill>
                  <a:srgbClr val="002060"/>
                </a:solidFill>
              </a:rPr>
              <a:t>Tools and Technology Used</a:t>
            </a:r>
          </a:p>
        </p:txBody>
      </p:sp>
      <p:sp>
        <p:nvSpPr>
          <p:cNvPr id="7" name="TextBox 6">
            <a:extLst>
              <a:ext uri="{FF2B5EF4-FFF2-40B4-BE49-F238E27FC236}">
                <a16:creationId xmlns:a16="http://schemas.microsoft.com/office/drawing/2014/main" id="{FA84832E-3681-E88B-D854-414D6059B9C4}"/>
              </a:ext>
            </a:extLst>
          </p:cNvPr>
          <p:cNvSpPr txBox="1"/>
          <p:nvPr/>
        </p:nvSpPr>
        <p:spPr>
          <a:xfrm>
            <a:off x="187832" y="1966732"/>
            <a:ext cx="11661059" cy="4247317"/>
          </a:xfrm>
          <a:prstGeom prst="rect">
            <a:avLst/>
          </a:prstGeom>
          <a:noFill/>
        </p:spPr>
        <p:txBody>
          <a:bodyPr wrap="square" rtlCol="0">
            <a:spAutoFit/>
          </a:bodyPr>
          <a:lstStyle/>
          <a:p>
            <a:pPr lvl="0" eaLnBrk="0" fontAlgn="base" hangingPunct="0">
              <a:spcBef>
                <a:spcPct val="0"/>
              </a:spcBef>
              <a:spcAft>
                <a:spcPct val="0"/>
              </a:spcAft>
              <a:buClrTx/>
            </a:pPr>
            <a:r>
              <a:rPr lang="en-US" altLang="en-US" sz="1800" b="1" dirty="0">
                <a:solidFill>
                  <a:schemeClr val="tx1"/>
                </a:solidFill>
                <a:latin typeface="Times New Roman" panose="02020603050405020304" pitchFamily="18" charset="0"/>
                <a:cs typeface="Times New Roman" panose="02020603050405020304" pitchFamily="18" charset="0"/>
              </a:rPr>
              <a:t>5. </a:t>
            </a:r>
            <a:r>
              <a:rPr lang="en-US" altLang="en-US" sz="1800" b="1" dirty="0" err="1">
                <a:solidFill>
                  <a:schemeClr val="tx1"/>
                </a:solidFill>
                <a:latin typeface="Times New Roman" panose="02020603050405020304" pitchFamily="18" charset="0"/>
                <a:cs typeface="Times New Roman" panose="02020603050405020304" pitchFamily="18" charset="0"/>
              </a:rPr>
              <a:t>joblib</a:t>
            </a:r>
            <a:r>
              <a:rPr lang="en-US" altLang="en-US" sz="1800" b="1" dirty="0">
                <a:solidFill>
                  <a:schemeClr val="tx1"/>
                </a:solidFill>
                <a:latin typeface="Times New Roman" panose="02020603050405020304" pitchFamily="18" charset="0"/>
                <a:cs typeface="Times New Roman" panose="02020603050405020304" pitchFamily="18" charset="0"/>
              </a:rPr>
              <a:t> and pickle:</a:t>
            </a:r>
            <a:br>
              <a:rPr lang="en-US" altLang="en-US" sz="1800" dirty="0">
                <a:solidFill>
                  <a:schemeClr val="tx1"/>
                </a:solidFill>
                <a:latin typeface="Times New Roman" panose="02020603050405020304" pitchFamily="18" charset="0"/>
                <a:cs typeface="Times New Roman" panose="02020603050405020304" pitchFamily="18" charset="0"/>
              </a:rPr>
            </a:br>
            <a:r>
              <a:rPr lang="en-US" altLang="en-US" sz="1800" dirty="0">
                <a:solidFill>
                  <a:schemeClr val="tx1"/>
                </a:solidFill>
                <a:latin typeface="Times New Roman" panose="02020603050405020304" pitchFamily="18" charset="0"/>
                <a:cs typeface="Times New Roman" panose="02020603050405020304" pitchFamily="18" charset="0"/>
              </a:rPr>
              <a:t>To make the model reusable without retraining it every time, it was serialized using </a:t>
            </a:r>
            <a:r>
              <a:rPr lang="en-US" altLang="en-US" sz="1800" dirty="0" err="1">
                <a:solidFill>
                  <a:schemeClr val="tx1"/>
                </a:solidFill>
                <a:latin typeface="Times New Roman" panose="02020603050405020304" pitchFamily="18" charset="0"/>
                <a:cs typeface="Times New Roman" panose="02020603050405020304" pitchFamily="18" charset="0"/>
              </a:rPr>
              <a:t>joblib</a:t>
            </a:r>
            <a:r>
              <a:rPr lang="en-US" altLang="en-US" sz="1800" dirty="0">
                <a:solidFill>
                  <a:schemeClr val="tx1"/>
                </a:solidFill>
                <a:latin typeface="Times New Roman" panose="02020603050405020304" pitchFamily="18" charset="0"/>
                <a:cs typeface="Times New Roman" panose="02020603050405020304" pitchFamily="18" charset="0"/>
              </a:rPr>
              <a:t>, which efficiently stores large </a:t>
            </a:r>
            <a:r>
              <a:rPr lang="en-US" altLang="en-US" sz="1800" dirty="0" err="1">
                <a:solidFill>
                  <a:schemeClr val="tx1"/>
                </a:solidFill>
                <a:latin typeface="Times New Roman" panose="02020603050405020304" pitchFamily="18" charset="0"/>
                <a:cs typeface="Times New Roman" panose="02020603050405020304" pitchFamily="18" charset="0"/>
              </a:rPr>
              <a:t>numpy</a:t>
            </a:r>
            <a:r>
              <a:rPr lang="en-US" altLang="en-US" sz="1800" dirty="0">
                <a:solidFill>
                  <a:schemeClr val="tx1"/>
                </a:solidFill>
                <a:latin typeface="Times New Roman" panose="02020603050405020304" pitchFamily="18" charset="0"/>
                <a:cs typeface="Times New Roman" panose="02020603050405020304" pitchFamily="18" charset="0"/>
              </a:rPr>
              <a:t> arrays and model objects. The structure of the input features was also preserved using pickle, ensuring that the model receives data in the exact format it was trained on during deployment.</a:t>
            </a:r>
          </a:p>
          <a:p>
            <a:pPr lvl="0" eaLnBrk="0" fontAlgn="base" hangingPunct="0">
              <a:spcBef>
                <a:spcPct val="0"/>
              </a:spcBef>
              <a:spcAft>
                <a:spcPct val="0"/>
              </a:spcAft>
              <a:buClrTx/>
            </a:pPr>
            <a:endParaRPr lang="en-US" altLang="en-US" sz="1800" dirty="0">
              <a:solidFill>
                <a:schemeClr val="tx1"/>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ClrTx/>
            </a:pPr>
            <a:r>
              <a:rPr lang="en-US" altLang="en-US" sz="1800" b="1" dirty="0">
                <a:solidFill>
                  <a:schemeClr val="tx1"/>
                </a:solidFill>
                <a:latin typeface="Times New Roman" panose="02020603050405020304" pitchFamily="18" charset="0"/>
                <a:cs typeface="Times New Roman" panose="02020603050405020304" pitchFamily="18" charset="0"/>
              </a:rPr>
              <a:t>6. Streamlit:</a:t>
            </a:r>
            <a:br>
              <a:rPr lang="en-US" altLang="en-US" sz="1800" dirty="0">
                <a:solidFill>
                  <a:schemeClr val="tx1"/>
                </a:solidFill>
                <a:latin typeface="Times New Roman" panose="02020603050405020304" pitchFamily="18" charset="0"/>
                <a:cs typeface="Times New Roman" panose="02020603050405020304" pitchFamily="18" charset="0"/>
              </a:rPr>
            </a:br>
            <a:r>
              <a:rPr lang="en-US" altLang="en-US" sz="1800" dirty="0">
                <a:solidFill>
                  <a:schemeClr val="tx1"/>
                </a:solidFill>
                <a:latin typeface="Times New Roman" panose="02020603050405020304" pitchFamily="18" charset="0"/>
                <a:cs typeface="Times New Roman" panose="02020603050405020304" pitchFamily="18" charset="0"/>
              </a:rPr>
              <a:t>For the user-facing application, the project leveraged Streamlit, a lightweight Python framework for building interactive web apps. Streamlit allowed us to quickly deploy the trained model in a browser-based environment, where users could enter inputs such as year and station ID and receive real-time predictions for pollutant levels through an intuitive interface — without needing any programming knowledge.</a:t>
            </a:r>
          </a:p>
          <a:p>
            <a:pPr lvl="0" eaLnBrk="0" fontAlgn="base" hangingPunct="0">
              <a:spcBef>
                <a:spcPct val="0"/>
              </a:spcBef>
              <a:spcAft>
                <a:spcPct val="0"/>
              </a:spcAft>
              <a:buClrTx/>
            </a:pPr>
            <a:endParaRPr lang="en-US" altLang="en-US" sz="1800" dirty="0">
              <a:solidFill>
                <a:schemeClr val="tx1"/>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ClrTx/>
            </a:pPr>
            <a:r>
              <a:rPr lang="en-US" altLang="en-US" sz="1800" b="1" dirty="0">
                <a:solidFill>
                  <a:schemeClr val="tx1"/>
                </a:solidFill>
                <a:latin typeface="Times New Roman" panose="02020603050405020304" pitchFamily="18" charset="0"/>
                <a:cs typeface="Times New Roman" panose="02020603050405020304" pitchFamily="18" charset="0"/>
              </a:rPr>
              <a:t>7. Git and GitHub:</a:t>
            </a:r>
            <a:br>
              <a:rPr lang="en-US" altLang="en-US" sz="1800" dirty="0">
                <a:solidFill>
                  <a:schemeClr val="tx1"/>
                </a:solidFill>
                <a:latin typeface="Times New Roman" panose="02020603050405020304" pitchFamily="18" charset="0"/>
                <a:cs typeface="Times New Roman" panose="02020603050405020304" pitchFamily="18" charset="0"/>
              </a:rPr>
            </a:br>
            <a:r>
              <a:rPr lang="en-US" altLang="en-US" sz="1800" dirty="0">
                <a:solidFill>
                  <a:schemeClr val="tx1"/>
                </a:solidFill>
                <a:latin typeface="Times New Roman" panose="02020603050405020304" pitchFamily="18" charset="0"/>
                <a:cs typeface="Times New Roman" panose="02020603050405020304" pitchFamily="18" charset="0"/>
              </a:rPr>
              <a:t>Throughout the development process, Git was used for version control to manage code updates and track changes. The complete project code, including the data, scripts, and documentation, was hosted on GitHub, making it easy to collaborate, share, and deploy from a central, accessible repository</a:t>
            </a:r>
            <a:endParaRPr lang="en-IN" sz="18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29818829-C708-F918-CA01-AF1EA8442B84}"/>
              </a:ext>
            </a:extLst>
          </p:cNvPr>
          <p:cNvSpPr txBox="1"/>
          <p:nvPr/>
        </p:nvSpPr>
        <p:spPr>
          <a:xfrm>
            <a:off x="198408" y="1302589"/>
            <a:ext cx="6625086" cy="379656"/>
          </a:xfrm>
          <a:prstGeom prst="rect">
            <a:avLst/>
          </a:prstGeom>
          <a:noFill/>
        </p:spPr>
        <p:txBody>
          <a:bodyPr wrap="square" rtlCol="0">
            <a:spAutoFit/>
          </a:bodyPr>
          <a:lstStyle/>
          <a:p>
            <a:r>
              <a:rPr lang="en-IN" b="1" dirty="0">
                <a:solidFill>
                  <a:srgbClr val="002060"/>
                </a:solidFill>
              </a:rPr>
              <a:t>Deployment Tools</a:t>
            </a:r>
          </a:p>
        </p:txBody>
      </p:sp>
    </p:spTree>
    <p:extLst>
      <p:ext uri="{BB962C8B-B14F-4D97-AF65-F5344CB8AC3E}">
        <p14:creationId xmlns:p14="http://schemas.microsoft.com/office/powerpoint/2010/main" val="2092665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Rectangle 1">
            <a:extLst>
              <a:ext uri="{FF2B5EF4-FFF2-40B4-BE49-F238E27FC236}">
                <a16:creationId xmlns:a16="http://schemas.microsoft.com/office/drawing/2014/main" id="{1BA959DB-8FD8-438F-C2D2-B0AC561E519A}"/>
              </a:ext>
            </a:extLst>
          </p:cNvPr>
          <p:cNvSpPr>
            <a:spLocks noChangeArrowheads="1"/>
          </p:cNvSpPr>
          <p:nvPr/>
        </p:nvSpPr>
        <p:spPr bwMode="auto">
          <a:xfrm>
            <a:off x="268356" y="1515487"/>
            <a:ext cx="11589968"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altLang="en-US" sz="1800" dirty="0">
                <a:solidFill>
                  <a:schemeClr val="tx1"/>
                </a:solidFill>
                <a:latin typeface="Arial" panose="020B0604020202020204" pitchFamily="34" charset="0"/>
              </a:rPr>
              <a:t>1</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Collection</a:t>
            </a:r>
            <a:b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Collected historical water quality data with features such as Year, Station ID, and pollutant values from government/environmental sources.</a:t>
            </a:r>
          </a:p>
          <a:p>
            <a:pPr marR="0" lvl="0" algn="l" defTabSz="914400" rtl="0" eaLnBrk="0" fontAlgn="base" latinLnBrk="0" hangingPunct="0">
              <a:lnSpc>
                <a:spcPct val="100000"/>
              </a:lnSpc>
              <a:spcBef>
                <a:spcPct val="0"/>
              </a:spcBef>
              <a:spcAft>
                <a:spcPct val="0"/>
              </a:spcAft>
              <a:buClrTx/>
              <a:buSzTx/>
              <a:tabLst/>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Preprocessing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Handled missing values and cleaned the dataset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Performed label encoding or one-hot encoding for the Station ID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Split dataset into features (Year, Station ID) and multiple pollutant target variables</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Selection &amp; Training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Chose </a:t>
            </a:r>
            <a:r>
              <a:rPr kumimoji="0" lang="en-US" altLang="en-US"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MultiOutputRegressor</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wrapped around </a:t>
            </a:r>
            <a:r>
              <a:rPr kumimoji="0" lang="en-US" altLang="en-US"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RandomForestRegressor</a:t>
            </a: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Trained the model to predict multiple pollutants simultaneously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Saved the trained model using job lib along with the column structure</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Evaluation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Evaluated using regression metrics: R² Score and Mean Squared Error (MSE)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Verified the model's performance was consistent across all pollutants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6790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5D81F5-3CFD-E497-EA68-3A3FD0D2B3EB}"/>
              </a:ext>
            </a:extLst>
          </p:cNvPr>
          <p:cNvSpPr txBox="1"/>
          <p:nvPr/>
        </p:nvSpPr>
        <p:spPr>
          <a:xfrm>
            <a:off x="259882" y="1020278"/>
            <a:ext cx="6708808" cy="400110"/>
          </a:xfrm>
          <a:prstGeom prst="rect">
            <a:avLst/>
          </a:prstGeom>
          <a:noFill/>
        </p:spPr>
        <p:txBody>
          <a:bodyPr wrap="square" rtlCol="0">
            <a:spAutoFit/>
          </a:bodyPr>
          <a:lstStyle/>
          <a:p>
            <a:r>
              <a:rPr lang="en-IN" sz="2000" b="1" dirty="0">
                <a:solidFill>
                  <a:srgbClr val="002060"/>
                </a:solidFill>
              </a:rPr>
              <a:t>Methodology</a:t>
            </a:r>
          </a:p>
        </p:txBody>
      </p:sp>
      <p:sp>
        <p:nvSpPr>
          <p:cNvPr id="4" name="TextBox 3">
            <a:extLst>
              <a:ext uri="{FF2B5EF4-FFF2-40B4-BE49-F238E27FC236}">
                <a16:creationId xmlns:a16="http://schemas.microsoft.com/office/drawing/2014/main" id="{22D735F9-7618-AB3A-88DE-D69A5D8E1B72}"/>
              </a:ext>
            </a:extLst>
          </p:cNvPr>
          <p:cNvSpPr txBox="1"/>
          <p:nvPr/>
        </p:nvSpPr>
        <p:spPr>
          <a:xfrm>
            <a:off x="259882" y="1720840"/>
            <a:ext cx="11540691" cy="34163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Streamlit Web App Development</a:t>
            </a:r>
            <a:endParaRPr lang="en-US" altLang="en-US" sz="1800" b="1"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Built an intuitive UI using Streamlit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Collected user inputs: Year and Station ID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Encoded and aligned inputs with the saved model's format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Predicted pollutants: O₂, NO₃, NO₂, SO₄, PO₄, Cl⁻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Displayed output cleanly on the web interface</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Deployment (Local)</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Deployed the Streamlit app for local use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Allows users to interact and generate predictions in real time</a:t>
            </a:r>
          </a:p>
        </p:txBody>
      </p:sp>
    </p:spTree>
    <p:extLst>
      <p:ext uri="{BB962C8B-B14F-4D97-AF65-F5344CB8AC3E}">
        <p14:creationId xmlns:p14="http://schemas.microsoft.com/office/powerpoint/2010/main" val="4286168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4" name="TextBox 3">
            <a:extLst>
              <a:ext uri="{FF2B5EF4-FFF2-40B4-BE49-F238E27FC236}">
                <a16:creationId xmlns:a16="http://schemas.microsoft.com/office/drawing/2014/main" id="{ECD6837C-6BC2-CA5D-4802-13295608F844}"/>
              </a:ext>
            </a:extLst>
          </p:cNvPr>
          <p:cNvSpPr txBox="1"/>
          <p:nvPr/>
        </p:nvSpPr>
        <p:spPr>
          <a:xfrm>
            <a:off x="255104" y="1618163"/>
            <a:ext cx="11556682" cy="4832092"/>
          </a:xfrm>
          <a:prstGeom prst="rect">
            <a:avLst/>
          </a:prstGeom>
          <a:noFill/>
        </p:spPr>
        <p:txBody>
          <a:bodyPr wrap="square">
            <a:spAutoFit/>
          </a:bodyPr>
          <a:lstStyle/>
          <a:p>
            <a:r>
              <a:rPr lang="en-US" sz="2200" dirty="0">
                <a:latin typeface="Times New Roman" panose="02020603050405020304" pitchFamily="18" charset="0"/>
                <a:cs typeface="Times New Roman" panose="02020603050405020304" pitchFamily="18" charset="0"/>
              </a:rPr>
              <a:t>Water is a fundamental necessity for all living organisms, yet its quality is increasingly compromised due to the discharge of industrial waste, domestic sewage, and agricultural runoff into rivers, lakes, and other natural water bodies. These pollutants have significantly degraded water quality, posing serious threats to human health, agriculture, and aquatic ecosystems. Conventional methods of assessing water quality rely heavily on laboratory testing, which is often time-consuming, resource-intensive, and limited in its ability to provide timely insights for large-scale environmental monitoring.</a:t>
            </a:r>
          </a:p>
          <a:p>
            <a:r>
              <a:rPr lang="en-US" sz="2200" dirty="0">
                <a:latin typeface="Times New Roman" panose="02020603050405020304" pitchFamily="18" charset="0"/>
                <a:cs typeface="Times New Roman" panose="02020603050405020304" pitchFamily="18" charset="0"/>
              </a:rPr>
              <a:t>      To address these limitations, this project proposes a machine learning-based approach to predict the concentration levels of key water pollutants—namely Dissolved Oxygen (DO), Nitrate (NO₃), Nitrite (NO₂), Sulphate (SO₄), Phosphate (PO₄), and Chloride (Cl)—based on input features such as year and station ID. By using a trained Random Forest Regressor model and deploying it through a user-friendly Streamlit interface, the system enables faster and scalable water quality predictions. This approach supports proactive decision-making by environmental authorities and contributes to the broader objective of sustainable and data-driven water resource management.</a:t>
            </a:r>
          </a:p>
        </p:txBody>
      </p:sp>
    </p:spTree>
    <p:extLst>
      <p:ext uri="{BB962C8B-B14F-4D97-AF65-F5344CB8AC3E}">
        <p14:creationId xmlns:p14="http://schemas.microsoft.com/office/powerpoint/2010/main" val="31965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8" name="Rectangle 4">
            <a:extLst>
              <a:ext uri="{FF2B5EF4-FFF2-40B4-BE49-F238E27FC236}">
                <a16:creationId xmlns:a16="http://schemas.microsoft.com/office/drawing/2014/main" id="{0E238961-14A2-1CFD-AA84-7BDBC5F2AD6C}"/>
              </a:ext>
            </a:extLst>
          </p:cNvPr>
          <p:cNvSpPr>
            <a:spLocks noChangeArrowheads="1"/>
          </p:cNvSpPr>
          <p:nvPr/>
        </p:nvSpPr>
        <p:spPr bwMode="auto">
          <a:xfrm>
            <a:off x="181532" y="1735504"/>
            <a:ext cx="11653117"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9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address the challenge of monitoring water quality efficiently, a machine learning solution was developed using a Random Forest Regressor (RFR) model. The model was trained on historical water quality data, with year and station ID as input features, and was designed to predict the concentration levels of six key pollutants: Dissolved Oxygen (O₂), Nitrate (NO₃), Nitrite (NO₂), Sulphate (SO₄), Phosphate (PO₄), and Chloride (Cl).</a:t>
            </a:r>
          </a:p>
          <a:p>
            <a:pPr marR="0" lvl="0" algn="l" defTabSz="914400" rtl="0" eaLnBrk="0" fontAlgn="base" latinLnBrk="0" hangingPunct="0">
              <a:lnSpc>
                <a:spcPct val="100000"/>
              </a:lnSpc>
              <a:spcBef>
                <a:spcPct val="0"/>
              </a:spcBef>
              <a:spcAft>
                <a:spcPct val="0"/>
              </a:spcAft>
              <a:buClrTx/>
              <a:buSzTx/>
              <a:tabLst/>
            </a:pPr>
            <a:endParaRPr kumimoji="0" lang="en-US" altLang="en-US" sz="19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9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trained model was saved using </a:t>
            </a:r>
            <a:r>
              <a:rPr kumimoji="0" lang="en-US" altLang="en-US" sz="19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joblib</a:t>
            </a:r>
            <a:r>
              <a:rPr kumimoji="0" lang="en-US" altLang="en-US" sz="19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along with the expected input feature structure (</a:t>
            </a:r>
            <a:r>
              <a:rPr kumimoji="0" lang="en-US" altLang="en-US" sz="19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model_columns.pkl</a:t>
            </a:r>
            <a:r>
              <a:rPr kumimoji="0" lang="en-US" altLang="en-US" sz="19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use during deployment. A simple and interactive web interface was built using Streamlit, which allows users to enter the year and station ID. Upon receiving these inputs, the app performs one-hot encoding on the station ID to match the training format. It then aligns the new input with the model's expected column order to ensure compatibility.</a:t>
            </a:r>
          </a:p>
          <a:p>
            <a:pPr marR="0" lvl="0" algn="l" defTabSz="914400" rtl="0" eaLnBrk="0" fontAlgn="base" latinLnBrk="0" hangingPunct="0">
              <a:lnSpc>
                <a:spcPct val="100000"/>
              </a:lnSpc>
              <a:spcBef>
                <a:spcPct val="0"/>
              </a:spcBef>
              <a:spcAft>
                <a:spcPct val="0"/>
              </a:spcAft>
              <a:buClrTx/>
              <a:buSzTx/>
              <a:tabLst/>
            </a:pPr>
            <a:endParaRPr kumimoji="0" lang="en-US" altLang="en-US" sz="19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9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Once the input is prepared, the Streamlit app uses the loaded model to predict the pollutant levels. These predicted values are then displayed clearly on the interface, allowing users to instantly view the estimated concentrations for each pollutant. This approach provides a quick, scalable, and user-friendly alternative to traditional lab-based water quality testing, making it easier for environmental authorities and stakeholders to monitor pollution trends over time.</a:t>
            </a:r>
          </a:p>
        </p:txBody>
      </p:sp>
    </p:spTree>
    <p:extLst>
      <p:ext uri="{BB962C8B-B14F-4D97-AF65-F5344CB8AC3E}">
        <p14:creationId xmlns:p14="http://schemas.microsoft.com/office/powerpoint/2010/main" val="3002968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666237-BE43-B0EE-77F5-1067132D099A}"/>
              </a:ext>
            </a:extLst>
          </p:cNvPr>
          <p:cNvSpPr txBox="1"/>
          <p:nvPr/>
        </p:nvSpPr>
        <p:spPr>
          <a:xfrm>
            <a:off x="294045" y="3105074"/>
            <a:ext cx="9186042" cy="400110"/>
          </a:xfrm>
          <a:prstGeom prst="rect">
            <a:avLst/>
          </a:prstGeom>
          <a:noFill/>
        </p:spPr>
        <p:txBody>
          <a:bodyPr wrap="square" rtlCol="0">
            <a:spAutoFit/>
          </a:bodyPr>
          <a:lstStyle/>
          <a:p>
            <a:r>
              <a:rPr lang="en-IN" sz="2000" b="1" dirty="0">
                <a:solidFill>
                  <a:srgbClr val="002060"/>
                </a:solidFill>
              </a:rPr>
              <a:t>Code:</a:t>
            </a:r>
          </a:p>
        </p:txBody>
      </p:sp>
      <p:sp>
        <p:nvSpPr>
          <p:cNvPr id="4" name="TextBox 3">
            <a:extLst>
              <a:ext uri="{FF2B5EF4-FFF2-40B4-BE49-F238E27FC236}">
                <a16:creationId xmlns:a16="http://schemas.microsoft.com/office/drawing/2014/main" id="{1E65554C-ED69-BD6A-3648-1F1BE549234B}"/>
              </a:ext>
            </a:extLst>
          </p:cNvPr>
          <p:cNvSpPr txBox="1"/>
          <p:nvPr/>
        </p:nvSpPr>
        <p:spPr>
          <a:xfrm>
            <a:off x="4678936" y="733246"/>
            <a:ext cx="6101254" cy="6124754"/>
          </a:xfrm>
          <a:prstGeom prst="rect">
            <a:avLst/>
          </a:prstGeom>
          <a:noFill/>
        </p:spPr>
        <p:txBody>
          <a:bodyPr wrap="square">
            <a:spAutoFit/>
          </a:bodyPr>
          <a:lstStyle/>
          <a:p>
            <a:r>
              <a:rPr lang="en-IN" sz="1400" b="1" dirty="0">
                <a:solidFill>
                  <a:schemeClr val="tx1"/>
                </a:solidFill>
                <a:latin typeface="Bahnschrift SemiBold" panose="020B0502040204020203" pitchFamily="34" charset="0"/>
              </a:rPr>
              <a:t>import pandas as pd</a:t>
            </a:r>
          </a:p>
          <a:p>
            <a:r>
              <a:rPr lang="en-IN" sz="1400" b="1" dirty="0">
                <a:solidFill>
                  <a:schemeClr val="tx1"/>
                </a:solidFill>
                <a:latin typeface="Bahnschrift SemiBold" panose="020B0502040204020203" pitchFamily="34" charset="0"/>
              </a:rPr>
              <a:t>import </a:t>
            </a:r>
            <a:r>
              <a:rPr lang="en-IN" sz="1400" b="1" dirty="0" err="1">
                <a:solidFill>
                  <a:schemeClr val="tx1"/>
                </a:solidFill>
                <a:latin typeface="Bahnschrift SemiBold" panose="020B0502040204020203" pitchFamily="34" charset="0"/>
              </a:rPr>
              <a:t>numpy</a:t>
            </a:r>
            <a:r>
              <a:rPr lang="en-IN" sz="1400" b="1" dirty="0">
                <a:solidFill>
                  <a:schemeClr val="tx1"/>
                </a:solidFill>
                <a:latin typeface="Bahnschrift SemiBold" panose="020B0502040204020203" pitchFamily="34" charset="0"/>
              </a:rPr>
              <a:t> as np</a:t>
            </a:r>
          </a:p>
          <a:p>
            <a:r>
              <a:rPr lang="en-IN" sz="1400" b="1" dirty="0">
                <a:solidFill>
                  <a:schemeClr val="tx1"/>
                </a:solidFill>
                <a:latin typeface="Bahnschrift SemiBold" panose="020B0502040204020203" pitchFamily="34" charset="0"/>
              </a:rPr>
              <a:t>import </a:t>
            </a:r>
            <a:r>
              <a:rPr lang="en-IN" sz="1400" b="1" dirty="0" err="1">
                <a:solidFill>
                  <a:schemeClr val="tx1"/>
                </a:solidFill>
                <a:latin typeface="Bahnschrift SemiBold" panose="020B0502040204020203" pitchFamily="34" charset="0"/>
              </a:rPr>
              <a:t>joblib</a:t>
            </a:r>
            <a:endParaRPr lang="en-IN" sz="1400" b="1" dirty="0">
              <a:solidFill>
                <a:schemeClr val="tx1"/>
              </a:solidFill>
              <a:latin typeface="Bahnschrift SemiBold" panose="020B0502040204020203" pitchFamily="34" charset="0"/>
            </a:endParaRPr>
          </a:p>
          <a:p>
            <a:r>
              <a:rPr lang="en-IN" sz="1400" b="1" dirty="0">
                <a:solidFill>
                  <a:schemeClr val="tx1"/>
                </a:solidFill>
                <a:latin typeface="Bahnschrift SemiBold" panose="020B0502040204020203" pitchFamily="34" charset="0"/>
              </a:rPr>
              <a:t>import pickle</a:t>
            </a:r>
          </a:p>
          <a:p>
            <a:r>
              <a:rPr lang="en-IN" sz="1400" b="1" dirty="0">
                <a:solidFill>
                  <a:schemeClr val="tx1"/>
                </a:solidFill>
                <a:latin typeface="Bahnschrift SemiBold" panose="020B0502040204020203" pitchFamily="34" charset="0"/>
              </a:rPr>
              <a:t>import </a:t>
            </a:r>
            <a:r>
              <a:rPr lang="en-IN" sz="1400" b="1" dirty="0" err="1">
                <a:solidFill>
                  <a:schemeClr val="tx1"/>
                </a:solidFill>
                <a:latin typeface="Bahnschrift SemiBold" panose="020B0502040204020203" pitchFamily="34" charset="0"/>
              </a:rPr>
              <a:t>streamlit</a:t>
            </a:r>
            <a:r>
              <a:rPr lang="en-IN" sz="1400" b="1" dirty="0">
                <a:solidFill>
                  <a:schemeClr val="tx1"/>
                </a:solidFill>
                <a:latin typeface="Bahnschrift SemiBold" panose="020B0502040204020203" pitchFamily="34" charset="0"/>
              </a:rPr>
              <a:t> as </a:t>
            </a:r>
            <a:r>
              <a:rPr lang="en-IN" sz="1400" b="1" dirty="0" err="1">
                <a:solidFill>
                  <a:schemeClr val="tx1"/>
                </a:solidFill>
                <a:latin typeface="Bahnschrift SemiBold" panose="020B0502040204020203" pitchFamily="34" charset="0"/>
              </a:rPr>
              <a:t>st</a:t>
            </a:r>
            <a:endParaRPr lang="en-IN" sz="1400" b="1" dirty="0">
              <a:solidFill>
                <a:schemeClr val="tx1"/>
              </a:solidFill>
              <a:latin typeface="Bahnschrift SemiBold" panose="020B0502040204020203" pitchFamily="34" charset="0"/>
            </a:endParaRPr>
          </a:p>
          <a:p>
            <a:r>
              <a:rPr lang="en-IN" sz="1400" b="1" dirty="0">
                <a:solidFill>
                  <a:schemeClr val="tx1"/>
                </a:solidFill>
                <a:latin typeface="Bahnschrift SemiBold" panose="020B0502040204020203" pitchFamily="34" charset="0"/>
              </a:rPr>
              <a:t>model = </a:t>
            </a:r>
            <a:r>
              <a:rPr lang="en-IN" sz="1400" b="1" dirty="0" err="1">
                <a:solidFill>
                  <a:schemeClr val="tx1"/>
                </a:solidFill>
                <a:latin typeface="Bahnschrift SemiBold" panose="020B0502040204020203" pitchFamily="34" charset="0"/>
              </a:rPr>
              <a:t>joblib.load</a:t>
            </a:r>
            <a:r>
              <a:rPr lang="en-IN" sz="1400" b="1" dirty="0">
                <a:solidFill>
                  <a:schemeClr val="tx1"/>
                </a:solidFill>
                <a:latin typeface="Bahnschrift SemiBold" panose="020B0502040204020203" pitchFamily="34" charset="0"/>
              </a:rPr>
              <a:t>("</a:t>
            </a:r>
            <a:r>
              <a:rPr lang="en-IN" sz="1400" b="1" dirty="0" err="1">
                <a:solidFill>
                  <a:schemeClr val="tx1"/>
                </a:solidFill>
                <a:latin typeface="Bahnschrift SemiBold" panose="020B0502040204020203" pitchFamily="34" charset="0"/>
              </a:rPr>
              <a:t>pollution_model.pkl</a:t>
            </a:r>
            <a:r>
              <a:rPr lang="en-IN" sz="1400" b="1" dirty="0">
                <a:solidFill>
                  <a:schemeClr val="tx1"/>
                </a:solidFill>
                <a:latin typeface="Bahnschrift SemiBold" panose="020B0502040204020203" pitchFamily="34" charset="0"/>
              </a:rPr>
              <a:t>")</a:t>
            </a:r>
          </a:p>
          <a:p>
            <a:r>
              <a:rPr lang="en-IN" sz="1400" b="1" dirty="0" err="1">
                <a:solidFill>
                  <a:schemeClr val="tx1"/>
                </a:solidFill>
                <a:latin typeface="Bahnschrift SemiBold" panose="020B0502040204020203" pitchFamily="34" charset="0"/>
              </a:rPr>
              <a:t>model_cols</a:t>
            </a:r>
            <a:r>
              <a:rPr lang="en-IN" sz="1400" b="1" dirty="0">
                <a:solidFill>
                  <a:schemeClr val="tx1"/>
                </a:solidFill>
                <a:latin typeface="Bahnschrift SemiBold" panose="020B0502040204020203" pitchFamily="34" charset="0"/>
              </a:rPr>
              <a:t> = </a:t>
            </a:r>
            <a:r>
              <a:rPr lang="en-IN" sz="1400" b="1" dirty="0" err="1">
                <a:solidFill>
                  <a:schemeClr val="tx1"/>
                </a:solidFill>
                <a:latin typeface="Bahnschrift SemiBold" panose="020B0502040204020203" pitchFamily="34" charset="0"/>
              </a:rPr>
              <a:t>joblib.load</a:t>
            </a:r>
            <a:r>
              <a:rPr lang="en-IN" sz="1400" b="1" dirty="0">
                <a:solidFill>
                  <a:schemeClr val="tx1"/>
                </a:solidFill>
                <a:latin typeface="Bahnschrift SemiBold" panose="020B0502040204020203" pitchFamily="34" charset="0"/>
              </a:rPr>
              <a:t>("</a:t>
            </a:r>
            <a:r>
              <a:rPr lang="en-IN" sz="1400" b="1" dirty="0" err="1">
                <a:solidFill>
                  <a:schemeClr val="tx1"/>
                </a:solidFill>
                <a:latin typeface="Bahnschrift SemiBold" panose="020B0502040204020203" pitchFamily="34" charset="0"/>
              </a:rPr>
              <a:t>model_columns.pkl</a:t>
            </a:r>
            <a:r>
              <a:rPr lang="en-IN" sz="1400" b="1" dirty="0">
                <a:solidFill>
                  <a:schemeClr val="tx1"/>
                </a:solidFill>
                <a:latin typeface="Bahnschrift SemiBold" panose="020B0502040204020203" pitchFamily="34" charset="0"/>
              </a:rPr>
              <a:t>")</a:t>
            </a:r>
          </a:p>
          <a:p>
            <a:r>
              <a:rPr lang="en-IN" sz="1400" b="1" dirty="0" err="1">
                <a:solidFill>
                  <a:schemeClr val="tx1"/>
                </a:solidFill>
                <a:latin typeface="Bahnschrift SemiBold" panose="020B0502040204020203" pitchFamily="34" charset="0"/>
              </a:rPr>
              <a:t>st.title</a:t>
            </a:r>
            <a:r>
              <a:rPr lang="en-IN" sz="1400" b="1" dirty="0">
                <a:solidFill>
                  <a:schemeClr val="tx1"/>
                </a:solidFill>
                <a:latin typeface="Bahnschrift SemiBold" panose="020B0502040204020203" pitchFamily="34" charset="0"/>
              </a:rPr>
              <a:t>("Water Pollutants Predictor")</a:t>
            </a:r>
          </a:p>
          <a:p>
            <a:r>
              <a:rPr lang="en-IN" sz="1400" b="1" dirty="0" err="1">
                <a:solidFill>
                  <a:schemeClr val="tx1"/>
                </a:solidFill>
                <a:latin typeface="Bahnschrift SemiBold" panose="020B0502040204020203" pitchFamily="34" charset="0"/>
              </a:rPr>
              <a:t>st.write</a:t>
            </a:r>
            <a:r>
              <a:rPr lang="en-IN" sz="1400" b="1" dirty="0">
                <a:solidFill>
                  <a:schemeClr val="tx1"/>
                </a:solidFill>
                <a:latin typeface="Bahnschrift SemiBold" panose="020B0502040204020203" pitchFamily="34" charset="0"/>
              </a:rPr>
              <a:t>("Predict the water pollutants based on Year and Station ID")</a:t>
            </a:r>
          </a:p>
          <a:p>
            <a:r>
              <a:rPr lang="en-IN" sz="1400" b="1" dirty="0" err="1">
                <a:solidFill>
                  <a:schemeClr val="tx1"/>
                </a:solidFill>
                <a:latin typeface="Bahnschrift SemiBold" panose="020B0502040204020203" pitchFamily="34" charset="0"/>
              </a:rPr>
              <a:t>year_input</a:t>
            </a:r>
            <a:r>
              <a:rPr lang="en-IN" sz="1400" b="1" dirty="0">
                <a:solidFill>
                  <a:schemeClr val="tx1"/>
                </a:solidFill>
                <a:latin typeface="Bahnschrift SemiBold" panose="020B0502040204020203" pitchFamily="34" charset="0"/>
              </a:rPr>
              <a:t> = </a:t>
            </a:r>
            <a:r>
              <a:rPr lang="en-IN" sz="1400" b="1" dirty="0" err="1">
                <a:solidFill>
                  <a:schemeClr val="tx1"/>
                </a:solidFill>
                <a:latin typeface="Bahnschrift SemiBold" panose="020B0502040204020203" pitchFamily="34" charset="0"/>
              </a:rPr>
              <a:t>st.number_input</a:t>
            </a:r>
            <a:r>
              <a:rPr lang="en-IN" sz="1400" b="1" dirty="0">
                <a:solidFill>
                  <a:schemeClr val="tx1"/>
                </a:solidFill>
                <a:latin typeface="Bahnschrift SemiBold" panose="020B0502040204020203" pitchFamily="34" charset="0"/>
              </a:rPr>
              <a:t>("Enter Year", </a:t>
            </a:r>
            <a:r>
              <a:rPr lang="en-IN" sz="1400" b="1" dirty="0" err="1">
                <a:solidFill>
                  <a:schemeClr val="tx1"/>
                </a:solidFill>
                <a:latin typeface="Bahnschrift SemiBold" panose="020B0502040204020203" pitchFamily="34" charset="0"/>
              </a:rPr>
              <a:t>min_value</a:t>
            </a:r>
            <a:r>
              <a:rPr lang="en-IN" sz="1400" b="1" dirty="0">
                <a:solidFill>
                  <a:schemeClr val="tx1"/>
                </a:solidFill>
                <a:latin typeface="Bahnschrift SemiBold" panose="020B0502040204020203" pitchFamily="34" charset="0"/>
              </a:rPr>
              <a:t>=2000, </a:t>
            </a:r>
            <a:r>
              <a:rPr lang="en-IN" sz="1400" b="1" dirty="0" err="1">
                <a:solidFill>
                  <a:schemeClr val="tx1"/>
                </a:solidFill>
                <a:latin typeface="Bahnschrift SemiBold" panose="020B0502040204020203" pitchFamily="34" charset="0"/>
              </a:rPr>
              <a:t>max_value</a:t>
            </a:r>
            <a:r>
              <a:rPr lang="en-IN" sz="1400" b="1" dirty="0">
                <a:solidFill>
                  <a:schemeClr val="tx1"/>
                </a:solidFill>
                <a:latin typeface="Bahnschrift SemiBold" panose="020B0502040204020203" pitchFamily="34" charset="0"/>
              </a:rPr>
              <a:t>=2100, value=2022)</a:t>
            </a:r>
          </a:p>
          <a:p>
            <a:r>
              <a:rPr lang="en-IN" sz="1400" b="1" dirty="0" err="1">
                <a:solidFill>
                  <a:schemeClr val="tx1"/>
                </a:solidFill>
                <a:latin typeface="Bahnschrift SemiBold" panose="020B0502040204020203" pitchFamily="34" charset="0"/>
              </a:rPr>
              <a:t>station_id</a:t>
            </a:r>
            <a:r>
              <a:rPr lang="en-IN" sz="1400" b="1" dirty="0">
                <a:solidFill>
                  <a:schemeClr val="tx1"/>
                </a:solidFill>
                <a:latin typeface="Bahnschrift SemiBold" panose="020B0502040204020203" pitchFamily="34" charset="0"/>
              </a:rPr>
              <a:t> = </a:t>
            </a:r>
            <a:r>
              <a:rPr lang="en-IN" sz="1400" b="1" dirty="0" err="1">
                <a:solidFill>
                  <a:schemeClr val="tx1"/>
                </a:solidFill>
                <a:latin typeface="Bahnschrift SemiBold" panose="020B0502040204020203" pitchFamily="34" charset="0"/>
              </a:rPr>
              <a:t>st.text_input</a:t>
            </a:r>
            <a:r>
              <a:rPr lang="en-IN" sz="1400" b="1" dirty="0">
                <a:solidFill>
                  <a:schemeClr val="tx1"/>
                </a:solidFill>
                <a:latin typeface="Bahnschrift SemiBold" panose="020B0502040204020203" pitchFamily="34" charset="0"/>
              </a:rPr>
              <a:t>("Enter Station ID", value='1')</a:t>
            </a:r>
          </a:p>
          <a:p>
            <a:r>
              <a:rPr lang="en-IN" sz="1400" b="1" dirty="0">
                <a:solidFill>
                  <a:schemeClr val="tx1"/>
                </a:solidFill>
                <a:latin typeface="Bahnschrift SemiBold" panose="020B0502040204020203" pitchFamily="34" charset="0"/>
              </a:rPr>
              <a:t>if </a:t>
            </a:r>
            <a:r>
              <a:rPr lang="en-IN" sz="1400" b="1" dirty="0" err="1">
                <a:solidFill>
                  <a:schemeClr val="tx1"/>
                </a:solidFill>
                <a:latin typeface="Bahnschrift SemiBold" panose="020B0502040204020203" pitchFamily="34" charset="0"/>
              </a:rPr>
              <a:t>st.button</a:t>
            </a:r>
            <a:r>
              <a:rPr lang="en-IN" sz="1400" b="1" dirty="0">
                <a:solidFill>
                  <a:schemeClr val="tx1"/>
                </a:solidFill>
                <a:latin typeface="Bahnschrift SemiBold" panose="020B0502040204020203" pitchFamily="34" charset="0"/>
              </a:rPr>
              <a:t>('Predict'):</a:t>
            </a:r>
          </a:p>
          <a:p>
            <a:r>
              <a:rPr lang="en-IN" sz="1400" b="1" dirty="0">
                <a:solidFill>
                  <a:schemeClr val="tx1"/>
                </a:solidFill>
                <a:latin typeface="Bahnschrift SemiBold" panose="020B0502040204020203" pitchFamily="34" charset="0"/>
              </a:rPr>
              <a:t>    if not </a:t>
            </a:r>
            <a:r>
              <a:rPr lang="en-IN" sz="1400" b="1" dirty="0" err="1">
                <a:solidFill>
                  <a:schemeClr val="tx1"/>
                </a:solidFill>
                <a:latin typeface="Bahnschrift SemiBold" panose="020B0502040204020203" pitchFamily="34" charset="0"/>
              </a:rPr>
              <a:t>station_id</a:t>
            </a:r>
            <a:r>
              <a:rPr lang="en-IN" sz="1400" b="1" dirty="0">
                <a:solidFill>
                  <a:schemeClr val="tx1"/>
                </a:solidFill>
                <a:latin typeface="Bahnschrift SemiBold" panose="020B0502040204020203" pitchFamily="34" charset="0"/>
              </a:rPr>
              <a:t>:</a:t>
            </a:r>
          </a:p>
          <a:p>
            <a:r>
              <a:rPr lang="en-IN" sz="1400" b="1" dirty="0">
                <a:solidFill>
                  <a:schemeClr val="tx1"/>
                </a:solidFill>
                <a:latin typeface="Bahnschrift SemiBold" panose="020B0502040204020203" pitchFamily="34" charset="0"/>
              </a:rPr>
              <a:t>        </a:t>
            </a:r>
            <a:r>
              <a:rPr lang="en-IN" sz="1400" b="1" dirty="0" err="1">
                <a:solidFill>
                  <a:schemeClr val="tx1"/>
                </a:solidFill>
                <a:latin typeface="Bahnschrift SemiBold" panose="020B0502040204020203" pitchFamily="34" charset="0"/>
              </a:rPr>
              <a:t>st.warning</a:t>
            </a:r>
            <a:r>
              <a:rPr lang="en-IN" sz="1400" b="1" dirty="0">
                <a:solidFill>
                  <a:schemeClr val="tx1"/>
                </a:solidFill>
                <a:latin typeface="Bahnschrift SemiBold" panose="020B0502040204020203" pitchFamily="34" charset="0"/>
              </a:rPr>
              <a:t>('Please enter the station ID')</a:t>
            </a:r>
          </a:p>
          <a:p>
            <a:r>
              <a:rPr lang="en-IN" sz="1400" b="1" dirty="0">
                <a:solidFill>
                  <a:schemeClr val="tx1"/>
                </a:solidFill>
                <a:latin typeface="Bahnschrift SemiBold" panose="020B0502040204020203" pitchFamily="34" charset="0"/>
              </a:rPr>
              <a:t>    else:</a:t>
            </a:r>
          </a:p>
          <a:p>
            <a:r>
              <a:rPr lang="en-IN" sz="1400" b="1" dirty="0">
                <a:solidFill>
                  <a:schemeClr val="tx1"/>
                </a:solidFill>
                <a:latin typeface="Bahnschrift SemiBold" panose="020B0502040204020203" pitchFamily="34" charset="0"/>
              </a:rPr>
              <a:t>        </a:t>
            </a:r>
            <a:r>
              <a:rPr lang="en-IN" sz="1400" b="1" dirty="0" err="1">
                <a:solidFill>
                  <a:schemeClr val="tx1"/>
                </a:solidFill>
                <a:latin typeface="Bahnschrift SemiBold" panose="020B0502040204020203" pitchFamily="34" charset="0"/>
              </a:rPr>
              <a:t>input_df</a:t>
            </a:r>
            <a:r>
              <a:rPr lang="en-IN" sz="1400" b="1" dirty="0">
                <a:solidFill>
                  <a:schemeClr val="tx1"/>
                </a:solidFill>
                <a:latin typeface="Bahnschrift SemiBold" panose="020B0502040204020203" pitchFamily="34" charset="0"/>
              </a:rPr>
              <a:t> = </a:t>
            </a:r>
            <a:r>
              <a:rPr lang="en-IN" sz="1400" b="1" dirty="0" err="1">
                <a:solidFill>
                  <a:schemeClr val="tx1"/>
                </a:solidFill>
                <a:latin typeface="Bahnschrift SemiBold" panose="020B0502040204020203" pitchFamily="34" charset="0"/>
              </a:rPr>
              <a:t>pd.DataFrame</a:t>
            </a:r>
            <a:r>
              <a:rPr lang="en-IN" sz="1400" b="1" dirty="0">
                <a:solidFill>
                  <a:schemeClr val="tx1"/>
                </a:solidFill>
                <a:latin typeface="Bahnschrift SemiBold" panose="020B0502040204020203" pitchFamily="34" charset="0"/>
              </a:rPr>
              <a:t>({'year': [</a:t>
            </a:r>
            <a:r>
              <a:rPr lang="en-IN" sz="1400" b="1" dirty="0" err="1">
                <a:solidFill>
                  <a:schemeClr val="tx1"/>
                </a:solidFill>
                <a:latin typeface="Bahnschrift SemiBold" panose="020B0502040204020203" pitchFamily="34" charset="0"/>
              </a:rPr>
              <a:t>year_input</a:t>
            </a:r>
            <a:r>
              <a:rPr lang="en-IN" sz="1400" b="1" dirty="0">
                <a:solidFill>
                  <a:schemeClr val="tx1"/>
                </a:solidFill>
                <a:latin typeface="Bahnschrift SemiBold" panose="020B0502040204020203" pitchFamily="34" charset="0"/>
              </a:rPr>
              <a:t>], 'id': [</a:t>
            </a:r>
            <a:r>
              <a:rPr lang="en-IN" sz="1400" b="1" dirty="0" err="1">
                <a:solidFill>
                  <a:schemeClr val="tx1"/>
                </a:solidFill>
                <a:latin typeface="Bahnschrift SemiBold" panose="020B0502040204020203" pitchFamily="34" charset="0"/>
              </a:rPr>
              <a:t>station_id</a:t>
            </a:r>
            <a:r>
              <a:rPr lang="en-IN" sz="1400" b="1" dirty="0">
                <a:solidFill>
                  <a:schemeClr val="tx1"/>
                </a:solidFill>
                <a:latin typeface="Bahnschrift SemiBold" panose="020B0502040204020203" pitchFamily="34" charset="0"/>
              </a:rPr>
              <a:t>]})</a:t>
            </a:r>
          </a:p>
          <a:p>
            <a:r>
              <a:rPr lang="en-IN" sz="1400" b="1" dirty="0">
                <a:solidFill>
                  <a:schemeClr val="tx1"/>
                </a:solidFill>
                <a:latin typeface="Bahnschrift SemiBold" panose="020B0502040204020203" pitchFamily="34" charset="0"/>
              </a:rPr>
              <a:t>        </a:t>
            </a:r>
            <a:r>
              <a:rPr lang="en-IN" sz="1400" b="1" dirty="0" err="1">
                <a:solidFill>
                  <a:schemeClr val="tx1"/>
                </a:solidFill>
                <a:latin typeface="Bahnschrift SemiBold" panose="020B0502040204020203" pitchFamily="34" charset="0"/>
              </a:rPr>
              <a:t>input_encoded</a:t>
            </a:r>
            <a:r>
              <a:rPr lang="en-IN" sz="1400" b="1" dirty="0">
                <a:solidFill>
                  <a:schemeClr val="tx1"/>
                </a:solidFill>
                <a:latin typeface="Bahnschrift SemiBold" panose="020B0502040204020203" pitchFamily="34" charset="0"/>
              </a:rPr>
              <a:t> = </a:t>
            </a:r>
            <a:r>
              <a:rPr lang="en-IN" sz="1400" b="1" dirty="0" err="1">
                <a:solidFill>
                  <a:schemeClr val="tx1"/>
                </a:solidFill>
                <a:latin typeface="Bahnschrift SemiBold" panose="020B0502040204020203" pitchFamily="34" charset="0"/>
              </a:rPr>
              <a:t>pd.get_dummies</a:t>
            </a:r>
            <a:r>
              <a:rPr lang="en-IN" sz="1400" b="1" dirty="0">
                <a:solidFill>
                  <a:schemeClr val="tx1"/>
                </a:solidFill>
                <a:latin typeface="Bahnschrift SemiBold" panose="020B0502040204020203" pitchFamily="34" charset="0"/>
              </a:rPr>
              <a:t>(</a:t>
            </a:r>
            <a:r>
              <a:rPr lang="en-IN" sz="1400" b="1" dirty="0" err="1">
                <a:solidFill>
                  <a:schemeClr val="tx1"/>
                </a:solidFill>
                <a:latin typeface="Bahnschrift SemiBold" panose="020B0502040204020203" pitchFamily="34" charset="0"/>
              </a:rPr>
              <a:t>input_df</a:t>
            </a:r>
            <a:r>
              <a:rPr lang="en-IN" sz="1400" b="1" dirty="0">
                <a:solidFill>
                  <a:schemeClr val="tx1"/>
                </a:solidFill>
                <a:latin typeface="Bahnschrift SemiBold" panose="020B0502040204020203" pitchFamily="34" charset="0"/>
              </a:rPr>
              <a:t>, columns=['id'])</a:t>
            </a:r>
          </a:p>
          <a:p>
            <a:r>
              <a:rPr lang="en-IN" sz="1400" b="1" dirty="0">
                <a:solidFill>
                  <a:schemeClr val="tx1"/>
                </a:solidFill>
                <a:latin typeface="Bahnschrift SemiBold" panose="020B0502040204020203" pitchFamily="34" charset="0"/>
              </a:rPr>
              <a:t>        for col in </a:t>
            </a:r>
            <a:r>
              <a:rPr lang="en-IN" sz="1400" b="1" dirty="0" err="1">
                <a:solidFill>
                  <a:schemeClr val="tx1"/>
                </a:solidFill>
                <a:latin typeface="Bahnschrift SemiBold" panose="020B0502040204020203" pitchFamily="34" charset="0"/>
              </a:rPr>
              <a:t>model_cols</a:t>
            </a:r>
            <a:r>
              <a:rPr lang="en-IN" sz="1400" b="1" dirty="0">
                <a:solidFill>
                  <a:schemeClr val="tx1"/>
                </a:solidFill>
                <a:latin typeface="Bahnschrift SemiBold" panose="020B0502040204020203" pitchFamily="34" charset="0"/>
              </a:rPr>
              <a:t>:</a:t>
            </a:r>
          </a:p>
          <a:p>
            <a:r>
              <a:rPr lang="en-IN" sz="1400" b="1" dirty="0">
                <a:solidFill>
                  <a:schemeClr val="tx1"/>
                </a:solidFill>
                <a:latin typeface="Bahnschrift SemiBold" panose="020B0502040204020203" pitchFamily="34" charset="0"/>
              </a:rPr>
              <a:t>            if col not in </a:t>
            </a:r>
            <a:r>
              <a:rPr lang="en-IN" sz="1400" b="1" dirty="0" err="1">
                <a:solidFill>
                  <a:schemeClr val="tx1"/>
                </a:solidFill>
                <a:latin typeface="Bahnschrift SemiBold" panose="020B0502040204020203" pitchFamily="34" charset="0"/>
              </a:rPr>
              <a:t>input_encoded.columns</a:t>
            </a:r>
            <a:r>
              <a:rPr lang="en-IN" sz="1400" b="1" dirty="0">
                <a:solidFill>
                  <a:schemeClr val="tx1"/>
                </a:solidFill>
                <a:latin typeface="Bahnschrift SemiBold" panose="020B0502040204020203" pitchFamily="34" charset="0"/>
              </a:rPr>
              <a:t>:</a:t>
            </a:r>
          </a:p>
          <a:p>
            <a:r>
              <a:rPr lang="en-IN" sz="1400" b="1" dirty="0">
                <a:solidFill>
                  <a:schemeClr val="tx1"/>
                </a:solidFill>
                <a:latin typeface="Bahnschrift SemiBold" panose="020B0502040204020203" pitchFamily="34" charset="0"/>
              </a:rPr>
              <a:t>                </a:t>
            </a:r>
            <a:r>
              <a:rPr lang="en-IN" sz="1400" b="1" dirty="0" err="1">
                <a:solidFill>
                  <a:schemeClr val="tx1"/>
                </a:solidFill>
                <a:latin typeface="Bahnschrift SemiBold" panose="020B0502040204020203" pitchFamily="34" charset="0"/>
              </a:rPr>
              <a:t>input_encoded</a:t>
            </a:r>
            <a:r>
              <a:rPr lang="en-IN" sz="1400" b="1" dirty="0">
                <a:solidFill>
                  <a:schemeClr val="tx1"/>
                </a:solidFill>
                <a:latin typeface="Bahnschrift SemiBold" panose="020B0502040204020203" pitchFamily="34" charset="0"/>
              </a:rPr>
              <a:t>[col] = 0</a:t>
            </a:r>
          </a:p>
          <a:p>
            <a:r>
              <a:rPr lang="en-IN" sz="1400" b="1" dirty="0">
                <a:solidFill>
                  <a:schemeClr val="tx1"/>
                </a:solidFill>
                <a:latin typeface="Bahnschrift SemiBold" panose="020B0502040204020203" pitchFamily="34" charset="0"/>
              </a:rPr>
              <a:t>        </a:t>
            </a:r>
            <a:r>
              <a:rPr lang="en-IN" sz="1400" b="1" dirty="0" err="1">
                <a:solidFill>
                  <a:schemeClr val="tx1"/>
                </a:solidFill>
                <a:latin typeface="Bahnschrift SemiBold" panose="020B0502040204020203" pitchFamily="34" charset="0"/>
              </a:rPr>
              <a:t>input_encoded</a:t>
            </a:r>
            <a:r>
              <a:rPr lang="en-IN" sz="1400" b="1" dirty="0">
                <a:solidFill>
                  <a:schemeClr val="tx1"/>
                </a:solidFill>
                <a:latin typeface="Bahnschrift SemiBold" panose="020B0502040204020203" pitchFamily="34" charset="0"/>
              </a:rPr>
              <a:t> = </a:t>
            </a:r>
            <a:r>
              <a:rPr lang="en-IN" sz="1400" b="1" dirty="0" err="1">
                <a:solidFill>
                  <a:schemeClr val="tx1"/>
                </a:solidFill>
                <a:latin typeface="Bahnschrift SemiBold" panose="020B0502040204020203" pitchFamily="34" charset="0"/>
              </a:rPr>
              <a:t>input_encoded</a:t>
            </a:r>
            <a:r>
              <a:rPr lang="en-IN" sz="1400" b="1" dirty="0">
                <a:solidFill>
                  <a:schemeClr val="tx1"/>
                </a:solidFill>
                <a:latin typeface="Bahnschrift SemiBold" panose="020B0502040204020203" pitchFamily="34" charset="0"/>
              </a:rPr>
              <a:t>[</a:t>
            </a:r>
            <a:r>
              <a:rPr lang="en-IN" sz="1400" b="1" dirty="0" err="1">
                <a:solidFill>
                  <a:schemeClr val="tx1"/>
                </a:solidFill>
                <a:latin typeface="Bahnschrift SemiBold" panose="020B0502040204020203" pitchFamily="34" charset="0"/>
              </a:rPr>
              <a:t>model_cols</a:t>
            </a:r>
            <a:r>
              <a:rPr lang="en-IN" sz="1400" b="1" dirty="0">
                <a:solidFill>
                  <a:schemeClr val="tx1"/>
                </a:solidFill>
                <a:latin typeface="Bahnschrift SemiBold" panose="020B0502040204020203" pitchFamily="34" charset="0"/>
              </a:rPr>
              <a:t>]</a:t>
            </a:r>
          </a:p>
          <a:p>
            <a:r>
              <a:rPr lang="en-IN" sz="1400" b="1" dirty="0">
                <a:solidFill>
                  <a:schemeClr val="tx1"/>
                </a:solidFill>
                <a:latin typeface="Bahnschrift SemiBold" panose="020B0502040204020203" pitchFamily="34" charset="0"/>
              </a:rPr>
              <a:t>        </a:t>
            </a:r>
            <a:r>
              <a:rPr lang="en-IN" sz="1400" b="1" dirty="0" err="1">
                <a:solidFill>
                  <a:schemeClr val="tx1"/>
                </a:solidFill>
                <a:latin typeface="Bahnschrift SemiBold" panose="020B0502040204020203" pitchFamily="34" charset="0"/>
              </a:rPr>
              <a:t>predicted_pollutants</a:t>
            </a:r>
            <a:r>
              <a:rPr lang="en-IN" sz="1400" b="1" dirty="0">
                <a:solidFill>
                  <a:schemeClr val="tx1"/>
                </a:solidFill>
                <a:latin typeface="Bahnschrift SemiBold" panose="020B0502040204020203" pitchFamily="34" charset="0"/>
              </a:rPr>
              <a:t> = </a:t>
            </a:r>
            <a:r>
              <a:rPr lang="en-IN" sz="1400" b="1" dirty="0" err="1">
                <a:solidFill>
                  <a:schemeClr val="tx1"/>
                </a:solidFill>
                <a:latin typeface="Bahnschrift SemiBold" panose="020B0502040204020203" pitchFamily="34" charset="0"/>
              </a:rPr>
              <a:t>model.predict</a:t>
            </a:r>
            <a:r>
              <a:rPr lang="en-IN" sz="1400" b="1" dirty="0">
                <a:solidFill>
                  <a:schemeClr val="tx1"/>
                </a:solidFill>
                <a:latin typeface="Bahnschrift SemiBold" panose="020B0502040204020203" pitchFamily="34" charset="0"/>
              </a:rPr>
              <a:t>(</a:t>
            </a:r>
            <a:r>
              <a:rPr lang="en-IN" sz="1400" b="1" dirty="0" err="1">
                <a:solidFill>
                  <a:schemeClr val="tx1"/>
                </a:solidFill>
                <a:latin typeface="Bahnschrift SemiBold" panose="020B0502040204020203" pitchFamily="34" charset="0"/>
              </a:rPr>
              <a:t>input_encoded</a:t>
            </a:r>
            <a:r>
              <a:rPr lang="en-IN" sz="1400" b="1" dirty="0">
                <a:solidFill>
                  <a:schemeClr val="tx1"/>
                </a:solidFill>
                <a:latin typeface="Bahnschrift SemiBold" panose="020B0502040204020203" pitchFamily="34" charset="0"/>
              </a:rPr>
              <a:t>)[0]</a:t>
            </a:r>
          </a:p>
          <a:p>
            <a:r>
              <a:rPr lang="en-IN" sz="1400" b="1" dirty="0">
                <a:solidFill>
                  <a:schemeClr val="tx1"/>
                </a:solidFill>
                <a:latin typeface="Bahnschrift SemiBold" panose="020B0502040204020203" pitchFamily="34" charset="0"/>
              </a:rPr>
              <a:t>        pollutants = ['O2', 'NO3', 'NO2', 'SO4', 'PO4', 'CL']</a:t>
            </a:r>
          </a:p>
          <a:p>
            <a:r>
              <a:rPr lang="en-IN" sz="1400" b="1" dirty="0">
                <a:solidFill>
                  <a:schemeClr val="tx1"/>
                </a:solidFill>
                <a:latin typeface="Bahnschrift SemiBold" panose="020B0502040204020203" pitchFamily="34" charset="0"/>
              </a:rPr>
              <a:t>        </a:t>
            </a:r>
            <a:r>
              <a:rPr lang="en-IN" sz="1400" b="1" dirty="0" err="1">
                <a:solidFill>
                  <a:schemeClr val="tx1"/>
                </a:solidFill>
                <a:latin typeface="Bahnschrift SemiBold" panose="020B0502040204020203" pitchFamily="34" charset="0"/>
              </a:rPr>
              <a:t>st.subheader</a:t>
            </a:r>
            <a:r>
              <a:rPr lang="en-IN" sz="1400" b="1" dirty="0">
                <a:solidFill>
                  <a:schemeClr val="tx1"/>
                </a:solidFill>
                <a:latin typeface="Bahnschrift SemiBold" panose="020B0502040204020203" pitchFamily="34" charset="0"/>
              </a:rPr>
              <a:t>(</a:t>
            </a:r>
            <a:r>
              <a:rPr lang="en-IN" sz="1400" b="1" dirty="0" err="1">
                <a:solidFill>
                  <a:schemeClr val="tx1"/>
                </a:solidFill>
                <a:latin typeface="Bahnschrift SemiBold" panose="020B0502040204020203" pitchFamily="34" charset="0"/>
              </a:rPr>
              <a:t>f"Predicted</a:t>
            </a:r>
            <a:r>
              <a:rPr lang="en-IN" sz="1400" b="1" dirty="0">
                <a:solidFill>
                  <a:schemeClr val="tx1"/>
                </a:solidFill>
                <a:latin typeface="Bahnschrift SemiBold" panose="020B0502040204020203" pitchFamily="34" charset="0"/>
              </a:rPr>
              <a:t> pollutant levels for the station '{</a:t>
            </a:r>
            <a:r>
              <a:rPr lang="en-IN" sz="1400" b="1" dirty="0" err="1">
                <a:solidFill>
                  <a:schemeClr val="tx1"/>
                </a:solidFill>
                <a:latin typeface="Bahnschrift SemiBold" panose="020B0502040204020203" pitchFamily="34" charset="0"/>
              </a:rPr>
              <a:t>station_id</a:t>
            </a:r>
            <a:r>
              <a:rPr lang="en-IN" sz="1400" b="1" dirty="0">
                <a:solidFill>
                  <a:schemeClr val="tx1"/>
                </a:solidFill>
                <a:latin typeface="Bahnschrift SemiBold" panose="020B0502040204020203" pitchFamily="34" charset="0"/>
              </a:rPr>
              <a:t>}' in {</a:t>
            </a:r>
            <a:r>
              <a:rPr lang="en-IN" sz="1400" b="1" dirty="0" err="1">
                <a:solidFill>
                  <a:schemeClr val="tx1"/>
                </a:solidFill>
                <a:latin typeface="Bahnschrift SemiBold" panose="020B0502040204020203" pitchFamily="34" charset="0"/>
              </a:rPr>
              <a:t>year_input</a:t>
            </a:r>
            <a:r>
              <a:rPr lang="en-IN" sz="1400" b="1" dirty="0">
                <a:solidFill>
                  <a:schemeClr val="tx1"/>
                </a:solidFill>
                <a:latin typeface="Bahnschrift SemiBold" panose="020B0502040204020203" pitchFamily="34" charset="0"/>
              </a:rPr>
              <a:t>}:")</a:t>
            </a:r>
          </a:p>
          <a:p>
            <a:r>
              <a:rPr lang="en-IN" sz="1400" b="1" dirty="0">
                <a:solidFill>
                  <a:schemeClr val="tx1"/>
                </a:solidFill>
                <a:latin typeface="Bahnschrift SemiBold" panose="020B0502040204020203" pitchFamily="34" charset="0"/>
              </a:rPr>
              <a:t>        for p, </a:t>
            </a:r>
            <a:r>
              <a:rPr lang="en-IN" sz="1400" b="1" dirty="0" err="1">
                <a:solidFill>
                  <a:schemeClr val="tx1"/>
                </a:solidFill>
                <a:latin typeface="Bahnschrift SemiBold" panose="020B0502040204020203" pitchFamily="34" charset="0"/>
              </a:rPr>
              <a:t>val</a:t>
            </a:r>
            <a:r>
              <a:rPr lang="en-IN" sz="1400" b="1" dirty="0">
                <a:solidFill>
                  <a:schemeClr val="tx1"/>
                </a:solidFill>
                <a:latin typeface="Bahnschrift SemiBold" panose="020B0502040204020203" pitchFamily="34" charset="0"/>
              </a:rPr>
              <a:t> in zip(pollutants, </a:t>
            </a:r>
            <a:r>
              <a:rPr lang="en-IN" sz="1400" b="1" dirty="0" err="1">
                <a:solidFill>
                  <a:schemeClr val="tx1"/>
                </a:solidFill>
                <a:latin typeface="Bahnschrift SemiBold" panose="020B0502040204020203" pitchFamily="34" charset="0"/>
              </a:rPr>
              <a:t>predicted_pollutants</a:t>
            </a:r>
            <a:r>
              <a:rPr lang="en-IN" sz="1400" b="1" dirty="0">
                <a:solidFill>
                  <a:schemeClr val="tx1"/>
                </a:solidFill>
                <a:latin typeface="Bahnschrift SemiBold" panose="020B0502040204020203" pitchFamily="34" charset="0"/>
              </a:rPr>
              <a:t>):</a:t>
            </a:r>
          </a:p>
          <a:p>
            <a:r>
              <a:rPr lang="en-IN" sz="1400" b="1" dirty="0">
                <a:solidFill>
                  <a:schemeClr val="tx1"/>
                </a:solidFill>
                <a:latin typeface="Bahnschrift SemiBold" panose="020B0502040204020203" pitchFamily="34" charset="0"/>
              </a:rPr>
              <a:t>            </a:t>
            </a:r>
            <a:r>
              <a:rPr lang="en-IN" sz="1400" b="1" dirty="0" err="1">
                <a:solidFill>
                  <a:schemeClr val="tx1"/>
                </a:solidFill>
                <a:latin typeface="Bahnschrift SemiBold" panose="020B0502040204020203" pitchFamily="34" charset="0"/>
              </a:rPr>
              <a:t>st.write</a:t>
            </a:r>
            <a:r>
              <a:rPr lang="en-IN" sz="1400" b="1" dirty="0">
                <a:solidFill>
                  <a:schemeClr val="tx1"/>
                </a:solidFill>
                <a:latin typeface="Bahnschrift SemiBold" panose="020B0502040204020203" pitchFamily="34" charset="0"/>
              </a:rPr>
              <a:t>(f'{p}:{val:.2f}')</a:t>
            </a:r>
          </a:p>
        </p:txBody>
      </p:sp>
    </p:spTree>
    <p:extLst>
      <p:ext uri="{BB962C8B-B14F-4D97-AF65-F5344CB8AC3E}">
        <p14:creationId xmlns:p14="http://schemas.microsoft.com/office/powerpoint/2010/main" val="3355920100"/>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207</TotalTime>
  <Words>1733</Words>
  <Application>Microsoft Office PowerPoint</Application>
  <PresentationFormat>Widescreen</PresentationFormat>
  <Paragraphs>106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Bahnschrift SemiBold</vt:lpstr>
      <vt:lpstr>Calibri</vt:lpstr>
      <vt:lpstr>Times New Roman</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Chinmayee Reddy</cp:lastModifiedBy>
  <cp:revision>7</cp:revision>
  <dcterms:created xsi:type="dcterms:W3CDTF">2024-12-31T09:40:01Z</dcterms:created>
  <dcterms:modified xsi:type="dcterms:W3CDTF">2025-07-07T13:20:59Z</dcterms:modified>
</cp:coreProperties>
</file>