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90312d9a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90312d9a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0312d9a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0312d9a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90312d9a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90312d9a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90312d9a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90312d9a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90312d9a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90312d9a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90312d9a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90312d9a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90312d9a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90312d9a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90312d9a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90312d9a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0312d9a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0312d9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90312d9a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90312d9a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90312d9a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90312d9a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90312d9a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90312d9a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90312d9a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90312d9a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90312d9a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90312d9a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37" name="Shape 37"/>
        <p:cNvGrpSpPr/>
        <p:nvPr/>
      </p:nvGrpSpPr>
      <p:grpSpPr>
        <a:xfrm>
          <a:off x="0" y="0"/>
          <a:ext cx="0" cy="0"/>
          <a:chOff x="0" y="0"/>
          <a:chExt cx="0" cy="0"/>
        </a:xfrm>
      </p:grpSpPr>
      <p:sp>
        <p:nvSpPr>
          <p:cNvPr id="38" name="Google Shape;38;p11"/>
          <p:cNvSpPr/>
          <p:nvPr/>
        </p:nvSpPr>
        <p:spPr>
          <a:xfrm>
            <a:off x="0" y="0"/>
            <a:ext cx="9144000" cy="3187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9" name="Google Shape;39;p11"/>
          <p:cNvGrpSpPr/>
          <p:nvPr/>
        </p:nvGrpSpPr>
        <p:grpSpPr>
          <a:xfrm>
            <a:off x="4768015" y="526425"/>
            <a:ext cx="3885660" cy="2134751"/>
            <a:chOff x="-548507" y="477868"/>
            <a:chExt cx="11571351" cy="6357209"/>
          </a:xfrm>
        </p:grpSpPr>
        <p:sp>
          <p:nvSpPr>
            <p:cNvPr id="40" name="Google Shape;40;p11"/>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 name="Google Shape;41;p11"/>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 name="Google Shape;42;p11"/>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 name="Google Shape;43;p11"/>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 name="Google Shape;44;p11"/>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45" name="Google Shape;45;p11"/>
            <p:cNvGrpSpPr/>
            <p:nvPr/>
          </p:nvGrpSpPr>
          <p:grpSpPr>
            <a:xfrm>
              <a:off x="1606" y="6382978"/>
              <a:ext cx="414000" cy="115200"/>
              <a:chOff x="5955" y="6353672"/>
              <a:chExt cx="414000" cy="115200"/>
            </a:xfrm>
          </p:grpSpPr>
          <p:sp>
            <p:nvSpPr>
              <p:cNvPr id="46" name="Google Shape;46;p11"/>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 name="Google Shape;47;p11"/>
              <p:cNvSpPr/>
              <p:nvPr/>
            </p:nvSpPr>
            <p:spPr>
              <a:xfrm>
                <a:off x="99417" y="6382279"/>
                <a:ext cx="2271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48" name="Google Shape;48;p11"/>
            <p:cNvGrpSpPr/>
            <p:nvPr/>
          </p:nvGrpSpPr>
          <p:grpSpPr>
            <a:xfrm>
              <a:off x="9855291" y="6381600"/>
              <a:ext cx="886126" cy="115200"/>
              <a:chOff x="5955" y="6353672"/>
              <a:chExt cx="414000" cy="115200"/>
            </a:xfrm>
          </p:grpSpPr>
          <p:sp>
            <p:nvSpPr>
              <p:cNvPr id="49" name="Google Shape;49;p11"/>
              <p:cNvSpPr/>
              <p:nvPr/>
            </p:nvSpPr>
            <p:spPr>
              <a:xfrm>
                <a:off x="5955" y="6353672"/>
                <a:ext cx="414000" cy="115200"/>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 name="Google Shape;50;p11"/>
              <p:cNvSpPr/>
              <p:nvPr/>
            </p:nvSpPr>
            <p:spPr>
              <a:xfrm>
                <a:off x="84761" y="6382279"/>
                <a:ext cx="256200" cy="55200"/>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1" name="Google Shape;51;p11"/>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52" name="Google Shape;52;p11"/>
          <p:cNvSpPr/>
          <p:nvPr>
            <p:ph idx="2" type="pic"/>
          </p:nvPr>
        </p:nvSpPr>
        <p:spPr>
          <a:xfrm>
            <a:off x="5289991" y="646292"/>
            <a:ext cx="2861100" cy="172410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54" name="Shape 54"/>
        <p:cNvGrpSpPr/>
        <p:nvPr/>
      </p:nvGrpSpPr>
      <p:grpSpPr>
        <a:xfrm>
          <a:off x="0" y="0"/>
          <a:ext cx="0" cy="0"/>
          <a:chOff x="0" y="0"/>
          <a:chExt cx="0" cy="0"/>
        </a:xfrm>
      </p:grpSpPr>
      <p:sp>
        <p:nvSpPr>
          <p:cNvPr id="55" name="Google Shape;55;p13"/>
          <p:cNvSpPr/>
          <p:nvPr>
            <p:ph idx="2" type="pic"/>
          </p:nvPr>
        </p:nvSpPr>
        <p:spPr>
          <a:xfrm>
            <a:off x="2089225" y="1281656"/>
            <a:ext cx="4968600" cy="2119500"/>
          </a:xfrm>
          <a:prstGeom prst="rect">
            <a:avLst/>
          </a:prstGeom>
          <a:solidFill>
            <a:srgbClr val="F2F2F2"/>
          </a:solidFill>
          <a:ln>
            <a:noFill/>
          </a:ln>
        </p:spPr>
      </p:sp>
      <p:sp>
        <p:nvSpPr>
          <p:cNvPr id="56" name="Google Shape;56;p13"/>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3F3F3F"/>
              </a:buClr>
              <a:buSzPts val="4100"/>
              <a:buFont typeface="Arial"/>
              <a:buNone/>
              <a:defRPr b="0" i="0" sz="41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58" name="Shape 58"/>
        <p:cNvGrpSpPr/>
        <p:nvPr/>
      </p:nvGrpSpPr>
      <p:grpSpPr>
        <a:xfrm>
          <a:off x="0" y="0"/>
          <a:ext cx="0" cy="0"/>
          <a:chOff x="0" y="0"/>
          <a:chExt cx="0" cy="0"/>
        </a:xfrm>
      </p:grpSpPr>
      <p:sp>
        <p:nvSpPr>
          <p:cNvPr id="59" name="Google Shape;59;p15"/>
          <p:cNvSpPr/>
          <p:nvPr/>
        </p:nvSpPr>
        <p:spPr>
          <a:xfrm>
            <a:off x="0" y="0"/>
            <a:ext cx="29157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0" name="Google Shape;60;p15"/>
          <p:cNvSpPr/>
          <p:nvPr>
            <p:ph idx="2" type="pic"/>
          </p:nvPr>
        </p:nvSpPr>
        <p:spPr>
          <a:xfrm>
            <a:off x="2915816" y="0"/>
            <a:ext cx="6228300" cy="25719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62" name="Shape 6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8"/>
          <p:cNvSpPr txBox="1"/>
          <p:nvPr>
            <p:ph idx="1" type="body"/>
          </p:nvPr>
        </p:nvSpPr>
        <p:spPr>
          <a:xfrm>
            <a:off x="242647" y="24936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3F3F3F"/>
              </a:buClr>
              <a:buSzPts val="4100"/>
              <a:buFont typeface="Arial"/>
              <a:buNone/>
              <a:defRPr b="0" i="0" sz="41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65" name="Shape 65"/>
        <p:cNvGrpSpPr/>
        <p:nvPr/>
      </p:nvGrpSpPr>
      <p:grpSpPr>
        <a:xfrm>
          <a:off x="0" y="0"/>
          <a:ext cx="0" cy="0"/>
          <a:chOff x="0" y="0"/>
          <a:chExt cx="0" cy="0"/>
        </a:xfrm>
      </p:grpSpPr>
      <p:sp>
        <p:nvSpPr>
          <p:cNvPr id="66" name="Google Shape;66;p19"/>
          <p:cNvSpPr txBox="1"/>
          <p:nvPr>
            <p:ph idx="1" type="body"/>
          </p:nvPr>
        </p:nvSpPr>
        <p:spPr>
          <a:xfrm>
            <a:off x="242647" y="92609"/>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3F3F3F"/>
              </a:buClr>
              <a:buSzPts val="4100"/>
              <a:buFont typeface="Arial"/>
              <a:buNone/>
              <a:defRPr b="0" i="0" sz="41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7" name="Google Shape;67;p19"/>
          <p:cNvSpPr/>
          <p:nvPr/>
        </p:nvSpPr>
        <p:spPr>
          <a:xfrm>
            <a:off x="265508" y="848693"/>
            <a:ext cx="2670600" cy="4051800"/>
          </a:xfrm>
          <a:prstGeom prst="roundRect">
            <a:avLst>
              <a:gd fmla="val 3968"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68" name="Google Shape;68;p19"/>
          <p:cNvSpPr/>
          <p:nvPr/>
        </p:nvSpPr>
        <p:spPr>
          <a:xfrm>
            <a:off x="398950" y="1010625"/>
            <a:ext cx="115500" cy="3761400"/>
          </a:xfrm>
          <a:prstGeom prst="roundRect">
            <a:avLst>
              <a:gd fmla="val 50000" name="adj"/>
            </a:avLst>
          </a:prstGeom>
          <a:solidFill>
            <a:schemeClr val="lt1">
              <a:alpha val="4078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69" name="Google Shape;69;p19"/>
          <p:cNvSpPr/>
          <p:nvPr/>
        </p:nvSpPr>
        <p:spPr>
          <a:xfrm rot="5400000">
            <a:off x="2292807" y="957527"/>
            <a:ext cx="514500" cy="513900"/>
          </a:xfrm>
          <a:prstGeom prst="halfFrame">
            <a:avLst>
              <a:gd fmla="val 23728" name="adj1"/>
              <a:gd fmla="val 24642" name="adj2"/>
            </a:avLst>
          </a:prstGeom>
          <a:solidFill>
            <a:schemeClr val="lt1">
              <a:alpha val="2274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rgbClr val="262626"/>
              </a:solidFill>
              <a:latin typeface="Arial"/>
              <a:ea typeface="Arial"/>
              <a:cs typeface="Arial"/>
              <a:sym typeface="Arial"/>
            </a:endParaRPr>
          </a:p>
        </p:txBody>
      </p:sp>
      <p:sp>
        <p:nvSpPr>
          <p:cNvPr id="70" name="Google Shape;70;p19"/>
          <p:cNvSpPr txBox="1"/>
          <p:nvPr/>
        </p:nvSpPr>
        <p:spPr>
          <a:xfrm>
            <a:off x="533778" y="1227911"/>
            <a:ext cx="1674300" cy="408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Resize without losing quality</a:t>
            </a:r>
            <a:endParaRPr b="1" sz="1100">
              <a:solidFill>
                <a:schemeClr val="lt1"/>
              </a:solidFill>
              <a:latin typeface="Arial"/>
              <a:ea typeface="Arial"/>
              <a:cs typeface="Arial"/>
              <a:sym typeface="Arial"/>
            </a:endParaRPr>
          </a:p>
        </p:txBody>
      </p:sp>
      <p:sp>
        <p:nvSpPr>
          <p:cNvPr id="71" name="Google Shape;71;p19"/>
          <p:cNvSpPr txBox="1"/>
          <p:nvPr/>
        </p:nvSpPr>
        <p:spPr>
          <a:xfrm>
            <a:off x="533778" y="1595597"/>
            <a:ext cx="1674300" cy="5772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100">
                <a:solidFill>
                  <a:schemeClr val="lt1"/>
                </a:solidFill>
                <a:latin typeface="Arial"/>
                <a:ea typeface="Arial"/>
                <a:cs typeface="Arial"/>
                <a:sym typeface="Arial"/>
              </a:rPr>
              <a:t>You can Change Fill Color &amp;</a:t>
            </a:r>
            <a:endParaRPr sz="1100"/>
          </a:p>
          <a:p>
            <a:pPr indent="0" lvl="0" marL="0" marR="0" rtl="0" algn="l">
              <a:spcBef>
                <a:spcPts val="0"/>
              </a:spcBef>
              <a:spcAft>
                <a:spcPts val="0"/>
              </a:spcAft>
              <a:buNone/>
            </a:pPr>
            <a:r>
              <a:rPr b="1" lang="en" sz="1100">
                <a:solidFill>
                  <a:schemeClr val="lt1"/>
                </a:solidFill>
                <a:latin typeface="Arial"/>
                <a:ea typeface="Arial"/>
                <a:cs typeface="Arial"/>
                <a:sym typeface="Arial"/>
              </a:rPr>
              <a:t>Line Color</a:t>
            </a:r>
            <a:endParaRPr b="1" sz="1100">
              <a:solidFill>
                <a:schemeClr val="lt1"/>
              </a:solidFill>
              <a:latin typeface="Arial"/>
              <a:ea typeface="Arial"/>
              <a:cs typeface="Arial"/>
              <a:sym typeface="Arial"/>
            </a:endParaRPr>
          </a:p>
        </p:txBody>
      </p:sp>
      <p:sp>
        <p:nvSpPr>
          <p:cNvPr id="72" name="Google Shape;72;p19"/>
          <p:cNvSpPr txBox="1"/>
          <p:nvPr/>
        </p:nvSpPr>
        <p:spPr>
          <a:xfrm>
            <a:off x="540922" y="4356329"/>
            <a:ext cx="1674000" cy="2385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73" name="Google Shape;73;p19"/>
          <p:cNvSpPr txBox="1"/>
          <p:nvPr/>
        </p:nvSpPr>
        <p:spPr>
          <a:xfrm>
            <a:off x="540922" y="3337743"/>
            <a:ext cx="2037900" cy="10389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2100">
                <a:solidFill>
                  <a:schemeClr val="lt1"/>
                </a:solidFill>
                <a:latin typeface="Arial"/>
                <a:ea typeface="Arial"/>
                <a:cs typeface="Arial"/>
                <a:sym typeface="Arial"/>
              </a:rPr>
              <a:t>FREE </a:t>
            </a:r>
            <a:endParaRPr sz="1100"/>
          </a:p>
          <a:p>
            <a:pPr indent="0" lvl="0" marL="0" marR="0" rtl="0" algn="l">
              <a:spcBef>
                <a:spcPts val="0"/>
              </a:spcBef>
              <a:spcAft>
                <a:spcPts val="0"/>
              </a:spcAft>
              <a:buNone/>
            </a:pPr>
            <a:r>
              <a:rPr b="1" lang="en" sz="2100">
                <a:solidFill>
                  <a:schemeClr val="lt1"/>
                </a:solidFill>
                <a:latin typeface="Arial"/>
                <a:ea typeface="Arial"/>
                <a:cs typeface="Arial"/>
                <a:sym typeface="Arial"/>
              </a:rPr>
              <a:t>PPT TEMPLATES</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76" name="Google Shape;76;p2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 name="Shape 7"/>
        <p:cNvGrpSpPr/>
        <p:nvPr/>
      </p:nvGrpSpPr>
      <p:grpSpPr>
        <a:xfrm>
          <a:off x="0" y="0"/>
          <a:ext cx="0" cy="0"/>
          <a:chOff x="0" y="0"/>
          <a:chExt cx="0" cy="0"/>
        </a:xfrm>
      </p:grpSpPr>
      <p:sp>
        <p:nvSpPr>
          <p:cNvPr id="8" name="Google Shape;8;p3"/>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3F3F3F"/>
              </a:buClr>
              <a:buSzPts val="4100"/>
              <a:buFont typeface="Arial"/>
              <a:buNone/>
              <a:defRPr b="0" i="0" sz="41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9" name="Shape 9"/>
        <p:cNvGrpSpPr/>
        <p:nvPr/>
      </p:nvGrpSpPr>
      <p:grpSpPr>
        <a:xfrm>
          <a:off x="0" y="0"/>
          <a:ext cx="0" cy="0"/>
          <a:chOff x="0" y="0"/>
          <a:chExt cx="0" cy="0"/>
        </a:xfrm>
      </p:grpSpPr>
      <p:sp>
        <p:nvSpPr>
          <p:cNvPr id="10" name="Google Shape;10;p4"/>
          <p:cNvSpPr txBox="1"/>
          <p:nvPr>
            <p:ph idx="1" type="body"/>
          </p:nvPr>
        </p:nvSpPr>
        <p:spPr>
          <a:xfrm>
            <a:off x="242647" y="254632"/>
            <a:ext cx="8679900" cy="54330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3F3F3F"/>
              </a:buClr>
              <a:buSzPts val="4100"/>
              <a:buFont typeface="Arial"/>
              <a:buNone/>
              <a:defRPr b="0" i="0" sz="4100" u="none" cap="none" strike="noStrike">
                <a:solidFill>
                  <a:srgbClr val="3F3F3F"/>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grpSp>
        <p:nvGrpSpPr>
          <p:cNvPr id="11" name="Google Shape;11;p4"/>
          <p:cNvGrpSpPr/>
          <p:nvPr/>
        </p:nvGrpSpPr>
        <p:grpSpPr>
          <a:xfrm>
            <a:off x="6306242" y="899721"/>
            <a:ext cx="2438395" cy="2407505"/>
            <a:chOff x="466781" y="1399488"/>
            <a:chExt cx="2855598" cy="2819422"/>
          </a:xfrm>
        </p:grpSpPr>
        <p:sp>
          <p:nvSpPr>
            <p:cNvPr id="12" name="Google Shape;12;p4"/>
            <p:cNvSpPr/>
            <p:nvPr/>
          </p:nvSpPr>
          <p:spPr>
            <a:xfrm rot="2768177">
              <a:off x="1062924" y="1786933"/>
              <a:ext cx="1872009" cy="1872009"/>
            </a:xfrm>
            <a:prstGeom prst="chord">
              <a:avLst>
                <a:gd fmla="val 5420356" name="adj1"/>
                <a:gd fmla="val 16200000" name="adj2"/>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 name="Google Shape;13;p4"/>
            <p:cNvSpPr/>
            <p:nvPr/>
          </p:nvSpPr>
          <p:spPr>
            <a:xfrm rot="-8100000">
              <a:off x="854454" y="1959383"/>
              <a:ext cx="1871853" cy="1871853"/>
            </a:xfrm>
            <a:prstGeom prst="chord">
              <a:avLst>
                <a:gd fmla="val 5420356" name="adj1"/>
                <a:gd fmla="val 16342947" name="adj2"/>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4" name="Google Shape;14;p4"/>
          <p:cNvGrpSpPr/>
          <p:nvPr/>
        </p:nvGrpSpPr>
        <p:grpSpPr>
          <a:xfrm>
            <a:off x="4261525" y="899721"/>
            <a:ext cx="2438395" cy="2407505"/>
            <a:chOff x="466781" y="1399488"/>
            <a:chExt cx="2855598" cy="2819422"/>
          </a:xfrm>
        </p:grpSpPr>
        <p:sp>
          <p:nvSpPr>
            <p:cNvPr id="15" name="Google Shape;15;p4"/>
            <p:cNvSpPr/>
            <p:nvPr/>
          </p:nvSpPr>
          <p:spPr>
            <a:xfrm rot="2768177">
              <a:off x="1062924" y="1786933"/>
              <a:ext cx="1872009" cy="1872009"/>
            </a:xfrm>
            <a:prstGeom prst="chord">
              <a:avLst>
                <a:gd fmla="val 5420356" name="adj1"/>
                <a:gd fmla="val 16200000" name="adj2"/>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 name="Google Shape;16;p4"/>
            <p:cNvSpPr/>
            <p:nvPr/>
          </p:nvSpPr>
          <p:spPr>
            <a:xfrm rot="-8100000">
              <a:off x="854454" y="1959383"/>
              <a:ext cx="1871853" cy="1871853"/>
            </a:xfrm>
            <a:prstGeom prst="chord">
              <a:avLst>
                <a:gd fmla="val 5420356" name="adj1"/>
                <a:gd fmla="val 16342947" name="adj2"/>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7" name="Google Shape;17;p4"/>
          <p:cNvGrpSpPr/>
          <p:nvPr/>
        </p:nvGrpSpPr>
        <p:grpSpPr>
          <a:xfrm>
            <a:off x="2216807" y="899721"/>
            <a:ext cx="2438395" cy="2407505"/>
            <a:chOff x="466781" y="1399488"/>
            <a:chExt cx="2855598" cy="2819422"/>
          </a:xfrm>
        </p:grpSpPr>
        <p:sp>
          <p:nvSpPr>
            <p:cNvPr id="18" name="Google Shape;18;p4"/>
            <p:cNvSpPr/>
            <p:nvPr/>
          </p:nvSpPr>
          <p:spPr>
            <a:xfrm rot="2768177">
              <a:off x="1062924" y="1786933"/>
              <a:ext cx="1872009" cy="1872009"/>
            </a:xfrm>
            <a:prstGeom prst="chord">
              <a:avLst>
                <a:gd fmla="val 5420356" name="adj1"/>
                <a:gd fmla="val 16200000" name="adj2"/>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 name="Google Shape;19;p4"/>
            <p:cNvSpPr/>
            <p:nvPr/>
          </p:nvSpPr>
          <p:spPr>
            <a:xfrm rot="-8100000">
              <a:off x="854454" y="1959383"/>
              <a:ext cx="1871853" cy="1871853"/>
            </a:xfrm>
            <a:prstGeom prst="chord">
              <a:avLst>
                <a:gd fmla="val 5420356" name="adj1"/>
                <a:gd fmla="val 16342947" name="adj2"/>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20" name="Google Shape;20;p4"/>
          <p:cNvGrpSpPr/>
          <p:nvPr/>
        </p:nvGrpSpPr>
        <p:grpSpPr>
          <a:xfrm>
            <a:off x="206325" y="899721"/>
            <a:ext cx="2438395" cy="2407505"/>
            <a:chOff x="466781" y="1399488"/>
            <a:chExt cx="2855598" cy="2819422"/>
          </a:xfrm>
        </p:grpSpPr>
        <p:sp>
          <p:nvSpPr>
            <p:cNvPr id="21" name="Google Shape;21;p4"/>
            <p:cNvSpPr/>
            <p:nvPr/>
          </p:nvSpPr>
          <p:spPr>
            <a:xfrm rot="2768177">
              <a:off x="1062924" y="1786933"/>
              <a:ext cx="1872009" cy="1872009"/>
            </a:xfrm>
            <a:prstGeom prst="chord">
              <a:avLst>
                <a:gd fmla="val 5420356" name="adj1"/>
                <a:gd fmla="val 1620000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 name="Google Shape;22;p4"/>
            <p:cNvSpPr/>
            <p:nvPr/>
          </p:nvSpPr>
          <p:spPr>
            <a:xfrm rot="-8100000">
              <a:off x="854454" y="1959383"/>
              <a:ext cx="1871853" cy="1871853"/>
            </a:xfrm>
            <a:prstGeom prst="chord">
              <a:avLst>
                <a:gd fmla="val 5420356" name="adj1"/>
                <a:gd fmla="val 16342947"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23" name="Google Shape;23;p4"/>
          <p:cNvSpPr/>
          <p:nvPr>
            <p:ph idx="2" type="pic"/>
          </p:nvPr>
        </p:nvSpPr>
        <p:spPr>
          <a:xfrm>
            <a:off x="689290" y="1401307"/>
            <a:ext cx="1404000" cy="1404000"/>
          </a:xfrm>
          <a:prstGeom prst="ellipse">
            <a:avLst/>
          </a:prstGeom>
          <a:solidFill>
            <a:srgbClr val="F2F2F2"/>
          </a:solidFill>
          <a:ln>
            <a:noFill/>
          </a:ln>
        </p:spPr>
      </p:sp>
      <p:sp>
        <p:nvSpPr>
          <p:cNvPr id="24" name="Google Shape;24;p4"/>
          <p:cNvSpPr/>
          <p:nvPr>
            <p:ph idx="3" type="pic"/>
          </p:nvPr>
        </p:nvSpPr>
        <p:spPr>
          <a:xfrm>
            <a:off x="2734007" y="1401308"/>
            <a:ext cx="1404000" cy="1404000"/>
          </a:xfrm>
          <a:prstGeom prst="ellipse">
            <a:avLst/>
          </a:prstGeom>
          <a:solidFill>
            <a:srgbClr val="F2F2F2"/>
          </a:solidFill>
          <a:ln>
            <a:noFill/>
          </a:ln>
        </p:spPr>
      </p:sp>
      <p:sp>
        <p:nvSpPr>
          <p:cNvPr id="25" name="Google Shape;25;p4"/>
          <p:cNvSpPr/>
          <p:nvPr>
            <p:ph idx="4" type="pic"/>
          </p:nvPr>
        </p:nvSpPr>
        <p:spPr>
          <a:xfrm>
            <a:off x="4778725" y="1401308"/>
            <a:ext cx="1404000" cy="1404000"/>
          </a:xfrm>
          <a:prstGeom prst="ellipse">
            <a:avLst/>
          </a:prstGeom>
          <a:solidFill>
            <a:srgbClr val="F2F2F2"/>
          </a:solidFill>
          <a:ln>
            <a:noFill/>
          </a:ln>
        </p:spPr>
      </p:sp>
      <p:sp>
        <p:nvSpPr>
          <p:cNvPr id="26" name="Google Shape;26;p4"/>
          <p:cNvSpPr/>
          <p:nvPr>
            <p:ph idx="5" type="pic"/>
          </p:nvPr>
        </p:nvSpPr>
        <p:spPr>
          <a:xfrm>
            <a:off x="6823441" y="1401308"/>
            <a:ext cx="1404000" cy="1404000"/>
          </a:xfrm>
          <a:prstGeom prst="ellipse">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7" name="Shape 27"/>
        <p:cNvGrpSpPr/>
        <p:nvPr/>
      </p:nvGrpSpPr>
      <p:grpSpPr>
        <a:xfrm>
          <a:off x="0" y="0"/>
          <a:ext cx="0" cy="0"/>
          <a:chOff x="0" y="0"/>
          <a:chExt cx="0" cy="0"/>
        </a:xfrm>
      </p:grpSpPr>
      <p:sp>
        <p:nvSpPr>
          <p:cNvPr id="28" name="Google Shape;28;p5"/>
          <p:cNvSpPr/>
          <p:nvPr>
            <p:ph idx="2" type="pic"/>
          </p:nvPr>
        </p:nvSpPr>
        <p:spPr>
          <a:xfrm>
            <a:off x="4246078" y="0"/>
            <a:ext cx="4897800" cy="51435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29" name="Shape 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30" name="Shape 30"/>
        <p:cNvGrpSpPr/>
        <p:nvPr/>
      </p:nvGrpSpPr>
      <p:grpSpPr>
        <a:xfrm>
          <a:off x="0" y="0"/>
          <a:ext cx="0" cy="0"/>
          <a:chOff x="0" y="0"/>
          <a:chExt cx="0" cy="0"/>
        </a:xfrm>
      </p:grpSpPr>
      <p:sp>
        <p:nvSpPr>
          <p:cNvPr id="31" name="Google Shape;31;p7"/>
          <p:cNvSpPr/>
          <p:nvPr>
            <p:ph idx="2" type="pic"/>
          </p:nvPr>
        </p:nvSpPr>
        <p:spPr>
          <a:xfrm>
            <a:off x="4571999" y="0"/>
            <a:ext cx="4572000" cy="5143500"/>
          </a:xfrm>
          <a:prstGeom prst="rect">
            <a:avLst/>
          </a:prstGeom>
          <a:solidFill>
            <a:srgbClr val="F2F2F2"/>
          </a:solidFill>
          <a:ln>
            <a:noFill/>
          </a:ln>
        </p:spPr>
      </p:sp>
      <p:sp>
        <p:nvSpPr>
          <p:cNvPr id="32" name="Google Shape;32;p7"/>
          <p:cNvSpPr/>
          <p:nvPr>
            <p:ph idx="3" type="pic"/>
          </p:nvPr>
        </p:nvSpPr>
        <p:spPr>
          <a:xfrm>
            <a:off x="614363" y="696517"/>
            <a:ext cx="3957600" cy="37506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34" name="Shape 34"/>
        <p:cNvGrpSpPr/>
        <p:nvPr/>
      </p:nvGrpSpPr>
      <p:grpSpPr>
        <a:xfrm>
          <a:off x="0" y="0"/>
          <a:ext cx="0" cy="0"/>
          <a:chOff x="0" y="0"/>
          <a:chExt cx="0" cy="0"/>
        </a:xfrm>
      </p:grpSpPr>
      <p:sp>
        <p:nvSpPr>
          <p:cNvPr id="35" name="Google Shape;35;p9"/>
          <p:cNvSpPr/>
          <p:nvPr>
            <p:ph idx="2" type="pic"/>
          </p:nvPr>
        </p:nvSpPr>
        <p:spPr>
          <a:xfrm>
            <a:off x="671974" y="342900"/>
            <a:ext cx="4064100" cy="4800600"/>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36"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docs.google.com/spreadsheets/d/1l3xwv_2BulIsutuMNElqzSB_eXOzSytc/edit?usp=sharing&amp;ouid=115860138582133264729&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1"/>
          <p:cNvSpPr txBox="1"/>
          <p:nvPr/>
        </p:nvSpPr>
        <p:spPr>
          <a:xfrm>
            <a:off x="460325" y="803225"/>
            <a:ext cx="8008800" cy="1221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3400">
                <a:solidFill>
                  <a:srgbClr val="DCCFC5"/>
                </a:solidFill>
                <a:latin typeface="Trebuchet MS"/>
                <a:ea typeface="Trebuchet MS"/>
                <a:cs typeface="Trebuchet MS"/>
                <a:sym typeface="Trebuchet MS"/>
              </a:rPr>
              <a:t>ABC Call Volume Trend Analysis</a:t>
            </a:r>
            <a:endParaRPr b="1" sz="3400">
              <a:solidFill>
                <a:srgbClr val="DCCFC5"/>
              </a:solidFill>
              <a:latin typeface="Trebuchet MS"/>
              <a:ea typeface="Trebuchet MS"/>
              <a:cs typeface="Trebuchet MS"/>
              <a:sym typeface="Trebuchet MS"/>
            </a:endParaRPr>
          </a:p>
          <a:p>
            <a:pPr indent="0" lvl="0" marL="0" rtl="0" algn="l">
              <a:spcBef>
                <a:spcPts val="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43550" y="152400"/>
            <a:ext cx="4268600" cy="4508975"/>
          </a:xfrm>
          <a:prstGeom prst="rect">
            <a:avLst/>
          </a:prstGeom>
          <a:noFill/>
          <a:ln>
            <a:noFill/>
          </a:ln>
        </p:spPr>
      </p:pic>
      <p:pic>
        <p:nvPicPr>
          <p:cNvPr id="152" name="Google Shape;152;p30"/>
          <p:cNvPicPr preferRelativeResize="0"/>
          <p:nvPr/>
        </p:nvPicPr>
        <p:blipFill>
          <a:blip r:embed="rId4">
            <a:alphaModFix/>
          </a:blip>
          <a:stretch>
            <a:fillRect/>
          </a:stretch>
        </p:blipFill>
        <p:spPr>
          <a:xfrm>
            <a:off x="4564475" y="152400"/>
            <a:ext cx="4427124" cy="4508975"/>
          </a:xfrm>
          <a:prstGeom prst="rect">
            <a:avLst/>
          </a:prstGeom>
          <a:noFill/>
          <a:ln>
            <a:noFill/>
          </a:ln>
        </p:spPr>
      </p:pic>
      <p:sp>
        <p:nvSpPr>
          <p:cNvPr id="153" name="Google Shape;153;p30"/>
          <p:cNvSpPr txBox="1"/>
          <p:nvPr/>
        </p:nvSpPr>
        <p:spPr>
          <a:xfrm>
            <a:off x="261050" y="4767200"/>
            <a:ext cx="41511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Pivot table for agent required in each time bucket</a:t>
            </a:r>
            <a:endParaRPr sz="1300"/>
          </a:p>
        </p:txBody>
      </p:sp>
      <p:sp>
        <p:nvSpPr>
          <p:cNvPr id="154" name="Google Shape;154;p30"/>
          <p:cNvSpPr txBox="1"/>
          <p:nvPr/>
        </p:nvSpPr>
        <p:spPr>
          <a:xfrm>
            <a:off x="4600225" y="4767200"/>
            <a:ext cx="43914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Line chart comparing agents present vs agents required</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nvSpPr>
        <p:spPr>
          <a:xfrm>
            <a:off x="108175" y="192850"/>
            <a:ext cx="64794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nvSpPr>
        <p:spPr>
          <a:xfrm>
            <a:off x="0" y="0"/>
            <a:ext cx="75258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F2F2F2"/>
                </a:solidFill>
              </a:rPr>
              <a:t>Night Shift Manpower Planning</a:t>
            </a:r>
            <a:endParaRPr sz="2100">
              <a:solidFill>
                <a:srgbClr val="F2F2F2"/>
              </a:solidFill>
            </a:endParaRPr>
          </a:p>
        </p:txBody>
      </p:sp>
      <p:sp>
        <p:nvSpPr>
          <p:cNvPr id="161" name="Google Shape;161;p31"/>
          <p:cNvSpPr txBox="1"/>
          <p:nvPr/>
        </p:nvSpPr>
        <p:spPr>
          <a:xfrm>
            <a:off x="0" y="416275"/>
            <a:ext cx="88548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F3F3F"/>
                </a:solidFill>
              </a:rPr>
              <a:t>Propose a manpower plan for each time bucket throughout the day, keeping the maximum abandon rate at 10%.</a:t>
            </a:r>
            <a:endParaRPr sz="1700">
              <a:solidFill>
                <a:srgbClr val="3F3F3F"/>
              </a:solidFill>
            </a:endParaRPr>
          </a:p>
        </p:txBody>
      </p:sp>
      <p:pic>
        <p:nvPicPr>
          <p:cNvPr id="162" name="Google Shape;162;p31"/>
          <p:cNvPicPr preferRelativeResize="0"/>
          <p:nvPr/>
        </p:nvPicPr>
        <p:blipFill>
          <a:blip r:embed="rId3">
            <a:alphaModFix/>
          </a:blip>
          <a:stretch>
            <a:fillRect/>
          </a:stretch>
        </p:blipFill>
        <p:spPr>
          <a:xfrm>
            <a:off x="5296400" y="839575"/>
            <a:ext cx="3558405" cy="3999125"/>
          </a:xfrm>
          <a:prstGeom prst="rect">
            <a:avLst/>
          </a:prstGeom>
          <a:noFill/>
          <a:ln>
            <a:noFill/>
          </a:ln>
        </p:spPr>
      </p:pic>
      <p:pic>
        <p:nvPicPr>
          <p:cNvPr id="163" name="Google Shape;163;p31"/>
          <p:cNvPicPr preferRelativeResize="0"/>
          <p:nvPr/>
        </p:nvPicPr>
        <p:blipFill>
          <a:blip r:embed="rId4">
            <a:alphaModFix/>
          </a:blip>
          <a:stretch>
            <a:fillRect/>
          </a:stretch>
        </p:blipFill>
        <p:spPr>
          <a:xfrm>
            <a:off x="108175" y="914750"/>
            <a:ext cx="4667250" cy="1257300"/>
          </a:xfrm>
          <a:prstGeom prst="rect">
            <a:avLst/>
          </a:prstGeom>
          <a:noFill/>
          <a:ln>
            <a:noFill/>
          </a:ln>
        </p:spPr>
      </p:pic>
      <p:sp>
        <p:nvSpPr>
          <p:cNvPr id="164" name="Google Shape;164;p31"/>
          <p:cNvSpPr txBox="1"/>
          <p:nvPr/>
        </p:nvSpPr>
        <p:spPr>
          <a:xfrm>
            <a:off x="202250" y="2368325"/>
            <a:ext cx="46674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Considering 30% calls are made during night with 10% </a:t>
            </a:r>
            <a:r>
              <a:rPr lang="en"/>
              <a:t>abandonment rate the total number of agents required are 17. These agents are distributed accordingly into time buckets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2"/>
          <p:cNvPicPr preferRelativeResize="0"/>
          <p:nvPr/>
        </p:nvPicPr>
        <p:blipFill>
          <a:blip r:embed="rId3">
            <a:alphaModFix/>
          </a:blip>
          <a:stretch>
            <a:fillRect/>
          </a:stretch>
        </p:blipFill>
        <p:spPr>
          <a:xfrm>
            <a:off x="3565425" y="152375"/>
            <a:ext cx="5454875" cy="4508975"/>
          </a:xfrm>
          <a:prstGeom prst="rect">
            <a:avLst/>
          </a:prstGeom>
          <a:noFill/>
          <a:ln>
            <a:noFill/>
          </a:ln>
        </p:spPr>
      </p:pic>
      <p:sp>
        <p:nvSpPr>
          <p:cNvPr id="170" name="Google Shape;170;p32"/>
          <p:cNvSpPr txBox="1"/>
          <p:nvPr/>
        </p:nvSpPr>
        <p:spPr>
          <a:xfrm>
            <a:off x="237525" y="333975"/>
            <a:ext cx="29397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Distribution of agents in time Buckets for night shift.</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178750" y="75275"/>
            <a:ext cx="58914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2F2F2"/>
                </a:solidFill>
              </a:rPr>
              <a:t>INSIGHTS</a:t>
            </a:r>
            <a:endParaRPr sz="2300">
              <a:solidFill>
                <a:srgbClr val="F2F2F2"/>
              </a:solidFill>
            </a:endParaRPr>
          </a:p>
        </p:txBody>
      </p:sp>
      <p:sp>
        <p:nvSpPr>
          <p:cNvPr id="176" name="Google Shape;176;p33"/>
          <p:cNvSpPr txBox="1"/>
          <p:nvPr/>
        </p:nvSpPr>
        <p:spPr>
          <a:xfrm>
            <a:off x="308100" y="816100"/>
            <a:ext cx="7878600" cy="3951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The highest average call duration is </a:t>
            </a:r>
            <a:r>
              <a:rPr lang="en" sz="2300">
                <a:solidFill>
                  <a:schemeClr val="dk1"/>
                </a:solidFill>
              </a:rPr>
              <a:t>22:54:17 at the time bucket 14_15.</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The highest percentage of customer call duration is 12.40% at time bucket 11_12 with 14626 calls.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The total manpower need to reach 10% </a:t>
            </a:r>
            <a:r>
              <a:rPr lang="en" sz="2300">
                <a:solidFill>
                  <a:schemeClr val="dk1"/>
                </a:solidFill>
              </a:rPr>
              <a:t>abandonment rate is 56 in the morning shift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Manpower needed at night considering 30% of the calls are made at night the total number of agents required would be 17.</a:t>
            </a:r>
            <a:endParaRPr sz="2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390400" y="486825"/>
            <a:ext cx="6173700" cy="11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2F2F2"/>
                </a:solidFill>
                <a:latin typeface="Trebuchet MS"/>
                <a:ea typeface="Trebuchet MS"/>
                <a:cs typeface="Trebuchet MS"/>
                <a:sym typeface="Trebuchet MS"/>
              </a:rPr>
              <a:t>THANK YOU </a:t>
            </a:r>
            <a:endParaRPr sz="4000">
              <a:solidFill>
                <a:srgbClr val="F2F2F2"/>
              </a:solidFill>
              <a:latin typeface="Trebuchet MS"/>
              <a:ea typeface="Trebuchet MS"/>
              <a:cs typeface="Trebuchet MS"/>
              <a:sym typeface="Trebuchet MS"/>
            </a:endParaRPr>
          </a:p>
        </p:txBody>
      </p:sp>
      <p:sp>
        <p:nvSpPr>
          <p:cNvPr id="182" name="Google Shape;182;p34"/>
          <p:cNvSpPr txBox="1"/>
          <p:nvPr/>
        </p:nvSpPr>
        <p:spPr>
          <a:xfrm>
            <a:off x="2671700" y="3203225"/>
            <a:ext cx="4209900" cy="9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Excel: </a:t>
            </a:r>
            <a:r>
              <a:rPr lang="en" u="sng">
                <a:solidFill>
                  <a:schemeClr val="hlink"/>
                </a:solidFill>
                <a:hlinkClick r:id="rId3"/>
              </a:rPr>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2"/>
          <p:cNvSpPr txBox="1"/>
          <p:nvPr/>
        </p:nvSpPr>
        <p:spPr>
          <a:xfrm>
            <a:off x="272450" y="251300"/>
            <a:ext cx="58245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Trebuchet MS"/>
                <a:ea typeface="Trebuchet MS"/>
                <a:cs typeface="Trebuchet MS"/>
                <a:sym typeface="Trebuchet MS"/>
              </a:rPr>
              <a:t>PROJECT </a:t>
            </a:r>
            <a:r>
              <a:rPr lang="en" sz="3100">
                <a:latin typeface="Trebuchet MS"/>
                <a:ea typeface="Trebuchet MS"/>
                <a:cs typeface="Trebuchet MS"/>
                <a:sym typeface="Trebuchet MS"/>
              </a:rPr>
              <a:t>DESCRIPTION</a:t>
            </a:r>
            <a:endParaRPr sz="3100">
              <a:latin typeface="Trebuchet MS"/>
              <a:ea typeface="Trebuchet MS"/>
              <a:cs typeface="Trebuchet MS"/>
              <a:sym typeface="Trebuchet MS"/>
            </a:endParaRPr>
          </a:p>
        </p:txBody>
      </p:sp>
      <p:sp>
        <p:nvSpPr>
          <p:cNvPr id="88" name="Google Shape;88;p22"/>
          <p:cNvSpPr txBox="1"/>
          <p:nvPr/>
        </p:nvSpPr>
        <p:spPr>
          <a:xfrm>
            <a:off x="401625" y="1108550"/>
            <a:ext cx="8243700" cy="36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4"/>
                </a:solidFill>
                <a:latin typeface="Trebuchet MS"/>
                <a:ea typeface="Trebuchet MS"/>
                <a:cs typeface="Trebuchet MS"/>
                <a:sym typeface="Trebuchet MS"/>
              </a:rPr>
              <a:t>This project focuses on Customer Experience (CX) analytics for an inbound calling team. The dataset covers a 23-day period and includes information such as agent ID and name, queue time, call time, call duration, and call status (abandoned, answered, or transferred). The objective is to analyze customer interactions to gain insights into customer experience and agent performance. The CX team plays a vital role in improving customer satisfaction by leveraging AI tools like IVR, RPA, and Predictive Analytics. The analysis aims to understand customer wait times, call outcomes, and the effectiveness of the inbound support process in fostering customer loyalty.</a:t>
            </a:r>
            <a:endParaRPr sz="2100">
              <a:solidFill>
                <a:schemeClr val="accent4"/>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3"/>
          <p:cNvSpPr txBox="1"/>
          <p:nvPr/>
        </p:nvSpPr>
        <p:spPr>
          <a:xfrm>
            <a:off x="248950" y="310025"/>
            <a:ext cx="4662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rgbClr val="FF0000"/>
                </a:solidFill>
                <a:latin typeface="Trebuchet MS"/>
                <a:ea typeface="Trebuchet MS"/>
                <a:cs typeface="Trebuchet MS"/>
                <a:sym typeface="Trebuchet MS"/>
              </a:rPr>
              <a:t>TECH-STACK USED</a:t>
            </a:r>
            <a:endParaRPr sz="4300">
              <a:solidFill>
                <a:srgbClr val="FF0000"/>
              </a:solidFill>
              <a:latin typeface="Trebuchet MS"/>
              <a:ea typeface="Trebuchet MS"/>
              <a:cs typeface="Trebuchet MS"/>
              <a:sym typeface="Trebuchet MS"/>
            </a:endParaRPr>
          </a:p>
        </p:txBody>
      </p:sp>
      <p:sp>
        <p:nvSpPr>
          <p:cNvPr id="94" name="Google Shape;94;p23"/>
          <p:cNvSpPr txBox="1"/>
          <p:nvPr/>
        </p:nvSpPr>
        <p:spPr>
          <a:xfrm>
            <a:off x="319425" y="1285800"/>
            <a:ext cx="8067600" cy="25719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F2F2F2"/>
              </a:buClr>
              <a:buSzPts val="2600"/>
              <a:buChar char="●"/>
            </a:pPr>
            <a:r>
              <a:rPr lang="en" sz="2600">
                <a:solidFill>
                  <a:srgbClr val="F2F2F2"/>
                </a:solidFill>
              </a:rPr>
              <a:t>Microsoft Excel to analyze create pivot tables and charts, and to derive insights of the data.</a:t>
            </a:r>
            <a:endParaRPr sz="2600">
              <a:solidFill>
                <a:srgbClr val="F2F2F2"/>
              </a:solidFill>
            </a:endParaRPr>
          </a:p>
          <a:p>
            <a:pPr indent="-393700" lvl="0" marL="457200" rtl="0" algn="l">
              <a:spcBef>
                <a:spcPts val="0"/>
              </a:spcBef>
              <a:spcAft>
                <a:spcPts val="0"/>
              </a:spcAft>
              <a:buClr>
                <a:srgbClr val="F2F2F2"/>
              </a:buClr>
              <a:buSzPts val="2600"/>
              <a:buChar char="●"/>
            </a:pPr>
            <a:r>
              <a:rPr lang="en" sz="2600">
                <a:solidFill>
                  <a:srgbClr val="F2F2F2"/>
                </a:solidFill>
              </a:rPr>
              <a:t>Microsoft </a:t>
            </a:r>
            <a:r>
              <a:rPr lang="en" sz="2600">
                <a:solidFill>
                  <a:srgbClr val="F2F2F2"/>
                </a:solidFill>
              </a:rPr>
              <a:t>powerpoint</a:t>
            </a:r>
            <a:r>
              <a:rPr lang="en" sz="2600">
                <a:solidFill>
                  <a:srgbClr val="F2F2F2"/>
                </a:solidFill>
              </a:rPr>
              <a:t> to create the presentation of the process and insights of the project.</a:t>
            </a:r>
            <a:endParaRPr sz="2600">
              <a:solidFill>
                <a:srgbClr val="F2F2F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idx="1" type="body"/>
          </p:nvPr>
        </p:nvSpPr>
        <p:spPr>
          <a:xfrm>
            <a:off x="242647" y="254632"/>
            <a:ext cx="8679900" cy="543300"/>
          </a:xfrm>
          <a:prstGeom prst="rect">
            <a:avLst/>
          </a:prstGeom>
        </p:spPr>
        <p:txBody>
          <a:bodyPr anchorCtr="0" anchor="ctr" bIns="34275" lIns="68575" spcFirstLastPara="1" rIns="68575" wrap="square" tIns="34275">
            <a:noAutofit/>
          </a:bodyPr>
          <a:lstStyle/>
          <a:p>
            <a:pPr indent="0" lvl="0" marL="0" rtl="0" algn="ctr">
              <a:spcBef>
                <a:spcPts val="800"/>
              </a:spcBef>
              <a:spcAft>
                <a:spcPts val="0"/>
              </a:spcAft>
              <a:buNone/>
            </a:pPr>
            <a:r>
              <a:rPr lang="en"/>
              <a:t>APPROACH</a:t>
            </a:r>
            <a:endParaRPr/>
          </a:p>
        </p:txBody>
      </p:sp>
      <p:pic>
        <p:nvPicPr>
          <p:cNvPr id="100" name="Google Shape;100;p24"/>
          <p:cNvPicPr preferRelativeResize="0"/>
          <p:nvPr>
            <p:ph idx="2" type="pic"/>
          </p:nvPr>
        </p:nvPicPr>
        <p:blipFill rotWithShape="1">
          <a:blip r:embed="rId3">
            <a:alphaModFix/>
          </a:blip>
          <a:srcRect b="0" l="16161" r="16161" t="0"/>
          <a:stretch/>
        </p:blipFill>
        <p:spPr>
          <a:xfrm>
            <a:off x="689290" y="1401307"/>
            <a:ext cx="1404000" cy="1404000"/>
          </a:xfrm>
          <a:prstGeom prst="ellipse">
            <a:avLst/>
          </a:prstGeom>
        </p:spPr>
      </p:pic>
      <p:pic>
        <p:nvPicPr>
          <p:cNvPr id="101" name="Google Shape;101;p24"/>
          <p:cNvPicPr preferRelativeResize="0"/>
          <p:nvPr>
            <p:ph idx="3" type="pic"/>
          </p:nvPr>
        </p:nvPicPr>
        <p:blipFill rotWithShape="1">
          <a:blip r:embed="rId4">
            <a:alphaModFix/>
          </a:blip>
          <a:srcRect b="0" l="18869" r="18875" t="0"/>
          <a:stretch/>
        </p:blipFill>
        <p:spPr>
          <a:xfrm>
            <a:off x="2734007" y="1401308"/>
            <a:ext cx="1404000" cy="1404000"/>
          </a:xfrm>
          <a:prstGeom prst="ellipse">
            <a:avLst/>
          </a:prstGeom>
        </p:spPr>
      </p:pic>
      <p:pic>
        <p:nvPicPr>
          <p:cNvPr id="102" name="Google Shape;102;p24"/>
          <p:cNvPicPr preferRelativeResize="0"/>
          <p:nvPr>
            <p:ph idx="4" type="pic"/>
          </p:nvPr>
        </p:nvPicPr>
        <p:blipFill rotWithShape="1">
          <a:blip r:embed="rId5">
            <a:alphaModFix/>
          </a:blip>
          <a:srcRect b="0" l="0" r="0" t="0"/>
          <a:stretch/>
        </p:blipFill>
        <p:spPr>
          <a:xfrm>
            <a:off x="4778725" y="1401308"/>
            <a:ext cx="1404000" cy="1404000"/>
          </a:xfrm>
          <a:prstGeom prst="ellipse">
            <a:avLst/>
          </a:prstGeom>
        </p:spPr>
      </p:pic>
      <p:pic>
        <p:nvPicPr>
          <p:cNvPr id="103" name="Google Shape;103;p24"/>
          <p:cNvPicPr preferRelativeResize="0"/>
          <p:nvPr>
            <p:ph idx="5" type="pic"/>
          </p:nvPr>
        </p:nvPicPr>
        <p:blipFill rotWithShape="1">
          <a:blip r:embed="rId6">
            <a:alphaModFix/>
          </a:blip>
          <a:srcRect b="0" l="14312" r="14305" t="0"/>
          <a:stretch/>
        </p:blipFill>
        <p:spPr>
          <a:xfrm>
            <a:off x="6823441" y="1401308"/>
            <a:ext cx="1404000" cy="1404000"/>
          </a:xfrm>
          <a:prstGeom prst="ellipse">
            <a:avLst/>
          </a:prstGeom>
        </p:spPr>
      </p:pic>
      <p:sp>
        <p:nvSpPr>
          <p:cNvPr id="104" name="Google Shape;104;p24"/>
          <p:cNvSpPr txBox="1"/>
          <p:nvPr/>
        </p:nvSpPr>
        <p:spPr>
          <a:xfrm>
            <a:off x="636500" y="3316275"/>
            <a:ext cx="15972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Analyzing the data provided</a:t>
            </a:r>
            <a:endParaRPr sz="2200">
              <a:solidFill>
                <a:schemeClr val="accent1"/>
              </a:solidFill>
            </a:endParaRPr>
          </a:p>
        </p:txBody>
      </p:sp>
      <p:sp>
        <p:nvSpPr>
          <p:cNvPr id="105" name="Google Shape;105;p24"/>
          <p:cNvSpPr txBox="1"/>
          <p:nvPr/>
        </p:nvSpPr>
        <p:spPr>
          <a:xfrm>
            <a:off x="2480938" y="3316275"/>
            <a:ext cx="18438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Extracting insights from the data</a:t>
            </a:r>
            <a:endParaRPr>
              <a:solidFill>
                <a:schemeClr val="accent1"/>
              </a:solidFill>
            </a:endParaRPr>
          </a:p>
        </p:txBody>
      </p:sp>
      <p:sp>
        <p:nvSpPr>
          <p:cNvPr id="106" name="Google Shape;106;p24"/>
          <p:cNvSpPr txBox="1"/>
          <p:nvPr/>
        </p:nvSpPr>
        <p:spPr>
          <a:xfrm>
            <a:off x="4572000" y="3316275"/>
            <a:ext cx="23895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Creating charts to represent trends of the data</a:t>
            </a:r>
            <a:endParaRPr sz="2200">
              <a:solidFill>
                <a:schemeClr val="accent1"/>
              </a:solidFill>
            </a:endParaRPr>
          </a:p>
        </p:txBody>
      </p:sp>
      <p:sp>
        <p:nvSpPr>
          <p:cNvPr id="107" name="Google Shape;107;p24"/>
          <p:cNvSpPr txBox="1"/>
          <p:nvPr/>
        </p:nvSpPr>
        <p:spPr>
          <a:xfrm>
            <a:off x="6961450" y="3316275"/>
            <a:ext cx="1961100" cy="1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Presenting the results</a:t>
            </a:r>
            <a:endParaRPr sz="22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nvSpPr>
        <p:spPr>
          <a:xfrm>
            <a:off x="0" y="0"/>
            <a:ext cx="36405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F2F2F2"/>
                </a:solidFill>
              </a:rPr>
              <a:t>Average Call Duration:</a:t>
            </a:r>
            <a:endParaRPr sz="2100">
              <a:solidFill>
                <a:srgbClr val="F2F2F2"/>
              </a:solidFill>
            </a:endParaRPr>
          </a:p>
        </p:txBody>
      </p:sp>
      <p:sp>
        <p:nvSpPr>
          <p:cNvPr id="113" name="Google Shape;113;p25"/>
          <p:cNvSpPr txBox="1"/>
          <p:nvPr/>
        </p:nvSpPr>
        <p:spPr>
          <a:xfrm>
            <a:off x="131525" y="427450"/>
            <a:ext cx="8854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8492A6"/>
                </a:solidFill>
              </a:rPr>
              <a:t> </a:t>
            </a:r>
            <a:r>
              <a:rPr lang="en" sz="1550">
                <a:solidFill>
                  <a:schemeClr val="dk1"/>
                </a:solidFill>
              </a:rPr>
              <a:t>What is the average duration of calls for each time bucket?</a:t>
            </a:r>
            <a:endParaRPr sz="1900">
              <a:solidFill>
                <a:schemeClr val="dk1"/>
              </a:solidFill>
            </a:endParaRPr>
          </a:p>
        </p:txBody>
      </p:sp>
      <p:pic>
        <p:nvPicPr>
          <p:cNvPr id="114" name="Google Shape;114;p25"/>
          <p:cNvPicPr preferRelativeResize="0"/>
          <p:nvPr/>
        </p:nvPicPr>
        <p:blipFill>
          <a:blip r:embed="rId3">
            <a:alphaModFix/>
          </a:blip>
          <a:stretch>
            <a:fillRect/>
          </a:stretch>
        </p:blipFill>
        <p:spPr>
          <a:xfrm>
            <a:off x="3918175" y="826750"/>
            <a:ext cx="5225824" cy="4222675"/>
          </a:xfrm>
          <a:prstGeom prst="rect">
            <a:avLst/>
          </a:prstGeom>
          <a:noFill/>
          <a:ln>
            <a:noFill/>
          </a:ln>
        </p:spPr>
      </p:pic>
      <p:sp>
        <p:nvSpPr>
          <p:cNvPr id="115" name="Google Shape;115;p25"/>
          <p:cNvSpPr txBox="1"/>
          <p:nvPr/>
        </p:nvSpPr>
        <p:spPr>
          <a:xfrm>
            <a:off x="0" y="826750"/>
            <a:ext cx="3798300" cy="318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Order</a:t>
            </a:r>
            <a:r>
              <a:rPr lang="en"/>
              <a:t> to get the average duration of calls in each time bucket i have utilized the pivot table. In this i have used time bucket in rows and average of call seconds in values and also have considered the call status in </a:t>
            </a:r>
            <a:r>
              <a:rPr lang="en"/>
              <a:t>columns</a:t>
            </a:r>
            <a:r>
              <a:rPr lang="en"/>
              <a:t> to get </a:t>
            </a:r>
            <a:r>
              <a:rPr lang="en"/>
              <a:t>separated</a:t>
            </a:r>
            <a:r>
              <a:rPr lang="en"/>
              <a:t> values for </a:t>
            </a:r>
            <a:r>
              <a:rPr lang="en"/>
              <a:t>both</a:t>
            </a:r>
            <a:r>
              <a:rPr lang="en"/>
              <a:t> calls answered and </a:t>
            </a:r>
            <a:r>
              <a:rPr lang="en"/>
              <a:t>transferred.</a:t>
            </a:r>
            <a:endParaRPr/>
          </a:p>
          <a:p>
            <a:pPr indent="-317500" lvl="0" marL="457200" rtl="0" algn="l">
              <a:spcBef>
                <a:spcPts val="0"/>
              </a:spcBef>
              <a:spcAft>
                <a:spcPts val="0"/>
              </a:spcAft>
              <a:buSzPts val="1400"/>
              <a:buChar char="●"/>
            </a:pPr>
            <a:r>
              <a:rPr lang="en"/>
              <a:t>Created a line graph to represent the duration of calls answered and transferred for each time bucket.</a:t>
            </a:r>
            <a:endParaRPr/>
          </a:p>
          <a:p>
            <a:pPr indent="-317500" lvl="0" marL="457200" rtl="0" algn="l">
              <a:spcBef>
                <a:spcPts val="0"/>
              </a:spcBef>
              <a:spcAft>
                <a:spcPts val="0"/>
              </a:spcAft>
              <a:buSzPts val="1400"/>
              <a:buChar char="●"/>
            </a:pPr>
            <a:r>
              <a:rPr lang="en"/>
              <a:t>Created a bar chart for total call seconds for each time bucket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6"/>
          <p:cNvPicPr preferRelativeResize="0"/>
          <p:nvPr/>
        </p:nvPicPr>
        <p:blipFill>
          <a:blip r:embed="rId3">
            <a:alphaModFix/>
          </a:blip>
          <a:stretch>
            <a:fillRect/>
          </a:stretch>
        </p:blipFill>
        <p:spPr>
          <a:xfrm>
            <a:off x="0" y="0"/>
            <a:ext cx="4717826" cy="4586824"/>
          </a:xfrm>
          <a:prstGeom prst="rect">
            <a:avLst/>
          </a:prstGeom>
          <a:noFill/>
          <a:ln>
            <a:noFill/>
          </a:ln>
        </p:spPr>
      </p:pic>
      <p:pic>
        <p:nvPicPr>
          <p:cNvPr id="121" name="Google Shape;121;p26"/>
          <p:cNvPicPr preferRelativeResize="0"/>
          <p:nvPr/>
        </p:nvPicPr>
        <p:blipFill>
          <a:blip r:embed="rId4">
            <a:alphaModFix/>
          </a:blip>
          <a:stretch>
            <a:fillRect/>
          </a:stretch>
        </p:blipFill>
        <p:spPr>
          <a:xfrm>
            <a:off x="4717825" y="0"/>
            <a:ext cx="4426174" cy="4586825"/>
          </a:xfrm>
          <a:prstGeom prst="rect">
            <a:avLst/>
          </a:prstGeom>
          <a:noFill/>
          <a:ln>
            <a:noFill/>
          </a:ln>
        </p:spPr>
      </p:pic>
      <p:sp>
        <p:nvSpPr>
          <p:cNvPr id="122" name="Google Shape;122;p26"/>
          <p:cNvSpPr txBox="1"/>
          <p:nvPr/>
        </p:nvSpPr>
        <p:spPr>
          <a:xfrm>
            <a:off x="71713" y="4696650"/>
            <a:ext cx="45744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2F2F2"/>
                </a:highlight>
              </a:rPr>
              <a:t>AVERAGE CALL SECONDS PER TIME BUCKET ON CALL STATUS</a:t>
            </a:r>
            <a:endParaRPr sz="1100">
              <a:highlight>
                <a:srgbClr val="F2F2F2"/>
              </a:highlight>
            </a:endParaRPr>
          </a:p>
        </p:txBody>
      </p:sp>
      <p:sp>
        <p:nvSpPr>
          <p:cNvPr id="123" name="Google Shape;123;p26"/>
          <p:cNvSpPr txBox="1"/>
          <p:nvPr/>
        </p:nvSpPr>
        <p:spPr>
          <a:xfrm>
            <a:off x="4784875" y="4696650"/>
            <a:ext cx="42921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highlight>
                  <a:srgbClr val="F2F2F2"/>
                </a:highlight>
              </a:rPr>
              <a:t>TOTAL CALL SECONDS PER BUCKET  </a:t>
            </a:r>
            <a:endParaRPr sz="1300">
              <a:highlight>
                <a:srgbClr val="F2F2F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nvSpPr>
        <p:spPr>
          <a:xfrm>
            <a:off x="0" y="0"/>
            <a:ext cx="6796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50">
                <a:solidFill>
                  <a:srgbClr val="F2F2F2"/>
                </a:solidFill>
              </a:rPr>
              <a:t>Call Volume Analysis</a:t>
            </a:r>
            <a:endParaRPr sz="2150">
              <a:solidFill>
                <a:srgbClr val="F2F2F2"/>
              </a:solidFill>
            </a:endParaRPr>
          </a:p>
        </p:txBody>
      </p:sp>
      <p:sp>
        <p:nvSpPr>
          <p:cNvPr id="129" name="Google Shape;129;p27"/>
          <p:cNvSpPr txBox="1"/>
          <p:nvPr/>
        </p:nvSpPr>
        <p:spPr>
          <a:xfrm>
            <a:off x="81850" y="446400"/>
            <a:ext cx="88692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dk1"/>
                </a:solidFill>
              </a:rPr>
              <a:t> Can you create a chart or graph that shows the number of calls received in each time bucket?</a:t>
            </a:r>
            <a:endParaRPr sz="2650">
              <a:solidFill>
                <a:schemeClr val="dk1"/>
              </a:solidFill>
            </a:endParaRPr>
          </a:p>
        </p:txBody>
      </p:sp>
      <p:pic>
        <p:nvPicPr>
          <p:cNvPr id="130" name="Google Shape;130;p27"/>
          <p:cNvPicPr preferRelativeResize="0"/>
          <p:nvPr/>
        </p:nvPicPr>
        <p:blipFill>
          <a:blip r:embed="rId3">
            <a:alphaModFix/>
          </a:blip>
          <a:stretch>
            <a:fillRect/>
          </a:stretch>
        </p:blipFill>
        <p:spPr>
          <a:xfrm>
            <a:off x="5164675" y="892800"/>
            <a:ext cx="3786375" cy="4074900"/>
          </a:xfrm>
          <a:prstGeom prst="rect">
            <a:avLst/>
          </a:prstGeom>
          <a:noFill/>
          <a:ln>
            <a:noFill/>
          </a:ln>
        </p:spPr>
      </p:pic>
      <p:sp>
        <p:nvSpPr>
          <p:cNvPr id="131" name="Google Shape;131;p27"/>
          <p:cNvSpPr txBox="1"/>
          <p:nvPr/>
        </p:nvSpPr>
        <p:spPr>
          <a:xfrm>
            <a:off x="225775" y="1427575"/>
            <a:ext cx="4186200" cy="288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obtain the number of calls </a:t>
            </a:r>
            <a:r>
              <a:rPr lang="en"/>
              <a:t>received</a:t>
            </a:r>
            <a:r>
              <a:rPr lang="en"/>
              <a:t> in each bucket I have pivot table with time bucket in rows and count of customer phone number and percentage in values.</a:t>
            </a:r>
            <a:endParaRPr/>
          </a:p>
          <a:p>
            <a:pPr indent="-317500" lvl="0" marL="457200" rtl="0" algn="l">
              <a:spcBef>
                <a:spcPts val="0"/>
              </a:spcBef>
              <a:spcAft>
                <a:spcPts val="0"/>
              </a:spcAft>
              <a:buSzPts val="1400"/>
              <a:buChar char="●"/>
            </a:pPr>
            <a:r>
              <a:rPr lang="en"/>
              <a:t>Created a graph for count of customer phone number and the percentage as per call buckets where count is represented in bars and the percentage in line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8"/>
          <p:cNvPicPr preferRelativeResize="0"/>
          <p:nvPr/>
        </p:nvPicPr>
        <p:blipFill>
          <a:blip r:embed="rId3">
            <a:alphaModFix/>
          </a:blip>
          <a:stretch>
            <a:fillRect/>
          </a:stretch>
        </p:blipFill>
        <p:spPr>
          <a:xfrm>
            <a:off x="152400" y="152400"/>
            <a:ext cx="8669400" cy="4262024"/>
          </a:xfrm>
          <a:prstGeom prst="rect">
            <a:avLst/>
          </a:prstGeom>
          <a:noFill/>
          <a:ln>
            <a:noFill/>
          </a:ln>
        </p:spPr>
      </p:pic>
      <p:sp>
        <p:nvSpPr>
          <p:cNvPr id="137" name="Google Shape;137;p28"/>
          <p:cNvSpPr txBox="1"/>
          <p:nvPr/>
        </p:nvSpPr>
        <p:spPr>
          <a:xfrm>
            <a:off x="1342900" y="4532000"/>
            <a:ext cx="75378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 of customer phone number and there percentage in each time bucket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0" y="0"/>
            <a:ext cx="61383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50">
                <a:solidFill>
                  <a:srgbClr val="F2F2F2"/>
                </a:solidFill>
              </a:rPr>
              <a:t>Manpower Planning:</a:t>
            </a:r>
            <a:endParaRPr sz="2500">
              <a:solidFill>
                <a:srgbClr val="F2F2F2"/>
              </a:solidFill>
            </a:endParaRPr>
          </a:p>
        </p:txBody>
      </p:sp>
      <p:sp>
        <p:nvSpPr>
          <p:cNvPr id="143" name="Google Shape;143;p29"/>
          <p:cNvSpPr txBox="1"/>
          <p:nvPr/>
        </p:nvSpPr>
        <p:spPr>
          <a:xfrm>
            <a:off x="119950" y="569150"/>
            <a:ext cx="8701800" cy="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rPr>
              <a:t>What is the minimum number of agents required in each time bucket to reduce the abandon rate to 10%?</a:t>
            </a:r>
            <a:endParaRPr sz="1700">
              <a:solidFill>
                <a:schemeClr val="dk1"/>
              </a:solidFill>
            </a:endParaRPr>
          </a:p>
        </p:txBody>
      </p:sp>
      <p:pic>
        <p:nvPicPr>
          <p:cNvPr id="144" name="Google Shape;144;p29"/>
          <p:cNvPicPr preferRelativeResize="0"/>
          <p:nvPr/>
        </p:nvPicPr>
        <p:blipFill>
          <a:blip r:embed="rId3">
            <a:alphaModFix/>
          </a:blip>
          <a:stretch>
            <a:fillRect/>
          </a:stretch>
        </p:blipFill>
        <p:spPr>
          <a:xfrm>
            <a:off x="4350450" y="933375"/>
            <a:ext cx="4731250" cy="4033726"/>
          </a:xfrm>
          <a:prstGeom prst="rect">
            <a:avLst/>
          </a:prstGeom>
          <a:noFill/>
          <a:ln>
            <a:noFill/>
          </a:ln>
        </p:spPr>
      </p:pic>
      <p:pic>
        <p:nvPicPr>
          <p:cNvPr id="145" name="Google Shape;145;p29"/>
          <p:cNvPicPr preferRelativeResize="0"/>
          <p:nvPr/>
        </p:nvPicPr>
        <p:blipFill>
          <a:blip r:embed="rId4">
            <a:alphaModFix/>
          </a:blip>
          <a:stretch>
            <a:fillRect/>
          </a:stretch>
        </p:blipFill>
        <p:spPr>
          <a:xfrm>
            <a:off x="119950" y="1062725"/>
            <a:ext cx="4151025" cy="3516325"/>
          </a:xfrm>
          <a:prstGeom prst="rect">
            <a:avLst/>
          </a:prstGeom>
          <a:noFill/>
          <a:ln>
            <a:noFill/>
          </a:ln>
        </p:spPr>
      </p:pic>
      <p:sp>
        <p:nvSpPr>
          <p:cNvPr id="146" name="Google Shape;146;p29"/>
          <p:cNvSpPr txBox="1"/>
          <p:nvPr/>
        </p:nvSpPr>
        <p:spPr>
          <a:xfrm>
            <a:off x="249300" y="4579050"/>
            <a:ext cx="37746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Calculation for no. of agents needed to </a:t>
            </a:r>
            <a:r>
              <a:rPr lang="en"/>
              <a:t>increase</a:t>
            </a:r>
            <a:r>
              <a:rPr lang="en"/>
              <a:t> efficiency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516">
      <a:dk1>
        <a:srgbClr val="000000"/>
      </a:dk1>
      <a:lt1>
        <a:srgbClr val="FFFFFF"/>
      </a:lt1>
      <a:dk2>
        <a:srgbClr val="44546A"/>
      </a:dk2>
      <a:lt2>
        <a:srgbClr val="E7E6E6"/>
      </a:lt2>
      <a:accent1>
        <a:srgbClr val="7344AE"/>
      </a:accent1>
      <a:accent2>
        <a:srgbClr val="FF5030"/>
      </a:accent2>
      <a:accent3>
        <a:srgbClr val="7344AE"/>
      </a:accent3>
      <a:accent4>
        <a:srgbClr val="FF5030"/>
      </a:accent4>
      <a:accent5>
        <a:srgbClr val="7344AE"/>
      </a:accent5>
      <a:accent6>
        <a:srgbClr val="FF503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