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18"/>
  </p:notesMasterIdLst>
  <p:handoutMasterIdLst>
    <p:handoutMasterId r:id="rId19"/>
  </p:handoutMasterIdLst>
  <p:sldIdLst>
    <p:sldId id="257" r:id="rId2"/>
    <p:sldId id="258" r:id="rId3"/>
    <p:sldId id="260" r:id="rId4"/>
    <p:sldId id="277" r:id="rId5"/>
    <p:sldId id="276" r:id="rId6"/>
    <p:sldId id="279" r:id="rId7"/>
    <p:sldId id="280" r:id="rId8"/>
    <p:sldId id="261" r:id="rId9"/>
    <p:sldId id="259" r:id="rId10"/>
    <p:sldId id="262" r:id="rId11"/>
    <p:sldId id="263" r:id="rId12"/>
    <p:sldId id="264" r:id="rId13"/>
    <p:sldId id="265" r:id="rId14"/>
    <p:sldId id="266" r:id="rId15"/>
    <p:sldId id="273" r:id="rId16"/>
    <p:sldId id="274" r:id="rId17"/>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9999FF"/>
    <a:srgbClr val="0099CC"/>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67" d="100"/>
          <a:sy n="67" d="100"/>
        </p:scale>
        <p:origin x="644" y="32"/>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3" d="2"/>
        <a:sy n="3" d="2"/>
      </p:scale>
      <p:origin x="0" y="0"/>
    </p:cViewPr>
  </p:notesTextViewPr>
  <p:notesViewPr>
    <p:cSldViewPr>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430627-7E77-43DD-8BA3-8BAAC047B044}" type="doc">
      <dgm:prSet loTypeId="urn:microsoft.com/office/officeart/2008/layout/VerticalCircleList" loCatId="list" qsTypeId="urn:microsoft.com/office/officeart/2005/8/quickstyle/simple1" qsCatId="simple" csTypeId="urn:microsoft.com/office/officeart/2005/8/colors/accent1_2" csCatId="accent1" phldr="1"/>
      <dgm:spPr/>
      <dgm:t>
        <a:bodyPr/>
        <a:lstStyle/>
        <a:p>
          <a:endParaRPr lang="en-US"/>
        </a:p>
      </dgm:t>
    </dgm:pt>
    <dgm:pt modelId="{D74021AD-DC83-4D85-880F-495DC5804D10}" type="pres">
      <dgm:prSet presAssocID="{6C430627-7E77-43DD-8BA3-8BAAC047B044}" presName="Name0" presStyleCnt="0">
        <dgm:presLayoutVars>
          <dgm:dir/>
        </dgm:presLayoutVars>
      </dgm:prSet>
      <dgm:spPr/>
    </dgm:pt>
  </dgm:ptLst>
  <dgm:cxnLst>
    <dgm:cxn modelId="{E0D08FCF-F74E-412D-99BE-1F029DD2398C}" type="presOf" srcId="{6C430627-7E77-43DD-8BA3-8BAAC047B044}" destId="{D74021AD-DC83-4D85-880F-495DC5804D10}" srcOrd="0" destOrd="0" presId="urn:microsoft.com/office/officeart/2008/layout/VerticalCircleList"/>
  </dgm:cxnLst>
  <dgm:bg>
    <a:blipFill>
      <a:blip xmlns:r="http://schemas.openxmlformats.org/officeDocument/2006/relationships" r:embed="rId1"/>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20642A-8D31-472A-9428-B36AAD0C224E}" type="doc">
      <dgm:prSet loTypeId="urn:diagrams.loki3.com/BracketList+Icon" loCatId="list" qsTypeId="urn:microsoft.com/office/officeart/2005/8/quickstyle/simple3" qsCatId="simple" csTypeId="urn:microsoft.com/office/officeart/2005/8/colors/accent1_2" csCatId="accent1" phldr="1"/>
      <dgm:spPr/>
      <dgm:t>
        <a:bodyPr/>
        <a:lstStyle/>
        <a:p>
          <a:endParaRPr lang="en-US"/>
        </a:p>
      </dgm:t>
    </dgm:pt>
    <dgm:pt modelId="{3A1142AA-F02C-440C-A20B-CD4E583592C4}">
      <dgm:prSet/>
      <dgm:spPr/>
      <dgm:t>
        <a:bodyPr/>
        <a:lstStyle/>
        <a:p>
          <a:pPr rtl="0"/>
          <a:r>
            <a:rPr lang="en-IN" dirty="0"/>
            <a:t>Accurate Weather Data</a:t>
          </a:r>
          <a:endParaRPr lang="en-US" dirty="0"/>
        </a:p>
      </dgm:t>
      <dgm:extLst>
        <a:ext uri="{E40237B7-FDA0-4F09-8148-C483321AD2D9}">
          <dgm14:cNvPr xmlns:dgm14="http://schemas.microsoft.com/office/drawing/2010/diagram" id="0" name="" title="Block 1 title"/>
        </a:ext>
      </dgm:extLst>
    </dgm:pt>
    <dgm:pt modelId="{C177DC08-8AAB-41E5-A2F8-55A683A2449A}" type="parTrans" cxnId="{F56DD32E-81FD-446C-8145-0D990F0204E7}">
      <dgm:prSet/>
      <dgm:spPr/>
      <dgm:t>
        <a:bodyPr/>
        <a:lstStyle/>
        <a:p>
          <a:endParaRPr lang="en-US"/>
        </a:p>
      </dgm:t>
    </dgm:pt>
    <dgm:pt modelId="{086BA6C7-59D9-45D0-AE48-E2B302A22A0D}" type="sibTrans" cxnId="{F56DD32E-81FD-446C-8145-0D990F0204E7}">
      <dgm:prSet/>
      <dgm:spPr/>
      <dgm:t>
        <a:bodyPr/>
        <a:lstStyle/>
        <a:p>
          <a:endParaRPr lang="en-US"/>
        </a:p>
      </dgm:t>
    </dgm:pt>
    <dgm:pt modelId="{9ECE29AA-3D7A-4F05-B007-F023049B5A76}">
      <dgm:prSet/>
      <dgm:spPr/>
      <dgm:t>
        <a:bodyPr/>
        <a:lstStyle/>
        <a:p>
          <a:pPr rtl="0"/>
          <a:r>
            <a:rPr lang="en-US" dirty="0"/>
            <a:t> Your system successfully fetches and displays current weather conditions, including temperature, humidity, wind speed, and weather descriptions, for a given location.</a:t>
          </a:r>
        </a:p>
      </dgm:t>
      <dgm:extLst>
        <a:ext uri="{E40237B7-FDA0-4F09-8148-C483321AD2D9}">
          <dgm14:cNvPr xmlns:dgm14="http://schemas.microsoft.com/office/drawing/2010/diagram" id="0" name="" title="List 1 bulleted list"/>
        </a:ext>
      </dgm:extLst>
    </dgm:pt>
    <dgm:pt modelId="{FFBB2179-9047-4646-A322-17FD5065B3E1}" type="parTrans" cxnId="{A1380061-A508-4C76-97E3-63752147638E}">
      <dgm:prSet/>
      <dgm:spPr/>
      <dgm:t>
        <a:bodyPr/>
        <a:lstStyle/>
        <a:p>
          <a:endParaRPr lang="en-US"/>
        </a:p>
      </dgm:t>
    </dgm:pt>
    <dgm:pt modelId="{0B3FCF83-3338-42AB-9CE8-659CF0A13F31}" type="sibTrans" cxnId="{A1380061-A508-4C76-97E3-63752147638E}">
      <dgm:prSet/>
      <dgm:spPr/>
      <dgm:t>
        <a:bodyPr/>
        <a:lstStyle/>
        <a:p>
          <a:endParaRPr lang="en-US"/>
        </a:p>
      </dgm:t>
    </dgm:pt>
    <dgm:pt modelId="{F4F55651-5F51-40C8-8770-BD2EC2BFAF99}">
      <dgm:prSet/>
      <dgm:spPr/>
      <dgm:t>
        <a:bodyPr/>
        <a:lstStyle/>
        <a:p>
          <a:pPr rtl="0"/>
          <a:r>
            <a:rPr lang="en-IN" dirty="0"/>
            <a:t>Real-Time Weather Updates</a:t>
          </a:r>
          <a:endParaRPr lang="en-US" dirty="0"/>
        </a:p>
      </dgm:t>
      <dgm:extLst>
        <a:ext uri="{E40237B7-FDA0-4F09-8148-C483321AD2D9}">
          <dgm14:cNvPr xmlns:dgm14="http://schemas.microsoft.com/office/drawing/2010/diagram" id="0" name="" title="Block 2 title"/>
        </a:ext>
      </dgm:extLst>
    </dgm:pt>
    <dgm:pt modelId="{C228D2F6-0EF7-4C51-9B4F-A5D0B2F3324C}" type="parTrans" cxnId="{0088AECE-EBA4-4815-B2F6-DFFB4062E518}">
      <dgm:prSet/>
      <dgm:spPr/>
      <dgm:t>
        <a:bodyPr/>
        <a:lstStyle/>
        <a:p>
          <a:endParaRPr lang="en-US"/>
        </a:p>
      </dgm:t>
    </dgm:pt>
    <dgm:pt modelId="{1972CEC8-FF7A-42DB-86D3-25E61E338DDF}" type="sibTrans" cxnId="{0088AECE-EBA4-4815-B2F6-DFFB4062E518}">
      <dgm:prSet/>
      <dgm:spPr/>
      <dgm:t>
        <a:bodyPr/>
        <a:lstStyle/>
        <a:p>
          <a:endParaRPr lang="en-US"/>
        </a:p>
      </dgm:t>
    </dgm:pt>
    <dgm:pt modelId="{00EA6FAC-F1E6-4BEB-86A3-175B40E4C9F8}">
      <dgm:prSet/>
      <dgm:spPr/>
      <dgm:t>
        <a:bodyPr/>
        <a:lstStyle/>
        <a:p>
          <a:pPr rtl="0"/>
          <a:r>
            <a:rPr lang="en-US" dirty="0"/>
            <a:t>Your system updates weather data in real-time, allowing users to stay informed about changing weather conditions.</a:t>
          </a:r>
        </a:p>
      </dgm:t>
      <dgm:extLst>
        <a:ext uri="{E40237B7-FDA0-4F09-8148-C483321AD2D9}">
          <dgm14:cNvPr xmlns:dgm14="http://schemas.microsoft.com/office/drawing/2010/diagram" id="0" name="" title="List 2 bulleted list"/>
        </a:ext>
      </dgm:extLst>
    </dgm:pt>
    <dgm:pt modelId="{39B574F4-49AD-4267-8044-9FB3F371F6A4}" type="parTrans" cxnId="{2176AA22-079E-4537-B2B3-41C822F03530}">
      <dgm:prSet/>
      <dgm:spPr/>
      <dgm:t>
        <a:bodyPr/>
        <a:lstStyle/>
        <a:p>
          <a:endParaRPr lang="en-US"/>
        </a:p>
      </dgm:t>
    </dgm:pt>
    <dgm:pt modelId="{85B8F8CA-DD1E-480D-898A-3C924128A190}" type="sibTrans" cxnId="{2176AA22-079E-4537-B2B3-41C822F03530}">
      <dgm:prSet/>
      <dgm:spPr/>
      <dgm:t>
        <a:bodyPr/>
        <a:lstStyle/>
        <a:p>
          <a:endParaRPr lang="en-US"/>
        </a:p>
      </dgm:t>
    </dgm:pt>
    <dgm:pt modelId="{EA1B000D-2127-4696-900F-C54E28DF63A0}" type="pres">
      <dgm:prSet presAssocID="{6D20642A-8D31-472A-9428-B36AAD0C224E}" presName="Name0" presStyleCnt="0">
        <dgm:presLayoutVars>
          <dgm:dir/>
          <dgm:animLvl val="lvl"/>
          <dgm:resizeHandles val="exact"/>
        </dgm:presLayoutVars>
      </dgm:prSet>
      <dgm:spPr/>
    </dgm:pt>
    <dgm:pt modelId="{B3BEF094-0FAE-4306-8575-FB49452B8BD1}" type="pres">
      <dgm:prSet presAssocID="{3A1142AA-F02C-440C-A20B-CD4E583592C4}" presName="linNode" presStyleCnt="0"/>
      <dgm:spPr/>
    </dgm:pt>
    <dgm:pt modelId="{AF5A7C58-1E1E-48BA-8508-716094A6286A}" type="pres">
      <dgm:prSet presAssocID="{3A1142AA-F02C-440C-A20B-CD4E583592C4}" presName="parTx" presStyleLbl="revTx" presStyleIdx="0" presStyleCnt="2">
        <dgm:presLayoutVars>
          <dgm:chMax val="1"/>
          <dgm:bulletEnabled val="1"/>
        </dgm:presLayoutVars>
      </dgm:prSet>
      <dgm:spPr/>
    </dgm:pt>
    <dgm:pt modelId="{0EEC845C-3530-48F4-BD24-1719D012006C}" type="pres">
      <dgm:prSet presAssocID="{3A1142AA-F02C-440C-A20B-CD4E583592C4}" presName="bracket" presStyleLbl="parChTrans1D1" presStyleIdx="0" presStyleCnt="2"/>
      <dgm:spPr/>
      <dgm:extLst>
        <a:ext uri="{E40237B7-FDA0-4F09-8148-C483321AD2D9}">
          <dgm14:cNvPr xmlns:dgm14="http://schemas.microsoft.com/office/drawing/2010/diagram" id="0" name="" title="Curved line between block title #1 and list"/>
        </a:ext>
      </dgm:extLst>
    </dgm:pt>
    <dgm:pt modelId="{158160FA-10E1-4AE1-B1F5-1ACDF5EBF618}" type="pres">
      <dgm:prSet presAssocID="{3A1142AA-F02C-440C-A20B-CD4E583592C4}" presName="spH" presStyleCnt="0"/>
      <dgm:spPr/>
    </dgm:pt>
    <dgm:pt modelId="{35ADFA93-5AE1-4300-98B4-224DCA164C86}" type="pres">
      <dgm:prSet presAssocID="{3A1142AA-F02C-440C-A20B-CD4E583592C4}" presName="desTx" presStyleLbl="node1" presStyleIdx="0" presStyleCnt="2">
        <dgm:presLayoutVars>
          <dgm:bulletEnabled val="1"/>
        </dgm:presLayoutVars>
      </dgm:prSet>
      <dgm:spPr/>
    </dgm:pt>
    <dgm:pt modelId="{09A6EF6C-8A7C-4DBF-8622-5E9495183A2C}" type="pres">
      <dgm:prSet presAssocID="{086BA6C7-59D9-45D0-AE48-E2B302A22A0D}" presName="spV" presStyleCnt="0"/>
      <dgm:spPr/>
    </dgm:pt>
    <dgm:pt modelId="{25C54176-8707-4A0D-B3F8-1EF87D756E4A}" type="pres">
      <dgm:prSet presAssocID="{F4F55651-5F51-40C8-8770-BD2EC2BFAF99}" presName="linNode" presStyleCnt="0"/>
      <dgm:spPr/>
    </dgm:pt>
    <dgm:pt modelId="{07163CC2-520F-4EB6-BF05-8AC935C6402C}" type="pres">
      <dgm:prSet presAssocID="{F4F55651-5F51-40C8-8770-BD2EC2BFAF99}" presName="parTx" presStyleLbl="revTx" presStyleIdx="1" presStyleCnt="2">
        <dgm:presLayoutVars>
          <dgm:chMax val="1"/>
          <dgm:bulletEnabled val="1"/>
        </dgm:presLayoutVars>
      </dgm:prSet>
      <dgm:spPr/>
    </dgm:pt>
    <dgm:pt modelId="{7DD85E6F-421F-4C82-A989-B5C36B9947D1}" type="pres">
      <dgm:prSet presAssocID="{F4F55651-5F51-40C8-8770-BD2EC2BFAF99}" presName="bracket" presStyleLbl="parChTrans1D1" presStyleIdx="1" presStyleCnt="2"/>
      <dgm:spPr/>
      <dgm:extLst>
        <a:ext uri="{E40237B7-FDA0-4F09-8148-C483321AD2D9}">
          <dgm14:cNvPr xmlns:dgm14="http://schemas.microsoft.com/office/drawing/2010/diagram" id="0" name="" title="Curved line between block title #2 and list"/>
        </a:ext>
      </dgm:extLst>
    </dgm:pt>
    <dgm:pt modelId="{A8345F4A-353D-4E8F-BD28-FAEB71EA20CC}" type="pres">
      <dgm:prSet presAssocID="{F4F55651-5F51-40C8-8770-BD2EC2BFAF99}" presName="spH" presStyleCnt="0"/>
      <dgm:spPr/>
    </dgm:pt>
    <dgm:pt modelId="{0144339A-BDD0-4E12-90B3-F92FF95125F4}" type="pres">
      <dgm:prSet presAssocID="{F4F55651-5F51-40C8-8770-BD2EC2BFAF99}" presName="desTx" presStyleLbl="node1" presStyleIdx="1" presStyleCnt="2" custScaleX="100144" custScaleY="149465" custLinFactNeighborX="4569" custLinFactNeighborY="-1310">
        <dgm:presLayoutVars>
          <dgm:bulletEnabled val="1"/>
        </dgm:presLayoutVars>
      </dgm:prSet>
      <dgm:spPr/>
    </dgm:pt>
  </dgm:ptLst>
  <dgm:cxnLst>
    <dgm:cxn modelId="{2176AA22-079E-4537-B2B3-41C822F03530}" srcId="{F4F55651-5F51-40C8-8770-BD2EC2BFAF99}" destId="{00EA6FAC-F1E6-4BEB-86A3-175B40E4C9F8}" srcOrd="0" destOrd="0" parTransId="{39B574F4-49AD-4267-8044-9FB3F371F6A4}" sibTransId="{85B8F8CA-DD1E-480D-898A-3C924128A190}"/>
    <dgm:cxn modelId="{F56DD32E-81FD-446C-8145-0D990F0204E7}" srcId="{6D20642A-8D31-472A-9428-B36AAD0C224E}" destId="{3A1142AA-F02C-440C-A20B-CD4E583592C4}" srcOrd="0" destOrd="0" parTransId="{C177DC08-8AAB-41E5-A2F8-55A683A2449A}" sibTransId="{086BA6C7-59D9-45D0-AE48-E2B302A22A0D}"/>
    <dgm:cxn modelId="{02E23B5F-EF9D-4E51-980E-ABF26198AA4F}" type="presOf" srcId="{00EA6FAC-F1E6-4BEB-86A3-175B40E4C9F8}" destId="{0144339A-BDD0-4E12-90B3-F92FF95125F4}" srcOrd="0" destOrd="0" presId="urn:diagrams.loki3.com/BracketList+Icon"/>
    <dgm:cxn modelId="{A1380061-A508-4C76-97E3-63752147638E}" srcId="{3A1142AA-F02C-440C-A20B-CD4E583592C4}" destId="{9ECE29AA-3D7A-4F05-B007-F023049B5A76}" srcOrd="0" destOrd="0" parTransId="{FFBB2179-9047-4646-A322-17FD5065B3E1}" sibTransId="{0B3FCF83-3338-42AB-9CE8-659CF0A13F31}"/>
    <dgm:cxn modelId="{3A6C7BAF-2481-495D-834C-A374DBCA5FB8}" type="presOf" srcId="{F4F55651-5F51-40C8-8770-BD2EC2BFAF99}" destId="{07163CC2-520F-4EB6-BF05-8AC935C6402C}" srcOrd="0" destOrd="0" presId="urn:diagrams.loki3.com/BracketList+Icon"/>
    <dgm:cxn modelId="{C41F93B8-0C46-40AF-ADC4-4E4012C48CA7}" type="presOf" srcId="{6D20642A-8D31-472A-9428-B36AAD0C224E}" destId="{EA1B000D-2127-4696-900F-C54E28DF63A0}" srcOrd="0" destOrd="0" presId="urn:diagrams.loki3.com/BracketList+Icon"/>
    <dgm:cxn modelId="{C6C5C4C5-9AC1-42A1-87F8-089E32AE26AE}" type="presOf" srcId="{3A1142AA-F02C-440C-A20B-CD4E583592C4}" destId="{AF5A7C58-1E1E-48BA-8508-716094A6286A}" srcOrd="0" destOrd="0" presId="urn:diagrams.loki3.com/BracketList+Icon"/>
    <dgm:cxn modelId="{0088AECE-EBA4-4815-B2F6-DFFB4062E518}" srcId="{6D20642A-8D31-472A-9428-B36AAD0C224E}" destId="{F4F55651-5F51-40C8-8770-BD2EC2BFAF99}" srcOrd="1" destOrd="0" parTransId="{C228D2F6-0EF7-4C51-9B4F-A5D0B2F3324C}" sibTransId="{1972CEC8-FF7A-42DB-86D3-25E61E338DDF}"/>
    <dgm:cxn modelId="{CADF46E7-2C96-4EA6-B490-4459B4D95F64}" type="presOf" srcId="{9ECE29AA-3D7A-4F05-B007-F023049B5A76}" destId="{35ADFA93-5AE1-4300-98B4-224DCA164C86}" srcOrd="0" destOrd="0" presId="urn:diagrams.loki3.com/BracketList+Icon"/>
    <dgm:cxn modelId="{3F168F64-1C98-4D97-907C-2246FF5601A4}" type="presParOf" srcId="{EA1B000D-2127-4696-900F-C54E28DF63A0}" destId="{B3BEF094-0FAE-4306-8575-FB49452B8BD1}" srcOrd="0" destOrd="0" presId="urn:diagrams.loki3.com/BracketList+Icon"/>
    <dgm:cxn modelId="{45239CA5-D9E9-43A9-B3DA-83527E0E7FA3}" type="presParOf" srcId="{B3BEF094-0FAE-4306-8575-FB49452B8BD1}" destId="{AF5A7C58-1E1E-48BA-8508-716094A6286A}" srcOrd="0" destOrd="0" presId="urn:diagrams.loki3.com/BracketList+Icon"/>
    <dgm:cxn modelId="{63E69295-8C93-425C-9D5B-E3E8AB00A41D}" type="presParOf" srcId="{B3BEF094-0FAE-4306-8575-FB49452B8BD1}" destId="{0EEC845C-3530-48F4-BD24-1719D012006C}" srcOrd="1" destOrd="0" presId="urn:diagrams.loki3.com/BracketList+Icon"/>
    <dgm:cxn modelId="{9059FC3C-1D6D-475B-850C-1CC8CC576E2C}" type="presParOf" srcId="{B3BEF094-0FAE-4306-8575-FB49452B8BD1}" destId="{158160FA-10E1-4AE1-B1F5-1ACDF5EBF618}" srcOrd="2" destOrd="0" presId="urn:diagrams.loki3.com/BracketList+Icon"/>
    <dgm:cxn modelId="{083AC557-0504-4D66-995C-05C90FD72DD8}" type="presParOf" srcId="{B3BEF094-0FAE-4306-8575-FB49452B8BD1}" destId="{35ADFA93-5AE1-4300-98B4-224DCA164C86}" srcOrd="3" destOrd="0" presId="urn:diagrams.loki3.com/BracketList+Icon"/>
    <dgm:cxn modelId="{638F350A-9E3A-400B-9CFE-0D81A7F8D442}" type="presParOf" srcId="{EA1B000D-2127-4696-900F-C54E28DF63A0}" destId="{09A6EF6C-8A7C-4DBF-8622-5E9495183A2C}" srcOrd="1" destOrd="0" presId="urn:diagrams.loki3.com/BracketList+Icon"/>
    <dgm:cxn modelId="{8065E1E2-4680-4A2F-ABA9-2B08526317D0}" type="presParOf" srcId="{EA1B000D-2127-4696-900F-C54E28DF63A0}" destId="{25C54176-8707-4A0D-B3F8-1EF87D756E4A}" srcOrd="2" destOrd="0" presId="urn:diagrams.loki3.com/BracketList+Icon"/>
    <dgm:cxn modelId="{9B5EFFFA-25D1-40D6-B677-4EC629BF4472}" type="presParOf" srcId="{25C54176-8707-4A0D-B3F8-1EF87D756E4A}" destId="{07163CC2-520F-4EB6-BF05-8AC935C6402C}" srcOrd="0" destOrd="0" presId="urn:diagrams.loki3.com/BracketList+Icon"/>
    <dgm:cxn modelId="{16E99F4F-D75C-4824-A98D-ACC238450C7F}" type="presParOf" srcId="{25C54176-8707-4A0D-B3F8-1EF87D756E4A}" destId="{7DD85E6F-421F-4C82-A989-B5C36B9947D1}" srcOrd="1" destOrd="0" presId="urn:diagrams.loki3.com/BracketList+Icon"/>
    <dgm:cxn modelId="{444FAD9F-0AAA-4DBA-8763-7A05F99F88DB}" type="presParOf" srcId="{25C54176-8707-4A0D-B3F8-1EF87D756E4A}" destId="{A8345F4A-353D-4E8F-BD28-FAEB71EA20CC}" srcOrd="2" destOrd="0" presId="urn:diagrams.loki3.com/BracketList+Icon"/>
    <dgm:cxn modelId="{09A91D08-0BBC-4E08-AA34-F8BE0330727F}" type="presParOf" srcId="{25C54176-8707-4A0D-B3F8-1EF87D756E4A}" destId="{0144339A-BDD0-4E12-90B3-F92FF95125F4}" srcOrd="3" destOrd="0" presId="urn:diagrams.loki3.com/BracketList+Icon"/>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A7C58-1E1E-48BA-8508-716094A6286A}">
      <dsp:nvSpPr>
        <dsp:cNvPr id="0" name=""/>
        <dsp:cNvSpPr/>
      </dsp:nvSpPr>
      <dsp:spPr>
        <a:xfrm>
          <a:off x="4241" y="772110"/>
          <a:ext cx="2171183" cy="835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rtl="0">
            <a:lnSpc>
              <a:spcPct val="90000"/>
            </a:lnSpc>
            <a:spcBef>
              <a:spcPct val="0"/>
            </a:spcBef>
            <a:spcAft>
              <a:spcPct val="35000"/>
            </a:spcAft>
            <a:buNone/>
          </a:pPr>
          <a:r>
            <a:rPr lang="en-IN" sz="2500" kern="1200" dirty="0"/>
            <a:t>Accurate Weather Data</a:t>
          </a:r>
          <a:endParaRPr lang="en-US" sz="2500" kern="1200" dirty="0"/>
        </a:p>
      </dsp:txBody>
      <dsp:txXfrm>
        <a:off x="4241" y="772110"/>
        <a:ext cx="2171183" cy="835312"/>
      </dsp:txXfrm>
    </dsp:sp>
    <dsp:sp modelId="{0EEC845C-3530-48F4-BD24-1719D012006C}">
      <dsp:nvSpPr>
        <dsp:cNvPr id="0" name=""/>
        <dsp:cNvSpPr/>
      </dsp:nvSpPr>
      <dsp:spPr>
        <a:xfrm>
          <a:off x="2175424" y="197833"/>
          <a:ext cx="434236" cy="1983867"/>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ADFA93-5AE1-4300-98B4-224DCA164C86}">
      <dsp:nvSpPr>
        <dsp:cNvPr id="0" name=""/>
        <dsp:cNvSpPr/>
      </dsp:nvSpPr>
      <dsp:spPr>
        <a:xfrm>
          <a:off x="2783356" y="197833"/>
          <a:ext cx="5905618" cy="1983867"/>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a:t> Your system successfully fetches and displays current weather conditions, including temperature, humidity, wind speed, and weather descriptions, for a given location.</a:t>
          </a:r>
        </a:p>
      </dsp:txBody>
      <dsp:txXfrm>
        <a:off x="2783356" y="197833"/>
        <a:ext cx="5905618" cy="1983867"/>
      </dsp:txXfrm>
    </dsp:sp>
    <dsp:sp modelId="{07163CC2-520F-4EB6-BF05-8AC935C6402C}">
      <dsp:nvSpPr>
        <dsp:cNvPr id="0" name=""/>
        <dsp:cNvSpPr/>
      </dsp:nvSpPr>
      <dsp:spPr>
        <a:xfrm>
          <a:off x="4241" y="2617373"/>
          <a:ext cx="2169061" cy="1175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800" tIns="63500" rIns="177800" bIns="63500" numCol="1" spcCol="1270" anchor="ctr" anchorCtr="0">
          <a:noAutofit/>
        </a:bodyPr>
        <a:lstStyle/>
        <a:p>
          <a:pPr marL="0" lvl="0" indent="0" algn="r" defTabSz="1111250" rtl="0">
            <a:lnSpc>
              <a:spcPct val="90000"/>
            </a:lnSpc>
            <a:spcBef>
              <a:spcPct val="0"/>
            </a:spcBef>
            <a:spcAft>
              <a:spcPct val="35000"/>
            </a:spcAft>
            <a:buNone/>
          </a:pPr>
          <a:r>
            <a:rPr lang="en-IN" sz="2500" kern="1200" dirty="0"/>
            <a:t>Real-Time Weather Updates</a:t>
          </a:r>
          <a:endParaRPr lang="en-US" sz="2500" kern="1200" dirty="0"/>
        </a:p>
      </dsp:txBody>
      <dsp:txXfrm>
        <a:off x="4241" y="2617373"/>
        <a:ext cx="2169061" cy="1175625"/>
      </dsp:txXfrm>
    </dsp:sp>
    <dsp:sp modelId="{7DD85E6F-421F-4C82-A989-B5C36B9947D1}">
      <dsp:nvSpPr>
        <dsp:cNvPr id="0" name=""/>
        <dsp:cNvSpPr/>
      </dsp:nvSpPr>
      <dsp:spPr>
        <a:xfrm>
          <a:off x="2173302" y="2580634"/>
          <a:ext cx="433812" cy="1249101"/>
        </a:xfrm>
        <a:prstGeom prst="leftBrace">
          <a:avLst>
            <a:gd name="adj1" fmla="val 35000"/>
            <a:gd name="adj2" fmla="val 5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44339A-BDD0-4E12-90B3-F92FF95125F4}">
      <dsp:nvSpPr>
        <dsp:cNvPr id="0" name=""/>
        <dsp:cNvSpPr/>
      </dsp:nvSpPr>
      <dsp:spPr>
        <a:xfrm>
          <a:off x="2784881" y="2255337"/>
          <a:ext cx="5908341" cy="1866969"/>
        </a:xfrm>
        <a:prstGeom prst="rect">
          <a:avLst/>
        </a:prstGeom>
        <a:solidFill>
          <a:schemeClr val="accent1">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marL="228600" lvl="1" indent="-228600" algn="l" defTabSz="1111250" rtl="0">
            <a:lnSpc>
              <a:spcPct val="90000"/>
            </a:lnSpc>
            <a:spcBef>
              <a:spcPct val="0"/>
            </a:spcBef>
            <a:spcAft>
              <a:spcPct val="15000"/>
            </a:spcAft>
            <a:buChar char="•"/>
          </a:pPr>
          <a:r>
            <a:rPr lang="en-US" sz="2500" kern="1200" dirty="0"/>
            <a:t>Your system updates weather data in real-time, allowing users to stay informed about changing weather conditions.</a:t>
          </a:r>
        </a:p>
      </dsp:txBody>
      <dsp:txXfrm>
        <a:off x="2784881" y="2255337"/>
        <a:ext cx="5908341" cy="186696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2.xml><?xml version="1.0" encoding="utf-8"?>
<dgm:layoutDef xmlns:dgm="http://schemas.openxmlformats.org/drawingml/2006/diagram" xmlns:a="http://schemas.openxmlformats.org/drawingml/2006/main" uniqueId="urn:diagrams.loki3.com/BracketList+Icon">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4/26/2024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4/26/2024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2745522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888867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962570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3812603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159869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75286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2664935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dirty="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dirty="0"/>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4/26/2024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4/26/2024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4/26/2024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4/26/2024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4" name="Date Placeholder 3"/>
          <p:cNvSpPr>
            <a:spLocks noGrp="1"/>
          </p:cNvSpPr>
          <p:nvPr>
            <p:ph type="dt" sz="half" idx="10"/>
          </p:nvPr>
        </p:nvSpPr>
        <p:spPr/>
        <p:txBody>
          <a:bodyPr/>
          <a:lstStyle/>
          <a:p>
            <a:fld id="{16C845AF-672B-488A-881E-6E27F6156EAB}" type="datetime1">
              <a:rPr lang="en-US" smtClean="0"/>
              <a:t>4/26/2024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F9AA4940-7F04-44EE-9ED5-BEC598359599}" type="datetime1">
              <a:rPr lang="en-US" smtClean="0"/>
              <a:t>4/26/2024</a:t>
            </a:fld>
            <a:endParaRPr lang="en-US" dirty="0"/>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dirty="0"/>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4/26/2024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endParaRPr lang="en-US" dirty="0"/>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4/26/2024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C55FFCA8-949B-4C4B-88E3-D1A67566DDFC}" type="datetime1">
              <a:rPr lang="en-US" smtClean="0"/>
              <a:t>4/26/2024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4/26/2024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4/26/2024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4/26/2024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freepngimg.com/png/62759-computer-location-icon-icons-free-download-png-hd"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openclipart.org/detail/202776/person-ic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6498" y="1197976"/>
            <a:ext cx="7272808" cy="864096"/>
          </a:xfrm>
          <a:noFill/>
          <a:ln>
            <a:noFill/>
          </a:ln>
        </p:spPr>
        <p:txBody>
          <a:bodyPr>
            <a:noAutofit/>
          </a:bodyPr>
          <a:lstStyle/>
          <a:p>
            <a:pPr algn="ctr"/>
            <a:r>
              <a:rPr lang="en-US" sz="7200" dirty="0">
                <a:solidFill>
                  <a:srgbClr val="0099CC"/>
                </a:solidFill>
                <a:latin typeface="Franklin Gothic Demi" panose="020B0703020102020204" pitchFamily="34" charset="0"/>
              </a:rPr>
              <a:t>Weather  TODAY</a:t>
            </a:r>
          </a:p>
        </p:txBody>
      </p:sp>
      <p:sp>
        <p:nvSpPr>
          <p:cNvPr id="3" name="Subtitle 2"/>
          <p:cNvSpPr>
            <a:spLocks noGrp="1"/>
          </p:cNvSpPr>
          <p:nvPr>
            <p:ph type="subTitle" idx="1"/>
          </p:nvPr>
        </p:nvSpPr>
        <p:spPr>
          <a:xfrm>
            <a:off x="7960099" y="6165304"/>
            <a:ext cx="4228726" cy="573398"/>
          </a:xfrm>
        </p:spPr>
        <p:txBody>
          <a:bodyPr>
            <a:noAutofit/>
          </a:bodyPr>
          <a:lstStyle/>
          <a:p>
            <a:r>
              <a:rPr lang="en-US" dirty="0">
                <a:solidFill>
                  <a:schemeClr val="tx1"/>
                </a:solidFill>
              </a:rPr>
              <a:t>Presented by: Chinmayee Sahoo ,</a:t>
            </a:r>
          </a:p>
          <a:p>
            <a:r>
              <a:rPr lang="en-US" dirty="0">
                <a:solidFill>
                  <a:schemeClr val="tx1"/>
                </a:solidFill>
              </a:rPr>
              <a:t>                       : Purnima Sahoo</a:t>
            </a:r>
            <a:br>
              <a:rPr lang="en-US" dirty="0">
                <a:solidFill>
                  <a:schemeClr val="tx1"/>
                </a:solidFill>
              </a:rPr>
            </a:br>
            <a:br>
              <a:rPr lang="en-US" dirty="0"/>
            </a:br>
            <a:endParaRPr lang="en-US" dirty="0"/>
          </a:p>
        </p:txBody>
      </p:sp>
      <p:pic>
        <p:nvPicPr>
          <p:cNvPr id="14" name="Picture 13">
            <a:extLst>
              <a:ext uri="{FF2B5EF4-FFF2-40B4-BE49-F238E27FC236}">
                <a16:creationId xmlns:a16="http://schemas.microsoft.com/office/drawing/2014/main" id="{B7A8E611-5132-B38D-B4C3-AC0C0BDEA8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948" y="467803"/>
            <a:ext cx="810994" cy="573398"/>
          </a:xfrm>
          <a:prstGeom prst="rect">
            <a:avLst/>
          </a:prstGeom>
        </p:spPr>
      </p:pic>
      <p:sp>
        <p:nvSpPr>
          <p:cNvPr id="4" name="TextBox 3">
            <a:extLst>
              <a:ext uri="{FF2B5EF4-FFF2-40B4-BE49-F238E27FC236}">
                <a16:creationId xmlns:a16="http://schemas.microsoft.com/office/drawing/2014/main" id="{42FB3B72-B5BD-0637-50F1-B0BC74E01FA9}"/>
              </a:ext>
            </a:extLst>
          </p:cNvPr>
          <p:cNvSpPr txBox="1"/>
          <p:nvPr/>
        </p:nvSpPr>
        <p:spPr>
          <a:xfrm>
            <a:off x="4766778" y="557860"/>
            <a:ext cx="2232248" cy="674031"/>
          </a:xfrm>
          <a:prstGeom prst="rect">
            <a:avLst/>
          </a:prstGeom>
          <a:noFill/>
        </p:spPr>
        <p:txBody>
          <a:bodyPr wrap="square" rtlCol="0">
            <a:spAutoFit/>
          </a:bodyPr>
          <a:lstStyle/>
          <a:p>
            <a:pPr>
              <a:lnSpc>
                <a:spcPct val="90000"/>
              </a:lnSpc>
            </a:pPr>
            <a:r>
              <a:rPr lang="en-IN" dirty="0"/>
              <a:t>Subject: Project-1</a:t>
            </a:r>
          </a:p>
          <a:p>
            <a:pPr>
              <a:lnSpc>
                <a:spcPct val="90000"/>
              </a:lnSpc>
            </a:pPr>
            <a:endParaRPr lang="en-IN" sz="2400" dirty="0"/>
          </a:p>
        </p:txBody>
      </p:sp>
      <p:sp>
        <p:nvSpPr>
          <p:cNvPr id="5" name="TextBox 4">
            <a:extLst>
              <a:ext uri="{FF2B5EF4-FFF2-40B4-BE49-F238E27FC236}">
                <a16:creationId xmlns:a16="http://schemas.microsoft.com/office/drawing/2014/main" id="{9A9C06E9-7D99-31D4-3149-DD22FAC880BE}"/>
              </a:ext>
            </a:extLst>
          </p:cNvPr>
          <p:cNvSpPr txBox="1"/>
          <p:nvPr/>
        </p:nvSpPr>
        <p:spPr>
          <a:xfrm>
            <a:off x="2196527" y="2096612"/>
            <a:ext cx="7147698" cy="1754326"/>
          </a:xfrm>
          <a:prstGeom prst="rect">
            <a:avLst/>
          </a:prstGeom>
          <a:noFill/>
        </p:spPr>
        <p:txBody>
          <a:bodyPr wrap="square" rtlCol="0">
            <a:spAutoFit/>
          </a:bodyPr>
          <a:lstStyle/>
          <a:p>
            <a:pPr algn="ctr"/>
            <a:r>
              <a:rPr lang="en-IN" i="1" dirty="0">
                <a:latin typeface="Times New Roman" panose="02020603050405020304" pitchFamily="18" charset="0"/>
                <a:cs typeface="Times New Roman" panose="02020603050405020304" pitchFamily="18" charset="0"/>
              </a:rPr>
              <a:t>Submitted in partial fulfilment of the required of the degree of</a:t>
            </a:r>
          </a:p>
          <a:p>
            <a:pPr algn="ctr"/>
            <a:r>
              <a:rPr lang="en-IN" b="1" dirty="0">
                <a:latin typeface="Arial" panose="020B0604020202020204" pitchFamily="34" charset="0"/>
                <a:cs typeface="Arial" panose="020B0604020202020204" pitchFamily="34" charset="0"/>
              </a:rPr>
              <a:t>Master In Computer Application(MCA)</a:t>
            </a:r>
          </a:p>
          <a:p>
            <a:pPr algn="ctr"/>
            <a:r>
              <a:rPr lang="en-IN" dirty="0">
                <a:latin typeface="Arial" panose="020B0604020202020204" pitchFamily="34" charset="0"/>
                <a:cs typeface="Arial" panose="020B0604020202020204" pitchFamily="34" charset="0"/>
              </a:rPr>
              <a:t>Biju Patnaik University Of Technology</a:t>
            </a:r>
          </a:p>
          <a:p>
            <a:pPr algn="ctr"/>
            <a:endParaRPr lang="en-IN" dirty="0">
              <a:latin typeface="Arial" panose="020B0604020202020204" pitchFamily="34" charset="0"/>
              <a:cs typeface="Arial" panose="020B0604020202020204" pitchFamily="34" charset="0"/>
            </a:endParaRPr>
          </a:p>
          <a:p>
            <a:pPr algn="ctr"/>
            <a:r>
              <a:rPr lang="en-IN" dirty="0">
                <a:latin typeface="Arial" panose="020B0604020202020204" pitchFamily="34" charset="0"/>
                <a:cs typeface="Arial" panose="020B0604020202020204" pitchFamily="34" charset="0"/>
              </a:rPr>
              <a:t>Department of Master In Computer Application</a:t>
            </a:r>
          </a:p>
          <a:p>
            <a:pPr algn="ctr"/>
            <a:r>
              <a:rPr lang="en-IN" dirty="0">
                <a:latin typeface="Arial" panose="020B0604020202020204" pitchFamily="34" charset="0"/>
                <a:cs typeface="Arial" panose="020B0604020202020204" pitchFamily="34" charset="0"/>
              </a:rPr>
              <a:t>Gandhi Institute For Technology(GIFT) ,Bhubaneswar</a:t>
            </a:r>
            <a:endParaRPr lang="en-IN" dirty="0"/>
          </a:p>
        </p:txBody>
      </p:sp>
      <p:graphicFrame>
        <p:nvGraphicFramePr>
          <p:cNvPr id="6" name="Table 5">
            <a:extLst>
              <a:ext uri="{FF2B5EF4-FFF2-40B4-BE49-F238E27FC236}">
                <a16:creationId xmlns:a16="http://schemas.microsoft.com/office/drawing/2014/main" id="{6972636D-9352-6D27-14FC-EEB2BD7956CE}"/>
              </a:ext>
            </a:extLst>
          </p:cNvPr>
          <p:cNvGraphicFramePr>
            <a:graphicFrameLocks noGrp="1"/>
          </p:cNvGraphicFramePr>
          <p:nvPr>
            <p:extLst>
              <p:ext uri="{D42A27DB-BD31-4B8C-83A1-F6EECF244321}">
                <p14:modId xmlns:p14="http://schemas.microsoft.com/office/powerpoint/2010/main" val="3559064832"/>
              </p:ext>
            </p:extLst>
          </p:nvPr>
        </p:nvGraphicFramePr>
        <p:xfrm>
          <a:off x="2133972" y="4327708"/>
          <a:ext cx="7147698" cy="1112520"/>
        </p:xfrm>
        <a:graphic>
          <a:graphicData uri="http://schemas.openxmlformats.org/drawingml/2006/table">
            <a:tbl>
              <a:tblPr firstRow="1" bandRow="1">
                <a:tableStyleId>{3B4B98B0-60AC-42C2-AFA5-B58CD77FA1E5}</a:tableStyleId>
              </a:tblPr>
              <a:tblGrid>
                <a:gridCol w="3573849">
                  <a:extLst>
                    <a:ext uri="{9D8B030D-6E8A-4147-A177-3AD203B41FA5}">
                      <a16:colId xmlns:a16="http://schemas.microsoft.com/office/drawing/2014/main" val="2758858934"/>
                    </a:ext>
                  </a:extLst>
                </a:gridCol>
                <a:gridCol w="3573849">
                  <a:extLst>
                    <a:ext uri="{9D8B030D-6E8A-4147-A177-3AD203B41FA5}">
                      <a16:colId xmlns:a16="http://schemas.microsoft.com/office/drawing/2014/main" val="852100676"/>
                    </a:ext>
                  </a:extLst>
                </a:gridCol>
              </a:tblGrid>
              <a:tr h="370840">
                <a:tc>
                  <a:txBody>
                    <a:bodyPr/>
                    <a:lstStyle/>
                    <a:p>
                      <a:r>
                        <a:rPr lang="en-IN" dirty="0"/>
                        <a:t>Name of the student</a:t>
                      </a:r>
                    </a:p>
                  </a:txBody>
                  <a:tcPr/>
                </a:tc>
                <a:tc>
                  <a:txBody>
                    <a:bodyPr/>
                    <a:lstStyle/>
                    <a:p>
                      <a:r>
                        <a:rPr lang="en-IN" dirty="0"/>
                        <a:t>Registration no.</a:t>
                      </a:r>
                    </a:p>
                  </a:txBody>
                  <a:tcPr/>
                </a:tc>
                <a:extLst>
                  <a:ext uri="{0D108BD9-81ED-4DB2-BD59-A6C34878D82A}">
                    <a16:rowId xmlns:a16="http://schemas.microsoft.com/office/drawing/2014/main" val="800979591"/>
                  </a:ext>
                </a:extLst>
              </a:tr>
              <a:tr h="370840">
                <a:tc>
                  <a:txBody>
                    <a:bodyPr/>
                    <a:lstStyle/>
                    <a:p>
                      <a:r>
                        <a:rPr lang="en-IN" dirty="0"/>
                        <a:t>Chinmayee Sahoo</a:t>
                      </a:r>
                    </a:p>
                  </a:txBody>
                  <a:tcPr/>
                </a:tc>
                <a:tc>
                  <a:txBody>
                    <a:bodyPr/>
                    <a:lstStyle/>
                    <a:p>
                      <a:r>
                        <a:rPr lang="en-IN" dirty="0"/>
                        <a:t>2305298060</a:t>
                      </a:r>
                    </a:p>
                  </a:txBody>
                  <a:tcPr/>
                </a:tc>
                <a:extLst>
                  <a:ext uri="{0D108BD9-81ED-4DB2-BD59-A6C34878D82A}">
                    <a16:rowId xmlns:a16="http://schemas.microsoft.com/office/drawing/2014/main" val="1849011859"/>
                  </a:ext>
                </a:extLst>
              </a:tr>
              <a:tr h="370840">
                <a:tc>
                  <a:txBody>
                    <a:bodyPr/>
                    <a:lstStyle/>
                    <a:p>
                      <a:r>
                        <a:rPr lang="en-IN" dirty="0"/>
                        <a:t>Purnima Sahoo</a:t>
                      </a:r>
                    </a:p>
                  </a:txBody>
                  <a:tcPr/>
                </a:tc>
                <a:tc>
                  <a:txBody>
                    <a:bodyPr/>
                    <a:lstStyle/>
                    <a:p>
                      <a:r>
                        <a:rPr lang="en-IN" dirty="0"/>
                        <a:t>2305298136</a:t>
                      </a:r>
                    </a:p>
                  </a:txBody>
                  <a:tcPr/>
                </a:tc>
                <a:extLst>
                  <a:ext uri="{0D108BD9-81ED-4DB2-BD59-A6C34878D82A}">
                    <a16:rowId xmlns:a16="http://schemas.microsoft.com/office/drawing/2014/main" val="4088806257"/>
                  </a:ext>
                </a:extLst>
              </a:tr>
            </a:tbl>
          </a:graphicData>
        </a:graphic>
      </p:graphicFrame>
      <p:sp>
        <p:nvSpPr>
          <p:cNvPr id="7" name="TextBox 6">
            <a:extLst>
              <a:ext uri="{FF2B5EF4-FFF2-40B4-BE49-F238E27FC236}">
                <a16:creationId xmlns:a16="http://schemas.microsoft.com/office/drawing/2014/main" id="{9426318B-EE89-18C0-4A12-6BDB3B83E04C}"/>
              </a:ext>
            </a:extLst>
          </p:cNvPr>
          <p:cNvSpPr txBox="1"/>
          <p:nvPr/>
        </p:nvSpPr>
        <p:spPr>
          <a:xfrm>
            <a:off x="909836" y="5993417"/>
            <a:ext cx="3168352" cy="1040285"/>
          </a:xfrm>
          <a:prstGeom prst="rect">
            <a:avLst/>
          </a:prstGeom>
          <a:noFill/>
        </p:spPr>
        <p:txBody>
          <a:bodyPr wrap="square" rtlCol="0">
            <a:spAutoFit/>
          </a:bodyPr>
          <a:lstStyle/>
          <a:p>
            <a:r>
              <a:rPr lang="en-IN" sz="2000" dirty="0">
                <a:latin typeface="+mj-lt"/>
                <a:cs typeface="Arial" panose="020B0604020202020204" pitchFamily="34" charset="0"/>
              </a:rPr>
              <a:t>Prof. </a:t>
            </a:r>
            <a:r>
              <a:rPr lang="en-IN" sz="2000" dirty="0" err="1">
                <a:latin typeface="+mj-lt"/>
                <a:cs typeface="Arial" panose="020B0604020202020204" pitchFamily="34" charset="0"/>
              </a:rPr>
              <a:t>Priyabrata</a:t>
            </a:r>
            <a:r>
              <a:rPr lang="en-IN" sz="2000" dirty="0">
                <a:latin typeface="+mj-lt"/>
                <a:cs typeface="Arial" panose="020B0604020202020204" pitchFamily="34" charset="0"/>
              </a:rPr>
              <a:t> Nayak</a:t>
            </a:r>
          </a:p>
          <a:p>
            <a:r>
              <a:rPr lang="en-IN" sz="2000" dirty="0">
                <a:latin typeface="+mj-lt"/>
                <a:cs typeface="Arial" panose="020B0604020202020204" pitchFamily="34" charset="0"/>
              </a:rPr>
              <a:t>Project Guide</a:t>
            </a:r>
          </a:p>
          <a:p>
            <a:pPr>
              <a:lnSpc>
                <a:spcPct val="90000"/>
              </a:lnSpc>
            </a:pPr>
            <a:endParaRPr lang="en-IN" sz="2400" dirty="0"/>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 DIAGRAM  :</a:t>
            </a:r>
          </a:p>
        </p:txBody>
      </p:sp>
      <p:pic>
        <p:nvPicPr>
          <p:cNvPr id="5" name="Content Placeholder 4">
            <a:extLst>
              <a:ext uri="{FF2B5EF4-FFF2-40B4-BE49-F238E27FC236}">
                <a16:creationId xmlns:a16="http://schemas.microsoft.com/office/drawing/2014/main" id="{A1790167-7102-BA6F-C2C7-38CA620DA122}"/>
              </a:ext>
            </a:extLst>
          </p:cNvPr>
          <p:cNvPicPr>
            <a:picLocks noGrp="1" noChangeAspect="1"/>
          </p:cNvPicPr>
          <p:nvPr>
            <p:ph idx="1"/>
          </p:nvPr>
        </p:nvPicPr>
        <p:blipFill>
          <a:blip r:embed="rId3"/>
          <a:stretch>
            <a:fillRect/>
          </a:stretch>
        </p:blipFill>
        <p:spPr>
          <a:xfrm>
            <a:off x="1218655" y="1628006"/>
            <a:ext cx="9125270" cy="5023586"/>
          </a:xfrm>
        </p:spPr>
      </p:pic>
    </p:spTree>
    <p:extLst>
      <p:ext uri="{BB962C8B-B14F-4D97-AF65-F5344CB8AC3E}">
        <p14:creationId xmlns:p14="http://schemas.microsoft.com/office/powerpoint/2010/main" val="1950361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FLOW DIAGRAM :</a:t>
            </a:r>
          </a:p>
        </p:txBody>
      </p:sp>
      <p:graphicFrame>
        <p:nvGraphicFramePr>
          <p:cNvPr id="5" name="Content Placeholder 4" descr="Vertical circle list showing two list"/>
          <p:cNvGraphicFramePr>
            <a:graphicFrameLocks noGrp="1"/>
          </p:cNvGraphicFramePr>
          <p:nvPr>
            <p:ph idx="1"/>
            <p:extLst>
              <p:ext uri="{D42A27DB-BD31-4B8C-83A1-F6EECF244321}">
                <p14:modId xmlns:p14="http://schemas.microsoft.com/office/powerpoint/2010/main" val="4031571361"/>
              </p:ext>
            </p:extLst>
          </p:nvPr>
        </p:nvGraphicFramePr>
        <p:xfrm>
          <a:off x="1193181" y="1816249"/>
          <a:ext cx="9753600" cy="4754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0930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 :</a:t>
            </a:r>
          </a:p>
        </p:txBody>
      </p:sp>
      <p:graphicFrame>
        <p:nvGraphicFramePr>
          <p:cNvPr id="6" name="Content Placeholder 5" descr="Basic block list showing government hierarchy from top to bottom"/>
          <p:cNvGraphicFramePr>
            <a:graphicFrameLocks noGrp="1"/>
          </p:cNvGraphicFramePr>
          <p:nvPr>
            <p:ph idx="1"/>
            <p:extLst>
              <p:ext uri="{D42A27DB-BD31-4B8C-83A1-F6EECF244321}">
                <p14:modId xmlns:p14="http://schemas.microsoft.com/office/powerpoint/2010/main" val="2358570970"/>
              </p:ext>
            </p:extLst>
          </p:nvPr>
        </p:nvGraphicFramePr>
        <p:xfrm>
          <a:off x="1217613" y="1828800"/>
          <a:ext cx="8693223" cy="4336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26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the project</a:t>
            </a:r>
          </a:p>
        </p:txBody>
      </p:sp>
      <p:sp>
        <p:nvSpPr>
          <p:cNvPr id="5" name="Text Placeholder 4"/>
          <p:cNvSpPr>
            <a:spLocks noGrp="1"/>
          </p:cNvSpPr>
          <p:nvPr>
            <p:ph type="body" sz="half" idx="2"/>
          </p:nvPr>
        </p:nvSpPr>
        <p:spPr/>
        <p:txBody>
          <a:bodyPr>
            <a:normAutofit/>
          </a:bodyPr>
          <a:lstStyle/>
          <a:p>
            <a:endParaRPr lang="en-US" dirty="0"/>
          </a:p>
        </p:txBody>
      </p:sp>
      <p:sp>
        <p:nvSpPr>
          <p:cNvPr id="3" name="TextBox 2">
            <a:extLst>
              <a:ext uri="{FF2B5EF4-FFF2-40B4-BE49-F238E27FC236}">
                <a16:creationId xmlns:a16="http://schemas.microsoft.com/office/drawing/2014/main" id="{572EC2E7-A3F1-A1EB-1EF2-DB75A80C68E7}"/>
              </a:ext>
            </a:extLst>
          </p:cNvPr>
          <p:cNvSpPr txBox="1"/>
          <p:nvPr/>
        </p:nvSpPr>
        <p:spPr>
          <a:xfrm rot="10800000" flipV="1">
            <a:off x="5446340" y="867529"/>
            <a:ext cx="6480720" cy="5122941"/>
          </a:xfrm>
          <a:prstGeom prst="rect">
            <a:avLst/>
          </a:prstGeom>
          <a:noFill/>
        </p:spPr>
        <p:txBody>
          <a:bodyPr wrap="square" rtlCol="0">
            <a:spAutoFit/>
          </a:bodyPr>
          <a:lstStyle/>
          <a:p>
            <a:pPr marL="457200" indent="-457200">
              <a:lnSpc>
                <a:spcPct val="150000"/>
              </a:lnSpc>
              <a:buAutoNum type="arabicPeriod"/>
            </a:pPr>
            <a:r>
              <a:rPr lang="en-US" sz="2000" dirty="0"/>
              <a:t>Functional Requirements:    - Display current weather conditions (temperature, humidity, air pressure) </a:t>
            </a:r>
          </a:p>
          <a:p>
            <a:pPr marL="457200" indent="-457200">
              <a:lnSpc>
                <a:spcPct val="150000"/>
              </a:lnSpc>
              <a:buAutoNum type="arabicPeriod"/>
            </a:pPr>
            <a:r>
              <a:rPr lang="en-US" sz="2000" dirty="0"/>
              <a:t> User Interface Requirements:    - User-friendly and intuitive interface    </a:t>
            </a:r>
          </a:p>
          <a:p>
            <a:pPr marL="457200" indent="-457200">
              <a:lnSpc>
                <a:spcPct val="150000"/>
              </a:lnSpc>
              <a:buAutoNum type="arabicPeriod"/>
            </a:pPr>
            <a:r>
              <a:rPr lang="en-US" sz="2000" dirty="0"/>
              <a:t> Technical Requirements:    - API integration with a weather service provider (e.g., </a:t>
            </a:r>
            <a:r>
              <a:rPr lang="en-US" sz="2000" dirty="0" err="1"/>
              <a:t>OpenWeatherMap</a:t>
            </a:r>
            <a:r>
              <a:rPr lang="en-US" sz="2000" dirty="0"/>
              <a:t>)    - JavaScript, HTML, and CSS for front-end development    - Potential use of frameworks like React, - Back-end development with Node.js,email.js </a:t>
            </a:r>
          </a:p>
          <a:p>
            <a:pPr marL="457200" indent="-457200">
              <a:lnSpc>
                <a:spcPct val="150000"/>
              </a:lnSpc>
              <a:buAutoNum type="arabicPeriod"/>
            </a:pPr>
            <a:r>
              <a:rPr lang="en-US" sz="2000" dirty="0"/>
              <a:t>4. Performance Requirements:    - Fast and accurate weather data retrieval</a:t>
            </a:r>
            <a:endParaRPr lang="en-IN" sz="2000" dirty="0"/>
          </a:p>
        </p:txBody>
      </p:sp>
    </p:spTree>
    <p:extLst>
      <p:ext uri="{BB962C8B-B14F-4D97-AF65-F5344CB8AC3E}">
        <p14:creationId xmlns:p14="http://schemas.microsoft.com/office/powerpoint/2010/main" val="3475718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5" name="Content Placeholder 4">
            <a:extLst>
              <a:ext uri="{FF2B5EF4-FFF2-40B4-BE49-F238E27FC236}">
                <a16:creationId xmlns:a16="http://schemas.microsoft.com/office/drawing/2014/main" id="{5726ADCF-C83B-FA3D-EED9-A0BD38180114}"/>
              </a:ext>
            </a:extLst>
          </p:cNvPr>
          <p:cNvSpPr>
            <a:spLocks noGrp="1"/>
          </p:cNvSpPr>
          <p:nvPr>
            <p:ph idx="1"/>
          </p:nvPr>
        </p:nvSpPr>
        <p:spPr>
          <a:xfrm>
            <a:off x="5865814" y="1556792"/>
            <a:ext cx="5638798" cy="3967336"/>
          </a:xfrm>
        </p:spPr>
        <p:txBody>
          <a:bodyPr>
            <a:normAutofit fontScale="85000" lnSpcReduction="10000"/>
          </a:bodyPr>
          <a:lstStyle/>
          <a:p>
            <a:pPr>
              <a:lnSpc>
                <a:spcPct val="150000"/>
              </a:lnSpc>
            </a:pPr>
            <a:r>
              <a:rPr lang="en-US" dirty="0"/>
              <a:t>The weather detection system project has successfully achieved its objectives, providing a functional and user-friendly platform for users to access current weather conditions and forecasts. The system's key features, including real-time updates, geolocation support, and weather alerts, demonstrate its potential to be a valuable tool for individuals and organizations alike.</a:t>
            </a:r>
            <a:endParaRPr lang="en-IN" dirty="0"/>
          </a:p>
        </p:txBody>
      </p:sp>
      <p:sp>
        <p:nvSpPr>
          <p:cNvPr id="8" name="Text Placeholder 7">
            <a:extLst>
              <a:ext uri="{FF2B5EF4-FFF2-40B4-BE49-F238E27FC236}">
                <a16:creationId xmlns:a16="http://schemas.microsoft.com/office/drawing/2014/main" id="{A1BD5120-AD1C-A7D7-B84D-E9755C302A94}"/>
              </a:ext>
            </a:extLst>
          </p:cNvPr>
          <p:cNvSpPr>
            <a:spLocks noGrp="1"/>
          </p:cNvSpPr>
          <p:nvPr>
            <p:ph type="body" sz="half" idx="2"/>
          </p:nvPr>
        </p:nvSpPr>
        <p:spPr/>
        <p:txBody>
          <a:bodyPr/>
          <a:lstStyle/>
          <a:p>
            <a:endParaRPr lang="en-IN"/>
          </a:p>
        </p:txBody>
      </p:sp>
    </p:spTree>
    <p:extLst>
      <p:ext uri="{BB962C8B-B14F-4D97-AF65-F5344CB8AC3E}">
        <p14:creationId xmlns:p14="http://schemas.microsoft.com/office/powerpoint/2010/main" val="127242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a:t>
            </a:r>
          </a:p>
        </p:txBody>
      </p:sp>
      <p:sp>
        <p:nvSpPr>
          <p:cNvPr id="3" name="Content Placeholder 2"/>
          <p:cNvSpPr>
            <a:spLocks noGrp="1"/>
          </p:cNvSpPr>
          <p:nvPr>
            <p:ph idx="1"/>
          </p:nvPr>
        </p:nvSpPr>
        <p:spPr/>
        <p:txBody>
          <a:bodyPr/>
          <a:lstStyle/>
          <a:p>
            <a:pPr marL="342900" indent="-342900">
              <a:buSzPct val="100000"/>
              <a:buChar char="•"/>
            </a:pPr>
            <a:r>
              <a:rPr lang="en-US" sz="2400" dirty="0">
                <a:solidFill>
                  <a:srgbClr val="222222"/>
                </a:solidFill>
                <a:latin typeface="Arial" pitchFamily="34" charset="0"/>
                <a:ea typeface="Arial" pitchFamily="34" charset="-122"/>
                <a:cs typeface="Arial" pitchFamily="34" charset="-120"/>
              </a:rPr>
              <a:t>National Oceanic and Atmospheric Administration. Weather.gov. Retrieved from https://www.weather.gov/</a:t>
            </a:r>
            <a:endParaRPr lang="en-US" sz="2400" dirty="0"/>
          </a:p>
          <a:p>
            <a:pPr marL="342900" indent="-342900">
              <a:buSzPct val="100000"/>
              <a:buChar char="•"/>
            </a:pPr>
            <a:endParaRPr lang="en-US" sz="2400" dirty="0"/>
          </a:p>
          <a:p>
            <a:pPr marL="342900" indent="-342900">
              <a:buSzPct val="100000"/>
              <a:buChar char="•"/>
            </a:pPr>
            <a:r>
              <a:rPr lang="en-US" sz="2400" dirty="0">
                <a:solidFill>
                  <a:srgbClr val="222222"/>
                </a:solidFill>
                <a:latin typeface="Arial" pitchFamily="34" charset="0"/>
                <a:ea typeface="Arial" pitchFamily="34" charset="-122"/>
                <a:cs typeface="Arial" pitchFamily="34" charset="-120"/>
              </a:rPr>
              <a:t>World Meteorological Organization. Real-time Weather Data. Retrieved from https://public.wmo.int/en</a:t>
            </a:r>
            <a:endParaRPr lang="en-US" sz="2400" dirty="0"/>
          </a:p>
          <a:p>
            <a:pPr marL="342900" indent="-342900">
              <a:buSzPct val="100000"/>
              <a:buChar char="•"/>
            </a:pPr>
            <a:endParaRPr lang="en-US" sz="2400" dirty="0"/>
          </a:p>
          <a:p>
            <a:pPr marL="342900" indent="-342900">
              <a:buSzPct val="100000"/>
              <a:buChar char="•"/>
            </a:pPr>
            <a:r>
              <a:rPr lang="en-US" sz="2400" dirty="0">
                <a:solidFill>
                  <a:srgbClr val="222222"/>
                </a:solidFill>
                <a:latin typeface="Arial" pitchFamily="34" charset="0"/>
                <a:ea typeface="Arial" pitchFamily="34" charset="-122"/>
                <a:cs typeface="Arial" pitchFamily="34" charset="-120"/>
              </a:rPr>
              <a:t>Weather Underground . Weather API. Retrieved from https://www.wunderground.com/weather/api</a:t>
            </a:r>
            <a:endParaRPr lang="en-US" sz="2400" dirty="0"/>
          </a:p>
          <a:p>
            <a:pPr lvl="0"/>
            <a:endParaRPr lang="en-US" dirty="0"/>
          </a:p>
        </p:txBody>
      </p:sp>
    </p:spTree>
    <p:extLst>
      <p:ext uri="{BB962C8B-B14F-4D97-AF65-F5344CB8AC3E}">
        <p14:creationId xmlns:p14="http://schemas.microsoft.com/office/powerpoint/2010/main" val="264289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Works Cited</a:t>
            </a:r>
          </a:p>
        </p:txBody>
      </p:sp>
      <p:sp>
        <p:nvSpPr>
          <p:cNvPr id="3" name="Content Placeholder 2"/>
          <p:cNvSpPr>
            <a:spLocks noGrp="1"/>
          </p:cNvSpPr>
          <p:nvPr>
            <p:ph idx="1"/>
          </p:nvPr>
        </p:nvSpPr>
        <p:spPr/>
        <p:txBody>
          <a:bodyPr/>
          <a:lstStyle/>
          <a:p>
            <a:pPr lvl="0"/>
            <a:r>
              <a:rPr lang="en-US" dirty="0"/>
              <a:t>List the resources you used for your research.</a:t>
            </a:r>
          </a:p>
        </p:txBody>
      </p:sp>
    </p:spTree>
    <p:extLst>
      <p:ext uri="{BB962C8B-B14F-4D97-AF65-F5344CB8AC3E}">
        <p14:creationId xmlns:p14="http://schemas.microsoft.com/office/powerpoint/2010/main" val="4191325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2201" y="332656"/>
            <a:ext cx="3672408" cy="1006796"/>
          </a:xfrm>
        </p:spPr>
        <p:txBody>
          <a:bodyPr>
            <a:normAutofit/>
          </a:bodyPr>
          <a:lstStyle/>
          <a:p>
            <a:r>
              <a:rPr lang="en-US" dirty="0">
                <a:latin typeface="Arial Rounded MT Bold" panose="020F0704030504030204" pitchFamily="34" charset="0"/>
              </a:rPr>
              <a:t>AGENDA :</a:t>
            </a:r>
          </a:p>
        </p:txBody>
      </p:sp>
      <p:sp>
        <p:nvSpPr>
          <p:cNvPr id="4" name="Text Placeholder 3"/>
          <p:cNvSpPr>
            <a:spLocks noGrp="1"/>
          </p:cNvSpPr>
          <p:nvPr>
            <p:ph type="body" idx="1"/>
          </p:nvPr>
        </p:nvSpPr>
        <p:spPr>
          <a:xfrm>
            <a:off x="1078753" y="1556792"/>
            <a:ext cx="5554166" cy="5185892"/>
          </a:xfrm>
        </p:spPr>
        <p:txBody>
          <a:bodyPr>
            <a:normAutofit fontScale="70000" lnSpcReduction="20000"/>
          </a:bodyPr>
          <a:lstStyle/>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ABSTRACT</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MOTIVATIONN</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Introduction</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OBJECTIVES</a:t>
            </a:r>
          </a:p>
          <a:p>
            <a:pPr marL="342900" indent="-342900">
              <a:lnSpc>
                <a:spcPct val="210000"/>
              </a:lnSpc>
              <a:buFont typeface="Wingdings" panose="05000000000000000000" pitchFamily="2" charset="2"/>
              <a:buChar char="q"/>
            </a:pPr>
            <a:r>
              <a:rPr lang="en-US" sz="2400" dirty="0">
                <a:solidFill>
                  <a:schemeClr val="tx1"/>
                </a:solidFill>
                <a:latin typeface="Arial" panose="020B0604020202020204" pitchFamily="34" charset="0"/>
                <a:cs typeface="Arial" panose="020B0604020202020204" pitchFamily="34" charset="0"/>
              </a:rPr>
              <a:t>Hardware and software specification</a:t>
            </a:r>
            <a:endParaRPr lang="en-US" dirty="0">
              <a:solidFill>
                <a:schemeClr val="tx1"/>
              </a:solidFill>
              <a:latin typeface="Arial" panose="020B0604020202020204" pitchFamily="34" charset="0"/>
              <a:cs typeface="Arial" panose="020B0604020202020204" pitchFamily="34" charset="0"/>
            </a:endParaRPr>
          </a:p>
          <a:p>
            <a:pPr marL="342900" indent="-342900">
              <a:lnSpc>
                <a:spcPct val="210000"/>
              </a:lnSpc>
              <a:buFont typeface="Wingdings" panose="05000000000000000000" pitchFamily="2" charset="2"/>
              <a:buChar char="q"/>
            </a:pPr>
            <a:r>
              <a:rPr lang="en-US" sz="2400" cap="none" dirty="0">
                <a:solidFill>
                  <a:schemeClr val="tx1"/>
                </a:solidFill>
                <a:latin typeface="Arial" panose="020B0604020202020204" pitchFamily="34" charset="0"/>
                <a:cs typeface="Arial" panose="020B0604020202020204" pitchFamily="34" charset="0"/>
              </a:rPr>
              <a:t>RESULTS</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SCOPE OF THE PROJECT</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CONCLUSION</a:t>
            </a:r>
          </a:p>
          <a:p>
            <a:pPr marL="342900" indent="-342900">
              <a:lnSpc>
                <a:spcPct val="210000"/>
              </a:lnSpc>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REFERENCE</a:t>
            </a:r>
          </a:p>
          <a:p>
            <a:pPr marL="342900" indent="-342900">
              <a:lnSpc>
                <a:spcPct val="300000"/>
              </a:lnSpc>
              <a:buFont typeface="Wingdings" panose="05000000000000000000" pitchFamily="2" charset="2"/>
              <a:buChar char="q"/>
            </a:pPr>
            <a:endParaRPr lang="en-US" dirty="0"/>
          </a:p>
        </p:txBody>
      </p:sp>
    </p:spTree>
    <p:extLst>
      <p:ext uri="{BB962C8B-B14F-4D97-AF65-F5344CB8AC3E}">
        <p14:creationId xmlns:p14="http://schemas.microsoft.com/office/powerpoint/2010/main" val="2926992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6220" y="476672"/>
            <a:ext cx="5688632" cy="1296144"/>
          </a:xfrm>
        </p:spPr>
        <p:txBody>
          <a:bodyPr>
            <a:normAutofit/>
          </a:bodyPr>
          <a:lstStyle/>
          <a:p>
            <a:r>
              <a:rPr lang="en-US" dirty="0">
                <a:solidFill>
                  <a:srgbClr val="C00000"/>
                </a:solidFill>
                <a:latin typeface="Arial Rounded MT Bold" panose="020F0704030504030204" pitchFamily="34" charset="0"/>
              </a:rPr>
              <a:t>ABSTRACT  : </a:t>
            </a:r>
          </a:p>
        </p:txBody>
      </p:sp>
      <p:sp>
        <p:nvSpPr>
          <p:cNvPr id="3" name="Content Placeholder 2"/>
          <p:cNvSpPr>
            <a:spLocks noGrp="1"/>
          </p:cNvSpPr>
          <p:nvPr>
            <p:ph idx="1"/>
          </p:nvPr>
        </p:nvSpPr>
        <p:spPr>
          <a:xfrm>
            <a:off x="909836" y="1988840"/>
            <a:ext cx="10801200" cy="6408712"/>
          </a:xfrm>
        </p:spPr>
        <p:txBody>
          <a:bodyPr>
            <a:normAutofit/>
          </a:bodyPr>
          <a:lstStyle/>
          <a:p>
            <a:pPr lvl="0"/>
            <a:r>
              <a:rPr lang="en-US" sz="2000" dirty="0"/>
              <a:t>The weather app project aims to develop a web-based application using JavaScript that allows users to check the current weather conditions for a specific location. The project leverages a weather API service such as OpenWeatherMap to fetch real-time weather data. </a:t>
            </a:r>
          </a:p>
          <a:p>
            <a:pPr lvl="0"/>
            <a:r>
              <a:rPr lang="en-US" sz="2000" dirty="0"/>
              <a:t>The app's architecture involves HTML for the user interface, CSS for styling, and JavaScript for functionality. Users input a location through a text input field, triggering a JavaScript function to fetch weather data from the API using XMLHttpRequest or the fetch API.</a:t>
            </a:r>
          </a:p>
          <a:p>
            <a:pPr lvl="0"/>
            <a:r>
              <a:rPr lang="en-US" sz="2000" dirty="0"/>
              <a:t> Upon receiving the weather data, the JavaScript code parses the JSON response and dynamically updates the DOM to display relevant weather information such as temperature, description, and location. Error handling is implemented to manage cases of failed API requests or invalid user inputs.</a:t>
            </a:r>
          </a:p>
          <a:p>
            <a:pPr lvl="0"/>
            <a:r>
              <a:rPr lang="en-US" sz="2000" dirty="0"/>
              <a:t> Through this project, users gain practical experience in web development, API integration, and asynchronous JavaScript programming while providing a convenient tool for accessing weather information.</a:t>
            </a:r>
          </a:p>
        </p:txBody>
      </p:sp>
    </p:spTree>
    <p:extLst>
      <p:ext uri="{BB962C8B-B14F-4D97-AF65-F5344CB8AC3E}">
        <p14:creationId xmlns:p14="http://schemas.microsoft.com/office/powerpoint/2010/main" val="4176970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0A7E35-A7D0-D173-10F3-FCB984A3EC2C}"/>
              </a:ext>
            </a:extLst>
          </p:cNvPr>
          <p:cNvSpPr txBox="1"/>
          <p:nvPr/>
        </p:nvSpPr>
        <p:spPr>
          <a:xfrm>
            <a:off x="1269876" y="1700808"/>
            <a:ext cx="9433048" cy="4467057"/>
          </a:xfrm>
          <a:prstGeom prst="rect">
            <a:avLst/>
          </a:prstGeom>
          <a:noFill/>
        </p:spPr>
        <p:txBody>
          <a:bodyPr wrap="square" rtlCol="0">
            <a:spAutoFit/>
          </a:bodyPr>
          <a:lstStyle/>
          <a:p>
            <a:pPr marL="457200" indent="-457200">
              <a:lnSpc>
                <a:spcPct val="150000"/>
              </a:lnSpc>
              <a:buAutoNum type="arabicPeriod"/>
            </a:pPr>
            <a:r>
              <a:rPr lang="en-US" sz="2400" dirty="0"/>
              <a:t>Real-time updates: Web technology enables real-time weather updates, allowing users to access current weather conditions and forecasts instantly.</a:t>
            </a:r>
          </a:p>
          <a:p>
            <a:pPr marL="457200" indent="-457200">
              <a:lnSpc>
                <a:spcPct val="150000"/>
              </a:lnSpc>
              <a:buAutoNum type="arabicPeriod"/>
            </a:pPr>
            <a:r>
              <a:rPr lang="en-US" sz="2400" dirty="0"/>
              <a:t> Global accessibility: Web-based weather detection makes weather information accessible from anywhere in the world, benefiting travelers, researchers, and individuals worldwide.</a:t>
            </a:r>
          </a:p>
          <a:p>
            <a:pPr marL="457200" indent="-457200">
              <a:lnSpc>
                <a:spcPct val="150000"/>
              </a:lnSpc>
              <a:buAutoNum type="arabicPeriod"/>
            </a:pPr>
            <a:r>
              <a:rPr lang="en-US" sz="2400" dirty="0"/>
              <a:t> Personalization: Web technology allows for personalized weather forecasts based on user location, preferences, and needs.</a:t>
            </a:r>
            <a:endParaRPr lang="en-IN" sz="2400" dirty="0"/>
          </a:p>
        </p:txBody>
      </p:sp>
      <p:sp>
        <p:nvSpPr>
          <p:cNvPr id="3" name="TextBox 2">
            <a:extLst>
              <a:ext uri="{FF2B5EF4-FFF2-40B4-BE49-F238E27FC236}">
                <a16:creationId xmlns:a16="http://schemas.microsoft.com/office/drawing/2014/main" id="{80EB0B25-DA52-F318-E2A3-C6DADC91DDFC}"/>
              </a:ext>
            </a:extLst>
          </p:cNvPr>
          <p:cNvSpPr txBox="1"/>
          <p:nvPr/>
        </p:nvSpPr>
        <p:spPr>
          <a:xfrm>
            <a:off x="1296094" y="789588"/>
            <a:ext cx="5472608" cy="867930"/>
          </a:xfrm>
          <a:prstGeom prst="rect">
            <a:avLst/>
          </a:prstGeom>
          <a:noFill/>
        </p:spPr>
        <p:txBody>
          <a:bodyPr wrap="square" rtlCol="0">
            <a:spAutoFit/>
          </a:bodyPr>
          <a:lstStyle/>
          <a:p>
            <a:pPr>
              <a:lnSpc>
                <a:spcPct val="90000"/>
              </a:lnSpc>
            </a:pPr>
            <a:r>
              <a:rPr lang="en-US" sz="3200" dirty="0">
                <a:solidFill>
                  <a:schemeClr val="tx1"/>
                </a:solidFill>
                <a:latin typeface="Arial" panose="020B0604020202020204" pitchFamily="34" charset="0"/>
                <a:cs typeface="Arial" panose="020B0604020202020204" pitchFamily="34" charset="0"/>
              </a:rPr>
              <a:t>MOTIVATION</a:t>
            </a:r>
          </a:p>
          <a:p>
            <a:pPr>
              <a:lnSpc>
                <a:spcPct val="90000"/>
              </a:lnSpc>
            </a:pPr>
            <a:endParaRPr lang="en-IN" sz="2400" dirty="0"/>
          </a:p>
        </p:txBody>
      </p:sp>
    </p:spTree>
    <p:extLst>
      <p:ext uri="{BB962C8B-B14F-4D97-AF65-F5344CB8AC3E}">
        <p14:creationId xmlns:p14="http://schemas.microsoft.com/office/powerpoint/2010/main" val="147072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A63B2-8476-0326-F3F9-26A331AF6DEB}"/>
              </a:ext>
            </a:extLst>
          </p:cNvPr>
          <p:cNvSpPr>
            <a:spLocks noGrp="1"/>
          </p:cNvSpPr>
          <p:nvPr>
            <p:ph type="title"/>
          </p:nvPr>
        </p:nvSpPr>
        <p:spPr>
          <a:xfrm>
            <a:off x="693812" y="1722561"/>
            <a:ext cx="9865096" cy="4392488"/>
          </a:xfrm>
        </p:spPr>
        <p:txBody>
          <a:bodyPr>
            <a:normAutofit fontScale="90000"/>
          </a:bodyPr>
          <a:lstStyle/>
          <a:p>
            <a:pPr>
              <a:lnSpc>
                <a:spcPct val="150000"/>
              </a:lnSpc>
            </a:pPr>
            <a:r>
              <a:rPr lang="en-US" sz="2000" dirty="0"/>
              <a:t>Weather detection is the process of monitoring and predicting weather conditions, enabling individuals and organizations to make informed decisions and take necessary precautions. </a:t>
            </a:r>
            <a:br>
              <a:rPr lang="en-US" sz="2000" dirty="0"/>
            </a:br>
            <a:r>
              <a:rPr lang="en-US" sz="2000" dirty="0"/>
              <a:t>With the advancement of technology, weather detection has become more accurate, efficient, and accessible. Web-based weather detection, in particular, has revolutionized the way we access and utilize weather information, providing real-time updates, personalized forecasts, and visual representations of weather data.</a:t>
            </a:r>
            <a:br>
              <a:rPr lang="en-US" sz="2000" dirty="0"/>
            </a:br>
            <a:r>
              <a:rPr lang="en-US" sz="2000" dirty="0"/>
              <a:t> web-based weather detection plays a vital role in providing timely and reliable weather information, empowering individuals and communities to prepare, respond, and adapt to various weather conditions."</a:t>
            </a:r>
            <a:endParaRPr lang="en-IN" sz="2000" dirty="0"/>
          </a:p>
        </p:txBody>
      </p:sp>
      <p:sp>
        <p:nvSpPr>
          <p:cNvPr id="3" name="Text Placeholder 2">
            <a:extLst>
              <a:ext uri="{FF2B5EF4-FFF2-40B4-BE49-F238E27FC236}">
                <a16:creationId xmlns:a16="http://schemas.microsoft.com/office/drawing/2014/main" id="{17FC30F1-0617-2981-0BDD-7694C6EA47AC}"/>
              </a:ext>
            </a:extLst>
          </p:cNvPr>
          <p:cNvSpPr>
            <a:spLocks noGrp="1"/>
          </p:cNvSpPr>
          <p:nvPr>
            <p:ph type="body" idx="1"/>
          </p:nvPr>
        </p:nvSpPr>
        <p:spPr>
          <a:xfrm>
            <a:off x="765820" y="836712"/>
            <a:ext cx="7853063" cy="953664"/>
          </a:xfrm>
        </p:spPr>
        <p:txBody>
          <a:bodyPr/>
          <a:lstStyle/>
          <a:p>
            <a:r>
              <a:rPr lang="en-US" sz="4000" dirty="0">
                <a:solidFill>
                  <a:schemeClr val="tx1"/>
                </a:solidFill>
                <a:latin typeface="Arial" panose="020B0604020202020204" pitchFamily="34" charset="0"/>
                <a:cs typeface="Arial" panose="020B0604020202020204" pitchFamily="34" charset="0"/>
              </a:rPr>
              <a:t>Introduction</a:t>
            </a:r>
          </a:p>
          <a:p>
            <a:endParaRPr lang="en-IN" dirty="0"/>
          </a:p>
        </p:txBody>
      </p:sp>
    </p:spTree>
    <p:extLst>
      <p:ext uri="{BB962C8B-B14F-4D97-AF65-F5344CB8AC3E}">
        <p14:creationId xmlns:p14="http://schemas.microsoft.com/office/powerpoint/2010/main" val="797888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93093-0F89-F4CD-E61F-3B698F33B4D4}"/>
              </a:ext>
            </a:extLst>
          </p:cNvPr>
          <p:cNvSpPr>
            <a:spLocks noGrp="1"/>
          </p:cNvSpPr>
          <p:nvPr>
            <p:ph type="title"/>
          </p:nvPr>
        </p:nvSpPr>
        <p:spPr>
          <a:xfrm>
            <a:off x="1139925" y="618127"/>
            <a:ext cx="9629326" cy="1282154"/>
          </a:xfrm>
        </p:spPr>
        <p:txBody>
          <a:bodyPr/>
          <a:lstStyle/>
          <a:p>
            <a:r>
              <a:rPr lang="en-US" dirty="0">
                <a:solidFill>
                  <a:schemeClr val="tx1"/>
                </a:solidFill>
                <a:latin typeface="Arial" panose="020B0604020202020204" pitchFamily="34" charset="0"/>
                <a:cs typeface="Arial" panose="020B0604020202020204" pitchFamily="34" charset="0"/>
              </a:rPr>
              <a:t>OBJECTIVES</a:t>
            </a:r>
            <a:br>
              <a:rPr lang="en-US" dirty="0">
                <a:solidFill>
                  <a:schemeClr val="tx1"/>
                </a:solidFill>
                <a:latin typeface="Arial" panose="020B0604020202020204" pitchFamily="34" charset="0"/>
                <a:cs typeface="Arial" panose="020B0604020202020204" pitchFamily="34" charset="0"/>
              </a:rPr>
            </a:br>
            <a:endParaRPr lang="en-IN" dirty="0"/>
          </a:p>
        </p:txBody>
      </p:sp>
      <p:sp>
        <p:nvSpPr>
          <p:cNvPr id="3" name="TextBox 2">
            <a:extLst>
              <a:ext uri="{FF2B5EF4-FFF2-40B4-BE49-F238E27FC236}">
                <a16:creationId xmlns:a16="http://schemas.microsoft.com/office/drawing/2014/main" id="{F70ACA1D-E9BE-0BF2-F89B-1EBC7699A403}"/>
              </a:ext>
            </a:extLst>
          </p:cNvPr>
          <p:cNvSpPr txBox="1"/>
          <p:nvPr/>
        </p:nvSpPr>
        <p:spPr>
          <a:xfrm>
            <a:off x="1125861" y="1772816"/>
            <a:ext cx="10297143" cy="4467057"/>
          </a:xfrm>
          <a:prstGeom prst="rect">
            <a:avLst/>
          </a:prstGeom>
          <a:noFill/>
        </p:spPr>
        <p:txBody>
          <a:bodyPr wrap="square" rtlCol="0">
            <a:spAutoFit/>
          </a:bodyPr>
          <a:lstStyle/>
          <a:p>
            <a:pPr marL="457200" indent="-457200">
              <a:lnSpc>
                <a:spcPct val="150000"/>
              </a:lnSpc>
              <a:buAutoNum type="arabicPeriod"/>
            </a:pPr>
            <a:r>
              <a:rPr lang="en-US" sz="2400" dirty="0"/>
              <a:t>Accurate Forecasting: Provide timely and accurate weather forecasts to help individuals and organizations make informed decisions. </a:t>
            </a:r>
          </a:p>
          <a:p>
            <a:pPr marL="457200" indent="-457200">
              <a:lnSpc>
                <a:spcPct val="150000"/>
              </a:lnSpc>
              <a:buAutoNum type="arabicPeriod"/>
            </a:pPr>
            <a:r>
              <a:rPr lang="en-US" sz="2400" dirty="0"/>
              <a:t>Climate Change Research: Contribute to climate change research by collecting and analyzing long-term weather data.</a:t>
            </a:r>
          </a:p>
          <a:p>
            <a:pPr marL="457200" indent="-457200">
              <a:lnSpc>
                <a:spcPct val="150000"/>
              </a:lnSpc>
              <a:buAutoNum type="arabicPeriod"/>
            </a:pPr>
            <a:r>
              <a:rPr lang="en-US" sz="2400" dirty="0"/>
              <a:t>Public Safety: Enhance public safety by providing weather information for outdoor activities, events, and emergency response planning. </a:t>
            </a:r>
          </a:p>
          <a:p>
            <a:pPr marL="457200" indent="-457200">
              <a:lnSpc>
                <a:spcPct val="150000"/>
              </a:lnSpc>
              <a:buAutoNum type="arabicPeriod"/>
            </a:pPr>
            <a:r>
              <a:rPr lang="en-US" sz="2400" dirty="0"/>
              <a:t>Environmental Monitoring: Monitor weather patterns to understand and mitigate the impact of weather on the environment.</a:t>
            </a:r>
            <a:endParaRPr lang="en-IN" sz="2400" dirty="0"/>
          </a:p>
        </p:txBody>
      </p:sp>
    </p:spTree>
    <p:extLst>
      <p:ext uri="{BB962C8B-B14F-4D97-AF65-F5344CB8AC3E}">
        <p14:creationId xmlns:p14="http://schemas.microsoft.com/office/powerpoint/2010/main" val="986249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013E-8823-7646-0CDF-E07723471580}"/>
              </a:ext>
            </a:extLst>
          </p:cNvPr>
          <p:cNvSpPr>
            <a:spLocks noGrp="1"/>
          </p:cNvSpPr>
          <p:nvPr>
            <p:ph type="title"/>
          </p:nvPr>
        </p:nvSpPr>
        <p:spPr>
          <a:xfrm>
            <a:off x="693812" y="332656"/>
            <a:ext cx="10061374" cy="1570186"/>
          </a:xfrm>
        </p:spPr>
        <p:txBody>
          <a:bodyPr>
            <a:normAutofit/>
          </a:bodyPr>
          <a:lstStyle/>
          <a:p>
            <a:r>
              <a:rPr lang="en-US" sz="3200" dirty="0">
                <a:solidFill>
                  <a:schemeClr val="tx1"/>
                </a:solidFill>
                <a:latin typeface="Arial" panose="020B0604020202020204" pitchFamily="34" charset="0"/>
                <a:cs typeface="Arial" panose="020B0604020202020204" pitchFamily="34" charset="0"/>
              </a:rPr>
              <a:t>Hardware and software specification</a:t>
            </a:r>
            <a:br>
              <a:rPr lang="en-US" dirty="0">
                <a:solidFill>
                  <a:schemeClr val="tx1"/>
                </a:solidFill>
                <a:latin typeface="Arial" panose="020B0604020202020204" pitchFamily="34" charset="0"/>
                <a:cs typeface="Arial" panose="020B0604020202020204" pitchFamily="34" charset="0"/>
              </a:rPr>
            </a:br>
            <a:endParaRPr lang="en-IN" dirty="0"/>
          </a:p>
        </p:txBody>
      </p:sp>
      <p:sp>
        <p:nvSpPr>
          <p:cNvPr id="4" name="TextBox 3">
            <a:extLst>
              <a:ext uri="{FF2B5EF4-FFF2-40B4-BE49-F238E27FC236}">
                <a16:creationId xmlns:a16="http://schemas.microsoft.com/office/drawing/2014/main" id="{AAC92787-8E3C-5E7F-BAC7-06FBA2AC2814}"/>
              </a:ext>
            </a:extLst>
          </p:cNvPr>
          <p:cNvSpPr txBox="1"/>
          <p:nvPr/>
        </p:nvSpPr>
        <p:spPr>
          <a:xfrm>
            <a:off x="1341884" y="1988840"/>
            <a:ext cx="5688632"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IN" sz="2400" dirty="0"/>
              <a:t>Programming languages :</a:t>
            </a:r>
          </a:p>
          <a:p>
            <a:pPr>
              <a:lnSpc>
                <a:spcPct val="90000"/>
              </a:lnSpc>
            </a:pPr>
            <a:r>
              <a:rPr lang="en-IN" sz="2400" dirty="0"/>
              <a:t>HTML</a:t>
            </a:r>
          </a:p>
          <a:p>
            <a:pPr>
              <a:lnSpc>
                <a:spcPct val="90000"/>
              </a:lnSpc>
            </a:pPr>
            <a:r>
              <a:rPr lang="en-IN" sz="2400" dirty="0"/>
              <a:t>CSS</a:t>
            </a:r>
          </a:p>
          <a:p>
            <a:pPr>
              <a:lnSpc>
                <a:spcPct val="90000"/>
              </a:lnSpc>
            </a:pPr>
            <a:r>
              <a:rPr lang="en-IN" sz="2400" dirty="0"/>
              <a:t>JAVA SCRIPT</a:t>
            </a:r>
          </a:p>
          <a:p>
            <a:pPr>
              <a:lnSpc>
                <a:spcPct val="90000"/>
              </a:lnSpc>
            </a:pPr>
            <a:r>
              <a:rPr lang="en-IN" sz="2400" dirty="0"/>
              <a:t>            </a:t>
            </a:r>
          </a:p>
        </p:txBody>
      </p:sp>
    </p:spTree>
    <p:extLst>
      <p:ext uri="{BB962C8B-B14F-4D97-AF65-F5344CB8AC3E}">
        <p14:creationId xmlns:p14="http://schemas.microsoft.com/office/powerpoint/2010/main" val="135359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2102" y="459652"/>
            <a:ext cx="9753600" cy="1325562"/>
          </a:xfrm>
        </p:spPr>
        <p:txBody>
          <a:bodyPr/>
          <a:lstStyle/>
          <a:p>
            <a:r>
              <a:rPr lang="en-US" dirty="0"/>
              <a:t>FORMAT :</a:t>
            </a:r>
          </a:p>
        </p:txBody>
      </p:sp>
      <p:sp>
        <p:nvSpPr>
          <p:cNvPr id="6" name="Rectangle 5">
            <a:extLst>
              <a:ext uri="{FF2B5EF4-FFF2-40B4-BE49-F238E27FC236}">
                <a16:creationId xmlns:a16="http://schemas.microsoft.com/office/drawing/2014/main" id="{56FC4EAE-3ACC-0752-637E-3345FD4CDAD0}"/>
              </a:ext>
            </a:extLst>
          </p:cNvPr>
          <p:cNvSpPr/>
          <p:nvPr/>
        </p:nvSpPr>
        <p:spPr>
          <a:xfrm>
            <a:off x="1773932" y="1916832"/>
            <a:ext cx="9289032" cy="4395792"/>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7" name="Rectangle 6">
            <a:extLst>
              <a:ext uri="{FF2B5EF4-FFF2-40B4-BE49-F238E27FC236}">
                <a16:creationId xmlns:a16="http://schemas.microsoft.com/office/drawing/2014/main" id="{EF8C8B16-F13C-80BD-5E22-AD8974DB4A22}"/>
              </a:ext>
            </a:extLst>
          </p:cNvPr>
          <p:cNvSpPr/>
          <p:nvPr/>
        </p:nvSpPr>
        <p:spPr>
          <a:xfrm>
            <a:off x="1773932" y="1912990"/>
            <a:ext cx="9308774" cy="1325562"/>
          </a:xfrm>
          <a:prstGeom prst="rect">
            <a:avLst/>
          </a:prstGeom>
          <a:solidFill>
            <a:schemeClr val="accent5">
              <a:lumMod val="40000"/>
              <a:lumOff val="6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8" name="Rectangle: Rounded Corners 7">
            <a:extLst>
              <a:ext uri="{FF2B5EF4-FFF2-40B4-BE49-F238E27FC236}">
                <a16:creationId xmlns:a16="http://schemas.microsoft.com/office/drawing/2014/main" id="{C821CD3B-B7DF-64C8-4E3E-918600BCFBF6}"/>
              </a:ext>
            </a:extLst>
          </p:cNvPr>
          <p:cNvSpPr/>
          <p:nvPr/>
        </p:nvSpPr>
        <p:spPr>
          <a:xfrm>
            <a:off x="7102524" y="2395751"/>
            <a:ext cx="1152128" cy="360040"/>
          </a:xfrm>
          <a:prstGeom prst="round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HOME</a:t>
            </a:r>
          </a:p>
        </p:txBody>
      </p:sp>
      <p:sp>
        <p:nvSpPr>
          <p:cNvPr id="9" name="Rectangle: Rounded Corners 8">
            <a:extLst>
              <a:ext uri="{FF2B5EF4-FFF2-40B4-BE49-F238E27FC236}">
                <a16:creationId xmlns:a16="http://schemas.microsoft.com/office/drawing/2014/main" id="{6C33CF09-53D3-7598-D502-A4B0C5915882}"/>
              </a:ext>
            </a:extLst>
          </p:cNvPr>
          <p:cNvSpPr/>
          <p:nvPr/>
        </p:nvSpPr>
        <p:spPr>
          <a:xfrm>
            <a:off x="5086300" y="3356992"/>
            <a:ext cx="2708431" cy="2671048"/>
          </a:xfrm>
          <a:prstGeom prst="roundRect">
            <a:avLst/>
          </a:prstGeom>
          <a:solidFill>
            <a:schemeClr val="accent6">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0" name="Rectangle: Rounded Corners 9">
            <a:extLst>
              <a:ext uri="{FF2B5EF4-FFF2-40B4-BE49-F238E27FC236}">
                <a16:creationId xmlns:a16="http://schemas.microsoft.com/office/drawing/2014/main" id="{70E0A818-7520-0D04-B928-E1EEE5FF54B4}"/>
              </a:ext>
            </a:extLst>
          </p:cNvPr>
          <p:cNvSpPr/>
          <p:nvPr/>
        </p:nvSpPr>
        <p:spPr>
          <a:xfrm>
            <a:off x="8506680" y="2395751"/>
            <a:ext cx="1152128" cy="360040"/>
          </a:xfrm>
          <a:prstGeom prst="round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ABOUT</a:t>
            </a:r>
          </a:p>
        </p:txBody>
      </p:sp>
      <p:sp>
        <p:nvSpPr>
          <p:cNvPr id="11" name="Rectangle: Rounded Corners 10">
            <a:extLst>
              <a:ext uri="{FF2B5EF4-FFF2-40B4-BE49-F238E27FC236}">
                <a16:creationId xmlns:a16="http://schemas.microsoft.com/office/drawing/2014/main" id="{72247B14-6934-B495-9FE1-869F78EBA258}"/>
              </a:ext>
            </a:extLst>
          </p:cNvPr>
          <p:cNvSpPr/>
          <p:nvPr/>
        </p:nvSpPr>
        <p:spPr>
          <a:xfrm>
            <a:off x="9784822" y="2395751"/>
            <a:ext cx="1152128" cy="360040"/>
          </a:xfrm>
          <a:prstGeom prst="round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solidFill>
                  <a:schemeClr val="tx1"/>
                </a:solidFill>
              </a:rPr>
              <a:t>CONTACT</a:t>
            </a:r>
          </a:p>
        </p:txBody>
      </p:sp>
      <p:sp>
        <p:nvSpPr>
          <p:cNvPr id="13" name="Rectangle: Rounded Corners 12">
            <a:extLst>
              <a:ext uri="{FF2B5EF4-FFF2-40B4-BE49-F238E27FC236}">
                <a16:creationId xmlns:a16="http://schemas.microsoft.com/office/drawing/2014/main" id="{AC16BCB5-FD4D-9CA9-53C6-AF2E694FEDFB}"/>
              </a:ext>
            </a:extLst>
          </p:cNvPr>
          <p:cNvSpPr/>
          <p:nvPr/>
        </p:nvSpPr>
        <p:spPr>
          <a:xfrm>
            <a:off x="5482344" y="3621808"/>
            <a:ext cx="1872208" cy="360040"/>
          </a:xfrm>
          <a:prstGeom prst="roundRect">
            <a:avLst/>
          </a:prstGeom>
          <a:solidFill>
            <a:schemeClr val="bg1"/>
          </a:solidFill>
          <a:ln w="12700">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4" name="TextBox 13">
            <a:extLst>
              <a:ext uri="{FF2B5EF4-FFF2-40B4-BE49-F238E27FC236}">
                <a16:creationId xmlns:a16="http://schemas.microsoft.com/office/drawing/2014/main" id="{57C8E9C7-E9E7-0553-EF12-452DBE396461}"/>
              </a:ext>
            </a:extLst>
          </p:cNvPr>
          <p:cNvSpPr txBox="1"/>
          <p:nvPr/>
        </p:nvSpPr>
        <p:spPr>
          <a:xfrm>
            <a:off x="5482344" y="4286740"/>
            <a:ext cx="2564415" cy="1255728"/>
          </a:xfrm>
          <a:prstGeom prst="rect">
            <a:avLst/>
          </a:prstGeom>
          <a:noFill/>
        </p:spPr>
        <p:txBody>
          <a:bodyPr wrap="square" rtlCol="0">
            <a:spAutoFit/>
          </a:bodyPr>
          <a:lstStyle/>
          <a:p>
            <a:pPr>
              <a:lnSpc>
                <a:spcPct val="90000"/>
              </a:lnSpc>
            </a:pPr>
            <a:r>
              <a:rPr lang="en-IN" sz="2400" dirty="0"/>
              <a:t>Bhubaneswar</a:t>
            </a:r>
          </a:p>
          <a:p>
            <a:pPr>
              <a:lnSpc>
                <a:spcPct val="90000"/>
              </a:lnSpc>
            </a:pPr>
            <a:r>
              <a:rPr lang="en-IN" sz="2400" dirty="0"/>
              <a:t>    24.12 </a:t>
            </a:r>
            <a:r>
              <a:rPr lang="en-IN" sz="2400" dirty="0" err="1"/>
              <a:t>Cel</a:t>
            </a:r>
            <a:endParaRPr lang="en-IN" sz="2400" dirty="0"/>
          </a:p>
          <a:p>
            <a:pPr>
              <a:lnSpc>
                <a:spcPct val="90000"/>
              </a:lnSpc>
            </a:pPr>
            <a:endParaRPr lang="en-IN" sz="2400" dirty="0"/>
          </a:p>
          <a:p>
            <a:pPr>
              <a:lnSpc>
                <a:spcPct val="90000"/>
              </a:lnSpc>
            </a:pPr>
            <a:r>
              <a:rPr lang="en-IN" sz="1200" dirty="0"/>
              <a:t>Presure:1014 | Humidity:78</a:t>
            </a:r>
          </a:p>
        </p:txBody>
      </p:sp>
      <p:sp>
        <p:nvSpPr>
          <p:cNvPr id="15" name="Oval 14">
            <a:extLst>
              <a:ext uri="{FF2B5EF4-FFF2-40B4-BE49-F238E27FC236}">
                <a16:creationId xmlns:a16="http://schemas.microsoft.com/office/drawing/2014/main" id="{53D53263-8959-0CB7-403B-7D09B810C4A9}"/>
              </a:ext>
            </a:extLst>
          </p:cNvPr>
          <p:cNvSpPr/>
          <p:nvPr/>
        </p:nvSpPr>
        <p:spPr>
          <a:xfrm>
            <a:off x="6526460" y="4631572"/>
            <a:ext cx="72008" cy="93572"/>
          </a:xfrm>
          <a:prstGeom prst="ellipse">
            <a:avLst/>
          </a:prstGeom>
          <a:solidFill>
            <a:schemeClr val="bg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pic>
        <p:nvPicPr>
          <p:cNvPr id="17" name="Picture 16">
            <a:extLst>
              <a:ext uri="{FF2B5EF4-FFF2-40B4-BE49-F238E27FC236}">
                <a16:creationId xmlns:a16="http://schemas.microsoft.com/office/drawing/2014/main" id="{CA9F0BEA-BA96-BF0D-8D21-C530CBACD81B}"/>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266885" y="4365104"/>
            <a:ext cx="242714" cy="266468"/>
          </a:xfrm>
          <a:prstGeom prst="rect">
            <a:avLst/>
          </a:prstGeom>
        </p:spPr>
      </p:pic>
      <p:sp>
        <p:nvSpPr>
          <p:cNvPr id="3" name="TextBox 2">
            <a:extLst>
              <a:ext uri="{FF2B5EF4-FFF2-40B4-BE49-F238E27FC236}">
                <a16:creationId xmlns:a16="http://schemas.microsoft.com/office/drawing/2014/main" id="{03BAADE4-3A1A-6806-2491-69FF2826AB6C}"/>
              </a:ext>
            </a:extLst>
          </p:cNvPr>
          <p:cNvSpPr txBox="1"/>
          <p:nvPr/>
        </p:nvSpPr>
        <p:spPr>
          <a:xfrm>
            <a:off x="2007958" y="2395751"/>
            <a:ext cx="2952328" cy="432048"/>
          </a:xfrm>
          <a:prstGeom prst="rect">
            <a:avLst/>
          </a:prstGeom>
          <a:noFill/>
        </p:spPr>
        <p:txBody>
          <a:bodyPr wrap="square" rtlCol="0">
            <a:spAutoFit/>
          </a:bodyPr>
          <a:lstStyle/>
          <a:p>
            <a:pPr>
              <a:lnSpc>
                <a:spcPct val="90000"/>
              </a:lnSpc>
            </a:pPr>
            <a:r>
              <a:rPr lang="en-IN" sz="2400" b="1" dirty="0"/>
              <a:t>WEATHER TODAY</a:t>
            </a:r>
          </a:p>
        </p:txBody>
      </p:sp>
    </p:spTree>
    <p:extLst>
      <p:ext uri="{BB962C8B-B14F-4D97-AF65-F5344CB8AC3E}">
        <p14:creationId xmlns:p14="http://schemas.microsoft.com/office/powerpoint/2010/main" val="1570540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263" y="1036712"/>
            <a:ext cx="3886200" cy="3200400"/>
          </a:xfrm>
        </p:spPr>
        <p:txBody>
          <a:bodyPr/>
          <a:lstStyle/>
          <a:p>
            <a:r>
              <a:rPr lang="en-US" dirty="0"/>
              <a:t>ABOUT-</a:t>
            </a:r>
            <a:r>
              <a:rPr lang="en-US" sz="2800" dirty="0"/>
              <a:t>PAGE</a:t>
            </a:r>
          </a:p>
        </p:txBody>
      </p:sp>
      <p:pic>
        <p:nvPicPr>
          <p:cNvPr id="17" name="Picture Placeholder 16">
            <a:extLst>
              <a:ext uri="{FF2B5EF4-FFF2-40B4-BE49-F238E27FC236}">
                <a16:creationId xmlns:a16="http://schemas.microsoft.com/office/drawing/2014/main" id="{5C41C521-08C7-86D5-B1AB-004ADA9B9F10}"/>
              </a:ext>
            </a:extLst>
          </p:cNvPr>
          <p:cNvPicPr>
            <a:picLocks noGrp="1" noChangeAspect="1"/>
          </p:cNvPicPr>
          <p:nvPr>
            <p:ph type="pic" idx="1"/>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t="12257" b="12257"/>
          <a:stretch>
            <a:fillRect/>
          </a:stretch>
        </p:blipFill>
        <p:spPr>
          <a:xfrm>
            <a:off x="635775" y="3609020"/>
            <a:ext cx="543516" cy="528827"/>
          </a:xfrm>
        </p:spPr>
      </p:pic>
      <p:sp>
        <p:nvSpPr>
          <p:cNvPr id="6" name="Rectangle 5">
            <a:extLst>
              <a:ext uri="{FF2B5EF4-FFF2-40B4-BE49-F238E27FC236}">
                <a16:creationId xmlns:a16="http://schemas.microsoft.com/office/drawing/2014/main" id="{9CA108EB-EED7-1443-61CD-FD5E6751DB28}"/>
              </a:ext>
            </a:extLst>
          </p:cNvPr>
          <p:cNvSpPr/>
          <p:nvPr/>
        </p:nvSpPr>
        <p:spPr>
          <a:xfrm>
            <a:off x="7030516" y="1412776"/>
            <a:ext cx="3692358" cy="4392488"/>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8" name="Rectangle 7">
            <a:extLst>
              <a:ext uri="{FF2B5EF4-FFF2-40B4-BE49-F238E27FC236}">
                <a16:creationId xmlns:a16="http://schemas.microsoft.com/office/drawing/2014/main" id="{3A579CAB-C234-4C96-86DC-0DE92209D529}"/>
              </a:ext>
            </a:extLst>
          </p:cNvPr>
          <p:cNvSpPr/>
          <p:nvPr/>
        </p:nvSpPr>
        <p:spPr>
          <a:xfrm>
            <a:off x="7030516" y="1412776"/>
            <a:ext cx="3692358" cy="864096"/>
          </a:xfrm>
          <a:prstGeom prst="rect">
            <a:avLst/>
          </a:prstGeom>
          <a:solidFill>
            <a:schemeClr val="accent5">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9" name="TextBox 8">
            <a:extLst>
              <a:ext uri="{FF2B5EF4-FFF2-40B4-BE49-F238E27FC236}">
                <a16:creationId xmlns:a16="http://schemas.microsoft.com/office/drawing/2014/main" id="{929C46CF-C014-5302-6DD8-23C9F5B9DEB4}"/>
              </a:ext>
            </a:extLst>
          </p:cNvPr>
          <p:cNvSpPr txBox="1"/>
          <p:nvPr/>
        </p:nvSpPr>
        <p:spPr>
          <a:xfrm>
            <a:off x="7037024" y="1652320"/>
            <a:ext cx="1944216" cy="341632"/>
          </a:xfrm>
          <a:prstGeom prst="rect">
            <a:avLst/>
          </a:prstGeom>
          <a:noFill/>
        </p:spPr>
        <p:txBody>
          <a:bodyPr wrap="square" rtlCol="0">
            <a:spAutoFit/>
          </a:bodyPr>
          <a:lstStyle/>
          <a:p>
            <a:pPr>
              <a:lnSpc>
                <a:spcPct val="90000"/>
              </a:lnSpc>
            </a:pPr>
            <a:r>
              <a:rPr lang="en-IN" dirty="0"/>
              <a:t>WEATHER TODAY</a:t>
            </a:r>
          </a:p>
        </p:txBody>
      </p:sp>
      <p:sp>
        <p:nvSpPr>
          <p:cNvPr id="10" name="Rectangle: Rounded Corners 9">
            <a:extLst>
              <a:ext uri="{FF2B5EF4-FFF2-40B4-BE49-F238E27FC236}">
                <a16:creationId xmlns:a16="http://schemas.microsoft.com/office/drawing/2014/main" id="{3F505BFD-4433-EC8C-9E93-00C0187C7A70}"/>
              </a:ext>
            </a:extLst>
          </p:cNvPr>
          <p:cNvSpPr/>
          <p:nvPr/>
        </p:nvSpPr>
        <p:spPr>
          <a:xfrm>
            <a:off x="9318176" y="1788360"/>
            <a:ext cx="1224136" cy="216024"/>
          </a:xfrm>
          <a:prstGeom prst="round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sz="2400" dirty="0">
                <a:solidFill>
                  <a:schemeClr val="tx1"/>
                </a:solidFill>
              </a:rPr>
              <a:t>ABOUT</a:t>
            </a:r>
          </a:p>
        </p:txBody>
      </p:sp>
      <p:sp>
        <p:nvSpPr>
          <p:cNvPr id="11" name="TextBox 10">
            <a:extLst>
              <a:ext uri="{FF2B5EF4-FFF2-40B4-BE49-F238E27FC236}">
                <a16:creationId xmlns:a16="http://schemas.microsoft.com/office/drawing/2014/main" id="{F0F0713D-B815-BE52-487A-83FF68B03EC3}"/>
              </a:ext>
            </a:extLst>
          </p:cNvPr>
          <p:cNvSpPr txBox="1"/>
          <p:nvPr/>
        </p:nvSpPr>
        <p:spPr>
          <a:xfrm>
            <a:off x="7246540" y="2636912"/>
            <a:ext cx="3024336" cy="424732"/>
          </a:xfrm>
          <a:prstGeom prst="rect">
            <a:avLst/>
          </a:prstGeom>
          <a:noFill/>
        </p:spPr>
        <p:txBody>
          <a:bodyPr wrap="square" rtlCol="0">
            <a:spAutoFit/>
          </a:bodyPr>
          <a:lstStyle/>
          <a:p>
            <a:pPr>
              <a:lnSpc>
                <a:spcPct val="90000"/>
              </a:lnSpc>
            </a:pPr>
            <a:r>
              <a:rPr lang="en-IN" sz="2400" dirty="0"/>
              <a:t>WEATHER TODAY</a:t>
            </a:r>
          </a:p>
        </p:txBody>
      </p:sp>
      <p:sp>
        <p:nvSpPr>
          <p:cNvPr id="12" name="Rectangle 11">
            <a:extLst>
              <a:ext uri="{FF2B5EF4-FFF2-40B4-BE49-F238E27FC236}">
                <a16:creationId xmlns:a16="http://schemas.microsoft.com/office/drawing/2014/main" id="{CDF7C8B1-CFFD-A511-B3BA-3F51FD3AF677}"/>
              </a:ext>
            </a:extLst>
          </p:cNvPr>
          <p:cNvSpPr/>
          <p:nvPr/>
        </p:nvSpPr>
        <p:spPr>
          <a:xfrm>
            <a:off x="7390556" y="3284984"/>
            <a:ext cx="1152128" cy="1440160"/>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3" name="TextBox 12">
            <a:extLst>
              <a:ext uri="{FF2B5EF4-FFF2-40B4-BE49-F238E27FC236}">
                <a16:creationId xmlns:a16="http://schemas.microsoft.com/office/drawing/2014/main" id="{5CAB24BC-864A-AA35-B8C2-008239965DE6}"/>
              </a:ext>
            </a:extLst>
          </p:cNvPr>
          <p:cNvSpPr txBox="1"/>
          <p:nvPr/>
        </p:nvSpPr>
        <p:spPr>
          <a:xfrm>
            <a:off x="7466940" y="4342920"/>
            <a:ext cx="999436" cy="313932"/>
          </a:xfrm>
          <a:prstGeom prst="rect">
            <a:avLst/>
          </a:prstGeom>
          <a:noFill/>
        </p:spPr>
        <p:txBody>
          <a:bodyPr wrap="square" rtlCol="0">
            <a:spAutoFit/>
          </a:bodyPr>
          <a:lstStyle/>
          <a:p>
            <a:pPr>
              <a:lnSpc>
                <a:spcPct val="90000"/>
              </a:lnSpc>
            </a:pPr>
            <a:r>
              <a:rPr lang="en-IN" sz="1600" b="1" dirty="0">
                <a:solidFill>
                  <a:schemeClr val="bg1"/>
                </a:solidFill>
              </a:rPr>
              <a:t>Backend</a:t>
            </a:r>
          </a:p>
        </p:txBody>
      </p:sp>
      <p:sp>
        <p:nvSpPr>
          <p:cNvPr id="14" name="Rectangle 13">
            <a:extLst>
              <a:ext uri="{FF2B5EF4-FFF2-40B4-BE49-F238E27FC236}">
                <a16:creationId xmlns:a16="http://schemas.microsoft.com/office/drawing/2014/main" id="{CEA966F9-3F96-F92A-3715-6D0673B23C69}"/>
              </a:ext>
            </a:extLst>
          </p:cNvPr>
          <p:cNvSpPr/>
          <p:nvPr/>
        </p:nvSpPr>
        <p:spPr>
          <a:xfrm>
            <a:off x="9118748" y="3316404"/>
            <a:ext cx="1152128" cy="1440160"/>
          </a:xfrm>
          <a:prstGeom prst="rect">
            <a:avLst/>
          </a:prstGeom>
          <a:solidFill>
            <a:schemeClr val="accent5">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2400"/>
          </a:p>
        </p:txBody>
      </p:sp>
      <p:sp>
        <p:nvSpPr>
          <p:cNvPr id="15" name="TextBox 14">
            <a:extLst>
              <a:ext uri="{FF2B5EF4-FFF2-40B4-BE49-F238E27FC236}">
                <a16:creationId xmlns:a16="http://schemas.microsoft.com/office/drawing/2014/main" id="{2713F2CA-CB5D-1091-0B1E-EF936C470814}"/>
              </a:ext>
            </a:extLst>
          </p:cNvPr>
          <p:cNvSpPr txBox="1"/>
          <p:nvPr/>
        </p:nvSpPr>
        <p:spPr>
          <a:xfrm>
            <a:off x="9220681" y="4342920"/>
            <a:ext cx="1152128" cy="313932"/>
          </a:xfrm>
          <a:prstGeom prst="rect">
            <a:avLst/>
          </a:prstGeom>
          <a:noFill/>
        </p:spPr>
        <p:txBody>
          <a:bodyPr wrap="square" rtlCol="0">
            <a:spAutoFit/>
          </a:bodyPr>
          <a:lstStyle/>
          <a:p>
            <a:pPr>
              <a:lnSpc>
                <a:spcPct val="90000"/>
              </a:lnSpc>
            </a:pPr>
            <a:r>
              <a:rPr lang="en-IN" sz="1600" b="1" dirty="0">
                <a:solidFill>
                  <a:schemeClr val="bg1"/>
                </a:solidFill>
              </a:rPr>
              <a:t>Frontend</a:t>
            </a:r>
          </a:p>
        </p:txBody>
      </p:sp>
    </p:spTree>
    <p:extLst>
      <p:ext uri="{BB962C8B-B14F-4D97-AF65-F5344CB8AC3E}">
        <p14:creationId xmlns:p14="http://schemas.microsoft.com/office/powerpoint/2010/main" val="1339806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State history report presentation</Template>
  <TotalTime>5592</TotalTime>
  <Words>845</Words>
  <Application>Microsoft Office PowerPoint</Application>
  <PresentationFormat>Custom</PresentationFormat>
  <Paragraphs>99</Paragraphs>
  <Slides>16</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Arial Rounded MT Bold</vt:lpstr>
      <vt:lpstr>Calibri</vt:lpstr>
      <vt:lpstr>Franklin Gothic Demi</vt:lpstr>
      <vt:lpstr>Times New Roman</vt:lpstr>
      <vt:lpstr>Wingdings</vt:lpstr>
      <vt:lpstr>State history report presentation</vt:lpstr>
      <vt:lpstr>Weather  TODAY</vt:lpstr>
      <vt:lpstr>AGENDA :</vt:lpstr>
      <vt:lpstr>ABSTRACT  : </vt:lpstr>
      <vt:lpstr>PowerPoint Presentation</vt:lpstr>
      <vt:lpstr>Weather detection is the process of monitoring and predicting weather conditions, enabling individuals and organizations to make informed decisions and take necessary precautions.  With the advancement of technology, weather detection has become more accurate, efficient, and accessible. Web-based weather detection, in particular, has revolutionized the way we access and utilize weather information, providing real-time updates, personalized forecasts, and visual representations of weather data.  web-based weather detection plays a vital role in providing timely and reliable weather information, empowering individuals and communities to prepare, respond, and adapt to various weather conditions."</vt:lpstr>
      <vt:lpstr>OBJECTIVES </vt:lpstr>
      <vt:lpstr>Hardware and software specification </vt:lpstr>
      <vt:lpstr>FORMAT :</vt:lpstr>
      <vt:lpstr>ABOUT-PAGE</vt:lpstr>
      <vt:lpstr>ER DIAGRAM  :</vt:lpstr>
      <vt:lpstr>DATA FLOW DIAGRAM :</vt:lpstr>
      <vt:lpstr>Result :</vt:lpstr>
      <vt:lpstr>Scope of the project</vt:lpstr>
      <vt:lpstr>conclusion</vt:lpstr>
      <vt:lpstr>reference</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TODAY</dc:title>
  <dc:creator>Chinmayee Sahoo</dc:creator>
  <cp:lastModifiedBy>Chinmayee Sahoo</cp:lastModifiedBy>
  <cp:revision>4</cp:revision>
  <dcterms:created xsi:type="dcterms:W3CDTF">2024-02-23T18:56:44Z</dcterms:created>
  <dcterms:modified xsi:type="dcterms:W3CDTF">2024-04-30T11:05:43Z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