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10"/>
  </p:notesMasterIdLst>
  <p:sldIdLst>
    <p:sldId id="266" r:id="rId2"/>
    <p:sldId id="263" r:id="rId3"/>
    <p:sldId id="264" r:id="rId4"/>
    <p:sldId id="257" r:id="rId5"/>
    <p:sldId id="262" r:id="rId6"/>
    <p:sldId id="258" r:id="rId7"/>
    <p:sldId id="259" r:id="rId8"/>
    <p:sldId id="26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EE9273-05D5-49F0-8BEF-2C73FE64E7F2}" type="datetimeFigureOut">
              <a:rPr lang="en-IN" smtClean="0"/>
              <a:t>29-10-2024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47DA51-B19C-42E8-8986-624BB7D34541}" type="slidenum">
              <a:rPr lang="en-IN" smtClean="0"/>
              <a:t>‹#›</a:t>
            </a:fld>
            <a:endParaRPr lang="en-IN"/>
          </a:p>
        </p:txBody>
      </p:sp>
    </p:spTree>
    <p:extLst>
      <p:ext uri="{BB962C8B-B14F-4D97-AF65-F5344CB8AC3E}">
        <p14:creationId xmlns:p14="http://schemas.microsoft.com/office/powerpoint/2010/main" val="1846268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0164000-D426-47DF-98ED-BF14716DF49D}" type="datetimeFigureOut">
              <a:rPr lang="en-IN" smtClean="0"/>
              <a:t>29-10-2024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85BF64-7FCF-4376-AB35-E2814CEB99E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164000-D426-47DF-98ED-BF14716DF49D}" type="datetimeFigureOut">
              <a:rPr lang="en-IN" smtClean="0"/>
              <a:t>29-10-2024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85BF64-7FCF-4376-AB35-E2814CEB99E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164000-D426-47DF-98ED-BF14716DF49D}" type="datetimeFigureOut">
              <a:rPr lang="en-IN" smtClean="0"/>
              <a:t>29-10-2024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85BF64-7FCF-4376-AB35-E2814CEB99E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164000-D426-47DF-98ED-BF14716DF49D}" type="datetimeFigureOut">
              <a:rPr lang="en-IN" smtClean="0"/>
              <a:t>29-10-2024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85BF64-7FCF-4376-AB35-E2814CEB99E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164000-D426-47DF-98ED-BF14716DF49D}" type="datetimeFigureOut">
              <a:rPr lang="en-IN" smtClean="0"/>
              <a:t>29-10-2024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85BF64-7FCF-4376-AB35-E2814CEB99E0}"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0164000-D426-47DF-98ED-BF14716DF49D}" type="datetimeFigureOut">
              <a:rPr lang="en-IN" smtClean="0"/>
              <a:t>29-10-2024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85BF64-7FCF-4376-AB35-E2814CEB99E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164000-D426-47DF-98ED-BF14716DF49D}" type="datetimeFigureOut">
              <a:rPr lang="en-IN" smtClean="0"/>
              <a:t>29-10-2024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85BF64-7FCF-4376-AB35-E2814CEB99E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164000-D426-47DF-98ED-BF14716DF49D}" type="datetimeFigureOut">
              <a:rPr lang="en-IN" smtClean="0"/>
              <a:t>29-10-2024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85BF64-7FCF-4376-AB35-E2814CEB99E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164000-D426-47DF-98ED-BF14716DF49D}" type="datetimeFigureOut">
              <a:rPr lang="en-IN" smtClean="0"/>
              <a:t>29-10-2024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85BF64-7FCF-4376-AB35-E2814CEB99E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164000-D426-47DF-98ED-BF14716DF49D}" type="datetimeFigureOut">
              <a:rPr lang="en-IN" smtClean="0"/>
              <a:t>29-10-2024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85BF64-7FCF-4376-AB35-E2814CEB99E0}"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0164000-D426-47DF-98ED-BF14716DF49D}" type="datetimeFigureOut">
              <a:rPr lang="en-IN" smtClean="0"/>
              <a:t>29-10-2024</a:t>
            </a:fld>
            <a:endParaRPr lang="en-IN"/>
          </a:p>
        </p:txBody>
      </p:sp>
      <p:sp>
        <p:nvSpPr>
          <p:cNvPr id="9" name="Slide Number Placeholder 8"/>
          <p:cNvSpPr>
            <a:spLocks noGrp="1"/>
          </p:cNvSpPr>
          <p:nvPr>
            <p:ph type="sldNum" sz="quarter" idx="11"/>
          </p:nvPr>
        </p:nvSpPr>
        <p:spPr/>
        <p:txBody>
          <a:bodyPr/>
          <a:lstStyle/>
          <a:p>
            <a:fld id="{C385BF64-7FCF-4376-AB35-E2814CEB99E0}"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385BF64-7FCF-4376-AB35-E2814CEB99E0}"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0164000-D426-47DF-98ED-BF14716DF49D}" type="datetimeFigureOut">
              <a:rPr lang="en-IN" smtClean="0"/>
              <a:t>29-10-2024</a:t>
            </a:fld>
            <a:endParaRPr lang="en-IN"/>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2492896"/>
            <a:ext cx="7543800" cy="1307976"/>
          </a:xfrm>
        </p:spPr>
        <p:txBody>
          <a:bodyPr/>
          <a:lstStyle/>
          <a:p>
            <a:pPr algn="ctr"/>
            <a:r>
              <a:rPr lang="en-IN" u="sng" dirty="0" smtClean="0">
                <a:effectLst>
                  <a:outerShdw blurRad="38100" dist="38100" dir="2700000" algn="tl">
                    <a:srgbClr val="000000">
                      <a:alpha val="43137"/>
                    </a:srgbClr>
                  </a:outerShdw>
                </a:effectLst>
              </a:rPr>
              <a:t>Quantum Theory</a:t>
            </a:r>
            <a:endParaRPr lang="en-IN"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882381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36712"/>
            <a:ext cx="7620000" cy="1143000"/>
          </a:xfrm>
        </p:spPr>
        <p:txBody>
          <a:bodyPr/>
          <a:lstStyle/>
          <a:p>
            <a:r>
              <a:rPr lang="en-US" sz="3200" dirty="0" smtClean="0">
                <a:latin typeface="Times New Roman" pitchFamily="18" charset="0"/>
                <a:cs typeface="Times New Roman" pitchFamily="18" charset="0"/>
              </a:rPr>
              <a:t>              </a:t>
            </a:r>
            <a:r>
              <a:rPr lang="en-US" sz="3200" b="1" dirty="0">
                <a:latin typeface="Times New Roman" pitchFamily="18" charset="0"/>
                <a:cs typeface="Times New Roman" pitchFamily="18" charset="0"/>
              </a:rPr>
              <a:t> </a:t>
            </a:r>
            <a:r>
              <a:rPr lang="en-US" sz="3200" b="1" dirty="0" smtClean="0">
                <a:latin typeface="Times New Roman" pitchFamily="18" charset="0"/>
                <a:cs typeface="Times New Roman" pitchFamily="18" charset="0"/>
              </a:rPr>
              <a:t>     </a:t>
            </a:r>
            <a:r>
              <a:rPr lang="en-US" sz="3600" b="1" u="sng" dirty="0" smtClean="0">
                <a:latin typeface="Times New Roman" pitchFamily="18" charset="0"/>
                <a:cs typeface="Times New Roman" pitchFamily="18" charset="0"/>
              </a:rPr>
              <a:t>Historical </a:t>
            </a:r>
            <a:r>
              <a:rPr lang="en-US" sz="3600" b="1" u="sng" dirty="0">
                <a:latin typeface="Times New Roman" pitchFamily="18" charset="0"/>
                <a:cs typeface="Times New Roman" pitchFamily="18" charset="0"/>
              </a:rPr>
              <a:t>Background</a:t>
            </a: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467544" y="2060848"/>
            <a:ext cx="7620000" cy="4104456"/>
          </a:xfrm>
        </p:spPr>
        <p:txBody>
          <a:bodyPr/>
          <a:lstStyle/>
          <a:p>
            <a:r>
              <a:rPr lang="en-US" sz="2400" dirty="0" smtClean="0">
                <a:latin typeface="Times New Roman" pitchFamily="18" charset="0"/>
                <a:cs typeface="Times New Roman" pitchFamily="18" charset="0"/>
              </a:rPr>
              <a:t>Quantum </a:t>
            </a:r>
            <a:r>
              <a:rPr lang="en-US" sz="2400" dirty="0">
                <a:latin typeface="Times New Roman" pitchFamily="18" charset="0"/>
                <a:cs typeface="Times New Roman" pitchFamily="18" charset="0"/>
              </a:rPr>
              <a:t>mechanics emerged in the early 20th century to address phenomena that classical physics could not explain, such as blackbody radiation and the photoelectric </a:t>
            </a:r>
            <a:r>
              <a:rPr lang="en-US" sz="2400" dirty="0" smtClean="0">
                <a:latin typeface="Times New Roman" pitchFamily="18" charset="0"/>
                <a:cs typeface="Times New Roman" pitchFamily="18" charset="0"/>
              </a:rPr>
              <a:t>effect.</a:t>
            </a:r>
          </a:p>
          <a:p>
            <a:r>
              <a:rPr lang="en-US" sz="2400" dirty="0" smtClean="0">
                <a:latin typeface="Times New Roman" pitchFamily="18" charset="0"/>
                <a:cs typeface="Times New Roman" pitchFamily="18" charset="0"/>
              </a:rPr>
              <a:t>Pioneers </a:t>
            </a:r>
            <a:r>
              <a:rPr lang="en-US" sz="2400" dirty="0">
                <a:latin typeface="Times New Roman" pitchFamily="18" charset="0"/>
                <a:cs typeface="Times New Roman" pitchFamily="18" charset="0"/>
              </a:rPr>
              <a:t>like Max Planck, Albert Einstein, </a:t>
            </a:r>
            <a:r>
              <a:rPr lang="en-US" sz="2400" dirty="0" err="1">
                <a:latin typeface="Times New Roman" pitchFamily="18" charset="0"/>
                <a:cs typeface="Times New Roman" pitchFamily="18" charset="0"/>
              </a:rPr>
              <a:t>Niels</a:t>
            </a:r>
            <a:r>
              <a:rPr lang="en-US" sz="2400" dirty="0">
                <a:latin typeface="Times New Roman" pitchFamily="18" charset="0"/>
                <a:cs typeface="Times New Roman" pitchFamily="18" charset="0"/>
              </a:rPr>
              <a:t> Bohr, and </a:t>
            </a:r>
            <a:r>
              <a:rPr lang="en-US" sz="2400" dirty="0" smtClean="0">
                <a:latin typeface="Times New Roman" pitchFamily="18" charset="0"/>
                <a:cs typeface="Times New Roman" pitchFamily="18" charset="0"/>
              </a:rPr>
              <a:t>Werner </a:t>
            </a:r>
            <a:r>
              <a:rPr lang="en-US" sz="2400" dirty="0">
                <a:latin typeface="Times New Roman" pitchFamily="18" charset="0"/>
                <a:cs typeface="Times New Roman" pitchFamily="18" charset="0"/>
              </a:rPr>
              <a:t>Heisenberg contributed to its </a:t>
            </a:r>
            <a:r>
              <a:rPr lang="en-US" sz="2400" dirty="0" smtClean="0">
                <a:latin typeface="Times New Roman" pitchFamily="18" charset="0"/>
                <a:cs typeface="Times New Roman" pitchFamily="18" charset="0"/>
              </a:rPr>
              <a:t>development.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9945275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36712"/>
            <a:ext cx="7620000" cy="1143000"/>
          </a:xfrm>
        </p:spPr>
        <p:txBody>
          <a:bodyPr/>
          <a:lstStyle/>
          <a:p>
            <a:r>
              <a:rPr lang="en-US" sz="3600" b="1" dirty="0" smtClean="0">
                <a:latin typeface="Times New Roman" pitchFamily="18" charset="0"/>
                <a:cs typeface="Times New Roman" pitchFamily="18" charset="0"/>
              </a:rPr>
              <a:t>               </a:t>
            </a:r>
            <a:r>
              <a:rPr lang="en-US" sz="3600" b="1" u="sng" dirty="0" smtClean="0">
                <a:latin typeface="Times New Roman" pitchFamily="18" charset="0"/>
                <a:cs typeface="Times New Roman" pitchFamily="18" charset="0"/>
              </a:rPr>
              <a:t>Quantum </a:t>
            </a:r>
            <a:r>
              <a:rPr lang="en-US" sz="3600" b="1" u="sng" dirty="0">
                <a:latin typeface="Times New Roman" pitchFamily="18" charset="0"/>
                <a:cs typeface="Times New Roman" pitchFamily="18" charset="0"/>
              </a:rPr>
              <a:t>theory</a:t>
            </a:r>
            <a:endParaRPr lang="en-IN" sz="3600" b="1" u="sng" dirty="0"/>
          </a:p>
        </p:txBody>
      </p:sp>
      <p:sp>
        <p:nvSpPr>
          <p:cNvPr id="3" name="Content Placeholder 2"/>
          <p:cNvSpPr>
            <a:spLocks noGrp="1"/>
          </p:cNvSpPr>
          <p:nvPr>
            <p:ph idx="1"/>
          </p:nvPr>
        </p:nvSpPr>
        <p:spPr>
          <a:xfrm>
            <a:off x="467544" y="2132856"/>
            <a:ext cx="7620000" cy="2044824"/>
          </a:xfrm>
        </p:spPr>
        <p:txBody>
          <a:bodyPr>
            <a:noAutofit/>
          </a:bodyPr>
          <a:lstStyle/>
          <a:p>
            <a:r>
              <a:rPr lang="en-US" sz="2400" dirty="0">
                <a:latin typeface="Times New Roman" pitchFamily="18" charset="0"/>
                <a:cs typeface="Times New Roman" pitchFamily="18" charset="0"/>
              </a:rPr>
              <a:t>Quantum theory, or quantum mechanics, is a fundamental theory in physics that describes the physical properties of nature at the scale of atoms and subatomic </a:t>
            </a:r>
            <a:r>
              <a:rPr lang="en-US" sz="2400" dirty="0" smtClean="0">
                <a:latin typeface="Times New Roman" pitchFamily="18" charset="0"/>
                <a:cs typeface="Times New Roman" pitchFamily="18" charset="0"/>
              </a:rPr>
              <a:t>particles.</a:t>
            </a:r>
          </a:p>
          <a:p>
            <a:r>
              <a:rPr lang="en-US" sz="2400" b="1" dirty="0" smtClean="0">
                <a:latin typeface="Times New Roman" pitchFamily="18" charset="0"/>
                <a:cs typeface="Times New Roman" pitchFamily="18" charset="0"/>
              </a:rPr>
              <a:t>E=</a:t>
            </a:r>
            <a:r>
              <a:rPr lang="en-US" sz="2400" b="1" dirty="0" err="1" smtClean="0">
                <a:latin typeface="Times New Roman" pitchFamily="18" charset="0"/>
                <a:cs typeface="Times New Roman" pitchFamily="18" charset="0"/>
              </a:rPr>
              <a:t>hf</a:t>
            </a:r>
            <a:endParaRPr lang="en-US" sz="2400" b="1"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Where, E=</a:t>
            </a:r>
            <a:r>
              <a:rPr lang="en-US" sz="2400" dirty="0" err="1" smtClean="0">
                <a:latin typeface="Times New Roman" pitchFamily="18" charset="0"/>
                <a:cs typeface="Times New Roman" pitchFamily="18" charset="0"/>
              </a:rPr>
              <a:t>enegy</a:t>
            </a:r>
            <a:r>
              <a:rPr lang="en-IN" sz="2400" dirty="0" smtClean="0"/>
              <a:t> </a:t>
            </a:r>
          </a:p>
          <a:p>
            <a:pPr marL="114300" indent="0">
              <a:buNone/>
            </a:pP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               h=planks constant(6.626x10</a:t>
            </a:r>
            <a:r>
              <a:rPr lang="en-IN" sz="2400" baseline="30000" dirty="0" smtClean="0">
                <a:latin typeface="Times New Roman" pitchFamily="18" charset="0"/>
                <a:cs typeface="Times New Roman" pitchFamily="18" charset="0"/>
              </a:rPr>
              <a:t>-34</a:t>
            </a:r>
            <a:r>
              <a:rPr lang="en-IN" sz="2400" dirty="0" smtClean="0">
                <a:latin typeface="Times New Roman" pitchFamily="18" charset="0"/>
                <a:cs typeface="Times New Roman" pitchFamily="18" charset="0"/>
              </a:rPr>
              <a:t>j/s)</a:t>
            </a:r>
          </a:p>
          <a:p>
            <a:pPr marL="114300" indent="0">
              <a:buNone/>
            </a:pP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               f=wavelength</a:t>
            </a: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1127531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7620000" cy="706090"/>
          </a:xfrm>
        </p:spPr>
        <p:txBody>
          <a:bodyPr>
            <a:normAutofit fontScale="90000"/>
          </a:bodyPr>
          <a:lstStyle/>
          <a:p>
            <a:r>
              <a:rPr lang="en-US" sz="4000" b="1" dirty="0" smtClean="0">
                <a:latin typeface="Times New Roman" pitchFamily="18" charset="0"/>
                <a:cs typeface="Times New Roman" pitchFamily="18" charset="0"/>
              </a:rPr>
              <a:t>                   </a:t>
            </a:r>
            <a:r>
              <a:rPr lang="en-US" sz="4000" b="1" u="sng" dirty="0" smtClean="0">
                <a:latin typeface="Times New Roman" pitchFamily="18" charset="0"/>
                <a:cs typeface="Times New Roman" pitchFamily="18" charset="0"/>
              </a:rPr>
              <a:t>Key Concepts</a:t>
            </a:r>
            <a:r>
              <a:rPr lang="en-US" b="1" u="sng" dirty="0" smtClean="0">
                <a:latin typeface="Times New Roman" pitchFamily="18" charset="0"/>
                <a:cs typeface="Times New Roman" pitchFamily="18" charset="0"/>
              </a:rPr>
              <a:t/>
            </a:r>
            <a:br>
              <a:rPr lang="en-US" b="1" u="sng" dirty="0" smtClean="0">
                <a:latin typeface="Times New Roman" pitchFamily="18" charset="0"/>
                <a:cs typeface="Times New Roman" pitchFamily="18" charset="0"/>
              </a:rPr>
            </a:br>
            <a:endParaRPr lang="en-IN"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marL="0" indent="0">
              <a:buNone/>
            </a:pPr>
            <a:r>
              <a:rPr lang="en-US" sz="2400" b="1" dirty="0" smtClean="0">
                <a:latin typeface="Times New Roman" pitchFamily="18" charset="0"/>
                <a:cs typeface="Times New Roman" pitchFamily="18" charset="0"/>
              </a:rPr>
              <a:t>1. </a:t>
            </a:r>
            <a:r>
              <a:rPr lang="en-US" sz="2400" b="1" u="sng" dirty="0" smtClean="0">
                <a:latin typeface="Times New Roman" pitchFamily="18" charset="0"/>
                <a:cs typeface="Times New Roman" pitchFamily="18" charset="0"/>
              </a:rPr>
              <a:t>Wave-Particle Duality:</a:t>
            </a:r>
          </a:p>
          <a:p>
            <a:pPr marL="0" indent="0">
              <a:buNone/>
            </a:pPr>
            <a:r>
              <a:rPr lang="en-US" sz="2400" dirty="0" smtClean="0">
                <a:latin typeface="Times New Roman" pitchFamily="18" charset="0"/>
                <a:cs typeface="Times New Roman" pitchFamily="18" charset="0"/>
              </a:rPr>
              <a:t>   - In 1923 </a:t>
            </a:r>
            <a:r>
              <a:rPr lang="en-US" sz="2400" i="1" dirty="0" smtClean="0">
                <a:latin typeface="Times New Roman" pitchFamily="18" charset="0"/>
                <a:cs typeface="Times New Roman" pitchFamily="18" charset="0"/>
              </a:rPr>
              <a:t>Louis de Broglie </a:t>
            </a:r>
            <a:r>
              <a:rPr lang="en-US" sz="2400" dirty="0" err="1" smtClean="0">
                <a:latin typeface="Times New Roman" pitchFamily="18" charset="0"/>
                <a:cs typeface="Times New Roman" pitchFamily="18" charset="0"/>
              </a:rPr>
              <a:t>praprosed</a:t>
            </a:r>
            <a:r>
              <a:rPr lang="en-US" sz="2400" dirty="0" smtClean="0">
                <a:latin typeface="Times New Roman" pitchFamily="18" charset="0"/>
                <a:cs typeface="Times New Roman" pitchFamily="18" charset="0"/>
              </a:rPr>
              <a:t> Particles like electrons and photons exhibit both wave-like and particle-like properties. For example, light can behave as a wave (interference patterns) and as a particle (photons).</a:t>
            </a:r>
          </a:p>
          <a:p>
            <a:endParaRPr lang="en-US" sz="2400" dirty="0" smtClean="0">
              <a:latin typeface="Times New Roman" pitchFamily="18" charset="0"/>
              <a:cs typeface="Times New Roman" pitchFamily="18" charset="0"/>
            </a:endParaRPr>
          </a:p>
          <a:p>
            <a:pPr marL="0" indent="0">
              <a:buNone/>
            </a:pPr>
            <a:r>
              <a:rPr lang="en-US" sz="2400" b="1" dirty="0" smtClean="0">
                <a:latin typeface="Times New Roman" pitchFamily="18" charset="0"/>
                <a:cs typeface="Times New Roman" pitchFamily="18" charset="0"/>
              </a:rPr>
              <a:t>2. </a:t>
            </a:r>
            <a:r>
              <a:rPr lang="en-US" sz="2400" b="1" u="sng" dirty="0" smtClean="0">
                <a:latin typeface="Times New Roman" pitchFamily="18" charset="0"/>
                <a:cs typeface="Times New Roman" pitchFamily="18" charset="0"/>
              </a:rPr>
              <a:t>Quantum Superposition</a:t>
            </a:r>
            <a:r>
              <a:rPr lang="en-US" sz="2400" u="sng" dirty="0" smtClean="0">
                <a:latin typeface="Times New Roman" pitchFamily="18" charset="0"/>
                <a:cs typeface="Times New Roman" pitchFamily="18" charset="0"/>
              </a:rPr>
              <a:t>:</a:t>
            </a:r>
          </a:p>
          <a:p>
            <a:pPr marL="0" indent="0">
              <a:buNone/>
            </a:pPr>
            <a:r>
              <a:rPr lang="en-US" sz="2400" dirty="0" smtClean="0">
                <a:latin typeface="Times New Roman" pitchFamily="18" charset="0"/>
                <a:cs typeface="Times New Roman" pitchFamily="18" charset="0"/>
              </a:rPr>
              <a:t>   - Particles can exist in multiple states at once until measured. This concept is famously illustrated by </a:t>
            </a:r>
            <a:r>
              <a:rPr lang="en-US" sz="2400" i="1" dirty="0" smtClean="0">
                <a:latin typeface="Times New Roman" pitchFamily="18" charset="0"/>
                <a:cs typeface="Times New Roman" pitchFamily="18" charset="0"/>
              </a:rPr>
              <a:t>Schrödinger's(1926)</a:t>
            </a:r>
            <a:r>
              <a:rPr lang="en-US" sz="2400" dirty="0" smtClean="0">
                <a:latin typeface="Times New Roman" pitchFamily="18" charset="0"/>
                <a:cs typeface="Times New Roman" pitchFamily="18" charset="0"/>
              </a:rPr>
              <a:t> cat, which is simultaneously alive and dead until observed.</a:t>
            </a:r>
          </a:p>
          <a:p>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731111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332656"/>
            <a:ext cx="7620000" cy="6192688"/>
          </a:xfrm>
        </p:spPr>
        <p:txBody>
          <a:bodyPr>
            <a:normAutofit/>
          </a:bodyPr>
          <a:lstStyle/>
          <a:p>
            <a:pPr marL="114300" indent="0">
              <a:buNone/>
            </a:pPr>
            <a:endParaRPr lang="en-US" dirty="0" smtClean="0">
              <a:latin typeface="Times New Roman" pitchFamily="18" charset="0"/>
              <a:cs typeface="Times New Roman" pitchFamily="18" charset="0"/>
            </a:endParaRPr>
          </a:p>
          <a:p>
            <a:pPr marL="0" indent="0">
              <a:buNone/>
            </a:pPr>
            <a:r>
              <a:rPr lang="en-US" sz="2400" b="1" dirty="0">
                <a:latin typeface="Times New Roman" pitchFamily="18" charset="0"/>
                <a:cs typeface="Times New Roman" pitchFamily="18" charset="0"/>
              </a:rPr>
              <a:t>3</a:t>
            </a:r>
            <a:r>
              <a:rPr lang="en-US" sz="2400" b="1" dirty="0" smtClean="0">
                <a:latin typeface="Times New Roman" pitchFamily="18" charset="0"/>
                <a:cs typeface="Times New Roman" pitchFamily="18" charset="0"/>
              </a:rPr>
              <a:t>. </a:t>
            </a:r>
            <a:r>
              <a:rPr lang="en-US" sz="2400" b="1" u="sng" dirty="0" smtClean="0">
                <a:latin typeface="Times New Roman" pitchFamily="18" charset="0"/>
                <a:cs typeface="Times New Roman" pitchFamily="18" charset="0"/>
              </a:rPr>
              <a:t>Uncertainty Principle:</a:t>
            </a:r>
          </a:p>
          <a:p>
            <a:pPr marL="0" indent="0">
              <a:buNone/>
            </a:pPr>
            <a:r>
              <a:rPr lang="en-US" sz="2400" dirty="0" smtClean="0">
                <a:latin typeface="Times New Roman" pitchFamily="18" charset="0"/>
                <a:cs typeface="Times New Roman" pitchFamily="18" charset="0"/>
              </a:rPr>
              <a:t>   - Formulated by </a:t>
            </a:r>
            <a:r>
              <a:rPr lang="en-US" sz="2400" i="1" dirty="0" smtClean="0">
                <a:latin typeface="Times New Roman" pitchFamily="18" charset="0"/>
                <a:cs typeface="Times New Roman" pitchFamily="18" charset="0"/>
              </a:rPr>
              <a:t>Werner Heisenberg(1927)</a:t>
            </a:r>
            <a:r>
              <a:rPr lang="en-US" sz="2400" dirty="0" smtClean="0">
                <a:latin typeface="Times New Roman" pitchFamily="18" charset="0"/>
                <a:cs typeface="Times New Roman" pitchFamily="18" charset="0"/>
              </a:rPr>
              <a:t>, this principle states that certain pairs of properties (like position and momentum) cannot be simultaneously known to arbitrary precision. The more accurately one property is known, the less accurately the other can be known.</a:t>
            </a:r>
          </a:p>
          <a:p>
            <a:endParaRPr lang="en-US" dirty="0" smtClean="0">
              <a:latin typeface="Times New Roman" pitchFamily="18" charset="0"/>
              <a:cs typeface="Times New Roman" pitchFamily="18" charset="0"/>
            </a:endParaRPr>
          </a:p>
          <a:p>
            <a:pPr marL="0" indent="0">
              <a:buNone/>
            </a:pPr>
            <a:endParaRPr lang="en-IN" dirty="0"/>
          </a:p>
        </p:txBody>
      </p:sp>
    </p:spTree>
    <p:extLst>
      <p:ext uri="{BB962C8B-B14F-4D97-AF65-F5344CB8AC3E}">
        <p14:creationId xmlns:p14="http://schemas.microsoft.com/office/powerpoint/2010/main" val="8758761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7620000" cy="778098"/>
          </a:xfrm>
        </p:spPr>
        <p:txBody>
          <a:bodyPr/>
          <a:lstStyle/>
          <a:p>
            <a:r>
              <a:rPr lang="en-US" sz="3600" b="1" dirty="0" smtClean="0">
                <a:latin typeface="Times New Roman" pitchFamily="18" charset="0"/>
                <a:cs typeface="Times New Roman" pitchFamily="18" charset="0"/>
              </a:rPr>
              <a:t>                    </a:t>
            </a:r>
            <a:r>
              <a:rPr lang="en-US" sz="3600" b="1" u="sng" dirty="0" smtClean="0">
                <a:latin typeface="Times New Roman" pitchFamily="18" charset="0"/>
                <a:cs typeface="Times New Roman" pitchFamily="18" charset="0"/>
              </a:rPr>
              <a:t>Applications</a:t>
            </a:r>
            <a:r>
              <a:rPr lang="en-US" sz="4000" b="1" dirty="0">
                <a:latin typeface="Times New Roman" pitchFamily="18" charset="0"/>
                <a:cs typeface="Times New Roman" pitchFamily="18" charset="0"/>
              </a:rPr>
              <a:t/>
            </a:r>
            <a:br>
              <a:rPr lang="en-US" sz="4000" b="1" dirty="0">
                <a:latin typeface="Times New Roman" pitchFamily="18" charset="0"/>
                <a:cs typeface="Times New Roman" pitchFamily="18" charset="0"/>
              </a:rPr>
            </a:br>
            <a:endParaRPr lang="en-IN"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b="1" u="sng" dirty="0" smtClean="0">
                <a:latin typeface="Times New Roman" pitchFamily="18" charset="0"/>
                <a:cs typeface="Times New Roman" pitchFamily="18" charset="0"/>
              </a:rPr>
              <a:t>Quantum Computing</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Utilizes quantum bits (</a:t>
            </a:r>
            <a:r>
              <a:rPr lang="en-US" sz="2400" dirty="0" err="1" smtClean="0">
                <a:latin typeface="Times New Roman" pitchFamily="18" charset="0"/>
                <a:cs typeface="Times New Roman" pitchFamily="18" charset="0"/>
              </a:rPr>
              <a:t>qubits</a:t>
            </a:r>
            <a:r>
              <a:rPr lang="en-US" sz="2400" dirty="0" smtClean="0">
                <a:latin typeface="Times New Roman" pitchFamily="18" charset="0"/>
                <a:cs typeface="Times New Roman" pitchFamily="18" charset="0"/>
              </a:rPr>
              <a:t>) to perform computations much more efficiently than classical computers.</a:t>
            </a:r>
          </a:p>
          <a:p>
            <a:r>
              <a:rPr lang="en-US" sz="2400" b="1" u="sng" dirty="0" smtClean="0">
                <a:latin typeface="Times New Roman" pitchFamily="18" charset="0"/>
                <a:cs typeface="Times New Roman" pitchFamily="18" charset="0"/>
              </a:rPr>
              <a:t>Quantum Cryptography</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Uses principles of quantum mechanics to create secure communication methods.</a:t>
            </a:r>
          </a:p>
          <a:p>
            <a:r>
              <a:rPr lang="en-US" sz="2400" b="1" u="sng" dirty="0" smtClean="0">
                <a:latin typeface="Times New Roman" pitchFamily="18" charset="0"/>
                <a:cs typeface="Times New Roman" pitchFamily="18" charset="0"/>
              </a:rPr>
              <a:t>Semiconductor Technology</a:t>
            </a:r>
            <a:r>
              <a:rPr lang="en-US" sz="2400" b="1"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Modren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electonics</a:t>
            </a:r>
            <a:r>
              <a:rPr lang="en-US" sz="2400" dirty="0" smtClean="0">
                <a:latin typeface="Times New Roman" pitchFamily="18" charset="0"/>
                <a:cs typeface="Times New Roman" pitchFamily="18" charset="0"/>
              </a:rPr>
              <a:t>, such as transistors and lasers, relay on quantum mechanical principles.</a:t>
            </a:r>
            <a:endParaRPr lang="en-US" sz="2400" b="1" dirty="0" smtClean="0">
              <a:latin typeface="Times New Roman" pitchFamily="18" charset="0"/>
              <a:cs typeface="Times New Roman" pitchFamily="18" charset="0"/>
            </a:endParaRPr>
          </a:p>
          <a:p>
            <a:r>
              <a:rPr lang="en-IN" sz="2400" b="1" u="sng" dirty="0" smtClean="0">
                <a:latin typeface="Times New Roman" pitchFamily="18" charset="0"/>
                <a:cs typeface="Times New Roman" pitchFamily="18" charset="0"/>
              </a:rPr>
              <a:t>Photoelectric effect</a:t>
            </a:r>
            <a:r>
              <a:rPr lang="en-IN" sz="2400" b="1" dirty="0" smtClean="0">
                <a:latin typeface="Times New Roman" pitchFamily="18" charset="0"/>
                <a:cs typeface="Times New Roman" pitchFamily="18" charset="0"/>
              </a:rPr>
              <a:t>:</a:t>
            </a:r>
            <a:r>
              <a:rPr lang="en-IN" sz="2400" dirty="0" smtClean="0">
                <a:latin typeface="Times New Roman" pitchFamily="18" charset="0"/>
                <a:cs typeface="Times New Roman" pitchFamily="18" charset="0"/>
              </a:rPr>
              <a:t> Used in the digital cameras of smartphones</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8309323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1720" y="764704"/>
            <a:ext cx="7620000" cy="778098"/>
          </a:xfrm>
        </p:spPr>
        <p:txBody>
          <a:bodyPr/>
          <a:lstStyle/>
          <a:p>
            <a:r>
              <a:rPr lang="en-US" sz="3600" b="1" dirty="0" smtClean="0">
                <a:latin typeface="Times New Roman" pitchFamily="18" charset="0"/>
                <a:cs typeface="Times New Roman" pitchFamily="18" charset="0"/>
              </a:rPr>
              <a:t>   </a:t>
            </a:r>
            <a:r>
              <a:rPr lang="en-US" sz="3600" b="1" u="sng" dirty="0" smtClean="0">
                <a:latin typeface="Times New Roman" pitchFamily="18" charset="0"/>
                <a:cs typeface="Times New Roman" pitchFamily="18" charset="0"/>
              </a:rPr>
              <a:t>Conclusion</a:t>
            </a: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7620000" cy="2332856"/>
          </a:xfrm>
        </p:spPr>
        <p:txBody>
          <a:bodyPr>
            <a:normAutofit/>
          </a:bodyPr>
          <a:lstStyle/>
          <a:p>
            <a:r>
              <a:rPr lang="en-US" sz="2400" dirty="0" smtClean="0">
                <a:latin typeface="Times New Roman" pitchFamily="18" charset="0"/>
                <a:cs typeface="Times New Roman" pitchFamily="18" charset="0"/>
              </a:rPr>
              <a:t>Quantum theory fundamentally reshapes our understanding of the universe, leading to new technologies and a deeper inquiry into the nature of reality. It continues to be a rich area of research and debate in physics</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8472900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36912"/>
            <a:ext cx="7620000" cy="1143000"/>
          </a:xfrm>
        </p:spPr>
        <p:txBody>
          <a:bodyPr/>
          <a:lstStyle/>
          <a:p>
            <a:pPr algn="ctr"/>
            <a:r>
              <a:rPr lang="en-IN" b="1" dirty="0" smtClean="0"/>
              <a:t>THANK YOU</a:t>
            </a:r>
            <a:br>
              <a:rPr lang="en-IN" b="1" dirty="0" smtClean="0"/>
            </a:br>
            <a:r>
              <a:rPr lang="en-IN" b="1" dirty="0" smtClean="0"/>
              <a:t>♥</a:t>
            </a:r>
            <a:endParaRPr lang="en-IN" b="1" dirty="0"/>
          </a:p>
        </p:txBody>
      </p:sp>
    </p:spTree>
    <p:extLst>
      <p:ext uri="{BB962C8B-B14F-4D97-AF65-F5344CB8AC3E}">
        <p14:creationId xmlns:p14="http://schemas.microsoft.com/office/powerpoint/2010/main" val="13139789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105</TotalTime>
  <Words>334</Words>
  <Application>Microsoft Office PowerPoint</Application>
  <PresentationFormat>On-screen Show (4:3)</PresentationFormat>
  <Paragraphs>27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Adjacency</vt:lpstr>
      <vt:lpstr>Quantum Theory</vt:lpstr>
      <vt:lpstr>                    Historical Background </vt:lpstr>
      <vt:lpstr>               Quantum theory</vt:lpstr>
      <vt:lpstr>                   Key Concepts </vt:lpstr>
      <vt:lpstr>PowerPoint Presentation</vt:lpstr>
      <vt:lpstr>                    Applications </vt:lpstr>
      <vt:lpstr>   Conclusion </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chinmayichithra1@gmail.com</dc:creator>
  <cp:lastModifiedBy>chinmayichithra1@gmail.com</cp:lastModifiedBy>
  <cp:revision>12</cp:revision>
  <dcterms:created xsi:type="dcterms:W3CDTF">2024-10-23T01:24:05Z</dcterms:created>
  <dcterms:modified xsi:type="dcterms:W3CDTF">2024-10-29T13:38:00Z</dcterms:modified>
</cp:coreProperties>
</file>