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Nixie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Slab-bold.fntdata"/><Relationship Id="rId10" Type="http://schemas.openxmlformats.org/officeDocument/2006/relationships/slide" Target="slides/slide6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3b17b92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3b17b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328fb9d4_1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9328fb9d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9328fb9d4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9328fb9d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8ffc17517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8ffc175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328fb9d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9328fb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93b17b92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93b17b9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328fb9d4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328fb9d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9328fb9d4_1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9328fb9d4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328fb9d4_1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328fb9d4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328fb9d4_1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328fb9d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d36154fc_1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d36154fc_1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ffc1751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8ffc17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866900" y="1155700"/>
            <a:ext cx="5638800" cy="18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Institute Ranking 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850" y="782900"/>
            <a:ext cx="4557148" cy="39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50" y="782900"/>
            <a:ext cx="4188502" cy="39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656850" y="122475"/>
            <a:ext cx="829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ixie One"/>
                <a:ea typeface="Nixie One"/>
                <a:cs typeface="Nixie One"/>
                <a:sym typeface="Nixie One"/>
              </a:rPr>
              <a:t>Better the graduation rate, better is the placement rate of the university. </a:t>
            </a:r>
            <a:endParaRPr b="1" sz="16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25" y="656850"/>
            <a:ext cx="8513050" cy="42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324850" y="89075"/>
            <a:ext cx="69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Nixie One"/>
                <a:ea typeface="Nixie One"/>
                <a:cs typeface="Nixie One"/>
                <a:sym typeface="Nixie One"/>
              </a:rPr>
              <a:t>How does faculty influence student profile at work ?</a:t>
            </a:r>
            <a:endParaRPr b="1" sz="1800">
              <a:solidFill>
                <a:srgbClr val="1155CC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0" y="1299125"/>
            <a:ext cx="6236726" cy="384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567800" y="345125"/>
            <a:ext cx="83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ixie One"/>
                <a:ea typeface="Nixie One"/>
                <a:cs typeface="Nixie One"/>
                <a:sym typeface="Nixie One"/>
              </a:rPr>
              <a:t> How courses influence student placement ?</a:t>
            </a:r>
            <a:endParaRPr b="1" sz="18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753850" y="3829800"/>
            <a:ext cx="246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DS - Data Science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DBMS - DataBase Management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BI - Business Intelligence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OOP - Object Oriented Programming 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DA - Design &amp; Automation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Font typeface="Nixie One"/>
              <a:buChar char="●"/>
            </a:pPr>
            <a:r>
              <a:rPr b="1" lang="en" sz="600">
                <a:latin typeface="Nixie One"/>
                <a:ea typeface="Nixie One"/>
                <a:cs typeface="Nixie One"/>
                <a:sym typeface="Nixie One"/>
              </a:rPr>
              <a:t>EA - Engineering Analysis</a:t>
            </a:r>
            <a:endParaRPr b="1" sz="6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410700" y="1135575"/>
            <a:ext cx="338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ixie One"/>
                <a:ea typeface="Nixie One"/>
                <a:cs typeface="Nixie One"/>
                <a:sym typeface="Nixie One"/>
              </a:rPr>
              <a:t>This pie chart depicts the collective percentage of subjects opted by students who are placed in top 50 companies by Fortune 500 company list. 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1146700" y="63500"/>
            <a:ext cx="700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How our ranking system works ?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38200" y="469900"/>
            <a:ext cx="8089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ultimate solution shows a distribution of how different factors/metrics are responsible to decide the quality of an educational institution. 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wide range of diverse metrics decide the quality of education, but the majority of the share which contributes in deciding the quality of an institution is as follows:</a:t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487" y="1681900"/>
            <a:ext cx="6287224" cy="32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235825" y="0"/>
            <a:ext cx="89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Broker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8150" y="381000"/>
            <a:ext cx="40215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 this model, the University acts as the broker between the Student (seller) and the Employer (buyer).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Employer class can be used to provide information to the university regarding job offers for the students. This can be done by including a new class (Job_portal) which would provision the registration of an employer with the university, by capturing details from the employer portal class and also allow the students to apply for jobs.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current version of the University model doesn’t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such an intermediate (broker) class. Thus, the broker model can have a new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Job_portal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class which would allow the university class to link the employer and student classes.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75" y="959400"/>
            <a:ext cx="4909325" cy="291384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453050" y="492600"/>
            <a:ext cx="8181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This would allow the employers to provide information regarding job openings to the university. The students can then access such a portal and apply for jobs based on the requirements of the employer.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Also, the inclusion of an associative class between Student and Job_portal would allow us to track the job which any student has applied for in the Student_employment class, as shown below.</a:t>
            </a:r>
            <a:endParaRPr sz="1700"/>
          </a:p>
        </p:txBody>
      </p:sp>
      <p:sp>
        <p:nvSpPr>
          <p:cNvPr id="241" name="Google Shape;241;p27"/>
          <p:cNvSpPr txBox="1"/>
          <p:nvPr/>
        </p:nvSpPr>
        <p:spPr>
          <a:xfrm>
            <a:off x="235825" y="0"/>
            <a:ext cx="89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Contd….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25" y="2512900"/>
            <a:ext cx="5200272" cy="26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ctrTitle"/>
          </p:nvPr>
        </p:nvSpPr>
        <p:spPr>
          <a:xfrm>
            <a:off x="144725" y="1057650"/>
            <a:ext cx="8472300" cy="33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Running java code showing the implementation of a complete system at the department and           college levels. 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outlining your solution and implementation.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 diagrams showing how to navigate the university object model to deliver performance metrics needed for performance and feedback.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object model showing the changes to the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model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support the new capabilities.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must include the additional methods and attributes required to deliver the results.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Investigate how we create digital education systems assuming a university is an intermediary (broker) between students and employers. Their brand is about credibility. How the implementation code will change based on this assumption?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application must enable the creation and update functions for any of the attributes of concern.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p14"/>
          <p:cNvSpPr txBox="1"/>
          <p:nvPr/>
        </p:nvSpPr>
        <p:spPr>
          <a:xfrm>
            <a:off x="523250" y="512125"/>
            <a:ext cx="64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Deliverables:</a:t>
            </a:r>
            <a:endParaRPr b="1" sz="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 </a:t>
            </a: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30" name="Google Shape;130;p1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1044425" y="1739900"/>
            <a:ext cx="67662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1700"/>
              <a:buFont typeface="Nixie One"/>
              <a:buChar char="●"/>
            </a:pPr>
            <a:r>
              <a:rPr b="1" lang="en" sz="17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To improve the quality of educational institutes by providing their students with optimum facilities and make them industry ready. </a:t>
            </a:r>
            <a:endParaRPr b="1" sz="17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1700"/>
              <a:buFont typeface="Nixie One"/>
              <a:buChar char="●"/>
            </a:pPr>
            <a:r>
              <a:rPr b="1" lang="en" sz="17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To create a performance measurement solution to enable universities to measure the quality of the education they deliver to their students. </a:t>
            </a:r>
            <a:endParaRPr b="1" sz="17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</a:t>
            </a:r>
            <a:r>
              <a:rPr lang="en" sz="2400"/>
              <a:t>Solution</a:t>
            </a:r>
            <a:endParaRPr sz="2400"/>
          </a:p>
        </p:txBody>
      </p:sp>
      <p:sp>
        <p:nvSpPr>
          <p:cNvPr id="144" name="Google Shape;144;p16"/>
          <p:cNvSpPr/>
          <p:nvPr/>
        </p:nvSpPr>
        <p:spPr>
          <a:xfrm>
            <a:off x="1558625" y="1770175"/>
            <a:ext cx="2003400" cy="378600"/>
          </a:xfrm>
          <a:prstGeom prst="homePlate">
            <a:avLst>
              <a:gd fmla="val 30129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Academics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451250" y="1770175"/>
            <a:ext cx="2428200" cy="378600"/>
          </a:xfrm>
          <a:prstGeom prst="chevron">
            <a:avLst>
              <a:gd fmla="val 29853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Faculty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5769525" y="1770175"/>
            <a:ext cx="2335500" cy="378600"/>
          </a:xfrm>
          <a:prstGeom prst="chevron">
            <a:avLst>
              <a:gd fmla="val 29853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Industry Focused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857250" y="2637275"/>
            <a:ext cx="31617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A] Academics: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Graduation Rate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Grade Point Average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B] Faculty 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Faculty: Students Ratio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Faculty Specialization</a:t>
            </a:r>
            <a:r>
              <a:rPr lang="en" sz="1600"/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Faculty Training</a:t>
            </a:r>
            <a:r>
              <a:rPr lang="en" sz="1500"/>
              <a:t> 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032175" y="2683075"/>
            <a:ext cx="3161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C] Industry Focused: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Courses with industrial importance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Employers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Employee Rating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Promotion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2282300" y="2404750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901800" y="2169826"/>
            <a:ext cx="773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Following performance metrics decide the quality of institution :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490798" y="861852"/>
            <a:ext cx="366458" cy="366437"/>
            <a:chOff x="1923675" y="1633650"/>
            <a:chExt cx="436000" cy="435975"/>
          </a:xfrm>
        </p:grpSpPr>
        <p:sp>
          <p:nvSpPr>
            <p:cNvPr id="153" name="Google Shape;153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1283225" y="61900"/>
            <a:ext cx="700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Sequence Diagram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0" y="783975"/>
            <a:ext cx="6779649" cy="429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0" y="0"/>
            <a:ext cx="86100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171625" y="86800"/>
            <a:ext cx="700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Object Model Diagram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0" y="797450"/>
            <a:ext cx="8379329" cy="42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4294967295" type="title"/>
          </p:nvPr>
        </p:nvSpPr>
        <p:spPr>
          <a:xfrm>
            <a:off x="2438400" y="152400"/>
            <a:ext cx="54609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24057"/>
                </a:solidFill>
              </a:rPr>
              <a:t>Do Grades Matter ?</a:t>
            </a:r>
            <a:endParaRPr sz="2300">
              <a:solidFill>
                <a:srgbClr val="124057"/>
              </a:solidFill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0" y="834500"/>
            <a:ext cx="8337849" cy="4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774700" y="2133600"/>
            <a:ext cx="3924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This visualisation depicts the fact that grades are directly proportional to Employee rating .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More the Grade point Average scored by the student, more employee rating is scored by him in the company he is placed at. 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Char char="●"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This graph implies the solution stating that grades do matter. 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533400" y="697275"/>
            <a:ext cx="3897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Comparison between GPA and Employee Ratings</a:t>
            </a:r>
            <a:endParaRPr sz="2200"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1911300"/>
            <a:ext cx="4489101" cy="27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750" y="1957975"/>
            <a:ext cx="4346676" cy="268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0F3D38"/>
      </a:accent3>
      <a:accent4>
        <a:srgbClr val="2E6E4B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