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63" r:id="rId3"/>
    <p:sldId id="258"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9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6073F3C-400F-41D0-A3E5-D6D70EDB9CA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19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5C327-B3DE-417E-8F4B-297ACF0A1A6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223286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8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855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2340036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57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182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7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91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54657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5C327-B3DE-417E-8F4B-297ACF0A1A6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73F3C-400F-41D0-A3E5-D6D70EDB9CA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45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5C327-B3DE-417E-8F4B-297ACF0A1A6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158354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5C327-B3DE-417E-8F4B-297ACF0A1A63}"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73F3C-400F-41D0-A3E5-D6D70EDB9CA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07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5C327-B3DE-417E-8F4B-297ACF0A1A63}"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73F3C-400F-41D0-A3E5-D6D70EDB9CA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90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C327-B3DE-417E-8F4B-297ACF0A1A63}"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417133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5C327-B3DE-417E-8F4B-297ACF0A1A6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73F3C-400F-41D0-A3E5-D6D70EDB9CA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42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5C327-B3DE-417E-8F4B-297ACF0A1A6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73F3C-400F-41D0-A3E5-D6D70EDB9CA8}" type="slidenum">
              <a:rPr lang="en-IN" smtClean="0"/>
              <a:t>‹#›</a:t>
            </a:fld>
            <a:endParaRPr lang="en-IN"/>
          </a:p>
        </p:txBody>
      </p:sp>
    </p:spTree>
    <p:extLst>
      <p:ext uri="{BB962C8B-B14F-4D97-AF65-F5344CB8AC3E}">
        <p14:creationId xmlns:p14="http://schemas.microsoft.com/office/powerpoint/2010/main" val="188910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C5C327-B3DE-417E-8F4B-297ACF0A1A63}" type="datetimeFigureOut">
              <a:rPr lang="en-IN" smtClean="0"/>
              <a:t>27-09-2024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073F3C-400F-41D0-A3E5-D6D70EDB9CA8}" type="slidenum">
              <a:rPr lang="en-IN" smtClean="0"/>
              <a:t>‹#›</a:t>
            </a:fld>
            <a:endParaRPr lang="en-IN"/>
          </a:p>
        </p:txBody>
      </p:sp>
    </p:spTree>
    <p:extLst>
      <p:ext uri="{BB962C8B-B14F-4D97-AF65-F5344CB8AC3E}">
        <p14:creationId xmlns:p14="http://schemas.microsoft.com/office/powerpoint/2010/main" val="85855430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6344-EE5C-83E9-3462-ACB7EE625640}"/>
              </a:ext>
            </a:extLst>
          </p:cNvPr>
          <p:cNvSpPr>
            <a:spLocks noGrp="1"/>
          </p:cNvSpPr>
          <p:nvPr>
            <p:ph type="ctrTitle"/>
          </p:nvPr>
        </p:nvSpPr>
        <p:spPr>
          <a:xfrm>
            <a:off x="1562310" y="689999"/>
            <a:ext cx="9067379" cy="2954230"/>
          </a:xfrm>
        </p:spPr>
        <p:txBody>
          <a:bodyPr/>
          <a:lstStyle/>
          <a:p>
            <a:r>
              <a:rPr lang="en-IN" dirty="0"/>
              <a:t>COURSE RESOURCE SHARING PLATFORM</a:t>
            </a:r>
          </a:p>
        </p:txBody>
      </p:sp>
      <p:sp>
        <p:nvSpPr>
          <p:cNvPr id="3" name="Subtitle 2">
            <a:extLst>
              <a:ext uri="{FF2B5EF4-FFF2-40B4-BE49-F238E27FC236}">
                <a16:creationId xmlns:a16="http://schemas.microsoft.com/office/drawing/2014/main" id="{2640E081-5429-C326-DE7D-64D574C636F4}"/>
              </a:ext>
            </a:extLst>
          </p:cNvPr>
          <p:cNvSpPr>
            <a:spLocks noGrp="1"/>
          </p:cNvSpPr>
          <p:nvPr>
            <p:ph type="subTitle" idx="1"/>
          </p:nvPr>
        </p:nvSpPr>
        <p:spPr>
          <a:xfrm>
            <a:off x="6529138" y="3644229"/>
            <a:ext cx="5470358" cy="1652341"/>
          </a:xfrm>
        </p:spPr>
        <p:txBody>
          <a:bodyPr>
            <a:normAutofit fontScale="77500" lnSpcReduction="20000"/>
          </a:bodyPr>
          <a:lstStyle/>
          <a:p>
            <a:pPr algn="l"/>
            <a:r>
              <a:rPr lang="en-IN" dirty="0"/>
              <a:t>BY:</a:t>
            </a:r>
          </a:p>
          <a:p>
            <a:pPr algn="l"/>
            <a:r>
              <a:rPr lang="en-IN" dirty="0"/>
              <a:t>K NEHA – 3BR23CS071</a:t>
            </a:r>
          </a:p>
          <a:p>
            <a:pPr algn="l"/>
            <a:r>
              <a:rPr lang="en-IN" dirty="0"/>
              <a:t>CHINMAYI – 3BR23CS037</a:t>
            </a:r>
          </a:p>
          <a:p>
            <a:pPr algn="l"/>
            <a:r>
              <a:rPr lang="en-IN" dirty="0"/>
              <a:t>VIJETHA S PV – 3BR23CS185</a:t>
            </a:r>
          </a:p>
          <a:p>
            <a:pPr algn="l"/>
            <a:r>
              <a:rPr lang="en-IN" dirty="0"/>
              <a:t>MUKTHA REDDY – 3BR23CS105</a:t>
            </a:r>
          </a:p>
          <a:p>
            <a:pPr algn="l"/>
            <a:endParaRPr lang="en-IN" dirty="0"/>
          </a:p>
        </p:txBody>
      </p:sp>
    </p:spTree>
    <p:extLst>
      <p:ext uri="{BB962C8B-B14F-4D97-AF65-F5344CB8AC3E}">
        <p14:creationId xmlns:p14="http://schemas.microsoft.com/office/powerpoint/2010/main" val="235898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17CA-1DC0-150B-2423-19FDC12C0A7C}"/>
              </a:ext>
            </a:extLst>
          </p:cNvPr>
          <p:cNvSpPr>
            <a:spLocks noGrp="1"/>
          </p:cNvSpPr>
          <p:nvPr>
            <p:ph type="title"/>
          </p:nvPr>
        </p:nvSpPr>
        <p:spPr>
          <a:xfrm>
            <a:off x="1295402" y="1288476"/>
            <a:ext cx="9601196" cy="1303867"/>
          </a:xfrm>
        </p:spPr>
        <p:txBody>
          <a:bodyPr/>
          <a:lstStyle/>
          <a:p>
            <a:r>
              <a:rPr lang="en-IN" dirty="0"/>
              <a:t>INTRODUCTION:</a:t>
            </a:r>
          </a:p>
        </p:txBody>
      </p:sp>
      <p:sp>
        <p:nvSpPr>
          <p:cNvPr id="4" name="Rectangle 1">
            <a:extLst>
              <a:ext uri="{FF2B5EF4-FFF2-40B4-BE49-F238E27FC236}">
                <a16:creationId xmlns:a16="http://schemas.microsoft.com/office/drawing/2014/main" id="{30BD6796-F6F9-77D5-E19E-E00375727DB2}"/>
              </a:ext>
            </a:extLst>
          </p:cNvPr>
          <p:cNvSpPr>
            <a:spLocks noGrp="1" noChangeArrowheads="1"/>
          </p:cNvSpPr>
          <p:nvPr>
            <p:ph idx="1"/>
          </p:nvPr>
        </p:nvSpPr>
        <p:spPr bwMode="auto">
          <a:xfrm>
            <a:off x="2963780" y="2680608"/>
            <a:ext cx="651710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 A course resource sharing platform is an online system designed to centralize and facilitate the sharing of educational materials such as textbooks, lecture notes, multimedia content, and assignments among educators and students.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Importance:</a:t>
            </a:r>
            <a:r>
              <a:rPr kumimoji="0" lang="en-US" altLang="en-US" sz="2000" b="0" i="0" u="none" strike="noStrike" cap="none" normalizeH="0" baseline="0" dirty="0">
                <a:ln>
                  <a:noFill/>
                </a:ln>
                <a:solidFill>
                  <a:schemeClr val="tx1"/>
                </a:solidFill>
                <a:effectLst/>
                <a:latin typeface="Arial" panose="020B0604020202020204" pitchFamily="34" charset="0"/>
              </a:rPr>
              <a:t> This platform addresses the challenge of fragmented resource access, supports collaboration among users, and helps ensure that educational resources are available to a wider audience. </a:t>
            </a:r>
          </a:p>
        </p:txBody>
      </p:sp>
    </p:spTree>
    <p:extLst>
      <p:ext uri="{BB962C8B-B14F-4D97-AF65-F5344CB8AC3E}">
        <p14:creationId xmlns:p14="http://schemas.microsoft.com/office/powerpoint/2010/main" val="199223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FC85-26B9-1BCB-6322-5400808466E8}"/>
              </a:ext>
            </a:extLst>
          </p:cNvPr>
          <p:cNvSpPr>
            <a:spLocks noGrp="1"/>
          </p:cNvSpPr>
          <p:nvPr>
            <p:ph type="title"/>
          </p:nvPr>
        </p:nvSpPr>
        <p:spPr>
          <a:xfrm>
            <a:off x="1173481" y="1165012"/>
            <a:ext cx="9601196" cy="1303867"/>
          </a:xfrm>
        </p:spPr>
        <p:txBody>
          <a:bodyPr/>
          <a:lstStyle/>
          <a:p>
            <a:r>
              <a:rPr lang="en-IN" dirty="0"/>
              <a:t>KEY FEATURES:</a:t>
            </a:r>
          </a:p>
        </p:txBody>
      </p:sp>
      <p:sp>
        <p:nvSpPr>
          <p:cNvPr id="3" name="Content Placeholder 2">
            <a:extLst>
              <a:ext uri="{FF2B5EF4-FFF2-40B4-BE49-F238E27FC236}">
                <a16:creationId xmlns:a16="http://schemas.microsoft.com/office/drawing/2014/main" id="{6DC49C71-F5AF-2595-9805-5C0A3F671356}"/>
              </a:ext>
            </a:extLst>
          </p:cNvPr>
          <p:cNvSpPr>
            <a:spLocks noGrp="1"/>
          </p:cNvSpPr>
          <p:nvPr>
            <p:ph idx="1"/>
          </p:nvPr>
        </p:nvSpPr>
        <p:spPr>
          <a:xfrm>
            <a:off x="1173481" y="2694092"/>
            <a:ext cx="9601196" cy="3318936"/>
          </a:xfrm>
        </p:spPr>
        <p:txBody>
          <a:bodyPr>
            <a:normAutofit lnSpcReduction="10000"/>
          </a:bodyPr>
          <a:lstStyle/>
          <a:p>
            <a:pPr marL="0" indent="0">
              <a:buNone/>
            </a:pPr>
            <a:r>
              <a:rPr lang="en-US" b="1" dirty="0"/>
              <a:t>1.User Registration/Login:</a:t>
            </a:r>
            <a:r>
              <a:rPr lang="en-US" dirty="0"/>
              <a:t> Users can create an account to access the platform, ensuring that all activities are linked to verified identities.</a:t>
            </a:r>
          </a:p>
          <a:p>
            <a:pPr marL="0" indent="0">
              <a:buNone/>
            </a:pPr>
            <a:r>
              <a:rPr lang="en-US" b="1" dirty="0"/>
              <a:t>2.Resource Upload/Download:</a:t>
            </a:r>
            <a:r>
              <a:rPr lang="en-US" dirty="0"/>
              <a:t> Users can upload educational materials (e.g., notes, videos) for others to access and download.</a:t>
            </a:r>
          </a:p>
          <a:p>
            <a:pPr marL="0" indent="0">
              <a:buNone/>
            </a:pPr>
            <a:r>
              <a:rPr lang="en-US" b="1" dirty="0"/>
              <a:t>3.Search Functionality:</a:t>
            </a:r>
            <a:r>
              <a:rPr lang="en-US" dirty="0"/>
              <a:t> Users can search for specific resources using keywords, filters, and categories.</a:t>
            </a:r>
          </a:p>
          <a:p>
            <a:pPr marL="0" indent="0">
              <a:buNone/>
            </a:pPr>
            <a:r>
              <a:rPr lang="en-US" b="1" dirty="0"/>
              <a:t>4.User Feedback/Rating System:</a:t>
            </a:r>
            <a:r>
              <a:rPr lang="en-US" dirty="0"/>
              <a:t> Users can rate resources and provide feedback, which helps others gauge the quality of materials.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12893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E285-2E21-9582-1167-F383DC57CE85}"/>
              </a:ext>
            </a:extLst>
          </p:cNvPr>
          <p:cNvSpPr>
            <a:spLocks noGrp="1"/>
          </p:cNvSpPr>
          <p:nvPr>
            <p:ph type="title"/>
          </p:nvPr>
        </p:nvSpPr>
        <p:spPr>
          <a:xfrm>
            <a:off x="1181102" y="1238806"/>
            <a:ext cx="9601196" cy="1303867"/>
          </a:xfrm>
        </p:spPr>
        <p:txBody>
          <a:bodyPr/>
          <a:lstStyle/>
          <a:p>
            <a:r>
              <a:rPr lang="en-IN" dirty="0"/>
              <a:t>CURRENT PROBLEMS:</a:t>
            </a:r>
          </a:p>
        </p:txBody>
      </p:sp>
      <p:sp>
        <p:nvSpPr>
          <p:cNvPr id="4" name="Rectangle 1">
            <a:extLst>
              <a:ext uri="{FF2B5EF4-FFF2-40B4-BE49-F238E27FC236}">
                <a16:creationId xmlns:a16="http://schemas.microsoft.com/office/drawing/2014/main" id="{CFB64ACC-46CC-EF42-A068-F4FA49D9C1C9}"/>
              </a:ext>
            </a:extLst>
          </p:cNvPr>
          <p:cNvSpPr>
            <a:spLocks noGrp="1" noChangeArrowheads="1"/>
          </p:cNvSpPr>
          <p:nvPr>
            <p:ph idx="1"/>
          </p:nvPr>
        </p:nvSpPr>
        <p:spPr bwMode="auto">
          <a:xfrm>
            <a:off x="1808747" y="2420138"/>
            <a:ext cx="834590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1.Fragmentation: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Resources are dispersed across various platforms or physical locations, leading to inefficiency and difficulty in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2.Lack of Standardization: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Different file formats and standards result in compatibility issues and hinder effective sharing and use of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3.Accessibility Issues: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Disparities in access to resources based on geographic, economic, or technological factors limit the ability of some students and educators to benefit from available materia</a:t>
            </a:r>
            <a:r>
              <a:rPr lang="en-US" altLang="en-US" sz="2000" dirty="0">
                <a:solidFill>
                  <a:schemeClr val="tx1"/>
                </a:solidFill>
                <a:latin typeface="Arial" panose="020B0604020202020204" pitchFamily="34" charset="0"/>
              </a:rPr>
              <a:t>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760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B8E-3C9F-FBD5-E66F-A165D7421A0E}"/>
              </a:ext>
            </a:extLst>
          </p:cNvPr>
          <p:cNvSpPr>
            <a:spLocks noGrp="1"/>
          </p:cNvSpPr>
          <p:nvPr>
            <p:ph type="title"/>
          </p:nvPr>
        </p:nvSpPr>
        <p:spPr>
          <a:xfrm>
            <a:off x="1054771" y="1294181"/>
            <a:ext cx="9601196" cy="1303867"/>
          </a:xfrm>
        </p:spPr>
        <p:txBody>
          <a:bodyPr/>
          <a:lstStyle/>
          <a:p>
            <a:r>
              <a:rPr lang="en-IN" dirty="0"/>
              <a:t>PROPOSED SOLUTION:</a:t>
            </a:r>
          </a:p>
        </p:txBody>
      </p:sp>
      <p:sp>
        <p:nvSpPr>
          <p:cNvPr id="4" name="Rectangle 1">
            <a:extLst>
              <a:ext uri="{FF2B5EF4-FFF2-40B4-BE49-F238E27FC236}">
                <a16:creationId xmlns:a16="http://schemas.microsoft.com/office/drawing/2014/main" id="{DE8550A8-8D2C-7598-0B30-760FC8C09BA0}"/>
              </a:ext>
            </a:extLst>
          </p:cNvPr>
          <p:cNvSpPr>
            <a:spLocks noGrp="1" noChangeArrowheads="1"/>
          </p:cNvSpPr>
          <p:nvPr>
            <p:ph idx="1"/>
          </p:nvPr>
        </p:nvSpPr>
        <p:spPr bwMode="auto">
          <a:xfrm>
            <a:off x="1536033" y="2598048"/>
            <a:ext cx="84581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 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centralized digital repository where users can upload, categorize, and access educational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Features might include a search engine, user profiles, rating systems, and customizable access permissions.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Addresses Problems: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Centralization:</a:t>
            </a:r>
            <a:r>
              <a:rPr kumimoji="0" lang="en-US" altLang="en-US" sz="1800" b="0" i="0" u="none" strike="noStrike" cap="none" normalizeH="0" baseline="0" dirty="0">
                <a:ln>
                  <a:noFill/>
                </a:ln>
                <a:solidFill>
                  <a:schemeClr val="tx1"/>
                </a:solidFill>
                <a:effectLst/>
                <a:latin typeface="Arial" panose="020B0604020202020204" pitchFamily="34" charset="0"/>
              </a:rPr>
              <a:t> Aggregates resources in one place to improve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Standardization:</a:t>
            </a:r>
            <a:r>
              <a:rPr kumimoji="0" lang="en-US" altLang="en-US" sz="1800" b="0" i="0" u="none" strike="noStrike" cap="none" normalizeH="0" baseline="0" dirty="0">
                <a:ln>
                  <a:noFill/>
                </a:ln>
                <a:solidFill>
                  <a:schemeClr val="tx1"/>
                </a:solidFill>
                <a:effectLst/>
                <a:latin typeface="Arial" panose="020B0604020202020204" pitchFamily="34" charset="0"/>
              </a:rPr>
              <a:t> Provides tools for converting and managing various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Accessibility:</a:t>
            </a:r>
            <a:r>
              <a:rPr kumimoji="0" lang="en-US" altLang="en-US" sz="1800" b="0" i="0" u="none" strike="noStrike" cap="none" normalizeH="0" baseline="0" dirty="0">
                <a:ln>
                  <a:noFill/>
                </a:ln>
                <a:solidFill>
                  <a:schemeClr val="tx1"/>
                </a:solidFill>
                <a:effectLst/>
                <a:latin typeface="Arial" panose="020B0604020202020204" pitchFamily="34" charset="0"/>
              </a:rPr>
              <a:t> Ensures resources are available to all users with internet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30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B324-A910-D3BC-7369-8222CCEA0A4D}"/>
              </a:ext>
            </a:extLst>
          </p:cNvPr>
          <p:cNvSpPr>
            <a:spLocks noGrp="1"/>
          </p:cNvSpPr>
          <p:nvPr>
            <p:ph type="title"/>
          </p:nvPr>
        </p:nvSpPr>
        <p:spPr>
          <a:xfrm>
            <a:off x="1295402" y="1254848"/>
            <a:ext cx="9601196" cy="1303867"/>
          </a:xfrm>
        </p:spPr>
        <p:txBody>
          <a:bodyPr/>
          <a:lstStyle/>
          <a:p>
            <a:r>
              <a:rPr lang="en-IN" dirty="0"/>
              <a:t>ALGORITHM OVERVIEW:</a:t>
            </a:r>
          </a:p>
        </p:txBody>
      </p:sp>
      <p:sp>
        <p:nvSpPr>
          <p:cNvPr id="3" name="Content Placeholder 2">
            <a:extLst>
              <a:ext uri="{FF2B5EF4-FFF2-40B4-BE49-F238E27FC236}">
                <a16:creationId xmlns:a16="http://schemas.microsoft.com/office/drawing/2014/main" id="{D70E63B3-5B56-A5E0-ABD9-A1388284BC94}"/>
              </a:ext>
            </a:extLst>
          </p:cNvPr>
          <p:cNvSpPr>
            <a:spLocks noGrp="1"/>
          </p:cNvSpPr>
          <p:nvPr>
            <p:ph idx="1"/>
          </p:nvPr>
        </p:nvSpPr>
        <p:spPr>
          <a:xfrm>
            <a:off x="1536035" y="2829649"/>
            <a:ext cx="9601195" cy="3484705"/>
          </a:xfrm>
        </p:spPr>
        <p:txBody>
          <a:bodyPr>
            <a:normAutofit fontScale="55000" lnSpcReduction="20000"/>
          </a:bodyPr>
          <a:lstStyle/>
          <a:p>
            <a:pPr>
              <a:buFont typeface="+mj-lt"/>
              <a:buAutoNum type="arabicPeriod"/>
            </a:pPr>
            <a:r>
              <a:rPr lang="en-US" sz="3800" b="1" dirty="0"/>
              <a:t>User Registration: </a:t>
            </a:r>
            <a:r>
              <a:rPr lang="en-US" sz="3800" dirty="0"/>
              <a:t>Users sign up with basic information and create a profile.</a:t>
            </a:r>
          </a:p>
          <a:p>
            <a:pPr>
              <a:buFont typeface="+mj-lt"/>
              <a:buAutoNum type="arabicPeriod"/>
            </a:pPr>
            <a:r>
              <a:rPr lang="en-US" sz="3800" b="1" dirty="0"/>
              <a:t>Resource Upload: </a:t>
            </a:r>
            <a:r>
              <a:rPr lang="en-US" sz="3800" dirty="0"/>
              <a:t>Users upload materials to the platform, tagging them with relevant metadata (e.g., subject, level, file type)</a:t>
            </a:r>
          </a:p>
          <a:p>
            <a:pPr>
              <a:buFont typeface="+mj-lt"/>
              <a:buAutoNum type="arabicPeriod"/>
            </a:pPr>
            <a:r>
              <a:rPr lang="en-US" sz="3800" b="1" dirty="0"/>
              <a:t>Search Functionality: </a:t>
            </a:r>
            <a:r>
              <a:rPr lang="en-US" sz="3800" dirty="0"/>
              <a:t>Users search for resources using keywords, filters, and categories.</a:t>
            </a:r>
          </a:p>
          <a:p>
            <a:pPr>
              <a:buFont typeface="+mj-lt"/>
              <a:buAutoNum type="arabicPeriod"/>
            </a:pPr>
            <a:r>
              <a:rPr lang="en-US" sz="3800" b="1" dirty="0"/>
              <a:t>Access and Retrieval: </a:t>
            </a:r>
            <a:r>
              <a:rPr lang="en-US" sz="3800" dirty="0"/>
              <a:t>Users access and download resources, with options for previewing and sharing.</a:t>
            </a:r>
          </a:p>
          <a:p>
            <a:pPr>
              <a:buFont typeface="+mj-lt"/>
              <a:buAutoNum type="arabicPeriod"/>
            </a:pPr>
            <a:r>
              <a:rPr lang="en-US" sz="3800" b="1" dirty="0"/>
              <a:t>Feedback and Interaction: </a:t>
            </a:r>
            <a:r>
              <a:rPr lang="en-US" sz="3800" dirty="0"/>
              <a:t>Users can rate and comment on resources, providing feedback to other users.</a:t>
            </a:r>
          </a:p>
          <a:p>
            <a:endParaRPr lang="en-IN" dirty="0"/>
          </a:p>
        </p:txBody>
      </p:sp>
    </p:spTree>
    <p:extLst>
      <p:ext uri="{BB962C8B-B14F-4D97-AF65-F5344CB8AC3E}">
        <p14:creationId xmlns:p14="http://schemas.microsoft.com/office/powerpoint/2010/main" val="79772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5FF2-F92B-1E3E-9EC9-F8B9C707F170}"/>
              </a:ext>
            </a:extLst>
          </p:cNvPr>
          <p:cNvSpPr>
            <a:spLocks noGrp="1"/>
          </p:cNvSpPr>
          <p:nvPr>
            <p:ph type="title"/>
          </p:nvPr>
        </p:nvSpPr>
        <p:spPr/>
        <p:txBody>
          <a:bodyPr/>
          <a:lstStyle/>
          <a:p>
            <a:r>
              <a:rPr lang="en-IN" dirty="0"/>
              <a:t>ADVANTAGES &amp; DISADVANTAGES:</a:t>
            </a:r>
          </a:p>
        </p:txBody>
      </p:sp>
      <p:sp>
        <p:nvSpPr>
          <p:cNvPr id="3" name="Text Placeholder 2">
            <a:extLst>
              <a:ext uri="{FF2B5EF4-FFF2-40B4-BE49-F238E27FC236}">
                <a16:creationId xmlns:a16="http://schemas.microsoft.com/office/drawing/2014/main" id="{846CD90E-AD36-0629-5928-B331851C0174}"/>
              </a:ext>
            </a:extLst>
          </p:cNvPr>
          <p:cNvSpPr>
            <a:spLocks noGrp="1"/>
          </p:cNvSpPr>
          <p:nvPr>
            <p:ph type="body" idx="1"/>
          </p:nvPr>
        </p:nvSpPr>
        <p:spPr/>
        <p:txBody>
          <a:bodyPr/>
          <a:lstStyle/>
          <a:p>
            <a:r>
              <a:rPr lang="en-IN" dirty="0"/>
              <a:t>ADVANTAGES:</a:t>
            </a:r>
          </a:p>
        </p:txBody>
      </p:sp>
      <p:sp>
        <p:nvSpPr>
          <p:cNvPr id="8" name="Rectangle 2">
            <a:extLst>
              <a:ext uri="{FF2B5EF4-FFF2-40B4-BE49-F238E27FC236}">
                <a16:creationId xmlns:a16="http://schemas.microsoft.com/office/drawing/2014/main" id="{F74E062F-3755-54C3-52D3-53D012E9C7E9}"/>
              </a:ext>
            </a:extLst>
          </p:cNvPr>
          <p:cNvSpPr>
            <a:spLocks noGrp="1" noChangeArrowheads="1"/>
          </p:cNvSpPr>
          <p:nvPr>
            <p:ph sz="half" idx="2"/>
          </p:nvPr>
        </p:nvSpPr>
        <p:spPr bwMode="auto">
          <a:xfrm>
            <a:off x="1128434" y="3115432"/>
            <a:ext cx="40852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Centralized Access:</a:t>
            </a:r>
            <a:r>
              <a:rPr kumimoji="0" lang="en-US" altLang="en-US" sz="1800" b="0" i="0" u="none" strike="noStrike" cap="none" normalizeH="0" baseline="0">
                <a:ln>
                  <a:noFill/>
                </a:ln>
                <a:solidFill>
                  <a:schemeClr val="tx1"/>
                </a:solidFill>
                <a:effectLst/>
                <a:latin typeface="Arial" panose="020B0604020202020204" pitchFamily="34" charset="0"/>
              </a:rPr>
              <a:t> Simplifies finding and managing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Enhanced Collaboration:</a:t>
            </a:r>
            <a:r>
              <a:rPr kumimoji="0" lang="en-US" altLang="en-US" sz="1800" b="0" i="0" u="none" strike="noStrike" cap="none" normalizeH="0" baseline="0">
                <a:ln>
                  <a:noFill/>
                </a:ln>
                <a:solidFill>
                  <a:schemeClr val="tx1"/>
                </a:solidFill>
                <a:effectLst/>
                <a:latin typeface="Arial" panose="020B0604020202020204" pitchFamily="34" charset="0"/>
              </a:rPr>
              <a:t> Encourages sharing and interaction among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Improved Resource Management:</a:t>
            </a:r>
            <a:r>
              <a:rPr kumimoji="0" lang="en-US" altLang="en-US" sz="1800" b="0" i="0" u="none" strike="noStrike" cap="none" normalizeH="0" baseline="0">
                <a:ln>
                  <a:noFill/>
                </a:ln>
                <a:solidFill>
                  <a:schemeClr val="tx1"/>
                </a:solidFill>
                <a:effectLst/>
                <a:latin typeface="Arial" panose="020B0604020202020204" pitchFamily="34" charset="0"/>
              </a:rPr>
              <a:t> Streamlines the organization and tracking of educational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Accessibility:</a:t>
            </a:r>
            <a:r>
              <a:rPr kumimoji="0" lang="en-US" altLang="en-US" sz="1800" b="0" i="0" u="none" strike="noStrike" cap="none" normalizeH="0" baseline="0">
                <a:ln>
                  <a:noFill/>
                </a:ln>
                <a:solidFill>
                  <a:schemeClr val="tx1"/>
                </a:solidFill>
                <a:effectLst/>
                <a:latin typeface="Arial" panose="020B0604020202020204" pitchFamily="34" charset="0"/>
              </a:rPr>
              <a:t> Expands access to resources for a broader audience, including those in underserved areas. </a:t>
            </a:r>
          </a:p>
        </p:txBody>
      </p:sp>
      <p:sp>
        <p:nvSpPr>
          <p:cNvPr id="5" name="Text Placeholder 4">
            <a:extLst>
              <a:ext uri="{FF2B5EF4-FFF2-40B4-BE49-F238E27FC236}">
                <a16:creationId xmlns:a16="http://schemas.microsoft.com/office/drawing/2014/main" id="{974B7955-484B-EB21-F1BD-8BAAF424D38C}"/>
              </a:ext>
            </a:extLst>
          </p:cNvPr>
          <p:cNvSpPr>
            <a:spLocks noGrp="1"/>
          </p:cNvSpPr>
          <p:nvPr>
            <p:ph type="body" sz="quarter" idx="3"/>
          </p:nvPr>
        </p:nvSpPr>
        <p:spPr/>
        <p:txBody>
          <a:bodyPr/>
          <a:lstStyle/>
          <a:p>
            <a:r>
              <a:rPr lang="en-IN" dirty="0"/>
              <a:t>DISADVANTAGES:</a:t>
            </a:r>
          </a:p>
        </p:txBody>
      </p:sp>
      <p:sp>
        <p:nvSpPr>
          <p:cNvPr id="7" name="Rectangle 1">
            <a:extLst>
              <a:ext uri="{FF2B5EF4-FFF2-40B4-BE49-F238E27FC236}">
                <a16:creationId xmlns:a16="http://schemas.microsoft.com/office/drawing/2014/main" id="{8F55A2F3-6A2E-F0E5-FA36-6C7CEFD22B58}"/>
              </a:ext>
            </a:extLst>
          </p:cNvPr>
          <p:cNvSpPr>
            <a:spLocks noGrp="1" noChangeArrowheads="1"/>
          </p:cNvSpPr>
          <p:nvPr>
            <p:ph sz="quarter" idx="4"/>
          </p:nvPr>
        </p:nvSpPr>
        <p:spPr bwMode="auto">
          <a:xfrm>
            <a:off x="6178298" y="3115432"/>
            <a:ext cx="51474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 Concerns: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Risk of sensitive or proprietary information being exposed if security measures are not robust.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Dependency on </a:t>
            </a:r>
            <a:r>
              <a:rPr kumimoji="0" lang="en-US" altLang="en-US" sz="1800" b="1" i="0" u="none" strike="noStrike" cap="none" normalizeH="0" baseline="0" dirty="0" err="1">
                <a:ln>
                  <a:noFill/>
                </a:ln>
                <a:solidFill>
                  <a:schemeClr val="tx1"/>
                </a:solidFill>
                <a:effectLst/>
                <a:latin typeface="Arial" panose="020B0604020202020204" pitchFamily="34" charset="0"/>
              </a:rPr>
              <a:t>Platform:</a:t>
            </a:r>
            <a:r>
              <a:rPr kumimoji="0" lang="en-US" altLang="en-US" sz="1800" b="0" i="0" u="none" strike="noStrike" cap="none" normalizeH="0" baseline="0" dirty="0" err="1">
                <a:ln>
                  <a:noFill/>
                </a:ln>
                <a:solidFill>
                  <a:schemeClr val="tx1"/>
                </a:solidFill>
                <a:effectLst/>
                <a:latin typeface="Arial" panose="020B0604020202020204" pitchFamily="34" charset="0"/>
              </a:rPr>
              <a:t>Users</a:t>
            </a:r>
            <a:r>
              <a:rPr kumimoji="0" lang="en-US" altLang="en-US" sz="1800" b="0" i="0" u="none" strike="noStrike" cap="none" normalizeH="0" baseline="0" dirty="0">
                <a:ln>
                  <a:noFill/>
                </a:ln>
                <a:solidFill>
                  <a:schemeClr val="tx1"/>
                </a:solidFill>
                <a:effectLst/>
                <a:latin typeface="Arial" panose="020B0604020202020204" pitchFamily="34" charset="0"/>
              </a:rPr>
              <a:t> may become overly reliant on the platform, and technical issues could disrupt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a:t>
            </a:r>
            <a:r>
              <a:rPr kumimoji="0" lang="en-US" altLang="en-US" sz="1800" b="1" i="0" u="none" strike="noStrike" cap="none" normalizeH="0" baseline="0" dirty="0" err="1">
                <a:ln>
                  <a:noFill/>
                </a:ln>
                <a:solidFill>
                  <a:schemeClr val="tx1"/>
                </a:solidFill>
                <a:effectLst/>
                <a:latin typeface="Arial" panose="020B0604020202020204" pitchFamily="34" charset="0"/>
              </a:rPr>
              <a:t>Costs:</a:t>
            </a:r>
            <a:r>
              <a:rPr kumimoji="0" lang="en-US" altLang="en-US" sz="1800" b="0" i="0" u="none" strike="noStrike" cap="none" normalizeH="0" baseline="0" dirty="0" err="1">
                <a:ln>
                  <a:noFill/>
                </a:ln>
                <a:solidFill>
                  <a:schemeClr val="tx1"/>
                </a:solidFill>
                <a:effectLst/>
                <a:latin typeface="Arial" panose="020B0604020202020204" pitchFamily="34" charset="0"/>
              </a:rPr>
              <a:t>Developing</a:t>
            </a:r>
            <a:r>
              <a:rPr kumimoji="0" lang="en-US" altLang="en-US" sz="1800" b="0" i="0" u="none" strike="noStrike" cap="none" normalizeH="0" baseline="0" dirty="0">
                <a:ln>
                  <a:noFill/>
                </a:ln>
                <a:solidFill>
                  <a:schemeClr val="tx1"/>
                </a:solidFill>
                <a:effectLst/>
                <a:latin typeface="Arial" panose="020B0604020202020204" pitchFamily="34" charset="0"/>
              </a:rPr>
              <a:t> and maintaining the platform could require significant financial and technical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083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3ADBF-E3CC-F536-CCBC-736983EBF3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7744" y="1251284"/>
            <a:ext cx="8649624" cy="4922358"/>
          </a:xfrm>
          <a:prstGeom prst="rect">
            <a:avLst/>
          </a:prstGeom>
        </p:spPr>
      </p:pic>
    </p:spTree>
    <p:extLst>
      <p:ext uri="{BB962C8B-B14F-4D97-AF65-F5344CB8AC3E}">
        <p14:creationId xmlns:p14="http://schemas.microsoft.com/office/powerpoint/2010/main" val="42344672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632</TotalTime>
  <Words>561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COURSE RESOURCE SHARING PLATFORM</vt:lpstr>
      <vt:lpstr>INTRODUCTION:</vt:lpstr>
      <vt:lpstr>KEY FEATURES:</vt:lpstr>
      <vt:lpstr>CURRENT PROBLEMS:</vt:lpstr>
      <vt:lpstr>PROPOSED SOLUTION:</vt:lpstr>
      <vt:lpstr>ALGORITHM OVERVIEW:</vt:lpstr>
      <vt:lpstr>ADVANTAGES &amp;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nehak25102006@gmail.com</dc:creator>
  <cp:lastModifiedBy>nehak25102006@gmail.com</cp:lastModifiedBy>
  <cp:revision>1</cp:revision>
  <dcterms:created xsi:type="dcterms:W3CDTF">2024-09-27T04:02:18Z</dcterms:created>
  <dcterms:modified xsi:type="dcterms:W3CDTF">2024-09-27T14:34:54Z</dcterms:modified>
</cp:coreProperties>
</file>