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mayi" initials="C" lastIdx="1" clrIdx="0">
    <p:extLst>
      <p:ext uri="{19B8F6BF-5375-455C-9EA6-DF929625EA0E}">
        <p15:presenceInfo xmlns:p15="http://schemas.microsoft.com/office/powerpoint/2012/main" userId="Chinma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B477-20C9-4192-B958-B2F6FC3817EB}"/>
              </a:ext>
            </a:extLst>
          </p:cNvPr>
          <p:cNvSpPr>
            <a:spLocks noGrp="1"/>
          </p:cNvSpPr>
          <p:nvPr>
            <p:ph type="ctrTitle"/>
          </p:nvPr>
        </p:nvSpPr>
        <p:spPr>
          <a:xfrm>
            <a:off x="649357" y="1590261"/>
            <a:ext cx="8624646" cy="1630017"/>
          </a:xfrm>
        </p:spPr>
        <p:txBody>
          <a:bodyPr/>
          <a:lstStyle/>
          <a:p>
            <a:r>
              <a:rPr lang="en-US" sz="7200" b="1" dirty="0">
                <a:latin typeface="Angsana New" panose="02020603050405020304" pitchFamily="18" charset="-34"/>
                <a:cs typeface="Angsana New" panose="02020603050405020304" pitchFamily="18" charset="-34"/>
              </a:rPr>
              <a:t>Pima Diabetes Predictor</a:t>
            </a:r>
            <a:r>
              <a:rPr lang="en-US" dirty="0"/>
              <a:t>  </a:t>
            </a:r>
          </a:p>
        </p:txBody>
      </p:sp>
      <p:sp>
        <p:nvSpPr>
          <p:cNvPr id="3" name="Subtitle 2">
            <a:extLst>
              <a:ext uri="{FF2B5EF4-FFF2-40B4-BE49-F238E27FC236}">
                <a16:creationId xmlns:a16="http://schemas.microsoft.com/office/drawing/2014/main" id="{5A9963E3-111C-43D5-8558-1CC885D98D81}"/>
              </a:ext>
            </a:extLst>
          </p:cNvPr>
          <p:cNvSpPr>
            <a:spLocks noGrp="1"/>
          </p:cNvSpPr>
          <p:nvPr>
            <p:ph type="subTitle" idx="1"/>
          </p:nvPr>
        </p:nvSpPr>
        <p:spPr/>
        <p:txBody>
          <a:bodyPr>
            <a:normAutofit/>
          </a:bodyPr>
          <a:lstStyle/>
          <a:p>
            <a:r>
              <a:rPr lang="en-US" sz="3600" dirty="0">
                <a:latin typeface="Angsana New" panose="02020603050405020304" pitchFamily="18" charset="-34"/>
                <a:cs typeface="Angsana New" panose="02020603050405020304" pitchFamily="18" charset="-34"/>
              </a:rPr>
              <a:t>- Chinmayi </a:t>
            </a:r>
            <a:r>
              <a:rPr lang="en-US" sz="3600" dirty="0" err="1">
                <a:latin typeface="Angsana New" panose="02020603050405020304" pitchFamily="18" charset="-34"/>
                <a:cs typeface="Angsana New" panose="02020603050405020304" pitchFamily="18" charset="-34"/>
              </a:rPr>
              <a:t>Lekurwale</a:t>
            </a:r>
            <a:endParaRPr lang="en-US" sz="36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36176020"/>
      </p:ext>
    </p:extLst>
  </p:cSld>
  <p:clrMapOvr>
    <a:masterClrMapping/>
  </p:clrMapOvr>
  <mc:AlternateContent xmlns:mc="http://schemas.openxmlformats.org/markup-compatibility/2006">
    <mc:Choice xmlns:p14="http://schemas.microsoft.com/office/powerpoint/2010/main" Requires="p14">
      <p:transition spd="slow" p14:dur="2000" advTm="14611"/>
    </mc:Choice>
    <mc:Fallback>
      <p:transition spd="slow" advTm="146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D04A8F-2887-4227-A81E-DE20A18ED8B0}"/>
              </a:ext>
            </a:extLst>
          </p:cNvPr>
          <p:cNvPicPr>
            <a:picLocks noChangeAspect="1"/>
          </p:cNvPicPr>
          <p:nvPr/>
        </p:nvPicPr>
        <p:blipFill>
          <a:blip r:embed="rId2"/>
          <a:stretch>
            <a:fillRect/>
          </a:stretch>
        </p:blipFill>
        <p:spPr>
          <a:xfrm>
            <a:off x="569843" y="1643269"/>
            <a:ext cx="9012307" cy="4094922"/>
          </a:xfrm>
          <a:prstGeom prst="rect">
            <a:avLst/>
          </a:prstGeom>
        </p:spPr>
      </p:pic>
      <p:sp>
        <p:nvSpPr>
          <p:cNvPr id="4" name="TextBox 3">
            <a:extLst>
              <a:ext uri="{FF2B5EF4-FFF2-40B4-BE49-F238E27FC236}">
                <a16:creationId xmlns:a16="http://schemas.microsoft.com/office/drawing/2014/main" id="{46CEADC8-2D5F-4A9F-9B01-4A7A5101FB93}"/>
              </a:ext>
            </a:extLst>
          </p:cNvPr>
          <p:cNvSpPr txBox="1"/>
          <p:nvPr/>
        </p:nvSpPr>
        <p:spPr>
          <a:xfrm>
            <a:off x="3445566" y="278296"/>
            <a:ext cx="4903304" cy="707886"/>
          </a:xfrm>
          <a:prstGeom prst="rect">
            <a:avLst/>
          </a:prstGeom>
          <a:noFill/>
        </p:spPr>
        <p:txBody>
          <a:bodyPr wrap="square" rtlCol="0">
            <a:spAutoFit/>
          </a:bodyPr>
          <a:lstStyle/>
          <a:p>
            <a:r>
              <a:rPr lang="en-US" sz="4000" b="1" dirty="0">
                <a:latin typeface="Angsana New" panose="02020603050405020304" pitchFamily="18" charset="-34"/>
                <a:cs typeface="Angsana New" panose="02020603050405020304" pitchFamily="18" charset="-34"/>
              </a:rPr>
              <a:t>Age Vs Insulin</a:t>
            </a:r>
          </a:p>
        </p:txBody>
      </p:sp>
    </p:spTree>
    <p:extLst>
      <p:ext uri="{BB962C8B-B14F-4D97-AF65-F5344CB8AC3E}">
        <p14:creationId xmlns:p14="http://schemas.microsoft.com/office/powerpoint/2010/main" val="129509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AE98D7-6980-40F0-989B-5FB6E99CC886}"/>
              </a:ext>
            </a:extLst>
          </p:cNvPr>
          <p:cNvPicPr>
            <a:picLocks noChangeAspect="1"/>
          </p:cNvPicPr>
          <p:nvPr/>
        </p:nvPicPr>
        <p:blipFill>
          <a:blip r:embed="rId2"/>
          <a:stretch>
            <a:fillRect/>
          </a:stretch>
        </p:blipFill>
        <p:spPr>
          <a:xfrm>
            <a:off x="265043" y="1776412"/>
            <a:ext cx="9669532" cy="4054545"/>
          </a:xfrm>
          <a:prstGeom prst="rect">
            <a:avLst/>
          </a:prstGeom>
        </p:spPr>
      </p:pic>
      <p:sp>
        <p:nvSpPr>
          <p:cNvPr id="3" name="TextBox 2">
            <a:extLst>
              <a:ext uri="{FF2B5EF4-FFF2-40B4-BE49-F238E27FC236}">
                <a16:creationId xmlns:a16="http://schemas.microsoft.com/office/drawing/2014/main" id="{DE284236-26FA-49F4-9CE7-799FB5343090}"/>
              </a:ext>
            </a:extLst>
          </p:cNvPr>
          <p:cNvSpPr txBox="1"/>
          <p:nvPr/>
        </p:nvSpPr>
        <p:spPr>
          <a:xfrm>
            <a:off x="3467514" y="380712"/>
            <a:ext cx="6467061" cy="646331"/>
          </a:xfrm>
          <a:prstGeom prst="rect">
            <a:avLst/>
          </a:prstGeom>
          <a:noFill/>
        </p:spPr>
        <p:txBody>
          <a:bodyPr wrap="square" rtlCol="0">
            <a:spAutoFit/>
          </a:bodyPr>
          <a:lstStyle/>
          <a:p>
            <a:r>
              <a:rPr lang="en-US" sz="3600" b="1" dirty="0">
                <a:latin typeface="Angsana New" panose="02020603050405020304" pitchFamily="18" charset="-34"/>
                <a:cs typeface="Angsana New" panose="02020603050405020304" pitchFamily="18" charset="-34"/>
              </a:rPr>
              <a:t>Age Vs Glucose</a:t>
            </a:r>
          </a:p>
        </p:txBody>
      </p:sp>
    </p:spTree>
    <p:extLst>
      <p:ext uri="{BB962C8B-B14F-4D97-AF65-F5344CB8AC3E}">
        <p14:creationId xmlns:p14="http://schemas.microsoft.com/office/powerpoint/2010/main" val="79638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F3EDE6-F891-4BDA-9462-E8082BD809F9}"/>
              </a:ext>
            </a:extLst>
          </p:cNvPr>
          <p:cNvPicPr>
            <a:picLocks noChangeAspect="1"/>
          </p:cNvPicPr>
          <p:nvPr/>
        </p:nvPicPr>
        <p:blipFill>
          <a:blip r:embed="rId2"/>
          <a:stretch>
            <a:fillRect/>
          </a:stretch>
        </p:blipFill>
        <p:spPr>
          <a:xfrm>
            <a:off x="344557" y="1757362"/>
            <a:ext cx="9428093" cy="4219368"/>
          </a:xfrm>
          <a:prstGeom prst="rect">
            <a:avLst/>
          </a:prstGeom>
        </p:spPr>
      </p:pic>
      <p:sp>
        <p:nvSpPr>
          <p:cNvPr id="4" name="TextBox 3">
            <a:extLst>
              <a:ext uri="{FF2B5EF4-FFF2-40B4-BE49-F238E27FC236}">
                <a16:creationId xmlns:a16="http://schemas.microsoft.com/office/drawing/2014/main" id="{B41CC1D3-3059-4BDF-96DC-22503C2EF05E}"/>
              </a:ext>
            </a:extLst>
          </p:cNvPr>
          <p:cNvSpPr txBox="1"/>
          <p:nvPr/>
        </p:nvSpPr>
        <p:spPr>
          <a:xfrm>
            <a:off x="3061252" y="303121"/>
            <a:ext cx="4744278" cy="584775"/>
          </a:xfrm>
          <a:prstGeom prst="rect">
            <a:avLst/>
          </a:prstGeom>
          <a:noFill/>
        </p:spPr>
        <p:txBody>
          <a:bodyPr wrap="square" rtlCol="0">
            <a:spAutoFit/>
          </a:bodyPr>
          <a:lstStyle/>
          <a:p>
            <a:r>
              <a:rPr lang="en-US" sz="3200" b="1" dirty="0">
                <a:latin typeface="Angsana New" panose="02020603050405020304" pitchFamily="18" charset="-34"/>
                <a:cs typeface="Angsana New" panose="02020603050405020304" pitchFamily="18" charset="-34"/>
              </a:rPr>
              <a:t>Age Vs Blood Pressure</a:t>
            </a:r>
          </a:p>
        </p:txBody>
      </p:sp>
    </p:spTree>
    <p:extLst>
      <p:ext uri="{BB962C8B-B14F-4D97-AF65-F5344CB8AC3E}">
        <p14:creationId xmlns:p14="http://schemas.microsoft.com/office/powerpoint/2010/main" val="216275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0FE8BD-B7CF-4C5A-8220-83FB2C176340}"/>
              </a:ext>
            </a:extLst>
          </p:cNvPr>
          <p:cNvPicPr>
            <a:picLocks noChangeAspect="1"/>
          </p:cNvPicPr>
          <p:nvPr/>
        </p:nvPicPr>
        <p:blipFill>
          <a:blip r:embed="rId2"/>
          <a:stretch>
            <a:fillRect/>
          </a:stretch>
        </p:blipFill>
        <p:spPr>
          <a:xfrm>
            <a:off x="503583" y="1752600"/>
            <a:ext cx="9392892" cy="3906078"/>
          </a:xfrm>
          <a:prstGeom prst="rect">
            <a:avLst/>
          </a:prstGeom>
        </p:spPr>
      </p:pic>
      <p:sp>
        <p:nvSpPr>
          <p:cNvPr id="4" name="TextBox 3">
            <a:extLst>
              <a:ext uri="{FF2B5EF4-FFF2-40B4-BE49-F238E27FC236}">
                <a16:creationId xmlns:a16="http://schemas.microsoft.com/office/drawing/2014/main" id="{503FAEE9-FA72-4AD1-92CC-BE78531C7B80}"/>
              </a:ext>
            </a:extLst>
          </p:cNvPr>
          <p:cNvSpPr txBox="1"/>
          <p:nvPr/>
        </p:nvSpPr>
        <p:spPr>
          <a:xfrm>
            <a:off x="3922643" y="337931"/>
            <a:ext cx="4611757" cy="646331"/>
          </a:xfrm>
          <a:prstGeom prst="rect">
            <a:avLst/>
          </a:prstGeom>
          <a:noFill/>
        </p:spPr>
        <p:txBody>
          <a:bodyPr wrap="square" rtlCol="0">
            <a:spAutoFit/>
          </a:bodyPr>
          <a:lstStyle/>
          <a:p>
            <a:r>
              <a:rPr lang="en-US" sz="3600" b="1" dirty="0">
                <a:latin typeface="Angsana New" panose="02020603050405020304" pitchFamily="18" charset="-34"/>
                <a:cs typeface="Angsana New" panose="02020603050405020304" pitchFamily="18" charset="-34"/>
              </a:rPr>
              <a:t>Age Vs BMI </a:t>
            </a:r>
          </a:p>
        </p:txBody>
      </p:sp>
    </p:spTree>
    <p:extLst>
      <p:ext uri="{BB962C8B-B14F-4D97-AF65-F5344CB8AC3E}">
        <p14:creationId xmlns:p14="http://schemas.microsoft.com/office/powerpoint/2010/main" val="204616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24EE2B-009B-45EF-93BD-310F0A934678}"/>
              </a:ext>
            </a:extLst>
          </p:cNvPr>
          <p:cNvPicPr>
            <a:picLocks noChangeAspect="1"/>
          </p:cNvPicPr>
          <p:nvPr/>
        </p:nvPicPr>
        <p:blipFill>
          <a:blip r:embed="rId2"/>
          <a:stretch>
            <a:fillRect/>
          </a:stretch>
        </p:blipFill>
        <p:spPr>
          <a:xfrm>
            <a:off x="331305" y="291549"/>
            <a:ext cx="9107142" cy="4810538"/>
          </a:xfrm>
          <a:prstGeom prst="rect">
            <a:avLst/>
          </a:prstGeom>
        </p:spPr>
      </p:pic>
      <p:sp>
        <p:nvSpPr>
          <p:cNvPr id="3" name="TextBox 2">
            <a:extLst>
              <a:ext uri="{FF2B5EF4-FFF2-40B4-BE49-F238E27FC236}">
                <a16:creationId xmlns:a16="http://schemas.microsoft.com/office/drawing/2014/main" id="{D36F421F-8743-4EAA-A7BD-5D2CF7C1A50E}"/>
              </a:ext>
            </a:extLst>
          </p:cNvPr>
          <p:cNvSpPr txBox="1"/>
          <p:nvPr/>
        </p:nvSpPr>
        <p:spPr>
          <a:xfrm>
            <a:off x="1033670" y="5420139"/>
            <a:ext cx="7898295" cy="1077218"/>
          </a:xfrm>
          <a:prstGeom prst="rect">
            <a:avLst/>
          </a:prstGeom>
          <a:noFill/>
        </p:spPr>
        <p:txBody>
          <a:bodyPr wrap="square" rtlCol="0">
            <a:spAutoFit/>
          </a:bodyPr>
          <a:lstStyle/>
          <a:p>
            <a:r>
              <a:rPr lang="en-US" sz="3200" b="1" dirty="0">
                <a:latin typeface="Angsana New" panose="02020603050405020304" pitchFamily="18" charset="-34"/>
                <a:cs typeface="Angsana New" panose="02020603050405020304" pitchFamily="18" charset="-34"/>
              </a:rPr>
              <a:t>We have divided our dataset into train and test where 75% data is train and rest is test.</a:t>
            </a:r>
          </a:p>
        </p:txBody>
      </p:sp>
    </p:spTree>
    <p:extLst>
      <p:ext uri="{BB962C8B-B14F-4D97-AF65-F5344CB8AC3E}">
        <p14:creationId xmlns:p14="http://schemas.microsoft.com/office/powerpoint/2010/main" val="355133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A08F7-B72F-4B68-9EC1-F157EA40E267}"/>
              </a:ext>
            </a:extLst>
          </p:cNvPr>
          <p:cNvSpPr txBox="1"/>
          <p:nvPr/>
        </p:nvSpPr>
        <p:spPr>
          <a:xfrm>
            <a:off x="424068" y="152401"/>
            <a:ext cx="8282609" cy="4801314"/>
          </a:xfrm>
          <a:prstGeom prst="rect">
            <a:avLst/>
          </a:prstGeom>
          <a:noFill/>
        </p:spPr>
        <p:txBody>
          <a:bodyPr wrap="square" rtlCol="0">
            <a:spAutoFit/>
          </a:bodyPr>
          <a:lstStyle/>
          <a:p>
            <a:r>
              <a:rPr lang="en-US" dirty="0"/>
              <a:t>Model Building:</a:t>
            </a:r>
          </a:p>
          <a:p>
            <a:r>
              <a:rPr lang="en-US" dirty="0"/>
              <a:t>          </a:t>
            </a:r>
          </a:p>
          <a:p>
            <a:r>
              <a:rPr lang="en-US" dirty="0"/>
              <a:t>            Our </a:t>
            </a:r>
            <a:r>
              <a:rPr lang="en-US" dirty="0" err="1"/>
              <a:t>Target_Variable</a:t>
            </a:r>
            <a:r>
              <a:rPr lang="en-US" dirty="0"/>
              <a:t> is predicting diabetes </a:t>
            </a:r>
            <a:r>
              <a:rPr lang="en-US" dirty="0" err="1"/>
              <a:t>i.e</a:t>
            </a:r>
            <a:r>
              <a:rPr lang="en-US" dirty="0"/>
              <a:t> it’s a binary/categorical </a:t>
            </a:r>
            <a:r>
              <a:rPr lang="en-US" dirty="0" err="1"/>
              <a:t>dependant</a:t>
            </a:r>
            <a:r>
              <a:rPr lang="en-US" dirty="0"/>
              <a:t> variable. Hence we need to build Models based on Classification Algorithm.</a:t>
            </a:r>
          </a:p>
          <a:p>
            <a:endParaRPr lang="en-US" dirty="0"/>
          </a:p>
          <a:p>
            <a:endParaRPr lang="en-US" dirty="0"/>
          </a:p>
          <a:p>
            <a:pPr marL="342900" indent="-342900">
              <a:buAutoNum type="arabicPeriod"/>
            </a:pPr>
            <a:r>
              <a:rPr lang="en-US" dirty="0"/>
              <a:t>Logistic Regression:</a:t>
            </a:r>
          </a:p>
          <a:p>
            <a:r>
              <a:rPr lang="en-US" dirty="0"/>
              <a:t>                  </a:t>
            </a:r>
          </a:p>
          <a:p>
            <a:r>
              <a:rPr lang="en-US" dirty="0"/>
              <a:t>                 It is a Machine Learning classification algorithm that is used to predict the probability of a categorical dependent variable. In logistic regression, the dependent variable is a binary variable that contains data coded as 1 (yes, success, etc.) or 0 (no, failure, etc.). In other words, the logistic regression model predicts P(Y=1) as a function of X.</a:t>
            </a:r>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CA3BFEC0-88E4-478C-93AF-1FF91A678D65}"/>
              </a:ext>
            </a:extLst>
          </p:cNvPr>
          <p:cNvPicPr>
            <a:picLocks noChangeAspect="1"/>
          </p:cNvPicPr>
          <p:nvPr/>
        </p:nvPicPr>
        <p:blipFill>
          <a:blip r:embed="rId2"/>
          <a:stretch>
            <a:fillRect/>
          </a:stretch>
        </p:blipFill>
        <p:spPr>
          <a:xfrm>
            <a:off x="424068" y="4329827"/>
            <a:ext cx="9197838" cy="2176990"/>
          </a:xfrm>
          <a:prstGeom prst="rect">
            <a:avLst/>
          </a:prstGeom>
        </p:spPr>
      </p:pic>
    </p:spTree>
    <p:extLst>
      <p:ext uri="{BB962C8B-B14F-4D97-AF65-F5344CB8AC3E}">
        <p14:creationId xmlns:p14="http://schemas.microsoft.com/office/powerpoint/2010/main" val="3764428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2262-224A-40D6-96E9-D168309E4A80}"/>
              </a:ext>
            </a:extLst>
          </p:cNvPr>
          <p:cNvSpPr>
            <a:spLocks noGrp="1"/>
          </p:cNvSpPr>
          <p:nvPr>
            <p:ph type="title"/>
          </p:nvPr>
        </p:nvSpPr>
        <p:spPr>
          <a:xfrm>
            <a:off x="240012" y="238538"/>
            <a:ext cx="8596668" cy="728871"/>
          </a:xfrm>
        </p:spPr>
        <p:txBody>
          <a:bodyPr>
            <a:normAutofit fontScale="90000"/>
          </a:bodyPr>
          <a:lstStyle/>
          <a:p>
            <a:r>
              <a:rPr lang="en-US" sz="4400" b="1" dirty="0">
                <a:solidFill>
                  <a:schemeClr val="tx1"/>
                </a:solidFill>
                <a:latin typeface="Angsana New" panose="02020603050405020304" pitchFamily="18" charset="-34"/>
                <a:cs typeface="Angsana New" panose="02020603050405020304" pitchFamily="18" charset="-34"/>
              </a:rPr>
              <a:t>2. Decision Tree Classifier: </a:t>
            </a:r>
            <a:br>
              <a:rPr lang="en-US" dirty="0"/>
            </a:br>
            <a:br>
              <a:rPr lang="en-US" dirty="0"/>
            </a:br>
            <a:br>
              <a:rPr lang="en-US" dirty="0"/>
            </a:br>
            <a:endParaRPr lang="en-US" dirty="0"/>
          </a:p>
        </p:txBody>
      </p:sp>
      <p:sp>
        <p:nvSpPr>
          <p:cNvPr id="4" name="Rectangle 1">
            <a:extLst>
              <a:ext uri="{FF2B5EF4-FFF2-40B4-BE49-F238E27FC236}">
                <a16:creationId xmlns:a16="http://schemas.microsoft.com/office/drawing/2014/main" id="{1DFBD688-E418-4DD2-AD80-399B9FA4C518}"/>
              </a:ext>
            </a:extLst>
          </p:cNvPr>
          <p:cNvSpPr>
            <a:spLocks noChangeArrowheads="1"/>
          </p:cNvSpPr>
          <p:nvPr/>
        </p:nvSpPr>
        <p:spPr bwMode="auto">
          <a:xfrm>
            <a:off x="240012" y="1240232"/>
            <a:ext cx="9811981"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A Decision Tree is a simple representation for classifying examples. It is a Supervised Machine Learning where the 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is continuously split according to a certain parameter.</a:t>
            </a:r>
            <a:endPar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Decision Tree consists of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Nodes</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 Test for the value of a certain attribute.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Edges/ Branch</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 Correspond to the outcome of a test and connect to the next node or leaf.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Leaf nodes</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 Terminal nodes that predict the outcome (represent class labels or class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p:txBody>
      </p:sp>
      <p:pic>
        <p:nvPicPr>
          <p:cNvPr id="3077" name="Picture 5">
            <a:extLst>
              <a:ext uri="{FF2B5EF4-FFF2-40B4-BE49-F238E27FC236}">
                <a16:creationId xmlns:a16="http://schemas.microsoft.com/office/drawing/2014/main" id="{CFCA0C22-C039-4702-9A27-0EA14DF0A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2365" y="1839981"/>
            <a:ext cx="2994992" cy="2162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2F865AEE-F221-464D-94EB-B8C2C965481D}"/>
              </a:ext>
            </a:extLst>
          </p:cNvPr>
          <p:cNvSpPr>
            <a:spLocks noChangeArrowheads="1"/>
          </p:cNvSpPr>
          <p:nvPr/>
        </p:nvSpPr>
        <p:spPr bwMode="auto">
          <a:xfrm>
            <a:off x="3409950" y="40021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6715547-AE90-4C6A-B78B-7E7571550F3B}"/>
              </a:ext>
            </a:extLst>
          </p:cNvPr>
          <p:cNvPicPr>
            <a:picLocks noChangeAspect="1"/>
          </p:cNvPicPr>
          <p:nvPr/>
        </p:nvPicPr>
        <p:blipFill>
          <a:blip r:embed="rId3"/>
          <a:stretch>
            <a:fillRect/>
          </a:stretch>
        </p:blipFill>
        <p:spPr>
          <a:xfrm>
            <a:off x="609600" y="4277779"/>
            <a:ext cx="8746434" cy="1772377"/>
          </a:xfrm>
          <a:prstGeom prst="rect">
            <a:avLst/>
          </a:prstGeom>
        </p:spPr>
      </p:pic>
    </p:spTree>
    <p:extLst>
      <p:ext uri="{BB962C8B-B14F-4D97-AF65-F5344CB8AC3E}">
        <p14:creationId xmlns:p14="http://schemas.microsoft.com/office/powerpoint/2010/main" val="10879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82-C15A-4161-B6AF-34DEA1E3CB04}"/>
              </a:ext>
            </a:extLst>
          </p:cNvPr>
          <p:cNvSpPr>
            <a:spLocks noGrp="1"/>
          </p:cNvSpPr>
          <p:nvPr>
            <p:ph type="title"/>
          </p:nvPr>
        </p:nvSpPr>
        <p:spPr/>
        <p:txBody>
          <a:bodyPr>
            <a:normAutofit fontScale="90000"/>
          </a:bodyPr>
          <a:lstStyle/>
          <a:p>
            <a:r>
              <a:rPr lang="en-US" sz="4400" b="1" dirty="0">
                <a:solidFill>
                  <a:schemeClr val="tx1"/>
                </a:solidFill>
                <a:latin typeface="Angsana New" panose="02020603050405020304" pitchFamily="18" charset="-34"/>
                <a:cs typeface="Angsana New" panose="02020603050405020304" pitchFamily="18" charset="-34"/>
              </a:rPr>
              <a:t>3. Random Forest Classifier:</a:t>
            </a:r>
            <a:br>
              <a:rPr lang="en-US" sz="4400" b="1" dirty="0">
                <a:solidFill>
                  <a:schemeClr val="tx1"/>
                </a:solidFill>
                <a:latin typeface="Angsana New" panose="02020603050405020304" pitchFamily="18" charset="-34"/>
                <a:cs typeface="Angsana New" panose="02020603050405020304" pitchFamily="18" charset="-34"/>
              </a:rPr>
            </a:br>
            <a:r>
              <a:rPr lang="en-US" sz="4400" b="1" dirty="0">
                <a:solidFill>
                  <a:schemeClr val="tx1"/>
                </a:solidFill>
                <a:latin typeface="Angsana New" panose="02020603050405020304" pitchFamily="18" charset="-34"/>
                <a:cs typeface="Angsana New" panose="02020603050405020304" pitchFamily="18" charset="-34"/>
              </a:rPr>
              <a:t>       </a:t>
            </a:r>
            <a:r>
              <a:rPr lang="en-US" dirty="0">
                <a:solidFill>
                  <a:schemeClr val="tx1"/>
                </a:solidFill>
                <a:latin typeface="Angsana New" panose="02020603050405020304" pitchFamily="18" charset="-34"/>
                <a:cs typeface="Angsana New" panose="02020603050405020304" pitchFamily="18" charset="-34"/>
              </a:rPr>
              <a:t>Random forest classifier creates a set of decision trees from randomly selected subset of training set. It then aggregates the votes from different decision trees to decide the final class of the test object.</a:t>
            </a:r>
            <a:endParaRPr lang="en-US" b="1" dirty="0">
              <a:solidFill>
                <a:schemeClr val="tx1"/>
              </a:solidFill>
              <a:latin typeface="Angsana New" panose="02020603050405020304" pitchFamily="18" charset="-34"/>
              <a:cs typeface="Angsana New" panose="02020603050405020304" pitchFamily="18" charset="-34"/>
            </a:endParaRPr>
          </a:p>
        </p:txBody>
      </p:sp>
      <p:pic>
        <p:nvPicPr>
          <p:cNvPr id="3" name="Picture 2">
            <a:extLst>
              <a:ext uri="{FF2B5EF4-FFF2-40B4-BE49-F238E27FC236}">
                <a16:creationId xmlns:a16="http://schemas.microsoft.com/office/drawing/2014/main" id="{9DFD9F7A-B7EA-4B0B-BEEF-DA7FB2B20616}"/>
              </a:ext>
            </a:extLst>
          </p:cNvPr>
          <p:cNvPicPr>
            <a:picLocks noChangeAspect="1"/>
          </p:cNvPicPr>
          <p:nvPr/>
        </p:nvPicPr>
        <p:blipFill>
          <a:blip r:embed="rId2"/>
          <a:stretch>
            <a:fillRect/>
          </a:stretch>
        </p:blipFill>
        <p:spPr>
          <a:xfrm>
            <a:off x="490330" y="3429000"/>
            <a:ext cx="8783672" cy="2189922"/>
          </a:xfrm>
          <a:prstGeom prst="rect">
            <a:avLst/>
          </a:prstGeom>
        </p:spPr>
      </p:pic>
    </p:spTree>
    <p:extLst>
      <p:ext uri="{BB962C8B-B14F-4D97-AF65-F5344CB8AC3E}">
        <p14:creationId xmlns:p14="http://schemas.microsoft.com/office/powerpoint/2010/main" val="3209240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9E8F8-072C-4EEB-AAFC-67092E0E44C0}"/>
              </a:ext>
            </a:extLst>
          </p:cNvPr>
          <p:cNvSpPr txBox="1"/>
          <p:nvPr/>
        </p:nvSpPr>
        <p:spPr>
          <a:xfrm>
            <a:off x="397566" y="218661"/>
            <a:ext cx="7818782"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45291997-D4D9-48FD-B986-9E6014DFAA2D}"/>
              </a:ext>
            </a:extLst>
          </p:cNvPr>
          <p:cNvSpPr txBox="1"/>
          <p:nvPr/>
        </p:nvSpPr>
        <p:spPr>
          <a:xfrm>
            <a:off x="5645426" y="297511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1687589B-B930-4435-B742-09462D4CF660}"/>
              </a:ext>
            </a:extLst>
          </p:cNvPr>
          <p:cNvSpPr txBox="1"/>
          <p:nvPr/>
        </p:nvSpPr>
        <p:spPr>
          <a:xfrm>
            <a:off x="397566" y="218661"/>
            <a:ext cx="9236558" cy="7294305"/>
          </a:xfrm>
          <a:prstGeom prst="rect">
            <a:avLst/>
          </a:prstGeom>
          <a:noFill/>
        </p:spPr>
        <p:txBody>
          <a:bodyPr wrap="square" rtlCol="0">
            <a:spAutoFit/>
          </a:bodyPr>
          <a:lstStyle/>
          <a:p>
            <a:r>
              <a:rPr lang="en-US" dirty="0"/>
              <a:t>Model Evaluation: </a:t>
            </a:r>
          </a:p>
          <a:p>
            <a:endParaRPr lang="en-US" dirty="0"/>
          </a:p>
          <a:p>
            <a:r>
              <a:rPr lang="en-US" dirty="0"/>
              <a:t>Classification Models are evaluated on the basic on confusion Matrix as below. </a:t>
            </a:r>
          </a:p>
          <a:p>
            <a:r>
              <a:rPr lang="en-US" dirty="0" err="1"/>
              <a:t>Accuracy,Precision,Recall</a:t>
            </a:r>
            <a:r>
              <a:rPr lang="en-US" dirty="0"/>
              <a:t> and F1_Score are calculated.</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ROC_AUC Curve: </a:t>
            </a:r>
          </a:p>
          <a:p>
            <a:endParaRPr lang="en-US" dirty="0"/>
          </a:p>
          <a:p>
            <a:r>
              <a:rPr lang="en-US" dirty="0"/>
              <a:t>            AUC - ROC curve is a performance measurement for classification problem at various thresholds settings. ROC is a probability curve and AUC represents degree or measure of separability. It tells how much model is capable of distinguishing between classes. Higher the AUC, better the model is at predicting 0s as 0s and 1s as 1s. By analogy, Higher the AUC, better the model is at distinguishing between patients with disease and no disease.</a:t>
            </a:r>
          </a:p>
          <a:p>
            <a:endParaRPr lang="en-US" dirty="0"/>
          </a:p>
          <a:p>
            <a:endParaRPr lang="en-US" dirty="0"/>
          </a:p>
        </p:txBody>
      </p:sp>
      <p:pic>
        <p:nvPicPr>
          <p:cNvPr id="6" name="Picture 5">
            <a:extLst>
              <a:ext uri="{FF2B5EF4-FFF2-40B4-BE49-F238E27FC236}">
                <a16:creationId xmlns:a16="http://schemas.microsoft.com/office/drawing/2014/main" id="{CE913A79-5EDE-441C-A33A-1BB593830AB1}"/>
              </a:ext>
            </a:extLst>
          </p:cNvPr>
          <p:cNvPicPr>
            <a:picLocks noChangeAspect="1"/>
          </p:cNvPicPr>
          <p:nvPr/>
        </p:nvPicPr>
        <p:blipFill>
          <a:blip r:embed="rId2"/>
          <a:stretch>
            <a:fillRect/>
          </a:stretch>
        </p:blipFill>
        <p:spPr>
          <a:xfrm>
            <a:off x="2142710" y="1384024"/>
            <a:ext cx="6210300" cy="2518741"/>
          </a:xfrm>
          <a:prstGeom prst="rect">
            <a:avLst/>
          </a:prstGeom>
        </p:spPr>
      </p:pic>
    </p:spTree>
    <p:extLst>
      <p:ext uri="{BB962C8B-B14F-4D97-AF65-F5344CB8AC3E}">
        <p14:creationId xmlns:p14="http://schemas.microsoft.com/office/powerpoint/2010/main" val="79876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CC82-806E-4E24-A924-7DB65D857EEA}"/>
              </a:ext>
            </a:extLst>
          </p:cNvPr>
          <p:cNvSpPr>
            <a:spLocks noGrp="1"/>
          </p:cNvSpPr>
          <p:nvPr>
            <p:ph type="title"/>
          </p:nvPr>
        </p:nvSpPr>
        <p:spPr>
          <a:xfrm>
            <a:off x="133995" y="185530"/>
            <a:ext cx="8596668" cy="901148"/>
          </a:xfrm>
        </p:spPr>
        <p:txBody>
          <a:bodyPr>
            <a:noAutofit/>
          </a:bodyPr>
          <a:lstStyle/>
          <a:p>
            <a:r>
              <a:rPr lang="en-US" sz="4000" b="1" dirty="0">
                <a:latin typeface="Angsana New" panose="02020603050405020304" pitchFamily="18" charset="-34"/>
                <a:cs typeface="Angsana New" panose="02020603050405020304" pitchFamily="18" charset="-34"/>
              </a:rPr>
              <a:t>ROC_AUC for Logistic Regression:</a:t>
            </a:r>
            <a:br>
              <a:rPr lang="en-US" sz="4000" b="1" dirty="0">
                <a:latin typeface="Angsana New" panose="02020603050405020304" pitchFamily="18" charset="-34"/>
                <a:cs typeface="Angsana New" panose="02020603050405020304" pitchFamily="18" charset="-34"/>
              </a:rPr>
            </a:br>
            <a:endParaRPr lang="en-US" sz="4000" b="1" dirty="0">
              <a:latin typeface="Angsana New" panose="02020603050405020304" pitchFamily="18" charset="-34"/>
              <a:cs typeface="Angsana New" panose="02020603050405020304" pitchFamily="18" charset="-34"/>
            </a:endParaRPr>
          </a:p>
        </p:txBody>
      </p:sp>
      <p:pic>
        <p:nvPicPr>
          <p:cNvPr id="3" name="Picture 2">
            <a:extLst>
              <a:ext uri="{FF2B5EF4-FFF2-40B4-BE49-F238E27FC236}">
                <a16:creationId xmlns:a16="http://schemas.microsoft.com/office/drawing/2014/main" id="{FDB4DCB6-6589-434D-A275-43DCDD38A7FD}"/>
              </a:ext>
            </a:extLst>
          </p:cNvPr>
          <p:cNvPicPr>
            <a:picLocks noChangeAspect="1"/>
          </p:cNvPicPr>
          <p:nvPr/>
        </p:nvPicPr>
        <p:blipFill>
          <a:blip r:embed="rId2"/>
          <a:stretch>
            <a:fillRect/>
          </a:stretch>
        </p:blipFill>
        <p:spPr>
          <a:xfrm>
            <a:off x="133995" y="1192696"/>
            <a:ext cx="5565706" cy="3207026"/>
          </a:xfrm>
          <a:prstGeom prst="rect">
            <a:avLst/>
          </a:prstGeom>
        </p:spPr>
      </p:pic>
      <p:sp>
        <p:nvSpPr>
          <p:cNvPr id="4" name="Rectangle 3">
            <a:extLst>
              <a:ext uri="{FF2B5EF4-FFF2-40B4-BE49-F238E27FC236}">
                <a16:creationId xmlns:a16="http://schemas.microsoft.com/office/drawing/2014/main" id="{ABE2A10D-D75B-43E8-ACCE-184DA783F225}"/>
              </a:ext>
            </a:extLst>
          </p:cNvPr>
          <p:cNvSpPr/>
          <p:nvPr/>
        </p:nvSpPr>
        <p:spPr>
          <a:xfrm>
            <a:off x="1848155" y="4399722"/>
            <a:ext cx="6096000" cy="2031325"/>
          </a:xfrm>
          <a:prstGeom prst="rect">
            <a:avLst/>
          </a:prstGeom>
        </p:spPr>
        <p:txBody>
          <a:bodyPr>
            <a:spAutoFit/>
          </a:bodyPr>
          <a:lstStyle/>
          <a:p>
            <a:r>
              <a:rPr lang="en-US" b="1" dirty="0">
                <a:solidFill>
                  <a:srgbClr val="000000"/>
                </a:solidFill>
                <a:latin typeface="Helvetica Neue"/>
              </a:rPr>
              <a:t>The correctly predicted values are 116+34=150 and wrongly predicted are 14+28=42 out of 192.</a:t>
            </a:r>
          </a:p>
          <a:p>
            <a:pPr>
              <a:buFont typeface="Arial" panose="020B0604020202020204" pitchFamily="34" charset="0"/>
              <a:buChar char="•"/>
            </a:pPr>
            <a:r>
              <a:rPr lang="en-US" b="1" dirty="0">
                <a:solidFill>
                  <a:srgbClr val="000000"/>
                </a:solidFill>
                <a:latin typeface="Helvetica Neue"/>
              </a:rPr>
              <a:t>Accuracy Score</a:t>
            </a:r>
            <a:r>
              <a:rPr lang="en-US" dirty="0">
                <a:solidFill>
                  <a:srgbClr val="000000"/>
                </a:solidFill>
                <a:latin typeface="Helvetica Neue"/>
              </a:rPr>
              <a:t> = 0.78</a:t>
            </a:r>
          </a:p>
          <a:p>
            <a:pPr>
              <a:buFont typeface="Arial" panose="020B0604020202020204" pitchFamily="34" charset="0"/>
              <a:buChar char="•"/>
            </a:pPr>
            <a:r>
              <a:rPr lang="en-US" b="1" dirty="0">
                <a:solidFill>
                  <a:srgbClr val="000000"/>
                </a:solidFill>
                <a:latin typeface="Helvetica Neue"/>
              </a:rPr>
              <a:t>Precision Score</a:t>
            </a:r>
            <a:r>
              <a:rPr lang="en-US" dirty="0">
                <a:solidFill>
                  <a:srgbClr val="000000"/>
                </a:solidFill>
                <a:latin typeface="Helvetica Neue"/>
              </a:rPr>
              <a:t> = 0.70</a:t>
            </a:r>
          </a:p>
          <a:p>
            <a:pPr>
              <a:buFont typeface="Arial" panose="020B0604020202020204" pitchFamily="34" charset="0"/>
              <a:buChar char="•"/>
            </a:pPr>
            <a:r>
              <a:rPr lang="en-US" b="1" dirty="0">
                <a:solidFill>
                  <a:srgbClr val="000000"/>
                </a:solidFill>
                <a:latin typeface="Helvetica Neue"/>
              </a:rPr>
              <a:t>Recall Score</a:t>
            </a:r>
            <a:r>
              <a:rPr lang="en-US" dirty="0">
                <a:solidFill>
                  <a:srgbClr val="000000"/>
                </a:solidFill>
                <a:latin typeface="Helvetica Neue"/>
              </a:rPr>
              <a:t> = 0.54</a:t>
            </a:r>
          </a:p>
          <a:p>
            <a:pPr>
              <a:buFont typeface="Arial" panose="020B0604020202020204" pitchFamily="34" charset="0"/>
              <a:buChar char="•"/>
            </a:pPr>
            <a:r>
              <a:rPr lang="en-US" b="1" dirty="0">
                <a:solidFill>
                  <a:srgbClr val="000000"/>
                </a:solidFill>
                <a:latin typeface="Helvetica Neue"/>
              </a:rPr>
              <a:t>F1 Score</a:t>
            </a:r>
            <a:r>
              <a:rPr lang="en-US" dirty="0">
                <a:solidFill>
                  <a:srgbClr val="000000"/>
                </a:solidFill>
                <a:latin typeface="Helvetica Neue"/>
              </a:rPr>
              <a:t> = 0.61</a:t>
            </a:r>
          </a:p>
          <a:p>
            <a:pPr>
              <a:buFont typeface="Arial" panose="020B0604020202020204" pitchFamily="34" charset="0"/>
              <a:buChar char="•"/>
            </a:pPr>
            <a:r>
              <a:rPr lang="en-US" b="1" dirty="0">
                <a:solidFill>
                  <a:srgbClr val="000000"/>
                </a:solidFill>
                <a:latin typeface="Helvetica Neue"/>
              </a:rPr>
              <a:t>AUC</a:t>
            </a:r>
            <a:r>
              <a:rPr lang="en-US" dirty="0">
                <a:solidFill>
                  <a:srgbClr val="000000"/>
                </a:solidFill>
                <a:latin typeface="Helvetica Neue"/>
              </a:rPr>
              <a:t> = 0.89</a:t>
            </a:r>
            <a:endParaRPr lang="en-US" b="0" i="0" dirty="0">
              <a:solidFill>
                <a:srgbClr val="000000"/>
              </a:solidFill>
              <a:effectLst/>
              <a:latin typeface="Helvetica Neue"/>
            </a:endParaRPr>
          </a:p>
        </p:txBody>
      </p:sp>
      <p:pic>
        <p:nvPicPr>
          <p:cNvPr id="5" name="Picture 4">
            <a:extLst>
              <a:ext uri="{FF2B5EF4-FFF2-40B4-BE49-F238E27FC236}">
                <a16:creationId xmlns:a16="http://schemas.microsoft.com/office/drawing/2014/main" id="{698555A7-2CC4-4396-BB74-FADBB40F3C1F}"/>
              </a:ext>
            </a:extLst>
          </p:cNvPr>
          <p:cNvPicPr>
            <a:picLocks noChangeAspect="1"/>
          </p:cNvPicPr>
          <p:nvPr/>
        </p:nvPicPr>
        <p:blipFill>
          <a:blip r:embed="rId3"/>
          <a:stretch>
            <a:fillRect/>
          </a:stretch>
        </p:blipFill>
        <p:spPr>
          <a:xfrm>
            <a:off x="5075583" y="1192696"/>
            <a:ext cx="5088833" cy="3101008"/>
          </a:xfrm>
          <a:prstGeom prst="rect">
            <a:avLst/>
          </a:prstGeom>
        </p:spPr>
      </p:pic>
    </p:spTree>
    <p:extLst>
      <p:ext uri="{BB962C8B-B14F-4D97-AF65-F5344CB8AC3E}">
        <p14:creationId xmlns:p14="http://schemas.microsoft.com/office/powerpoint/2010/main" val="67197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479F-D1BC-471C-AF8F-A488565BAE8F}"/>
              </a:ext>
            </a:extLst>
          </p:cNvPr>
          <p:cNvSpPr>
            <a:spLocks noGrp="1"/>
          </p:cNvSpPr>
          <p:nvPr>
            <p:ph type="title"/>
          </p:nvPr>
        </p:nvSpPr>
        <p:spPr/>
        <p:txBody>
          <a:bodyPr>
            <a:normAutofit/>
          </a:bodyPr>
          <a:lstStyle/>
          <a:p>
            <a:r>
              <a:rPr lang="en-US" sz="6000" b="1" dirty="0">
                <a:latin typeface="Angsana New" panose="02020603050405020304" pitchFamily="18" charset="-34"/>
                <a:cs typeface="Angsana New" panose="02020603050405020304" pitchFamily="18" charset="-34"/>
              </a:rPr>
              <a:t>Problem Statement</a:t>
            </a:r>
          </a:p>
        </p:txBody>
      </p:sp>
      <p:sp>
        <p:nvSpPr>
          <p:cNvPr id="3" name="Content Placeholder 2">
            <a:extLst>
              <a:ext uri="{FF2B5EF4-FFF2-40B4-BE49-F238E27FC236}">
                <a16:creationId xmlns:a16="http://schemas.microsoft.com/office/drawing/2014/main" id="{573A7574-4FAE-4CF2-A1F7-B36E87CFC72B}"/>
              </a:ext>
            </a:extLst>
          </p:cNvPr>
          <p:cNvSpPr>
            <a:spLocks noGrp="1"/>
          </p:cNvSpPr>
          <p:nvPr>
            <p:ph idx="1"/>
          </p:nvPr>
        </p:nvSpPr>
        <p:spPr>
          <a:xfrm>
            <a:off x="677334" y="1722783"/>
            <a:ext cx="8596668" cy="4318579"/>
          </a:xfrm>
        </p:spPr>
        <p:txBody>
          <a:bodyPr>
            <a:normAutofit fontScale="70000" lnSpcReduction="20000"/>
          </a:bodyPr>
          <a:lstStyle/>
          <a:p>
            <a:pPr marL="0" indent="0">
              <a:buNone/>
            </a:pPr>
            <a:r>
              <a:rPr lang="en-US" sz="3600" b="1" dirty="0">
                <a:latin typeface="Angsana New" panose="02020603050405020304" pitchFamily="18" charset="-34"/>
                <a:cs typeface="Angsana New" panose="02020603050405020304" pitchFamily="18" charset="-34"/>
              </a:rPr>
              <a:t>Predict the onset of diabetes based on diagnostic measures</a:t>
            </a:r>
          </a:p>
          <a:p>
            <a:endParaRPr lang="en-US" dirty="0"/>
          </a:p>
          <a:p>
            <a:pPr marL="0" indent="0">
              <a:buNone/>
            </a:pPr>
            <a:r>
              <a:rPr lang="en-US" sz="8600" b="1" dirty="0">
                <a:solidFill>
                  <a:schemeClr val="accent1"/>
                </a:solidFill>
                <a:latin typeface="Angsana New" panose="02020603050405020304" pitchFamily="18" charset="-34"/>
                <a:ea typeface="+mj-ea"/>
                <a:cs typeface="Angsana New" panose="02020603050405020304" pitchFamily="18" charset="-34"/>
              </a:rPr>
              <a:t>Data Description:</a:t>
            </a:r>
          </a:p>
          <a:p>
            <a:pPr marL="0" indent="0">
              <a:buNone/>
            </a:pPr>
            <a:r>
              <a:rPr lang="en-US" sz="3500" b="1" dirty="0">
                <a:latin typeface="Angsana New" panose="02020603050405020304" pitchFamily="18" charset="-34"/>
                <a:cs typeface="Angsana New" panose="02020603050405020304" pitchFamily="18" charset="-34"/>
              </a:rPr>
              <a:t>This dataset is originally from the National Institute of Diabetes and Digestive and Kidney Diseases.</a:t>
            </a:r>
          </a:p>
          <a:p>
            <a:pPr marL="0" indent="0">
              <a:buNone/>
            </a:pPr>
            <a:r>
              <a:rPr lang="en-US" sz="3500" b="1" dirty="0">
                <a:latin typeface="Angsana New" panose="02020603050405020304" pitchFamily="18" charset="-34"/>
                <a:cs typeface="Angsana New" panose="02020603050405020304" pitchFamily="18" charset="-34"/>
              </a:rPr>
              <a:t>The objective of the dataset is to diagnostically predict whether or not a patient has diabetes, based on certain diagnostic measurements included in the dataset. </a:t>
            </a:r>
          </a:p>
          <a:p>
            <a:pPr marL="0" indent="0">
              <a:buNone/>
            </a:pPr>
            <a:r>
              <a:rPr lang="en-US" sz="3500" b="1" dirty="0">
                <a:latin typeface="Angsana New" panose="02020603050405020304" pitchFamily="18" charset="-34"/>
                <a:cs typeface="Angsana New" panose="02020603050405020304" pitchFamily="18" charset="-34"/>
              </a:rPr>
              <a:t>Several constraints were placed on the selection of these instances from a larger database. </a:t>
            </a:r>
          </a:p>
          <a:p>
            <a:pPr marL="0" indent="0">
              <a:buNone/>
            </a:pPr>
            <a:r>
              <a:rPr lang="en-US" sz="3500" b="1" dirty="0">
                <a:latin typeface="Angsana New" panose="02020603050405020304" pitchFamily="18" charset="-34"/>
                <a:cs typeface="Angsana New" panose="02020603050405020304" pitchFamily="18" charset="-34"/>
              </a:rPr>
              <a:t>In particular, all patients here are females at least 21 years old of Pima Indian heritage.</a:t>
            </a:r>
          </a:p>
          <a:p>
            <a:pPr marL="0" indent="0">
              <a:buNone/>
            </a:pPr>
            <a:endParaRPr lang="en-US" sz="3500" b="1" dirty="0">
              <a:latin typeface="Angsana New" panose="02020603050405020304" pitchFamily="18" charset="-34"/>
              <a:cs typeface="Angsana New" panose="02020603050405020304" pitchFamily="18" charset="-34"/>
            </a:endParaRPr>
          </a:p>
          <a:p>
            <a:pPr marL="0" indent="0">
              <a:buNone/>
            </a:pPr>
            <a:endParaRPr lang="en-US" sz="6000" b="1" dirty="0">
              <a:solidFill>
                <a:schemeClr val="accent1"/>
              </a:solidFill>
              <a:latin typeface="Angsana New" panose="02020603050405020304" pitchFamily="18" charset="-34"/>
              <a:ea typeface="+mj-ea"/>
              <a:cs typeface="Angsana New" panose="02020603050405020304" pitchFamily="18" charset="-34"/>
            </a:endParaRPr>
          </a:p>
          <a:p>
            <a:endParaRPr lang="en-US" dirty="0"/>
          </a:p>
        </p:txBody>
      </p:sp>
    </p:spTree>
    <p:extLst>
      <p:ext uri="{BB962C8B-B14F-4D97-AF65-F5344CB8AC3E}">
        <p14:creationId xmlns:p14="http://schemas.microsoft.com/office/powerpoint/2010/main" val="2087263209"/>
      </p:ext>
    </p:extLst>
  </p:cSld>
  <p:clrMapOvr>
    <a:masterClrMapping/>
  </p:clrMapOvr>
  <mc:AlternateContent xmlns:mc="http://schemas.openxmlformats.org/markup-compatibility/2006">
    <mc:Choice xmlns:p14="http://schemas.microsoft.com/office/powerpoint/2010/main" Requires="p14">
      <p:transition spd="slow" p14:dur="2000" advTm="29205"/>
    </mc:Choice>
    <mc:Fallback>
      <p:transition spd="slow" advTm="2920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F18C-DE49-4BD8-9632-6842ABC0105E}"/>
              </a:ext>
            </a:extLst>
          </p:cNvPr>
          <p:cNvSpPr>
            <a:spLocks noGrp="1"/>
          </p:cNvSpPr>
          <p:nvPr>
            <p:ph type="title"/>
          </p:nvPr>
        </p:nvSpPr>
        <p:spPr/>
        <p:txBody>
          <a:bodyPr/>
          <a:lstStyle/>
          <a:p>
            <a:r>
              <a:rPr lang="en-US" b="1" dirty="0">
                <a:latin typeface="Angsana New" panose="02020603050405020304" pitchFamily="18" charset="-34"/>
                <a:cs typeface="Angsana New" panose="02020603050405020304" pitchFamily="18" charset="-34"/>
              </a:rPr>
              <a:t>ROC_AUC for Decision Tree Classifier:</a:t>
            </a:r>
            <a:br>
              <a:rPr lang="en-US" b="1" dirty="0">
                <a:latin typeface="Angsana New" panose="02020603050405020304" pitchFamily="18" charset="-34"/>
                <a:cs typeface="Angsana New" panose="02020603050405020304" pitchFamily="18" charset="-34"/>
              </a:rPr>
            </a:br>
            <a:endParaRPr lang="en-US" dirty="0"/>
          </a:p>
        </p:txBody>
      </p:sp>
      <p:pic>
        <p:nvPicPr>
          <p:cNvPr id="3" name="Picture 2">
            <a:extLst>
              <a:ext uri="{FF2B5EF4-FFF2-40B4-BE49-F238E27FC236}">
                <a16:creationId xmlns:a16="http://schemas.microsoft.com/office/drawing/2014/main" id="{D995FF6E-7C63-43A5-9233-9211FD948D85}"/>
              </a:ext>
            </a:extLst>
          </p:cNvPr>
          <p:cNvPicPr>
            <a:picLocks noChangeAspect="1"/>
          </p:cNvPicPr>
          <p:nvPr/>
        </p:nvPicPr>
        <p:blipFill>
          <a:blip r:embed="rId2"/>
          <a:stretch>
            <a:fillRect/>
          </a:stretch>
        </p:blipFill>
        <p:spPr>
          <a:xfrm>
            <a:off x="677334" y="1657764"/>
            <a:ext cx="4491014" cy="2900983"/>
          </a:xfrm>
          <a:prstGeom prst="rect">
            <a:avLst/>
          </a:prstGeom>
        </p:spPr>
      </p:pic>
      <p:pic>
        <p:nvPicPr>
          <p:cNvPr id="4" name="Picture 3">
            <a:extLst>
              <a:ext uri="{FF2B5EF4-FFF2-40B4-BE49-F238E27FC236}">
                <a16:creationId xmlns:a16="http://schemas.microsoft.com/office/drawing/2014/main" id="{EC4C476E-7FA0-4EF5-971E-6316F16348C3}"/>
              </a:ext>
            </a:extLst>
          </p:cNvPr>
          <p:cNvPicPr>
            <a:picLocks noChangeAspect="1"/>
          </p:cNvPicPr>
          <p:nvPr/>
        </p:nvPicPr>
        <p:blipFill>
          <a:blip r:embed="rId3"/>
          <a:stretch>
            <a:fillRect/>
          </a:stretch>
        </p:blipFill>
        <p:spPr>
          <a:xfrm>
            <a:off x="5592418" y="1657764"/>
            <a:ext cx="4267200" cy="2781714"/>
          </a:xfrm>
          <a:prstGeom prst="rect">
            <a:avLst/>
          </a:prstGeom>
        </p:spPr>
      </p:pic>
      <p:sp>
        <p:nvSpPr>
          <p:cNvPr id="5" name="Rectangle 4">
            <a:extLst>
              <a:ext uri="{FF2B5EF4-FFF2-40B4-BE49-F238E27FC236}">
                <a16:creationId xmlns:a16="http://schemas.microsoft.com/office/drawing/2014/main" id="{A8164859-D977-4436-AE62-49618F624A51}"/>
              </a:ext>
            </a:extLst>
          </p:cNvPr>
          <p:cNvSpPr/>
          <p:nvPr/>
        </p:nvSpPr>
        <p:spPr>
          <a:xfrm>
            <a:off x="2120348" y="4591248"/>
            <a:ext cx="6096000" cy="2031325"/>
          </a:xfrm>
          <a:prstGeom prst="rect">
            <a:avLst/>
          </a:prstGeom>
        </p:spPr>
        <p:txBody>
          <a:bodyPr>
            <a:spAutoFit/>
          </a:bodyPr>
          <a:lstStyle/>
          <a:p>
            <a:r>
              <a:rPr lang="en-US" b="1" dirty="0">
                <a:solidFill>
                  <a:srgbClr val="000000"/>
                </a:solidFill>
                <a:latin typeface="Helvetica Neue"/>
              </a:rPr>
              <a:t>The correctly predicted values are 114+49=163 and wrongly predicted are 16+13=29 out of 192.</a:t>
            </a:r>
          </a:p>
          <a:p>
            <a:pPr>
              <a:buFont typeface="Arial" panose="020B0604020202020204" pitchFamily="34" charset="0"/>
              <a:buChar char="•"/>
            </a:pPr>
            <a:r>
              <a:rPr lang="en-US" b="1" dirty="0">
                <a:solidFill>
                  <a:srgbClr val="000000"/>
                </a:solidFill>
                <a:latin typeface="Helvetica Neue"/>
              </a:rPr>
              <a:t>Accuracy Score</a:t>
            </a:r>
            <a:r>
              <a:rPr lang="en-US" dirty="0">
                <a:solidFill>
                  <a:srgbClr val="000000"/>
                </a:solidFill>
                <a:latin typeface="Helvetica Neue"/>
              </a:rPr>
              <a:t> = 0.84</a:t>
            </a:r>
          </a:p>
          <a:p>
            <a:pPr>
              <a:buFont typeface="Arial" panose="020B0604020202020204" pitchFamily="34" charset="0"/>
              <a:buChar char="•"/>
            </a:pPr>
            <a:r>
              <a:rPr lang="en-US" b="1" dirty="0">
                <a:solidFill>
                  <a:srgbClr val="000000"/>
                </a:solidFill>
                <a:latin typeface="Helvetica Neue"/>
              </a:rPr>
              <a:t>Precision Score</a:t>
            </a:r>
            <a:r>
              <a:rPr lang="en-US" dirty="0">
                <a:solidFill>
                  <a:srgbClr val="000000"/>
                </a:solidFill>
                <a:latin typeface="Helvetica Neue"/>
              </a:rPr>
              <a:t> = 0.75</a:t>
            </a:r>
          </a:p>
          <a:p>
            <a:pPr>
              <a:buFont typeface="Arial" panose="020B0604020202020204" pitchFamily="34" charset="0"/>
              <a:buChar char="•"/>
            </a:pPr>
            <a:r>
              <a:rPr lang="en-US" b="1" dirty="0">
                <a:solidFill>
                  <a:srgbClr val="000000"/>
                </a:solidFill>
                <a:latin typeface="Helvetica Neue"/>
              </a:rPr>
              <a:t>Recall Score</a:t>
            </a:r>
            <a:r>
              <a:rPr lang="en-US" dirty="0">
                <a:solidFill>
                  <a:srgbClr val="000000"/>
                </a:solidFill>
                <a:latin typeface="Helvetica Neue"/>
              </a:rPr>
              <a:t> = 0.79</a:t>
            </a:r>
          </a:p>
          <a:p>
            <a:pPr>
              <a:buFont typeface="Arial" panose="020B0604020202020204" pitchFamily="34" charset="0"/>
              <a:buChar char="•"/>
            </a:pPr>
            <a:r>
              <a:rPr lang="en-US" b="1" dirty="0">
                <a:solidFill>
                  <a:srgbClr val="000000"/>
                </a:solidFill>
                <a:latin typeface="Helvetica Neue"/>
              </a:rPr>
              <a:t>F1 Score</a:t>
            </a:r>
            <a:r>
              <a:rPr lang="en-US" dirty="0">
                <a:solidFill>
                  <a:srgbClr val="000000"/>
                </a:solidFill>
                <a:latin typeface="Helvetica Neue"/>
              </a:rPr>
              <a:t> = 0.77</a:t>
            </a:r>
          </a:p>
          <a:p>
            <a:pPr>
              <a:buFont typeface="Arial" panose="020B0604020202020204" pitchFamily="34" charset="0"/>
              <a:buChar char="•"/>
            </a:pPr>
            <a:r>
              <a:rPr lang="en-US" b="1" dirty="0">
                <a:solidFill>
                  <a:srgbClr val="000000"/>
                </a:solidFill>
                <a:latin typeface="Helvetica Neue"/>
              </a:rPr>
              <a:t>AUC</a:t>
            </a:r>
            <a:r>
              <a:rPr lang="en-US" dirty="0">
                <a:solidFill>
                  <a:srgbClr val="000000"/>
                </a:solidFill>
                <a:latin typeface="Helvetica Neue"/>
              </a:rPr>
              <a:t> = 0.83</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0587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2630-FA94-40D1-B302-6BBE6F19AEC9}"/>
              </a:ext>
            </a:extLst>
          </p:cNvPr>
          <p:cNvSpPr>
            <a:spLocks noGrp="1"/>
          </p:cNvSpPr>
          <p:nvPr>
            <p:ph type="title"/>
          </p:nvPr>
        </p:nvSpPr>
        <p:spPr/>
        <p:txBody>
          <a:bodyPr/>
          <a:lstStyle/>
          <a:p>
            <a:r>
              <a:rPr lang="en-US" b="1" dirty="0">
                <a:latin typeface="Angsana New" panose="02020603050405020304" pitchFamily="18" charset="-34"/>
                <a:cs typeface="Angsana New" panose="02020603050405020304" pitchFamily="18" charset="-34"/>
              </a:rPr>
              <a:t>ROC_AUC for Random Forest Classifier: </a:t>
            </a:r>
            <a:br>
              <a:rPr lang="en-US" b="1" dirty="0">
                <a:latin typeface="Angsana New" panose="02020603050405020304" pitchFamily="18" charset="-34"/>
                <a:cs typeface="Angsana New" panose="02020603050405020304" pitchFamily="18" charset="-34"/>
              </a:rPr>
            </a:br>
            <a:endParaRPr lang="en-US" dirty="0"/>
          </a:p>
        </p:txBody>
      </p:sp>
      <p:pic>
        <p:nvPicPr>
          <p:cNvPr id="3" name="Picture 2">
            <a:extLst>
              <a:ext uri="{FF2B5EF4-FFF2-40B4-BE49-F238E27FC236}">
                <a16:creationId xmlns:a16="http://schemas.microsoft.com/office/drawing/2014/main" id="{08B3CB3A-0AC5-4694-A8DA-072DA49C4B96}"/>
              </a:ext>
            </a:extLst>
          </p:cNvPr>
          <p:cNvPicPr>
            <a:picLocks noChangeAspect="1"/>
          </p:cNvPicPr>
          <p:nvPr/>
        </p:nvPicPr>
        <p:blipFill>
          <a:blip r:embed="rId2"/>
          <a:stretch>
            <a:fillRect/>
          </a:stretch>
        </p:blipFill>
        <p:spPr>
          <a:xfrm>
            <a:off x="677334" y="1773306"/>
            <a:ext cx="4278979" cy="2798694"/>
          </a:xfrm>
          <a:prstGeom prst="rect">
            <a:avLst/>
          </a:prstGeom>
        </p:spPr>
      </p:pic>
      <p:pic>
        <p:nvPicPr>
          <p:cNvPr id="4" name="Picture 3">
            <a:extLst>
              <a:ext uri="{FF2B5EF4-FFF2-40B4-BE49-F238E27FC236}">
                <a16:creationId xmlns:a16="http://schemas.microsoft.com/office/drawing/2014/main" id="{EDED200F-65BB-4357-A08C-529130C0C1A5}"/>
              </a:ext>
            </a:extLst>
          </p:cNvPr>
          <p:cNvPicPr>
            <a:picLocks noChangeAspect="1"/>
          </p:cNvPicPr>
          <p:nvPr/>
        </p:nvPicPr>
        <p:blipFill>
          <a:blip r:embed="rId3"/>
          <a:stretch>
            <a:fillRect/>
          </a:stretch>
        </p:blipFill>
        <p:spPr>
          <a:xfrm>
            <a:off x="5187489" y="1655279"/>
            <a:ext cx="4278979" cy="3034747"/>
          </a:xfrm>
          <a:prstGeom prst="rect">
            <a:avLst/>
          </a:prstGeom>
        </p:spPr>
      </p:pic>
      <p:sp>
        <p:nvSpPr>
          <p:cNvPr id="5" name="Rectangle 4">
            <a:extLst>
              <a:ext uri="{FF2B5EF4-FFF2-40B4-BE49-F238E27FC236}">
                <a16:creationId xmlns:a16="http://schemas.microsoft.com/office/drawing/2014/main" id="{5423AEB6-D6CB-4BF1-A5EB-00883F643F6D}"/>
              </a:ext>
            </a:extLst>
          </p:cNvPr>
          <p:cNvSpPr/>
          <p:nvPr/>
        </p:nvSpPr>
        <p:spPr>
          <a:xfrm>
            <a:off x="2398644" y="4720042"/>
            <a:ext cx="6096000" cy="2031325"/>
          </a:xfrm>
          <a:prstGeom prst="rect">
            <a:avLst/>
          </a:prstGeom>
        </p:spPr>
        <p:txBody>
          <a:bodyPr>
            <a:spAutoFit/>
          </a:bodyPr>
          <a:lstStyle/>
          <a:p>
            <a:r>
              <a:rPr lang="en-US" b="1" dirty="0">
                <a:solidFill>
                  <a:srgbClr val="000000"/>
                </a:solidFill>
                <a:latin typeface="Helvetica Neue"/>
              </a:rPr>
              <a:t>The correctly predicted values are 122+55=177 and wrongly predicted are 8+7=15 out of 192.</a:t>
            </a:r>
          </a:p>
          <a:p>
            <a:pPr>
              <a:buFont typeface="Arial" panose="020B0604020202020204" pitchFamily="34" charset="0"/>
              <a:buChar char="•"/>
            </a:pPr>
            <a:r>
              <a:rPr lang="en-US" b="1" dirty="0">
                <a:solidFill>
                  <a:srgbClr val="000000"/>
                </a:solidFill>
                <a:latin typeface="Helvetica Neue"/>
              </a:rPr>
              <a:t>Accuracy Score</a:t>
            </a:r>
            <a:r>
              <a:rPr lang="en-US" dirty="0">
                <a:solidFill>
                  <a:srgbClr val="000000"/>
                </a:solidFill>
                <a:latin typeface="Helvetica Neue"/>
              </a:rPr>
              <a:t> = 0.92</a:t>
            </a:r>
          </a:p>
          <a:p>
            <a:pPr>
              <a:buFont typeface="Arial" panose="020B0604020202020204" pitchFamily="34" charset="0"/>
              <a:buChar char="•"/>
            </a:pPr>
            <a:r>
              <a:rPr lang="en-US" b="1" dirty="0">
                <a:solidFill>
                  <a:srgbClr val="000000"/>
                </a:solidFill>
                <a:latin typeface="Helvetica Neue"/>
              </a:rPr>
              <a:t>Precision Score</a:t>
            </a:r>
            <a:r>
              <a:rPr lang="en-US" dirty="0">
                <a:solidFill>
                  <a:srgbClr val="000000"/>
                </a:solidFill>
                <a:latin typeface="Helvetica Neue"/>
              </a:rPr>
              <a:t> = 0.87</a:t>
            </a:r>
          </a:p>
          <a:p>
            <a:pPr>
              <a:buFont typeface="Arial" panose="020B0604020202020204" pitchFamily="34" charset="0"/>
              <a:buChar char="•"/>
            </a:pPr>
            <a:r>
              <a:rPr lang="en-US" b="1" dirty="0">
                <a:solidFill>
                  <a:srgbClr val="000000"/>
                </a:solidFill>
                <a:latin typeface="Helvetica Neue"/>
              </a:rPr>
              <a:t>Recall Score</a:t>
            </a:r>
            <a:r>
              <a:rPr lang="en-US" dirty="0">
                <a:solidFill>
                  <a:srgbClr val="000000"/>
                </a:solidFill>
                <a:latin typeface="Helvetica Neue"/>
              </a:rPr>
              <a:t> = 0.88</a:t>
            </a:r>
          </a:p>
          <a:p>
            <a:pPr>
              <a:buFont typeface="Arial" panose="020B0604020202020204" pitchFamily="34" charset="0"/>
              <a:buChar char="•"/>
            </a:pPr>
            <a:r>
              <a:rPr lang="en-US" b="1" dirty="0">
                <a:solidFill>
                  <a:srgbClr val="000000"/>
                </a:solidFill>
                <a:latin typeface="Helvetica Neue"/>
              </a:rPr>
              <a:t>F1 Score</a:t>
            </a:r>
            <a:r>
              <a:rPr lang="en-US" dirty="0">
                <a:solidFill>
                  <a:srgbClr val="000000"/>
                </a:solidFill>
                <a:latin typeface="Helvetica Neue"/>
              </a:rPr>
              <a:t> = 0.88</a:t>
            </a:r>
          </a:p>
          <a:p>
            <a:pPr>
              <a:buFont typeface="Arial" panose="020B0604020202020204" pitchFamily="34" charset="0"/>
              <a:buChar char="•"/>
            </a:pPr>
            <a:r>
              <a:rPr lang="en-US" b="1" dirty="0">
                <a:solidFill>
                  <a:srgbClr val="000000"/>
                </a:solidFill>
                <a:latin typeface="Helvetica Neue"/>
              </a:rPr>
              <a:t>AUC</a:t>
            </a:r>
            <a:r>
              <a:rPr lang="en-US" dirty="0">
                <a:solidFill>
                  <a:srgbClr val="000000"/>
                </a:solidFill>
                <a:latin typeface="Helvetica Neue"/>
              </a:rPr>
              <a:t> = 0.97</a:t>
            </a:r>
            <a:endParaRPr lang="en-US" b="0" i="0" dirty="0">
              <a:solidFill>
                <a:srgbClr val="000000"/>
              </a:solidFill>
              <a:effectLst/>
              <a:latin typeface="Helvetica Neue"/>
            </a:endParaRPr>
          </a:p>
        </p:txBody>
      </p:sp>
    </p:spTree>
    <p:extLst>
      <p:ext uri="{BB962C8B-B14F-4D97-AF65-F5344CB8AC3E}">
        <p14:creationId xmlns:p14="http://schemas.microsoft.com/office/powerpoint/2010/main" val="360138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2D28-DE33-4CF8-86F0-B981593D7F2F}"/>
              </a:ext>
            </a:extLst>
          </p:cNvPr>
          <p:cNvSpPr>
            <a:spLocks noGrp="1"/>
          </p:cNvSpPr>
          <p:nvPr>
            <p:ph type="title"/>
          </p:nvPr>
        </p:nvSpPr>
        <p:spPr/>
        <p:txBody>
          <a:bodyPr>
            <a:normAutofit/>
          </a:bodyPr>
          <a:lstStyle/>
          <a:p>
            <a:r>
              <a:rPr lang="en-US" altLang="en-US" b="1" dirty="0">
                <a:solidFill>
                  <a:srgbClr val="000000"/>
                </a:solidFill>
                <a:latin typeface="Angsana New" panose="02020603050405020304" pitchFamily="18" charset="-34"/>
                <a:cs typeface="Angsana New" panose="02020603050405020304" pitchFamily="18" charset="-34"/>
              </a:rPr>
              <a:t>Assembling all the parameter values for above Models:</a:t>
            </a:r>
            <a:br>
              <a:rPr lang="en-US" altLang="en-US" b="1" dirty="0">
                <a:solidFill>
                  <a:srgbClr val="000000"/>
                </a:solidFill>
                <a:latin typeface="inherit"/>
              </a:rPr>
            </a:br>
            <a:endParaRPr lang="en-US" dirty="0"/>
          </a:p>
        </p:txBody>
      </p:sp>
      <p:sp>
        <p:nvSpPr>
          <p:cNvPr id="3" name="Rectangle 1">
            <a:extLst>
              <a:ext uri="{FF2B5EF4-FFF2-40B4-BE49-F238E27FC236}">
                <a16:creationId xmlns:a16="http://schemas.microsoft.com/office/drawing/2014/main" id="{ECB3F7BC-90F6-4731-BE80-7A1476C71FE8}"/>
              </a:ext>
            </a:extLst>
          </p:cNvPr>
          <p:cNvSpPr>
            <a:spLocks noChangeArrowheads="1"/>
          </p:cNvSpPr>
          <p:nvPr/>
        </p:nvSpPr>
        <p:spPr bwMode="auto">
          <a:xfrm>
            <a:off x="437322" y="-684454"/>
            <a:ext cx="9470266" cy="182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400" b="0" i="0" u="none" strike="noStrike" cap="none" normalizeH="0" baseline="0" dirty="0">
                <a:ln>
                  <a:noFill/>
                </a:ln>
                <a:solidFill>
                  <a:srgbClr val="000000"/>
                </a:solidFill>
                <a:effectLst/>
                <a:latin typeface="Helvetica Neue"/>
              </a:rPr>
              <a:t> </a:t>
            </a:r>
            <a:r>
              <a:rPr kumimoji="0" lang="en-US" altLang="en-US" sz="4800" b="1" i="0" u="none" strike="noStrike" cap="none" normalizeH="0" baseline="0" dirty="0">
                <a:ln>
                  <a:noFill/>
                </a:ln>
                <a:solidFill>
                  <a:srgbClr val="000000"/>
                </a:solidFill>
                <a:effectLst/>
                <a:latin typeface="Angsana New" panose="02020603050405020304" pitchFamily="18" charset="-34"/>
                <a:cs typeface="Angsana New" panose="02020603050405020304" pitchFamily="18" charset="-34"/>
              </a:rPr>
              <a:t>Model Selection:       </a:t>
            </a:r>
            <a:endParaRPr kumimoji="0" lang="en-US" altLang="en-US" sz="4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818E4CA1-0F91-4457-8492-93ABE9F43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755" y="1930400"/>
            <a:ext cx="6420167" cy="2018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0981CA-B823-4550-AAE0-0164EB7B4A59}"/>
              </a:ext>
            </a:extLst>
          </p:cNvPr>
          <p:cNvSpPr/>
          <p:nvPr/>
        </p:nvSpPr>
        <p:spPr>
          <a:xfrm>
            <a:off x="677334" y="4367385"/>
            <a:ext cx="9394317" cy="1477328"/>
          </a:xfrm>
          <a:prstGeom prst="rect">
            <a:avLst/>
          </a:prstGeom>
        </p:spPr>
        <p:txBody>
          <a:bodyPr wrap="square">
            <a:spAutoFit/>
          </a:bodyPr>
          <a:lstStyle/>
          <a:p>
            <a:r>
              <a:rPr lang="en-US" b="1" dirty="0">
                <a:solidFill>
                  <a:srgbClr val="000000"/>
                </a:solidFill>
                <a:latin typeface="Helvetica Neue"/>
              </a:rPr>
              <a:t>The above Models are being used to predict a diabetic person correctly. Hence we should consider the Recall/ Sensitivity value here, as more true positive predictions should be taken into consideration.</a:t>
            </a:r>
          </a:p>
          <a:p>
            <a:endParaRPr lang="en-US" b="1" dirty="0">
              <a:solidFill>
                <a:srgbClr val="000000"/>
              </a:solidFill>
              <a:latin typeface="Helvetica Neue"/>
            </a:endParaRPr>
          </a:p>
          <a:p>
            <a:r>
              <a:rPr lang="en-US" b="1" dirty="0">
                <a:solidFill>
                  <a:srgbClr val="000000"/>
                </a:solidFill>
                <a:latin typeface="Helvetica Neue"/>
              </a:rPr>
              <a:t>Random Forest Classifier gives us the best Recall Score of 0.98.</a:t>
            </a:r>
            <a:endParaRPr lang="en-US" b="1" i="0" dirty="0">
              <a:solidFill>
                <a:srgbClr val="000000"/>
              </a:solidFill>
              <a:effectLst/>
              <a:latin typeface="Helvetica Neue"/>
            </a:endParaRPr>
          </a:p>
        </p:txBody>
      </p:sp>
    </p:spTree>
    <p:extLst>
      <p:ext uri="{BB962C8B-B14F-4D97-AF65-F5344CB8AC3E}">
        <p14:creationId xmlns:p14="http://schemas.microsoft.com/office/powerpoint/2010/main" val="1558906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1358-58C4-4DAB-9869-E83ECCF6E447}"/>
              </a:ext>
            </a:extLst>
          </p:cNvPr>
          <p:cNvSpPr>
            <a:spLocks noGrp="1"/>
          </p:cNvSpPr>
          <p:nvPr>
            <p:ph type="title"/>
          </p:nvPr>
        </p:nvSpPr>
        <p:spPr>
          <a:xfrm>
            <a:off x="677334" y="609600"/>
            <a:ext cx="8596668" cy="1033670"/>
          </a:xfrm>
        </p:spPr>
        <p:txBody>
          <a:bodyPr>
            <a:noAutofit/>
          </a:bodyPr>
          <a:lstStyle/>
          <a:p>
            <a:r>
              <a:rPr lang="en-US" sz="3200" b="1" dirty="0">
                <a:solidFill>
                  <a:schemeClr val="tx1"/>
                </a:solidFill>
                <a:latin typeface="Angsana New" panose="02020603050405020304" pitchFamily="18" charset="-34"/>
                <a:cs typeface="Angsana New" panose="02020603050405020304" pitchFamily="18" charset="-34"/>
              </a:rPr>
              <a:t>Also the AUC score </a:t>
            </a:r>
            <a:r>
              <a:rPr lang="en-US" sz="3200" b="1" dirty="0" err="1">
                <a:solidFill>
                  <a:schemeClr val="tx1"/>
                </a:solidFill>
                <a:latin typeface="Angsana New" panose="02020603050405020304" pitchFamily="18" charset="-34"/>
                <a:cs typeface="Angsana New" panose="02020603050405020304" pitchFamily="18" charset="-34"/>
              </a:rPr>
              <a:t>i.e</a:t>
            </a:r>
            <a:r>
              <a:rPr lang="en-US" sz="3200" b="1" dirty="0">
                <a:solidFill>
                  <a:schemeClr val="tx1"/>
                </a:solidFill>
                <a:latin typeface="Angsana New" panose="02020603050405020304" pitchFamily="18" charset="-34"/>
                <a:cs typeface="Angsana New" panose="02020603050405020304" pitchFamily="18" charset="-34"/>
              </a:rPr>
              <a:t> the are under the ROC curve value should also be considered in evaluation a successful model.</a:t>
            </a:r>
            <a:br>
              <a:rPr lang="en-US" sz="3200" b="1" dirty="0">
                <a:solidFill>
                  <a:schemeClr val="tx1"/>
                </a:solidFill>
                <a:latin typeface="Angsana New" panose="02020603050405020304" pitchFamily="18" charset="-34"/>
                <a:cs typeface="Angsana New" panose="02020603050405020304" pitchFamily="18" charset="-34"/>
              </a:rPr>
            </a:br>
            <a:r>
              <a:rPr lang="en-US" sz="3200" b="1" dirty="0">
                <a:solidFill>
                  <a:schemeClr val="tx1"/>
                </a:solidFill>
                <a:latin typeface="Angsana New" panose="02020603050405020304" pitchFamily="18" charset="-34"/>
                <a:cs typeface="Angsana New" panose="02020603050405020304" pitchFamily="18" charset="-34"/>
              </a:rPr>
              <a:t>As per General AUC predictions:</a:t>
            </a:r>
            <a:br>
              <a:rPr lang="en-US" sz="3200" b="1" dirty="0">
                <a:solidFill>
                  <a:schemeClr val="tx1"/>
                </a:solidFill>
                <a:latin typeface="Angsana New" panose="02020603050405020304" pitchFamily="18" charset="-34"/>
                <a:cs typeface="Angsana New" panose="02020603050405020304" pitchFamily="18" charset="-34"/>
              </a:rPr>
            </a:br>
            <a:r>
              <a:rPr lang="en-US" sz="3200" dirty="0">
                <a:solidFill>
                  <a:schemeClr val="tx1"/>
                </a:solidFill>
                <a:latin typeface="Angsana New" panose="02020603050405020304" pitchFamily="18" charset="-34"/>
                <a:cs typeface="Angsana New" panose="02020603050405020304" pitchFamily="18" charset="-34"/>
              </a:rPr>
              <a:t>.90-1 = Excellent</a:t>
            </a:r>
            <a:br>
              <a:rPr lang="en-US" sz="3200" dirty="0">
                <a:solidFill>
                  <a:schemeClr val="tx1"/>
                </a:solidFill>
                <a:latin typeface="Angsana New" panose="02020603050405020304" pitchFamily="18" charset="-34"/>
                <a:cs typeface="Angsana New" panose="02020603050405020304" pitchFamily="18" charset="-34"/>
              </a:rPr>
            </a:br>
            <a:r>
              <a:rPr lang="en-US" sz="3200" dirty="0">
                <a:solidFill>
                  <a:schemeClr val="tx1"/>
                </a:solidFill>
                <a:latin typeface="Angsana New" panose="02020603050405020304" pitchFamily="18" charset="-34"/>
                <a:cs typeface="Angsana New" panose="02020603050405020304" pitchFamily="18" charset="-34"/>
              </a:rPr>
              <a:t>.80-.90 = Good</a:t>
            </a:r>
            <a:br>
              <a:rPr lang="en-US" sz="3200" dirty="0">
                <a:solidFill>
                  <a:schemeClr val="tx1"/>
                </a:solidFill>
                <a:latin typeface="Angsana New" panose="02020603050405020304" pitchFamily="18" charset="-34"/>
                <a:cs typeface="Angsana New" panose="02020603050405020304" pitchFamily="18" charset="-34"/>
              </a:rPr>
            </a:br>
            <a:r>
              <a:rPr lang="en-US" sz="3200" dirty="0">
                <a:solidFill>
                  <a:schemeClr val="tx1"/>
                </a:solidFill>
                <a:latin typeface="Angsana New" panose="02020603050405020304" pitchFamily="18" charset="-34"/>
                <a:cs typeface="Angsana New" panose="02020603050405020304" pitchFamily="18" charset="-34"/>
              </a:rPr>
              <a:t>.70-.80 = Fair</a:t>
            </a:r>
            <a:br>
              <a:rPr lang="en-US" sz="3200" dirty="0">
                <a:solidFill>
                  <a:schemeClr val="tx1"/>
                </a:solidFill>
                <a:latin typeface="Angsana New" panose="02020603050405020304" pitchFamily="18" charset="-34"/>
                <a:cs typeface="Angsana New" panose="02020603050405020304" pitchFamily="18" charset="-34"/>
              </a:rPr>
            </a:br>
            <a:r>
              <a:rPr lang="en-US" sz="3200" dirty="0">
                <a:solidFill>
                  <a:schemeClr val="tx1"/>
                </a:solidFill>
                <a:latin typeface="Angsana New" panose="02020603050405020304" pitchFamily="18" charset="-34"/>
                <a:cs typeface="Angsana New" panose="02020603050405020304" pitchFamily="18" charset="-34"/>
              </a:rPr>
              <a:t>.60-.70 = Poor</a:t>
            </a:r>
            <a:br>
              <a:rPr lang="en-US" sz="3200" dirty="0">
                <a:solidFill>
                  <a:schemeClr val="tx1"/>
                </a:solidFill>
                <a:latin typeface="Angsana New" panose="02020603050405020304" pitchFamily="18" charset="-34"/>
                <a:cs typeface="Angsana New" panose="02020603050405020304" pitchFamily="18" charset="-34"/>
              </a:rPr>
            </a:br>
            <a:r>
              <a:rPr lang="en-US" sz="3200" dirty="0">
                <a:solidFill>
                  <a:schemeClr val="tx1"/>
                </a:solidFill>
                <a:latin typeface="Angsana New" panose="02020603050405020304" pitchFamily="18" charset="-34"/>
                <a:cs typeface="Angsana New" panose="02020603050405020304" pitchFamily="18" charset="-34"/>
              </a:rPr>
              <a:t>.50-.60 = Fail</a:t>
            </a:r>
            <a:br>
              <a:rPr lang="en-US" sz="3200" dirty="0">
                <a:solidFill>
                  <a:schemeClr val="tx1"/>
                </a:solidFill>
                <a:latin typeface="Angsana New" panose="02020603050405020304" pitchFamily="18" charset="-34"/>
                <a:cs typeface="Angsana New" panose="02020603050405020304" pitchFamily="18" charset="-34"/>
              </a:rPr>
            </a:br>
            <a:r>
              <a:rPr lang="en-US" sz="3200" b="1" dirty="0">
                <a:solidFill>
                  <a:schemeClr val="tx1"/>
                </a:solidFill>
                <a:latin typeface="Angsana New" panose="02020603050405020304" pitchFamily="18" charset="-34"/>
                <a:cs typeface="Angsana New" panose="02020603050405020304" pitchFamily="18" charset="-34"/>
              </a:rPr>
              <a:t>Hence the best AUC score which is near to 1 that is a perfect model is Random Forest Classifier with value as 0.97</a:t>
            </a:r>
            <a:br>
              <a:rPr lang="en-US" sz="3200" b="1" dirty="0">
                <a:solidFill>
                  <a:schemeClr val="tx1"/>
                </a:solidFill>
                <a:latin typeface="Angsana New" panose="02020603050405020304" pitchFamily="18" charset="-34"/>
                <a:cs typeface="Angsana New" panose="02020603050405020304" pitchFamily="18" charset="-34"/>
              </a:rPr>
            </a:br>
            <a:endParaRPr lang="en-US" sz="3200"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42790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84BC-15E7-448F-A37C-9F3E90B40036}"/>
              </a:ext>
            </a:extLst>
          </p:cNvPr>
          <p:cNvSpPr>
            <a:spLocks noGrp="1"/>
          </p:cNvSpPr>
          <p:nvPr>
            <p:ph type="title"/>
          </p:nvPr>
        </p:nvSpPr>
        <p:spPr/>
        <p:txBody>
          <a:bodyPr>
            <a:normAutofit fontScale="90000"/>
          </a:bodyPr>
          <a:lstStyle/>
          <a:p>
            <a:r>
              <a:rPr lang="en-US" sz="5300" b="1" dirty="0">
                <a:latin typeface="Angsana New" panose="02020603050405020304" pitchFamily="18" charset="-34"/>
                <a:cs typeface="Angsana New" panose="02020603050405020304" pitchFamily="18" charset="-34"/>
              </a:rPr>
              <a:t>Conclusion:</a:t>
            </a:r>
            <a:br>
              <a:rPr lang="en-US" dirty="0"/>
            </a:br>
            <a:br>
              <a:rPr lang="en-US" dirty="0"/>
            </a:br>
            <a:r>
              <a:rPr lang="en-US" b="1" dirty="0">
                <a:solidFill>
                  <a:schemeClr val="tx1"/>
                </a:solidFill>
                <a:latin typeface="Angsana New" panose="02020603050405020304" pitchFamily="18" charset="-34"/>
                <a:cs typeface="Angsana New" panose="02020603050405020304" pitchFamily="18" charset="-34"/>
              </a:rPr>
              <a:t>Thus finally after evaluating all the three Models, We can conclude that Random Forest Classifier works the best on the Pima Dataset.</a:t>
            </a:r>
            <a:br>
              <a:rPr lang="en-US" b="1" dirty="0">
                <a:solidFill>
                  <a:schemeClr val="tx1"/>
                </a:solidFill>
                <a:latin typeface="Angsana New" panose="02020603050405020304" pitchFamily="18" charset="-34"/>
                <a:cs typeface="Angsana New" panose="02020603050405020304" pitchFamily="18" charset="-34"/>
              </a:rPr>
            </a:br>
            <a:endParaRPr lang="en-US" dirty="0">
              <a:solidFill>
                <a:schemeClr val="tx1"/>
              </a:solidFill>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40016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9366C-6305-45C5-B9A4-4521AEBDD53C}"/>
              </a:ext>
            </a:extLst>
          </p:cNvPr>
          <p:cNvPicPr>
            <a:picLocks noChangeAspect="1"/>
          </p:cNvPicPr>
          <p:nvPr/>
        </p:nvPicPr>
        <p:blipFill>
          <a:blip r:embed="rId2"/>
          <a:stretch>
            <a:fillRect/>
          </a:stretch>
        </p:blipFill>
        <p:spPr>
          <a:xfrm>
            <a:off x="2292626" y="1351721"/>
            <a:ext cx="4883219" cy="3644347"/>
          </a:xfrm>
          <a:prstGeom prst="rect">
            <a:avLst/>
          </a:prstGeom>
        </p:spPr>
      </p:pic>
      <p:sp>
        <p:nvSpPr>
          <p:cNvPr id="5" name="TextBox 4">
            <a:extLst>
              <a:ext uri="{FF2B5EF4-FFF2-40B4-BE49-F238E27FC236}">
                <a16:creationId xmlns:a16="http://schemas.microsoft.com/office/drawing/2014/main" id="{D618BD40-AC6E-4922-8E7A-21263C09DE35}"/>
              </a:ext>
            </a:extLst>
          </p:cNvPr>
          <p:cNvSpPr txBox="1"/>
          <p:nvPr/>
        </p:nvSpPr>
        <p:spPr>
          <a:xfrm>
            <a:off x="616433" y="924053"/>
            <a:ext cx="5155095" cy="646331"/>
          </a:xfrm>
          <a:prstGeom prst="rect">
            <a:avLst/>
          </a:prstGeom>
          <a:noFill/>
        </p:spPr>
        <p:txBody>
          <a:bodyPr wrap="square" rtlCol="0">
            <a:spAutoFit/>
          </a:bodyPr>
          <a:lstStyle/>
          <a:p>
            <a:r>
              <a:rPr lang="en-US" dirty="0"/>
              <a:t>Column details: </a:t>
            </a:r>
          </a:p>
          <a:p>
            <a:endParaRPr lang="en-US" dirty="0"/>
          </a:p>
        </p:txBody>
      </p:sp>
      <p:sp>
        <p:nvSpPr>
          <p:cNvPr id="6" name="TextBox 5">
            <a:extLst>
              <a:ext uri="{FF2B5EF4-FFF2-40B4-BE49-F238E27FC236}">
                <a16:creationId xmlns:a16="http://schemas.microsoft.com/office/drawing/2014/main" id="{ED0ABD46-4B89-4583-9BBC-012C3D34F5BA}"/>
              </a:ext>
            </a:extLst>
          </p:cNvPr>
          <p:cNvSpPr txBox="1"/>
          <p:nvPr/>
        </p:nvSpPr>
        <p:spPr>
          <a:xfrm>
            <a:off x="1060174" y="5473148"/>
            <a:ext cx="6665843" cy="1200329"/>
          </a:xfrm>
          <a:prstGeom prst="rect">
            <a:avLst/>
          </a:prstGeom>
          <a:noFill/>
        </p:spPr>
        <p:txBody>
          <a:bodyPr wrap="square" rtlCol="0">
            <a:spAutoFit/>
          </a:bodyPr>
          <a:lstStyle/>
          <a:p>
            <a:r>
              <a:rPr lang="en-US" dirty="0"/>
              <a:t>Train Dataset: 768 observations and 9 variables </a:t>
            </a:r>
          </a:p>
          <a:p>
            <a:r>
              <a:rPr lang="en-US" dirty="0" err="1"/>
              <a:t>dtypes</a:t>
            </a:r>
            <a:r>
              <a:rPr lang="en-US" dirty="0"/>
              <a:t>: I. float64 - 2 (BMI, </a:t>
            </a:r>
            <a:r>
              <a:rPr lang="en-US" dirty="0" err="1"/>
              <a:t>DiabetesPedigreeFunction</a:t>
            </a:r>
            <a:r>
              <a:rPr lang="en-US" dirty="0"/>
              <a:t>)</a:t>
            </a:r>
          </a:p>
          <a:p>
            <a:r>
              <a:rPr lang="en-US" dirty="0"/>
              <a:t>            II. Int64 – 7 </a:t>
            </a:r>
          </a:p>
          <a:p>
            <a:endParaRPr lang="en-US" dirty="0"/>
          </a:p>
        </p:txBody>
      </p:sp>
      <p:sp>
        <p:nvSpPr>
          <p:cNvPr id="2" name="Rectangle 1">
            <a:extLst>
              <a:ext uri="{FF2B5EF4-FFF2-40B4-BE49-F238E27FC236}">
                <a16:creationId xmlns:a16="http://schemas.microsoft.com/office/drawing/2014/main" id="{AD400432-003B-4FE2-8750-A0AF5EE3E1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dtypes: float64(2), int64(7)</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04869DB-7F0A-4590-80DC-CDAAF338E5A5}"/>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Mono"/>
              </a:rPr>
              <a:t>dtypes: float64(2), int64(7)</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2314338"/>
      </p:ext>
    </p:extLst>
  </p:cSld>
  <p:clrMapOvr>
    <a:masterClrMapping/>
  </p:clrMapOvr>
  <mc:AlternateContent xmlns:mc="http://schemas.openxmlformats.org/markup-compatibility/2006">
    <mc:Choice xmlns:p14="http://schemas.microsoft.com/office/powerpoint/2010/main" Requires="p14">
      <p:transition spd="slow" p14:dur="2000" advTm="103270"/>
    </mc:Choice>
    <mc:Fallback>
      <p:transition spd="slow" advTm="1032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B1BC00-AFB0-4313-BE0B-EC743FFCD39A}"/>
              </a:ext>
            </a:extLst>
          </p:cNvPr>
          <p:cNvPicPr>
            <a:picLocks noChangeAspect="1"/>
          </p:cNvPicPr>
          <p:nvPr/>
        </p:nvPicPr>
        <p:blipFill>
          <a:blip r:embed="rId2"/>
          <a:stretch>
            <a:fillRect/>
          </a:stretch>
        </p:blipFill>
        <p:spPr>
          <a:xfrm>
            <a:off x="907152" y="959613"/>
            <a:ext cx="7515225" cy="2296353"/>
          </a:xfrm>
          <a:prstGeom prst="rect">
            <a:avLst/>
          </a:prstGeom>
        </p:spPr>
      </p:pic>
      <p:sp>
        <p:nvSpPr>
          <p:cNvPr id="4" name="TextBox 3">
            <a:extLst>
              <a:ext uri="{FF2B5EF4-FFF2-40B4-BE49-F238E27FC236}">
                <a16:creationId xmlns:a16="http://schemas.microsoft.com/office/drawing/2014/main" id="{348274E2-BBBE-48E5-94F5-46039F7FD7B4}"/>
              </a:ext>
            </a:extLst>
          </p:cNvPr>
          <p:cNvSpPr txBox="1"/>
          <p:nvPr/>
        </p:nvSpPr>
        <p:spPr>
          <a:xfrm>
            <a:off x="543339" y="384313"/>
            <a:ext cx="4996070" cy="584775"/>
          </a:xfrm>
          <a:prstGeom prst="rect">
            <a:avLst/>
          </a:prstGeom>
          <a:noFill/>
        </p:spPr>
        <p:txBody>
          <a:bodyPr wrap="square" rtlCol="0">
            <a:spAutoFit/>
          </a:bodyPr>
          <a:lstStyle/>
          <a:p>
            <a:r>
              <a:rPr lang="en-US" sz="3200" b="1" dirty="0">
                <a:latin typeface="Angsana New" panose="02020603050405020304" pitchFamily="18" charset="-34"/>
                <a:cs typeface="Angsana New" panose="02020603050405020304" pitchFamily="18" charset="-34"/>
              </a:rPr>
              <a:t>First 5 rows of the data:</a:t>
            </a:r>
          </a:p>
        </p:txBody>
      </p:sp>
      <p:pic>
        <p:nvPicPr>
          <p:cNvPr id="5" name="Picture 4">
            <a:extLst>
              <a:ext uri="{FF2B5EF4-FFF2-40B4-BE49-F238E27FC236}">
                <a16:creationId xmlns:a16="http://schemas.microsoft.com/office/drawing/2014/main" id="{6BF32784-C8DB-4CA4-94DE-9579A28796B3}"/>
              </a:ext>
            </a:extLst>
          </p:cNvPr>
          <p:cNvPicPr>
            <a:picLocks noChangeAspect="1"/>
          </p:cNvPicPr>
          <p:nvPr/>
        </p:nvPicPr>
        <p:blipFill>
          <a:blip r:embed="rId3"/>
          <a:stretch>
            <a:fillRect/>
          </a:stretch>
        </p:blipFill>
        <p:spPr>
          <a:xfrm>
            <a:off x="425725" y="4223375"/>
            <a:ext cx="9220200" cy="2428875"/>
          </a:xfrm>
          <a:prstGeom prst="rect">
            <a:avLst/>
          </a:prstGeom>
        </p:spPr>
      </p:pic>
      <p:sp>
        <p:nvSpPr>
          <p:cNvPr id="6" name="TextBox 5">
            <a:extLst>
              <a:ext uri="{FF2B5EF4-FFF2-40B4-BE49-F238E27FC236}">
                <a16:creationId xmlns:a16="http://schemas.microsoft.com/office/drawing/2014/main" id="{FDC83D65-D83A-4B4A-9181-38DF9E6B7512}"/>
              </a:ext>
            </a:extLst>
          </p:cNvPr>
          <p:cNvSpPr txBox="1"/>
          <p:nvPr/>
        </p:nvSpPr>
        <p:spPr>
          <a:xfrm>
            <a:off x="543339" y="3308046"/>
            <a:ext cx="3366052" cy="523220"/>
          </a:xfrm>
          <a:prstGeom prst="rect">
            <a:avLst/>
          </a:prstGeom>
          <a:noFill/>
        </p:spPr>
        <p:txBody>
          <a:bodyPr wrap="square" rtlCol="0">
            <a:spAutoFit/>
          </a:bodyPr>
          <a:lstStyle/>
          <a:p>
            <a:r>
              <a:rPr lang="en-US" sz="2800" b="1" dirty="0">
                <a:latin typeface="Angsana New" panose="02020603050405020304" pitchFamily="18" charset="-34"/>
                <a:cs typeface="Angsana New" panose="02020603050405020304" pitchFamily="18" charset="-34"/>
              </a:rPr>
              <a:t>Detailed description of data:</a:t>
            </a:r>
          </a:p>
        </p:txBody>
      </p:sp>
    </p:spTree>
    <p:extLst>
      <p:ext uri="{BB962C8B-B14F-4D97-AF65-F5344CB8AC3E}">
        <p14:creationId xmlns:p14="http://schemas.microsoft.com/office/powerpoint/2010/main" val="465890681"/>
      </p:ext>
    </p:extLst>
  </p:cSld>
  <p:clrMapOvr>
    <a:masterClrMapping/>
  </p:clrMapOvr>
  <mc:AlternateContent xmlns:mc="http://schemas.openxmlformats.org/markup-compatibility/2006">
    <mc:Choice xmlns:p14="http://schemas.microsoft.com/office/powerpoint/2010/main" Requires="p14">
      <p:transition spd="slow" p14:dur="2000" advTm="67855"/>
    </mc:Choice>
    <mc:Fallback>
      <p:transition spd="slow" advTm="6785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4506E-CFA8-4F63-803B-51451415E7AA}"/>
              </a:ext>
            </a:extLst>
          </p:cNvPr>
          <p:cNvPicPr>
            <a:picLocks noChangeAspect="1"/>
          </p:cNvPicPr>
          <p:nvPr/>
        </p:nvPicPr>
        <p:blipFill>
          <a:blip r:embed="rId2"/>
          <a:stretch>
            <a:fillRect/>
          </a:stretch>
        </p:blipFill>
        <p:spPr>
          <a:xfrm>
            <a:off x="1339297" y="567565"/>
            <a:ext cx="7579415" cy="3885165"/>
          </a:xfrm>
          <a:prstGeom prst="rect">
            <a:avLst/>
          </a:prstGeom>
        </p:spPr>
      </p:pic>
      <p:sp>
        <p:nvSpPr>
          <p:cNvPr id="4" name="TextBox 3">
            <a:extLst>
              <a:ext uri="{FF2B5EF4-FFF2-40B4-BE49-F238E27FC236}">
                <a16:creationId xmlns:a16="http://schemas.microsoft.com/office/drawing/2014/main" id="{EF638174-9B56-41D7-85DC-ACEE99F25CC7}"/>
              </a:ext>
            </a:extLst>
          </p:cNvPr>
          <p:cNvSpPr txBox="1"/>
          <p:nvPr/>
        </p:nvSpPr>
        <p:spPr>
          <a:xfrm>
            <a:off x="954157" y="4929809"/>
            <a:ext cx="8229600" cy="1384995"/>
          </a:xfrm>
          <a:prstGeom prst="rect">
            <a:avLst/>
          </a:prstGeom>
          <a:noFill/>
        </p:spPr>
        <p:txBody>
          <a:bodyPr wrap="square" rtlCol="0">
            <a:spAutoFit/>
          </a:bodyPr>
          <a:lstStyle/>
          <a:p>
            <a:r>
              <a:rPr lang="en-US" sz="2800" b="1" dirty="0">
                <a:latin typeface="Angsana New" panose="02020603050405020304" pitchFamily="18" charset="-34"/>
                <a:cs typeface="Angsana New" panose="02020603050405020304" pitchFamily="18" charset="-34"/>
              </a:rPr>
              <a:t>Thus it is clearly visible that the data is unbalanced. There are 268 cells with value as 1 and 500 as 0.</a:t>
            </a:r>
          </a:p>
          <a:p>
            <a:endParaRPr lang="en-US" sz="28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2310993527"/>
      </p:ext>
    </p:extLst>
  </p:cSld>
  <p:clrMapOvr>
    <a:masterClrMapping/>
  </p:clrMapOvr>
  <mc:AlternateContent xmlns:mc="http://schemas.openxmlformats.org/markup-compatibility/2006">
    <mc:Choice xmlns:p14="http://schemas.microsoft.com/office/powerpoint/2010/main" Requires="p14">
      <p:transition spd="slow" p14:dur="2000" advTm="56704"/>
    </mc:Choice>
    <mc:Fallback>
      <p:transition spd="slow" advTm="567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C2CEA-814D-4F45-87A3-682A4535A740}"/>
              </a:ext>
            </a:extLst>
          </p:cNvPr>
          <p:cNvSpPr/>
          <p:nvPr/>
        </p:nvSpPr>
        <p:spPr>
          <a:xfrm>
            <a:off x="331304" y="0"/>
            <a:ext cx="10071653" cy="5909310"/>
          </a:xfrm>
          <a:prstGeom prst="rect">
            <a:avLst/>
          </a:prstGeom>
        </p:spPr>
        <p:txBody>
          <a:bodyPr wrap="square">
            <a:spAutoFit/>
          </a:bodyPr>
          <a:lstStyle/>
          <a:p>
            <a:r>
              <a:rPr lang="en-US" b="1" dirty="0">
                <a:solidFill>
                  <a:srgbClr val="000000"/>
                </a:solidFill>
                <a:latin typeface="Helvetica Neue"/>
              </a:rPr>
              <a:t>Observations from Pandas Profiling</a:t>
            </a:r>
          </a:p>
          <a:p>
            <a:r>
              <a:rPr lang="en-US" b="1" dirty="0">
                <a:solidFill>
                  <a:srgbClr val="000000"/>
                </a:solidFill>
                <a:latin typeface="Helvetica Neue"/>
              </a:rPr>
              <a:t>Dataset info</a:t>
            </a:r>
            <a:r>
              <a:rPr lang="en-US" dirty="0">
                <a:solidFill>
                  <a:srgbClr val="000000"/>
                </a:solidFill>
                <a:latin typeface="Helvetica Neue"/>
              </a:rPr>
              <a:t>:</a:t>
            </a:r>
          </a:p>
          <a:p>
            <a:pPr>
              <a:buFont typeface="Arial" panose="020B0604020202020204" pitchFamily="34" charset="0"/>
              <a:buChar char="•"/>
            </a:pPr>
            <a:r>
              <a:rPr lang="en-US" dirty="0">
                <a:solidFill>
                  <a:srgbClr val="000000"/>
                </a:solidFill>
                <a:latin typeface="Helvetica Neue"/>
              </a:rPr>
              <a:t>Number of variables: 9</a:t>
            </a:r>
          </a:p>
          <a:p>
            <a:pPr>
              <a:buFont typeface="Arial" panose="020B0604020202020204" pitchFamily="34" charset="0"/>
              <a:buChar char="•"/>
            </a:pPr>
            <a:r>
              <a:rPr lang="en-US" dirty="0">
                <a:solidFill>
                  <a:srgbClr val="000000"/>
                </a:solidFill>
                <a:latin typeface="Helvetica Neue"/>
              </a:rPr>
              <a:t>Number of observations: 768</a:t>
            </a:r>
          </a:p>
          <a:p>
            <a:pPr>
              <a:buFont typeface="Arial" panose="020B0604020202020204" pitchFamily="34" charset="0"/>
              <a:buChar char="•"/>
            </a:pPr>
            <a:r>
              <a:rPr lang="en-US" dirty="0">
                <a:solidFill>
                  <a:srgbClr val="000000"/>
                </a:solidFill>
                <a:latin typeface="Helvetica Neue"/>
              </a:rPr>
              <a:t>Missing cells: 0</a:t>
            </a:r>
          </a:p>
          <a:p>
            <a:pPr>
              <a:buFont typeface="Arial" panose="020B0604020202020204" pitchFamily="34" charset="0"/>
              <a:buChar char="•"/>
            </a:pPr>
            <a:r>
              <a:rPr lang="en-US" dirty="0">
                <a:solidFill>
                  <a:srgbClr val="000000"/>
                </a:solidFill>
                <a:latin typeface="Helvetica Neue"/>
              </a:rPr>
              <a:t>Number of zero value cells: 758</a:t>
            </a:r>
          </a:p>
          <a:p>
            <a:r>
              <a:rPr lang="en-US" b="1" dirty="0">
                <a:solidFill>
                  <a:srgbClr val="000000"/>
                </a:solidFill>
                <a:latin typeface="Helvetica Neue"/>
              </a:rPr>
              <a:t>Variables types</a:t>
            </a:r>
            <a:r>
              <a:rPr lang="en-US" dirty="0">
                <a:solidFill>
                  <a:srgbClr val="000000"/>
                </a:solidFill>
                <a:latin typeface="Helvetica Neue"/>
              </a:rPr>
              <a:t>:</a:t>
            </a:r>
          </a:p>
          <a:p>
            <a:pPr>
              <a:buFont typeface="Arial" panose="020B0604020202020204" pitchFamily="34" charset="0"/>
              <a:buChar char="•"/>
            </a:pPr>
            <a:r>
              <a:rPr lang="en-US" dirty="0">
                <a:solidFill>
                  <a:srgbClr val="000000"/>
                </a:solidFill>
                <a:latin typeface="Helvetica Neue"/>
              </a:rPr>
              <a:t>Numeric = 8</a:t>
            </a:r>
          </a:p>
          <a:p>
            <a:pPr>
              <a:buFont typeface="Arial" panose="020B0604020202020204" pitchFamily="34" charset="0"/>
              <a:buChar char="•"/>
            </a:pPr>
            <a:r>
              <a:rPr lang="en-US" dirty="0">
                <a:solidFill>
                  <a:srgbClr val="000000"/>
                </a:solidFill>
                <a:latin typeface="Helvetica Neue"/>
              </a:rPr>
              <a:t>Boolean = 1</a:t>
            </a:r>
          </a:p>
          <a:p>
            <a:pPr>
              <a:buFont typeface="Arial" panose="020B0604020202020204" pitchFamily="34" charset="0"/>
              <a:buChar char="•"/>
            </a:pPr>
            <a:r>
              <a:rPr lang="en-US" b="1" dirty="0">
                <a:solidFill>
                  <a:srgbClr val="000000"/>
                </a:solidFill>
                <a:latin typeface="Helvetica Neue"/>
              </a:rPr>
              <a:t>Age</a:t>
            </a:r>
            <a:r>
              <a:rPr lang="en-US" dirty="0">
                <a:solidFill>
                  <a:srgbClr val="000000"/>
                </a:solidFill>
                <a:latin typeface="Helvetica Neue"/>
              </a:rPr>
              <a:t> has values ranging from 21 to 81 with no missing values and no duplicates. It has mean value as 33.24, the values above 66.5 are outliers (Q3+1.5*IQR) {IQR=Q3-Q1=41-24=17}. and Acceptable.</a:t>
            </a:r>
          </a:p>
          <a:p>
            <a:pPr>
              <a:buFont typeface="Arial" panose="020B0604020202020204" pitchFamily="34" charset="0"/>
              <a:buChar char="•"/>
            </a:pPr>
            <a:r>
              <a:rPr lang="en-US" b="1" dirty="0">
                <a:solidFill>
                  <a:srgbClr val="000000"/>
                </a:solidFill>
                <a:latin typeface="Helvetica Neue"/>
              </a:rPr>
              <a:t>Blood Pressure</a:t>
            </a:r>
            <a:r>
              <a:rPr lang="en-US" dirty="0">
                <a:solidFill>
                  <a:srgbClr val="000000"/>
                </a:solidFill>
                <a:latin typeface="Helvetica Neue"/>
              </a:rPr>
              <a:t> has minimum value as 0 and maximum value as 122. It has 35 zero values.</a:t>
            </a:r>
          </a:p>
          <a:p>
            <a:pPr>
              <a:buFont typeface="Arial" panose="020B0604020202020204" pitchFamily="34" charset="0"/>
              <a:buChar char="•"/>
            </a:pPr>
            <a:r>
              <a:rPr lang="en-US" b="1" dirty="0">
                <a:solidFill>
                  <a:srgbClr val="000000"/>
                </a:solidFill>
                <a:latin typeface="Helvetica Neue"/>
              </a:rPr>
              <a:t>BMI</a:t>
            </a:r>
            <a:r>
              <a:rPr lang="en-US" dirty="0">
                <a:solidFill>
                  <a:srgbClr val="000000"/>
                </a:solidFill>
                <a:latin typeface="Helvetica Neue"/>
              </a:rPr>
              <a:t> The range of values is 0 to 67.1. with 11 rows with zero values.</a:t>
            </a:r>
          </a:p>
          <a:p>
            <a:pPr>
              <a:buFont typeface="Arial" panose="020B0604020202020204" pitchFamily="34" charset="0"/>
              <a:buChar char="•"/>
            </a:pPr>
            <a:r>
              <a:rPr lang="en-US" b="1" dirty="0">
                <a:solidFill>
                  <a:srgbClr val="000000"/>
                </a:solidFill>
                <a:latin typeface="Helvetica Neue"/>
              </a:rPr>
              <a:t>Diabetes Pedigree Function</a:t>
            </a:r>
            <a:r>
              <a:rPr lang="en-US" dirty="0">
                <a:solidFill>
                  <a:srgbClr val="000000"/>
                </a:solidFill>
                <a:latin typeface="Helvetica Neue"/>
              </a:rPr>
              <a:t> has values from 0.078 to 2.42 with no zero values. Acceptable.</a:t>
            </a:r>
          </a:p>
          <a:p>
            <a:pPr>
              <a:buFont typeface="Arial" panose="020B0604020202020204" pitchFamily="34" charset="0"/>
              <a:buChar char="•"/>
            </a:pPr>
            <a:r>
              <a:rPr lang="en-US" b="1" dirty="0">
                <a:solidFill>
                  <a:srgbClr val="000000"/>
                </a:solidFill>
                <a:latin typeface="Helvetica Neue"/>
              </a:rPr>
              <a:t>Glucose</a:t>
            </a:r>
            <a:r>
              <a:rPr lang="en-US" dirty="0">
                <a:solidFill>
                  <a:srgbClr val="000000"/>
                </a:solidFill>
                <a:latin typeface="Helvetica Neue"/>
              </a:rPr>
              <a:t> values range from 0 to 199. There are 5 zero value rows. Acceptable.</a:t>
            </a:r>
          </a:p>
          <a:p>
            <a:pPr>
              <a:buFont typeface="Arial" panose="020B0604020202020204" pitchFamily="34" charset="0"/>
              <a:buChar char="•"/>
            </a:pPr>
            <a:r>
              <a:rPr lang="en-US" b="1" dirty="0">
                <a:solidFill>
                  <a:srgbClr val="000000"/>
                </a:solidFill>
                <a:latin typeface="Helvetica Neue"/>
              </a:rPr>
              <a:t>Insulin</a:t>
            </a:r>
            <a:r>
              <a:rPr lang="en-US" dirty="0">
                <a:solidFill>
                  <a:srgbClr val="000000"/>
                </a:solidFill>
                <a:latin typeface="Helvetica Neue"/>
              </a:rPr>
              <a:t> has values ranging from 0 t0 846.It also has 374 rows with zero values which accounts for 48.7% of total data.</a:t>
            </a:r>
          </a:p>
          <a:p>
            <a:pPr>
              <a:buFont typeface="Arial" panose="020B0604020202020204" pitchFamily="34" charset="0"/>
              <a:buChar char="•"/>
            </a:pPr>
            <a:r>
              <a:rPr lang="en-US" b="1" dirty="0">
                <a:solidFill>
                  <a:srgbClr val="000000"/>
                </a:solidFill>
                <a:latin typeface="Helvetica Neue"/>
              </a:rPr>
              <a:t>Pregnancies</a:t>
            </a:r>
            <a:r>
              <a:rPr lang="en-US" dirty="0">
                <a:solidFill>
                  <a:srgbClr val="000000"/>
                </a:solidFill>
                <a:latin typeface="Helvetica Neue"/>
              </a:rPr>
              <a:t> It has values ranging from 0 to 17 with 111 zero </a:t>
            </a:r>
            <a:r>
              <a:rPr lang="en-US" dirty="0" err="1">
                <a:solidFill>
                  <a:srgbClr val="000000"/>
                </a:solidFill>
                <a:latin typeface="Helvetica Neue"/>
              </a:rPr>
              <a:t>rows.The</a:t>
            </a:r>
            <a:r>
              <a:rPr lang="en-US" dirty="0">
                <a:solidFill>
                  <a:srgbClr val="000000"/>
                </a:solidFill>
                <a:latin typeface="Helvetica Neue"/>
              </a:rPr>
              <a:t> highest value of 191 is an outlier same is the values ranging above 157.5(Q3+1.5*IQR) {IQR=Q3-Q1=123-100=23}.</a:t>
            </a:r>
          </a:p>
          <a:p>
            <a:pPr>
              <a:buFont typeface="Arial" panose="020B0604020202020204" pitchFamily="34" charset="0"/>
              <a:buChar char="•"/>
            </a:pPr>
            <a:r>
              <a:rPr lang="en-US" b="1" dirty="0">
                <a:solidFill>
                  <a:srgbClr val="000000"/>
                </a:solidFill>
                <a:latin typeface="Helvetica Neue"/>
              </a:rPr>
              <a:t>Skin Thickness</a:t>
            </a:r>
            <a:r>
              <a:rPr lang="en-US" dirty="0">
                <a:solidFill>
                  <a:srgbClr val="000000"/>
                </a:solidFill>
                <a:latin typeface="Helvetica Neue"/>
              </a:rPr>
              <a:t> values range from 0 to 99 with 227 zero values.</a:t>
            </a:r>
            <a:endParaRPr lang="en-US" b="0" i="0" dirty="0">
              <a:solidFill>
                <a:srgbClr val="000000"/>
              </a:solidFill>
              <a:effectLst/>
              <a:latin typeface="Helvetica Neue"/>
            </a:endParaRPr>
          </a:p>
        </p:txBody>
      </p:sp>
    </p:spTree>
    <p:extLst>
      <p:ext uri="{BB962C8B-B14F-4D97-AF65-F5344CB8AC3E}">
        <p14:creationId xmlns:p14="http://schemas.microsoft.com/office/powerpoint/2010/main" val="2092429198"/>
      </p:ext>
    </p:extLst>
  </p:cSld>
  <p:clrMapOvr>
    <a:masterClrMapping/>
  </p:clrMapOvr>
  <mc:AlternateContent xmlns:mc="http://schemas.openxmlformats.org/markup-compatibility/2006">
    <mc:Choice xmlns:p14="http://schemas.microsoft.com/office/powerpoint/2010/main" Requires="p14">
      <p:transition spd="slow" p14:dur="2000" advTm="13825"/>
    </mc:Choice>
    <mc:Fallback>
      <p:transition spd="slow" advTm="138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373E5E-3AEE-4CF5-A426-EA713745DBCB}"/>
              </a:ext>
            </a:extLst>
          </p:cNvPr>
          <p:cNvPicPr>
            <a:picLocks noChangeAspect="1"/>
          </p:cNvPicPr>
          <p:nvPr/>
        </p:nvPicPr>
        <p:blipFill>
          <a:blip r:embed="rId2"/>
          <a:stretch>
            <a:fillRect/>
          </a:stretch>
        </p:blipFill>
        <p:spPr>
          <a:xfrm>
            <a:off x="279123" y="318052"/>
            <a:ext cx="10296111" cy="3680791"/>
          </a:xfrm>
          <a:prstGeom prst="rect">
            <a:avLst/>
          </a:prstGeom>
        </p:spPr>
      </p:pic>
      <p:pic>
        <p:nvPicPr>
          <p:cNvPr id="3" name="Picture 2">
            <a:extLst>
              <a:ext uri="{FF2B5EF4-FFF2-40B4-BE49-F238E27FC236}">
                <a16:creationId xmlns:a16="http://schemas.microsoft.com/office/drawing/2014/main" id="{980E86E9-95C3-4654-9985-99FA6A56245A}"/>
              </a:ext>
            </a:extLst>
          </p:cNvPr>
          <p:cNvPicPr>
            <a:picLocks noChangeAspect="1"/>
          </p:cNvPicPr>
          <p:nvPr/>
        </p:nvPicPr>
        <p:blipFill>
          <a:blip r:embed="rId3"/>
          <a:stretch>
            <a:fillRect/>
          </a:stretch>
        </p:blipFill>
        <p:spPr>
          <a:xfrm>
            <a:off x="126515" y="3998843"/>
            <a:ext cx="10601325" cy="2714625"/>
          </a:xfrm>
          <a:prstGeom prst="rect">
            <a:avLst/>
          </a:prstGeom>
        </p:spPr>
      </p:pic>
    </p:spTree>
    <p:extLst>
      <p:ext uri="{BB962C8B-B14F-4D97-AF65-F5344CB8AC3E}">
        <p14:creationId xmlns:p14="http://schemas.microsoft.com/office/powerpoint/2010/main" val="259700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A1F89-49FA-4FE2-A098-6F1D5D44C87E}"/>
              </a:ext>
            </a:extLst>
          </p:cNvPr>
          <p:cNvPicPr>
            <a:picLocks noChangeAspect="1"/>
          </p:cNvPicPr>
          <p:nvPr/>
        </p:nvPicPr>
        <p:blipFill>
          <a:blip r:embed="rId2"/>
          <a:stretch>
            <a:fillRect/>
          </a:stretch>
        </p:blipFill>
        <p:spPr>
          <a:xfrm>
            <a:off x="2160104" y="0"/>
            <a:ext cx="7322654" cy="5456790"/>
          </a:xfrm>
          <a:prstGeom prst="rect">
            <a:avLst/>
          </a:prstGeom>
        </p:spPr>
      </p:pic>
      <p:sp>
        <p:nvSpPr>
          <p:cNvPr id="4" name="TextBox 3">
            <a:extLst>
              <a:ext uri="{FF2B5EF4-FFF2-40B4-BE49-F238E27FC236}">
                <a16:creationId xmlns:a16="http://schemas.microsoft.com/office/drawing/2014/main" id="{E271DEDC-6488-465B-84CD-9F17401A1F4B}"/>
              </a:ext>
            </a:extLst>
          </p:cNvPr>
          <p:cNvSpPr txBox="1"/>
          <p:nvPr/>
        </p:nvSpPr>
        <p:spPr>
          <a:xfrm>
            <a:off x="265043" y="291548"/>
            <a:ext cx="3790122" cy="707886"/>
          </a:xfrm>
          <a:prstGeom prst="rect">
            <a:avLst/>
          </a:prstGeom>
          <a:noFill/>
        </p:spPr>
        <p:txBody>
          <a:bodyPr wrap="square" rtlCol="0">
            <a:spAutoFit/>
          </a:bodyPr>
          <a:lstStyle/>
          <a:p>
            <a:r>
              <a:rPr lang="en-US" sz="4000" b="1" dirty="0">
                <a:latin typeface="Angsana New" panose="02020603050405020304" pitchFamily="18" charset="-34"/>
                <a:cs typeface="Angsana New" panose="02020603050405020304" pitchFamily="18" charset="-34"/>
              </a:rPr>
              <a:t>Correlation Matrix:</a:t>
            </a:r>
          </a:p>
        </p:txBody>
      </p:sp>
      <p:sp>
        <p:nvSpPr>
          <p:cNvPr id="5" name="TextBox 4">
            <a:extLst>
              <a:ext uri="{FF2B5EF4-FFF2-40B4-BE49-F238E27FC236}">
                <a16:creationId xmlns:a16="http://schemas.microsoft.com/office/drawing/2014/main" id="{3E6CF0AA-9405-4379-A1EB-015531864A81}"/>
              </a:ext>
            </a:extLst>
          </p:cNvPr>
          <p:cNvSpPr txBox="1"/>
          <p:nvPr/>
        </p:nvSpPr>
        <p:spPr>
          <a:xfrm>
            <a:off x="5645426" y="2975113"/>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0B6E6CBE-EFC9-4E69-A0C6-1CFAD83514A3}"/>
              </a:ext>
            </a:extLst>
          </p:cNvPr>
          <p:cNvSpPr txBox="1"/>
          <p:nvPr/>
        </p:nvSpPr>
        <p:spPr>
          <a:xfrm>
            <a:off x="596347" y="5426246"/>
            <a:ext cx="11330609"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err="1"/>
              <a:t>SkinThickness</a:t>
            </a:r>
            <a:r>
              <a:rPr lang="en-US" b="1" dirty="0"/>
              <a:t> and Insulin are negatively corelated with Age.</a:t>
            </a:r>
            <a:endParaRPr lang="en-US" dirty="0"/>
          </a:p>
          <a:p>
            <a:pPr marL="285750" indent="-285750">
              <a:buFont typeface="Arial" panose="020B0604020202020204" pitchFamily="34" charset="0"/>
              <a:buChar char="•"/>
            </a:pPr>
            <a:r>
              <a:rPr lang="en-US" dirty="0"/>
              <a:t>There is no </a:t>
            </a:r>
            <a:r>
              <a:rPr lang="en-US" b="1" dirty="0"/>
              <a:t>High correlation</a:t>
            </a:r>
            <a:r>
              <a:rPr lang="en-US" dirty="0"/>
              <a:t> observed between any features.</a:t>
            </a:r>
          </a:p>
          <a:p>
            <a:pPr marL="285750" indent="-285750">
              <a:buFont typeface="Arial" panose="020B0604020202020204" pitchFamily="34" charset="0"/>
              <a:buChar char="•"/>
            </a:pPr>
            <a:r>
              <a:rPr lang="en-US" b="1" dirty="0"/>
              <a:t>BMI</a:t>
            </a:r>
            <a:r>
              <a:rPr lang="en-US" dirty="0"/>
              <a:t> is </a:t>
            </a:r>
            <a:r>
              <a:rPr lang="en-US" b="1" dirty="0"/>
              <a:t>positively correlated</a:t>
            </a:r>
            <a:r>
              <a:rPr lang="en-US" dirty="0"/>
              <a:t> with all the features.</a:t>
            </a:r>
          </a:p>
          <a:p>
            <a:pPr marL="285750" indent="-285750">
              <a:buFont typeface="Arial" panose="020B0604020202020204" pitchFamily="34" charset="0"/>
              <a:buChar char="•"/>
            </a:pPr>
            <a:r>
              <a:rPr lang="en-US" dirty="0"/>
              <a:t>With high correlation we face </a:t>
            </a:r>
            <a:r>
              <a:rPr lang="en-US" b="1" dirty="0"/>
              <a:t>redundancy</a:t>
            </a:r>
            <a:r>
              <a:rPr lang="en-US" dirty="0"/>
              <a:t> issues here due to </a:t>
            </a:r>
            <a:r>
              <a:rPr lang="en-US" b="1" dirty="0"/>
              <a:t>absence of high correlation</a:t>
            </a:r>
            <a:r>
              <a:rPr lang="en-US" dirty="0"/>
              <a:t> there aren't any.</a:t>
            </a:r>
          </a:p>
          <a:p>
            <a:endParaRPr lang="en-US" dirty="0"/>
          </a:p>
        </p:txBody>
      </p:sp>
    </p:spTree>
    <p:extLst>
      <p:ext uri="{BB962C8B-B14F-4D97-AF65-F5344CB8AC3E}">
        <p14:creationId xmlns:p14="http://schemas.microsoft.com/office/powerpoint/2010/main" val="56770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3423BD-55E6-4413-9B8D-12852B47CE59}"/>
              </a:ext>
            </a:extLst>
          </p:cNvPr>
          <p:cNvPicPr>
            <a:picLocks noChangeAspect="1"/>
          </p:cNvPicPr>
          <p:nvPr/>
        </p:nvPicPr>
        <p:blipFill>
          <a:blip r:embed="rId2"/>
          <a:stretch>
            <a:fillRect/>
          </a:stretch>
        </p:blipFill>
        <p:spPr>
          <a:xfrm>
            <a:off x="954157" y="1271587"/>
            <a:ext cx="8600660" cy="5009943"/>
          </a:xfrm>
          <a:prstGeom prst="rect">
            <a:avLst/>
          </a:prstGeom>
        </p:spPr>
      </p:pic>
      <p:sp>
        <p:nvSpPr>
          <p:cNvPr id="3" name="TextBox 2">
            <a:extLst>
              <a:ext uri="{FF2B5EF4-FFF2-40B4-BE49-F238E27FC236}">
                <a16:creationId xmlns:a16="http://schemas.microsoft.com/office/drawing/2014/main" id="{BC06DD14-665E-4EC7-AFF9-F0EA6879CAF9}"/>
              </a:ext>
            </a:extLst>
          </p:cNvPr>
          <p:cNvSpPr txBox="1"/>
          <p:nvPr/>
        </p:nvSpPr>
        <p:spPr>
          <a:xfrm>
            <a:off x="609603" y="371061"/>
            <a:ext cx="5605669" cy="707886"/>
          </a:xfrm>
          <a:prstGeom prst="rect">
            <a:avLst/>
          </a:prstGeom>
          <a:noFill/>
        </p:spPr>
        <p:txBody>
          <a:bodyPr wrap="square" rtlCol="0">
            <a:spAutoFit/>
          </a:bodyPr>
          <a:lstStyle/>
          <a:p>
            <a:r>
              <a:rPr lang="en-US" sz="4000" b="1" dirty="0">
                <a:latin typeface="Angsana New" panose="02020603050405020304" pitchFamily="18" charset="-34"/>
                <a:cs typeface="Angsana New" panose="02020603050405020304" pitchFamily="18" charset="-34"/>
              </a:rPr>
              <a:t>Visualizations:</a:t>
            </a:r>
          </a:p>
        </p:txBody>
      </p:sp>
    </p:spTree>
    <p:extLst>
      <p:ext uri="{BB962C8B-B14F-4D97-AF65-F5344CB8AC3E}">
        <p14:creationId xmlns:p14="http://schemas.microsoft.com/office/powerpoint/2010/main" val="9069709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2011</TotalTime>
  <Words>1158</Words>
  <Application>Microsoft Office PowerPoint</Application>
  <PresentationFormat>Widescreen</PresentationFormat>
  <Paragraphs>117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Angsana New</vt:lpstr>
      <vt:lpstr>Arial</vt:lpstr>
      <vt:lpstr>Helvetica Neue</vt:lpstr>
      <vt:lpstr>inherit</vt:lpstr>
      <vt:lpstr>Roboto Mono</vt:lpstr>
      <vt:lpstr>Trebuchet MS</vt:lpstr>
      <vt:lpstr>Wingdings 3</vt:lpstr>
      <vt:lpstr>Facet</vt:lpstr>
      <vt:lpstr>Pima Diabetes Predictor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Decision Tree Classifier:    </vt:lpstr>
      <vt:lpstr>3. Random Forest Classifier:        Random forest classifier creates a set of decision trees from randomly selected subset of training set. It then aggregates the votes from different decision trees to decide the final class of the test object.</vt:lpstr>
      <vt:lpstr>PowerPoint Presentation</vt:lpstr>
      <vt:lpstr>ROC_AUC for Logistic Regression: </vt:lpstr>
      <vt:lpstr>ROC_AUC for Decision Tree Classifier: </vt:lpstr>
      <vt:lpstr>ROC_AUC for Random Forest Classifier:  </vt:lpstr>
      <vt:lpstr>Assembling all the parameter values for above Models: </vt:lpstr>
      <vt:lpstr>Also the AUC score i.e the are under the ROC curve value should also be considered in evaluation a successful model. As per General AUC predictions: .90-1 = Excellent .80-.90 = Good .70-.80 = Fair .60-.70 = Poor .50-.60 = Fail Hence the best AUC score which is near to 1 that is a perfect model is Random Forest Classifier with value as 0.97 </vt:lpstr>
      <vt:lpstr>Conclusion:  Thus finally after evaluating all the three Models, We can conclude that Random Forest Classifier works the best on the Pima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Diabetes Predictor</dc:title>
  <dc:creator>Chinmayi</dc:creator>
  <cp:lastModifiedBy>Chinmayi</cp:lastModifiedBy>
  <cp:revision>21</cp:revision>
  <dcterms:created xsi:type="dcterms:W3CDTF">2019-12-10T11:17:49Z</dcterms:created>
  <dcterms:modified xsi:type="dcterms:W3CDTF">2019-12-14T20:10:44Z</dcterms:modified>
</cp:coreProperties>
</file>