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5" r:id="rId7"/>
    <p:sldId id="260" r:id="rId8"/>
    <p:sldId id="266" r:id="rId9"/>
    <p:sldId id="261" r:id="rId10"/>
    <p:sldId id="268" r:id="rId11"/>
    <p:sldId id="269" r:id="rId12"/>
    <p:sldId id="267" r:id="rId13"/>
    <p:sldId id="270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2E3A-97BF-48AA-BA7B-D6EF865AF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577009"/>
            <a:ext cx="8825658" cy="1851991"/>
          </a:xfrm>
        </p:spPr>
        <p:txBody>
          <a:bodyPr/>
          <a:lstStyle/>
          <a:p>
            <a:r>
              <a:rPr lang="en-US" dirty="0">
                <a:latin typeface="Copperplate Gothic Bold" panose="020E0705020206020404" pitchFamily="34" charset="0"/>
              </a:rPr>
              <a:t>IMDB</a:t>
            </a:r>
            <a:r>
              <a:rPr lang="en-US" dirty="0"/>
              <a:t> </a:t>
            </a:r>
            <a:r>
              <a:rPr lang="en-US" dirty="0">
                <a:latin typeface="Copperplate Gothic Bold" panose="020E0705020206020404" pitchFamily="34" charset="0"/>
              </a:rPr>
              <a:t>Movies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11C5E-4D8F-42F9-89EB-8412363CE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4278" y="3525079"/>
            <a:ext cx="6414051" cy="2113722"/>
          </a:xfrm>
        </p:spPr>
        <p:txBody>
          <a:bodyPr/>
          <a:lstStyle/>
          <a:p>
            <a:r>
              <a:rPr lang="en-US" dirty="0"/>
              <a:t>                                                         </a:t>
            </a:r>
            <a:r>
              <a:rPr lang="en-US" sz="2400" dirty="0">
                <a:latin typeface="Copperplate Gothic Light" panose="020E0507020206020404" pitchFamily="34" charset="0"/>
              </a:rPr>
              <a:t>(1000 Movies )</a:t>
            </a:r>
          </a:p>
        </p:txBody>
      </p:sp>
    </p:spTree>
    <p:extLst>
      <p:ext uri="{BB962C8B-B14F-4D97-AF65-F5344CB8AC3E}">
        <p14:creationId xmlns:p14="http://schemas.microsoft.com/office/powerpoint/2010/main" val="1624084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C830-76AA-4F16-8003-F82EF9795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925354"/>
            <a:ext cx="8761413" cy="706964"/>
          </a:xfrm>
        </p:spPr>
        <p:txBody>
          <a:bodyPr/>
          <a:lstStyle/>
          <a:p>
            <a:r>
              <a:rPr lang="en-US" b="1" dirty="0"/>
              <a:t>Top Genre Combination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07307-98D0-4A69-8423-3477E2688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5859852"/>
            <a:ext cx="8825659" cy="70696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Adventure, Drama and Fantasy Contribute for more Revenue.</a:t>
            </a:r>
          </a:p>
          <a:p>
            <a:r>
              <a:rPr lang="en-US" dirty="0">
                <a:solidFill>
                  <a:schemeClr val="tx1"/>
                </a:solidFill>
              </a:rPr>
              <a:t>Drama, Fantasy and War contribute for higher </a:t>
            </a:r>
            <a:r>
              <a:rPr lang="en-US" dirty="0" err="1">
                <a:solidFill>
                  <a:schemeClr val="tx1"/>
                </a:solidFill>
              </a:rPr>
              <a:t>Metascore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582EDCC-319A-4341-A1C6-BEF0648E8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2173355"/>
            <a:ext cx="5972175" cy="340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1C152CC0-705D-419B-BF31-3CD68413B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70042"/>
            <a:ext cx="57721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100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55831-9BB2-43B0-BD2D-EB5D0610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 Genre Combination: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D308B-E360-4EA2-8DFA-E104F8DB1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5406887"/>
            <a:ext cx="8825659" cy="104692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Animation, Drama and Fantasy are loved by viewers</a:t>
            </a:r>
            <a:r>
              <a:rPr lang="en-US" dirty="0"/>
              <a:t>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031B2B7-D4FC-4EDD-9D6A-E32BC7D28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133" y="1974159"/>
            <a:ext cx="58293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245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B0BE-951A-4989-B52C-F052B1318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 Directors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5109F-12DF-4AEF-A18F-395884034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5884332"/>
            <a:ext cx="8825659" cy="7152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J.J Abrams’s Movies earn higher Revenue.</a:t>
            </a:r>
          </a:p>
          <a:p>
            <a:r>
              <a:rPr lang="en-US" dirty="0">
                <a:solidFill>
                  <a:schemeClr val="tx1"/>
                </a:solidFill>
              </a:rPr>
              <a:t>David Fincher’s Movies are preferred more by critics.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D8E2D3C-1958-4147-A2F7-A8718BAE1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33" y="2239203"/>
            <a:ext cx="54292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2874E522-F6B7-4B24-97B0-A7216BE1C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609" y="2239203"/>
            <a:ext cx="541972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773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72576-90A5-4980-B532-CA52D11A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 Director: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40B2C-DCE4-4857-9D1C-56E9474B6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5711687"/>
            <a:ext cx="8825659" cy="82163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Christopher Nolan’s movies are most popular among all.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99F3474-4B0C-4366-B1A6-5E906B079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842" y="2245414"/>
            <a:ext cx="541972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578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E02A-C524-4106-905E-C77AE02F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Conclusions: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B751D-4B40-4C34-89A1-8A04BEA5F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39617"/>
            <a:ext cx="8825659" cy="40021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numbers of </a:t>
            </a:r>
            <a:r>
              <a:rPr lang="en-US" dirty="0" err="1">
                <a:solidFill>
                  <a:schemeClr val="tx1"/>
                </a:solidFill>
              </a:rPr>
              <a:t>Mvoies</a:t>
            </a:r>
            <a:r>
              <a:rPr lang="en-US" dirty="0">
                <a:solidFill>
                  <a:schemeClr val="tx1"/>
                </a:solidFill>
              </a:rPr>
              <a:t> released every year is increasing.</a:t>
            </a:r>
          </a:p>
          <a:p>
            <a:r>
              <a:rPr lang="en-US" dirty="0">
                <a:solidFill>
                  <a:schemeClr val="tx1"/>
                </a:solidFill>
              </a:rPr>
              <a:t>With the number of Movies released increasing , the Revenue earned is also at a higher end.</a:t>
            </a:r>
          </a:p>
          <a:p>
            <a:r>
              <a:rPr lang="en-US" dirty="0">
                <a:solidFill>
                  <a:schemeClr val="tx1"/>
                </a:solidFill>
              </a:rPr>
              <a:t>An Average rating around 7-8 generates higher Revenue.</a:t>
            </a:r>
          </a:p>
          <a:p>
            <a:r>
              <a:rPr lang="en-US" dirty="0">
                <a:solidFill>
                  <a:schemeClr val="tx1"/>
                </a:solidFill>
              </a:rPr>
              <a:t>Revenue and Critics Score are not </a:t>
            </a:r>
            <a:r>
              <a:rPr lang="en-US" dirty="0" err="1">
                <a:solidFill>
                  <a:schemeClr val="tx1"/>
                </a:solidFill>
              </a:rPr>
              <a:t>dependant</a:t>
            </a:r>
            <a:r>
              <a:rPr lang="en-US" dirty="0">
                <a:solidFill>
                  <a:schemeClr val="tx1"/>
                </a:solidFill>
              </a:rPr>
              <a:t> on each other.</a:t>
            </a:r>
          </a:p>
          <a:p>
            <a:r>
              <a:rPr lang="en-US" dirty="0" err="1">
                <a:solidFill>
                  <a:schemeClr val="tx1"/>
                </a:solidFill>
              </a:rPr>
              <a:t>Mvies</a:t>
            </a:r>
            <a:r>
              <a:rPr lang="en-US" dirty="0">
                <a:solidFill>
                  <a:schemeClr val="tx1"/>
                </a:solidFill>
              </a:rPr>
              <a:t> having Runtime greater than 123 minutes results into higher Revenue, Popularity as well as Positive reviews from critics.</a:t>
            </a:r>
          </a:p>
          <a:p>
            <a:r>
              <a:rPr lang="en-US" dirty="0">
                <a:solidFill>
                  <a:schemeClr val="tx1"/>
                </a:solidFill>
              </a:rPr>
              <a:t>Movies having Genre count of 3 are more profitable. In which Drama and Fantasy are common in all.</a:t>
            </a:r>
          </a:p>
          <a:p>
            <a:r>
              <a:rPr lang="en-US" dirty="0">
                <a:solidFill>
                  <a:schemeClr val="tx1"/>
                </a:solidFill>
              </a:rPr>
              <a:t>J.J Abram, David Fincher and Christopher Nolan's Movies are </a:t>
            </a:r>
            <a:r>
              <a:rPr lang="en-US" dirty="0" err="1">
                <a:solidFill>
                  <a:schemeClr val="tx1"/>
                </a:solidFill>
              </a:rPr>
              <a:t>are</a:t>
            </a:r>
            <a:r>
              <a:rPr lang="en-US" dirty="0">
                <a:solidFill>
                  <a:schemeClr val="tx1"/>
                </a:solidFill>
              </a:rPr>
              <a:t> top in </a:t>
            </a:r>
            <a:r>
              <a:rPr lang="en-US" dirty="0" err="1">
                <a:solidFill>
                  <a:schemeClr val="tx1"/>
                </a:solidFill>
              </a:rPr>
              <a:t>Revenue.Metascore</a:t>
            </a:r>
            <a:r>
              <a:rPr lang="en-US" dirty="0">
                <a:solidFill>
                  <a:schemeClr val="tx1"/>
                </a:solidFill>
              </a:rPr>
              <a:t> and Rating Respectively.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727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E00FE-D7FE-4C0E-B724-57D6BA34E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67408"/>
            <a:ext cx="8761413" cy="887896"/>
          </a:xfrm>
        </p:spPr>
        <p:txBody>
          <a:bodyPr/>
          <a:lstStyle/>
          <a:p>
            <a:r>
              <a:rPr lang="en-US" b="1" dirty="0"/>
              <a:t>Business Insights: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002C9-61E0-4FC5-BD96-A1C308B46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70922"/>
            <a:ext cx="8825659" cy="344887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Following features can be applied by </a:t>
            </a:r>
            <a:r>
              <a:rPr lang="en-US" b="1" dirty="0" err="1">
                <a:solidFill>
                  <a:schemeClr val="tx1"/>
                </a:solidFill>
              </a:rPr>
              <a:t>Mr.X</a:t>
            </a:r>
            <a:r>
              <a:rPr lang="en-US" b="1" dirty="0">
                <a:solidFill>
                  <a:schemeClr val="tx1"/>
                </a:solidFill>
              </a:rPr>
              <a:t> to Movies for gaining maximum profits and popularity:</a:t>
            </a:r>
          </a:p>
          <a:p>
            <a:r>
              <a:rPr lang="en-US" b="1" dirty="0">
                <a:solidFill>
                  <a:schemeClr val="tx1"/>
                </a:solidFill>
              </a:rPr>
              <a:t>Runtime</a:t>
            </a:r>
            <a:r>
              <a:rPr lang="en-US" dirty="0">
                <a:solidFill>
                  <a:schemeClr val="tx1"/>
                </a:solidFill>
              </a:rPr>
              <a:t> of Movies should be more than 123 minutes.</a:t>
            </a:r>
          </a:p>
          <a:p>
            <a:r>
              <a:rPr lang="en-US" b="1" dirty="0">
                <a:solidFill>
                  <a:schemeClr val="tx1"/>
                </a:solidFill>
              </a:rPr>
              <a:t>Genre</a:t>
            </a:r>
            <a:r>
              <a:rPr lang="en-US" dirty="0">
                <a:solidFill>
                  <a:schemeClr val="tx1"/>
                </a:solidFill>
              </a:rPr>
              <a:t> count should be 3 or more including Drama and Fantasy as an addition.</a:t>
            </a:r>
          </a:p>
          <a:p>
            <a:r>
              <a:rPr lang="en-US" dirty="0">
                <a:solidFill>
                  <a:schemeClr val="tx1"/>
                </a:solidFill>
              </a:rPr>
              <a:t>J.J Abram, David Fincher and Christopher Nolan should be preferred as </a:t>
            </a:r>
            <a:r>
              <a:rPr lang="en-US" b="1" dirty="0">
                <a:solidFill>
                  <a:schemeClr val="tx1"/>
                </a:solidFill>
              </a:rPr>
              <a:t>Directors</a:t>
            </a:r>
            <a:r>
              <a:rPr lang="en-US" dirty="0">
                <a:solidFill>
                  <a:schemeClr val="tx1"/>
                </a:solidFill>
              </a:rPr>
              <a:t> .</a:t>
            </a:r>
          </a:p>
          <a:p>
            <a:r>
              <a:rPr lang="en-US" dirty="0">
                <a:solidFill>
                  <a:schemeClr val="tx1"/>
                </a:solidFill>
              </a:rPr>
              <a:t>All the above features can be inculcated in Movies so that movies becomes a Hit.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53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5056A-A787-41CD-BE15-25D7A8CE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272208"/>
            <a:ext cx="8761413" cy="596349"/>
          </a:xfrm>
        </p:spPr>
        <p:txBody>
          <a:bodyPr/>
          <a:lstStyle/>
          <a:p>
            <a:r>
              <a:rPr lang="en-US" b="1" dirty="0"/>
              <a:t>Problem Statement: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EC9D69-D940-4F65-946D-B8C011BC12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0376" y="2920295"/>
            <a:ext cx="11317554" cy="27827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Mr. X is an aspiring producer. He wants to produce a new movie but wants to do some research with the movies released in past 10 years.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He reaches out to Y, an analytics firm to provide some insights on the same.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The data science Team of Y uses the Dataset of 1000 movies to carry out the required analysis.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Mr.X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wants to produce a movie which we provide higher revenue, good Rating and Metacritic score.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He also wants a genre filtration for a successful movie.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3058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43E1F-B5FF-4D26-8DB8-7B8DBD968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Count of Movies Released in last 10 Years: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A29B3-F62F-4755-9368-94051915C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5738189"/>
            <a:ext cx="8825659" cy="1020420"/>
          </a:xfrm>
        </p:spPr>
        <p:txBody>
          <a:bodyPr>
            <a:normAutofit/>
          </a:bodyPr>
          <a:lstStyle/>
          <a:p>
            <a:r>
              <a:rPr lang="en-US" sz="1900" i="1" dirty="0">
                <a:solidFill>
                  <a:schemeClr val="tx1"/>
                </a:solidFill>
              </a:rPr>
              <a:t>The above Graph shows the trend of Count of Movies Released every Year. Since 2015 there has been a significant increase in number of Movies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28A72C-5892-4608-998A-D86249FD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514" y="2416176"/>
            <a:ext cx="7779026" cy="341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78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6596-6154-4B94-ADA7-691FD602F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Has there been an increase in Revenue earned?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499F8-C0A5-46D6-B8B1-70D8ADFD7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487" y="5700090"/>
            <a:ext cx="8536126" cy="99225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above line Graph shows the Amount of Revenue earned since 2006 in Millions. The trend is increasing year by year except once in 2011.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3B71C07-6546-4130-A47E-5B2B25A75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722" y="2271091"/>
            <a:ext cx="5883966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809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881C-D769-452E-B8A1-4B970922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Metascore</a:t>
            </a:r>
            <a:r>
              <a:rPr lang="en-US" b="1" dirty="0"/>
              <a:t> Vs Revenue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DFAC9-5163-4B28-BBD2-1ADFFB958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5777948"/>
            <a:ext cx="8825659" cy="70696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above scatter plot distribution does not follow any trend. </a:t>
            </a: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102A3D3E-677A-4338-9116-778041BF3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574" y="2461592"/>
            <a:ext cx="6851373" cy="327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59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F1E8-7A5D-4D20-809E-ADC000876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742122"/>
            <a:ext cx="8761413" cy="938510"/>
          </a:xfrm>
        </p:spPr>
        <p:txBody>
          <a:bodyPr/>
          <a:lstStyle/>
          <a:p>
            <a:r>
              <a:rPr lang="en-US" b="1" dirty="0"/>
              <a:t>Revenue distribution in different Ratings: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A7A90-B1D3-495D-979B-928AAB673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5852860"/>
            <a:ext cx="8825659" cy="706965"/>
          </a:xfrm>
        </p:spPr>
        <p:txBody>
          <a:bodyPr>
            <a:normAutofit fontScale="92500"/>
          </a:bodyPr>
          <a:lstStyle/>
          <a:p>
            <a:r>
              <a:rPr lang="en-US" dirty="0"/>
              <a:t>Movies with a Rating from 7 to 8 provide a higher revenue for most of them. There are other factors affecting Revenue too.						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F79B75-8B59-48FD-A765-9B5C4CDDA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34" y="2093843"/>
            <a:ext cx="4810125" cy="363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207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8C0F-7877-44D8-BB9D-8A3ADDAB4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708" y="838199"/>
            <a:ext cx="8825659" cy="950843"/>
          </a:xfrm>
        </p:spPr>
        <p:txBody>
          <a:bodyPr/>
          <a:lstStyle/>
          <a:p>
            <a:r>
              <a:rPr lang="en-US" b="1" dirty="0"/>
              <a:t>Movies distribution with respect to Runtime: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3E6C9-412F-46AA-B942-99EE8C35B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5852160"/>
            <a:ext cx="9605811" cy="71745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above Histogram shows the distribution of Movies with respect to Runtime. Most of the Movies are in Range of 100 to 120 minutes.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89E87344-3A51-468C-B30B-97064DB7A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796" y="2291275"/>
            <a:ext cx="48101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303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519C0-E9FD-4622-823F-9C21D2DDD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92158"/>
            <a:ext cx="8761413" cy="901146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Runtime Levels w.r.t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Revenue,Metascore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and Rating: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425A6-20EB-4534-98DD-7320C9A09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3251" y="4810540"/>
            <a:ext cx="3962401" cy="1205948"/>
          </a:xfrm>
        </p:spPr>
        <p:txBody>
          <a:bodyPr/>
          <a:lstStyle/>
          <a:p>
            <a:r>
              <a:rPr lang="en-US" dirty="0"/>
              <a:t>Longer the Runtime more is the Revenue, Rating and </a:t>
            </a:r>
            <a:r>
              <a:rPr lang="en-US" dirty="0" err="1"/>
              <a:t>Metascore</a:t>
            </a:r>
            <a:r>
              <a:rPr lang="en-US" dirty="0"/>
              <a:t>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94F32F9-A41A-4031-9DD9-06876BB7C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74" y="1215887"/>
            <a:ext cx="6680200" cy="564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B9B3919-037E-40C1-A10B-01D46A163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018" y="2521434"/>
            <a:ext cx="2093844" cy="159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63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82FF-0580-4D9F-B92A-B18A8883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69843"/>
            <a:ext cx="8761413" cy="1110789"/>
          </a:xfrm>
        </p:spPr>
        <p:txBody>
          <a:bodyPr/>
          <a:lstStyle/>
          <a:p>
            <a:r>
              <a:rPr lang="en-US" b="1" dirty="0"/>
              <a:t>Genre Count for </a:t>
            </a:r>
            <a:r>
              <a:rPr lang="en-US" b="1" dirty="0" err="1"/>
              <a:t>Revenue,Metascore</a:t>
            </a:r>
            <a:r>
              <a:rPr lang="en-US" b="1" dirty="0"/>
              <a:t> and Rating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0B6A6-BA97-4161-AD18-7CC50BEDF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312" y="3935896"/>
            <a:ext cx="5443951" cy="133846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The 3 bar graphs are plotted between Genre count on X axis and Revenue, </a:t>
            </a:r>
            <a:r>
              <a:rPr lang="en-US" dirty="0" err="1">
                <a:solidFill>
                  <a:schemeClr val="tx1"/>
                </a:solidFill>
              </a:rPr>
              <a:t>Metascore</a:t>
            </a:r>
            <a:r>
              <a:rPr lang="en-US" dirty="0">
                <a:solidFill>
                  <a:schemeClr val="tx1"/>
                </a:solidFill>
              </a:rPr>
              <a:t> and Rating on Y axis. A significant change can be observed in Revenue hike.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EE842EB-C060-45A5-B72F-5620E2848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36" y="1680631"/>
            <a:ext cx="6212577" cy="498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084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80</TotalTime>
  <Words>530</Words>
  <Application>Microsoft Office PowerPoint</Application>
  <PresentationFormat>Widescreen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Century Gothic</vt:lpstr>
      <vt:lpstr>Copperplate Gothic Bold</vt:lpstr>
      <vt:lpstr>Copperplate Gothic Light</vt:lpstr>
      <vt:lpstr>Wingdings 3</vt:lpstr>
      <vt:lpstr>Ion Boardroom</vt:lpstr>
      <vt:lpstr>IMDB Movies Dataset</vt:lpstr>
      <vt:lpstr>Problem Statement: </vt:lpstr>
      <vt:lpstr>Count of Movies Released in last 10 Years:</vt:lpstr>
      <vt:lpstr>Has there been an increase in Revenue earned?</vt:lpstr>
      <vt:lpstr>Metascore Vs Revenue</vt:lpstr>
      <vt:lpstr>Revenue distribution in different Ratings:</vt:lpstr>
      <vt:lpstr>Movies distribution with respect to Runtime:</vt:lpstr>
      <vt:lpstr>Runtime Levels w.r.t Revenue,Metascore and Rating:</vt:lpstr>
      <vt:lpstr>Genre Count for Revenue,Metascore and Rating:</vt:lpstr>
      <vt:lpstr>Top Genre Combination:</vt:lpstr>
      <vt:lpstr>Top Genre Combination:</vt:lpstr>
      <vt:lpstr>Top Directors:</vt:lpstr>
      <vt:lpstr>Top Director:</vt:lpstr>
      <vt:lpstr>Conclusions: </vt:lpstr>
      <vt:lpstr>Business Insights: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Movies Dataset</dc:title>
  <dc:creator>Chinmayi</dc:creator>
  <cp:lastModifiedBy>Chinmayi</cp:lastModifiedBy>
  <cp:revision>8</cp:revision>
  <dcterms:created xsi:type="dcterms:W3CDTF">2019-09-20T15:31:45Z</dcterms:created>
  <dcterms:modified xsi:type="dcterms:W3CDTF">2019-09-20T21:55:46Z</dcterms:modified>
</cp:coreProperties>
</file>