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0" r:id="rId7"/>
    <p:sldId id="261" r:id="rId8"/>
    <p:sldId id="270" r:id="rId9"/>
    <p:sldId id="262" r:id="rId10"/>
    <p:sldId id="263" r:id="rId11"/>
    <p:sldId id="264" r:id="rId12"/>
    <p:sldId id="265"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8" d="100"/>
          <a:sy n="68"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D603-6EA2-4183-96D1-663371C72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11363B-B321-4176-A1E3-CFC36BB23F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F0F2F4-BC92-4C85-B065-09ABA8CEC07E}"/>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5" name="Footer Placeholder 4">
            <a:extLst>
              <a:ext uri="{FF2B5EF4-FFF2-40B4-BE49-F238E27FC236}">
                <a16:creationId xmlns:a16="http://schemas.microsoft.com/office/drawing/2014/main" id="{B69478F4-DF54-449A-B0B2-067425049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CC5D36-9EE9-4834-9052-341328520B77}"/>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160740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AFD5-67BD-41A0-AE03-F0CEB6E0D2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AB14B2-4891-49A1-BB11-7F2DC3D16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A4769-7FC0-40BB-B666-6DCB9F0431E4}"/>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5" name="Footer Placeholder 4">
            <a:extLst>
              <a:ext uri="{FF2B5EF4-FFF2-40B4-BE49-F238E27FC236}">
                <a16:creationId xmlns:a16="http://schemas.microsoft.com/office/drawing/2014/main" id="{316086C6-7DD9-4F75-AE49-D46195F19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CF2A1-ED05-4C93-B0E7-04BB8F2A958D}"/>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220757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525CBD-6D3C-4E25-BA57-83BAC67E42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0ABA09-A0A7-4042-BC78-56EEE29BF2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1F71B-A921-4D30-9B06-C7D7DAEFAE40}"/>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5" name="Footer Placeholder 4">
            <a:extLst>
              <a:ext uri="{FF2B5EF4-FFF2-40B4-BE49-F238E27FC236}">
                <a16:creationId xmlns:a16="http://schemas.microsoft.com/office/drawing/2014/main" id="{8BD26FDB-2CB7-453F-BFCB-95817871F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DFD542-8C4E-42F2-8115-5DAA97CB159F}"/>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333030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2FC5-80F3-41A8-8D94-DC28ECEB42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913664-EF84-45AD-9458-381858B6D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E1F35F-8C82-4994-A967-4464470DEC39}"/>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5" name="Footer Placeholder 4">
            <a:extLst>
              <a:ext uri="{FF2B5EF4-FFF2-40B4-BE49-F238E27FC236}">
                <a16:creationId xmlns:a16="http://schemas.microsoft.com/office/drawing/2014/main" id="{59A115E9-DB81-4029-A56F-6FC4088A3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A0E180-6057-441A-8B94-CBE626D69475}"/>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290438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8402-E19C-41DB-832D-6B6C7C71C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2D82DA-C39D-4FEA-A023-231853C700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DFC478-6DB4-4629-8D30-F121A655CFC1}"/>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5" name="Footer Placeholder 4">
            <a:extLst>
              <a:ext uri="{FF2B5EF4-FFF2-40B4-BE49-F238E27FC236}">
                <a16:creationId xmlns:a16="http://schemas.microsoft.com/office/drawing/2014/main" id="{1C81196D-36F2-40F5-9DA7-623374ACB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7E454-C2DA-4293-8333-6BB5F3895B38}"/>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340415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D7C3-BD4D-4281-8E6F-EC96F05503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8D58EB-8CDD-4ED6-B020-C63020BFB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A80BBD-4A9E-46B2-BD73-72AA056D9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67E391-3619-4731-A832-BCCA3DBE062E}"/>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6" name="Footer Placeholder 5">
            <a:extLst>
              <a:ext uri="{FF2B5EF4-FFF2-40B4-BE49-F238E27FC236}">
                <a16:creationId xmlns:a16="http://schemas.microsoft.com/office/drawing/2014/main" id="{E9F0E0ED-D94B-4B62-9852-5492DBD6E0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C63585-013A-4242-878A-EA1A97DE79A9}"/>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304269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BA60-5EED-4B02-85B4-7EAFC94A45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248504-AA2A-4F1E-9539-485352E52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9AF0A5-4444-4FCF-9739-D0AFC7B3CE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AD2366-07DB-4131-A02F-54463115EC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BE755-89BF-481B-B49D-A919F7E45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AB2E8E-9369-4BCF-BD2E-DC8C4492DE74}"/>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8" name="Footer Placeholder 7">
            <a:extLst>
              <a:ext uri="{FF2B5EF4-FFF2-40B4-BE49-F238E27FC236}">
                <a16:creationId xmlns:a16="http://schemas.microsoft.com/office/drawing/2014/main" id="{D5C636D2-0E0E-4A86-B480-65D160D068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6C5623-E3E3-4A2B-AF9C-ACC28108DC23}"/>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65831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0967-1DF2-472D-A4FD-0856D3AC28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EE07A4-9F5F-42E4-8A64-DD8DB385FA1E}"/>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4" name="Footer Placeholder 3">
            <a:extLst>
              <a:ext uri="{FF2B5EF4-FFF2-40B4-BE49-F238E27FC236}">
                <a16:creationId xmlns:a16="http://schemas.microsoft.com/office/drawing/2014/main" id="{35ED58F4-155A-4D7E-93F9-AE91D5F86C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A281C2-9D8C-4C7C-9E05-4F0B4E20D9EB}"/>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595953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1863D-F665-4D2E-BC53-F7D7400E9807}"/>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3" name="Footer Placeholder 2">
            <a:extLst>
              <a:ext uri="{FF2B5EF4-FFF2-40B4-BE49-F238E27FC236}">
                <a16:creationId xmlns:a16="http://schemas.microsoft.com/office/drawing/2014/main" id="{07D7FA5B-CBB7-4FF7-B768-1DCA263D8F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1065BF-4523-4B0A-B853-90D1B9B419B3}"/>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30126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77A8-788D-47B0-863F-348923A3A0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3C583E-39B5-44E0-8A15-370AAA55B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468C4F-AB4C-4713-80B1-90B176B3E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BE653-AE10-48E7-8D37-14AAE3FAD970}"/>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6" name="Footer Placeholder 5">
            <a:extLst>
              <a:ext uri="{FF2B5EF4-FFF2-40B4-BE49-F238E27FC236}">
                <a16:creationId xmlns:a16="http://schemas.microsoft.com/office/drawing/2014/main" id="{40BB10D5-4062-4560-B233-36C68B574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5BDDE6-979F-487C-9287-E5D7878BC9C0}"/>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68811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913C-2DD1-4371-AC94-303EA4EB6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4F8C76-919B-4BF1-8762-1DA2E2B0A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C027FF-BEF6-4656-A026-D63C32A84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EAA09-AC5C-4F2F-BD28-965EC8D0C855}"/>
              </a:ext>
            </a:extLst>
          </p:cNvPr>
          <p:cNvSpPr>
            <a:spLocks noGrp="1"/>
          </p:cNvSpPr>
          <p:nvPr>
            <p:ph type="dt" sz="half" idx="10"/>
          </p:nvPr>
        </p:nvSpPr>
        <p:spPr/>
        <p:txBody>
          <a:bodyPr/>
          <a:lstStyle/>
          <a:p>
            <a:fld id="{2DDF4CC2-BC9C-485D-AF7B-67ED3ACD60B7}" type="datetimeFigureOut">
              <a:rPr lang="en-IN" smtClean="0"/>
              <a:t>21-05-2020</a:t>
            </a:fld>
            <a:endParaRPr lang="en-IN"/>
          </a:p>
        </p:txBody>
      </p:sp>
      <p:sp>
        <p:nvSpPr>
          <p:cNvPr id="6" name="Footer Placeholder 5">
            <a:extLst>
              <a:ext uri="{FF2B5EF4-FFF2-40B4-BE49-F238E27FC236}">
                <a16:creationId xmlns:a16="http://schemas.microsoft.com/office/drawing/2014/main" id="{4F82AD6B-7F51-4786-BF4A-25ABE2F5AB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ECBEA7-AFD9-4BAE-877D-14BED0D39623}"/>
              </a:ext>
            </a:extLst>
          </p:cNvPr>
          <p:cNvSpPr>
            <a:spLocks noGrp="1"/>
          </p:cNvSpPr>
          <p:nvPr>
            <p:ph type="sldNum" sz="quarter" idx="12"/>
          </p:nvPr>
        </p:nvSpPr>
        <p:spPr/>
        <p:txBody>
          <a:bodyPr/>
          <a:lstStyle/>
          <a:p>
            <a:fld id="{0A0E75C4-4E1D-4BEC-8AE2-6D56C3295DA0}" type="slidenum">
              <a:rPr lang="en-IN" smtClean="0"/>
              <a:t>‹#›</a:t>
            </a:fld>
            <a:endParaRPr lang="en-IN"/>
          </a:p>
        </p:txBody>
      </p:sp>
    </p:spTree>
    <p:extLst>
      <p:ext uri="{BB962C8B-B14F-4D97-AF65-F5344CB8AC3E}">
        <p14:creationId xmlns:p14="http://schemas.microsoft.com/office/powerpoint/2010/main" val="320799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25B4C-3B56-4ED3-9EDE-87B88BFD0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674E52-E6DB-41EB-82C5-EDBCA3659F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09BA40-0205-468C-AE9E-950E7F53A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F4CC2-BC9C-485D-AF7B-67ED3ACD60B7}" type="datetimeFigureOut">
              <a:rPr lang="en-IN" smtClean="0"/>
              <a:t>21-05-2020</a:t>
            </a:fld>
            <a:endParaRPr lang="en-IN"/>
          </a:p>
        </p:txBody>
      </p:sp>
      <p:sp>
        <p:nvSpPr>
          <p:cNvPr id="5" name="Footer Placeholder 4">
            <a:extLst>
              <a:ext uri="{FF2B5EF4-FFF2-40B4-BE49-F238E27FC236}">
                <a16:creationId xmlns:a16="http://schemas.microsoft.com/office/drawing/2014/main" id="{E0A7B6FD-8EF4-40BF-878D-8FF5E32A49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08F578-A1F1-413F-B248-085B908E0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E75C4-4E1D-4BEC-8AE2-6D56C3295DA0}" type="slidenum">
              <a:rPr lang="en-IN" smtClean="0"/>
              <a:t>‹#›</a:t>
            </a:fld>
            <a:endParaRPr lang="en-IN"/>
          </a:p>
        </p:txBody>
      </p:sp>
    </p:spTree>
    <p:extLst>
      <p:ext uri="{BB962C8B-B14F-4D97-AF65-F5344CB8AC3E}">
        <p14:creationId xmlns:p14="http://schemas.microsoft.com/office/powerpoint/2010/main" val="806837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ia.gov/library/publications/the-world-factbook/docs/faqs.html" TargetMode="External"/><Relationship Id="rId2" Type="http://schemas.openxmlformats.org/officeDocument/2006/relationships/hyperlink" Target="https://www.kaggle.com/fernandol/countries-of-the-world/discussion/5853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cia.gov/library/publications/resources/the-world-factbook/fields/253rank.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oup of people in a city&#10;&#10;Description automatically generated">
            <a:extLst>
              <a:ext uri="{FF2B5EF4-FFF2-40B4-BE49-F238E27FC236}">
                <a16:creationId xmlns:a16="http://schemas.microsoft.com/office/drawing/2014/main" id="{1FB03F7C-F12E-409B-93A6-5BCCC3052CB5}"/>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57480" y="162560"/>
            <a:ext cx="11877040" cy="6532880"/>
          </a:xfrm>
          <a:prstGeom prst="rect">
            <a:avLst/>
          </a:prstGeom>
          <a:ln w="228600" cap="sq" cmpd="thickThin">
            <a:solidFill>
              <a:srgbClr val="000000"/>
            </a:solidFill>
            <a:prstDash val="solid"/>
            <a:miter lim="800000"/>
          </a:ln>
          <a:effectLst>
            <a:innerShdw blurRad="76200">
              <a:srgbClr val="000000"/>
            </a:innerShdw>
          </a:effectLst>
        </p:spPr>
      </p:pic>
      <p:sp useBgFill="1">
        <p:nvSpPr>
          <p:cNvPr id="4" name="Rectangle 3">
            <a:extLst>
              <a:ext uri="{FF2B5EF4-FFF2-40B4-BE49-F238E27FC236}">
                <a16:creationId xmlns:a16="http://schemas.microsoft.com/office/drawing/2014/main" id="{BF7BAA64-57DD-419C-B902-09306B9D8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in a city&#10;&#10;Description automatically generated">
            <a:extLst>
              <a:ext uri="{FF2B5EF4-FFF2-40B4-BE49-F238E27FC236}">
                <a16:creationId xmlns:a16="http://schemas.microsoft.com/office/drawing/2014/main" id="{5A4E8266-4C88-43CE-8441-9F71ED0C8CE5}"/>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tretch>
            <a:fillRect/>
          </a:stretch>
        </p:blipFill>
        <p:spPr>
          <a:xfrm>
            <a:off x="142240" y="142240"/>
            <a:ext cx="11877040" cy="6532880"/>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2A055C0F-7746-4A97-BA1F-A3D67C547360}"/>
              </a:ext>
            </a:extLst>
          </p:cNvPr>
          <p:cNvSpPr txBox="1"/>
          <p:nvPr/>
        </p:nvSpPr>
        <p:spPr>
          <a:xfrm>
            <a:off x="-6096" y="2522764"/>
            <a:ext cx="12192000" cy="1569660"/>
          </a:xfrm>
          <a:prstGeom prst="rect">
            <a:avLst/>
          </a:prstGeom>
          <a:noFill/>
        </p:spPr>
        <p:txBody>
          <a:bodyPr wrap="square" rtlCol="0">
            <a:spAutoFit/>
          </a:bodyPr>
          <a:lstStyle/>
          <a:p>
            <a:pPr algn="ctr"/>
            <a:r>
              <a:rPr lang="en-US" sz="4800" dirty="0">
                <a:latin typeface="Impact" panose="020B0806030902050204" pitchFamily="34" charset="0"/>
              </a:rPr>
              <a:t>Analysis of World Economic data and predictions based on it.</a:t>
            </a:r>
          </a:p>
        </p:txBody>
      </p:sp>
      <p:sp>
        <p:nvSpPr>
          <p:cNvPr id="7" name="TextBox 6">
            <a:extLst>
              <a:ext uri="{FF2B5EF4-FFF2-40B4-BE49-F238E27FC236}">
                <a16:creationId xmlns:a16="http://schemas.microsoft.com/office/drawing/2014/main" id="{3A001F02-5C7C-467D-8CB9-1EACE0BC099B}"/>
              </a:ext>
            </a:extLst>
          </p:cNvPr>
          <p:cNvSpPr txBox="1"/>
          <p:nvPr/>
        </p:nvSpPr>
        <p:spPr>
          <a:xfrm>
            <a:off x="8055429" y="4890407"/>
            <a:ext cx="3717471" cy="646331"/>
          </a:xfrm>
          <a:prstGeom prst="rect">
            <a:avLst/>
          </a:prstGeom>
          <a:noFill/>
        </p:spPr>
        <p:txBody>
          <a:bodyPr wrap="square" rtlCol="0">
            <a:spAutoFit/>
          </a:bodyPr>
          <a:lstStyle/>
          <a:p>
            <a:r>
              <a:rPr lang="en-US" b="1" dirty="0"/>
              <a:t>Presented by-</a:t>
            </a:r>
          </a:p>
          <a:p>
            <a:r>
              <a:rPr lang="en-US" b="1" dirty="0"/>
              <a:t>Chinmayi  Mahadik</a:t>
            </a:r>
          </a:p>
        </p:txBody>
      </p:sp>
    </p:spTree>
    <p:extLst>
      <p:ext uri="{BB962C8B-B14F-4D97-AF65-F5344CB8AC3E}">
        <p14:creationId xmlns:p14="http://schemas.microsoft.com/office/powerpoint/2010/main" val="3910461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EF699-B133-44B0-A105-810CD4276658}"/>
              </a:ext>
            </a:extLst>
          </p:cNvPr>
          <p:cNvSpPr>
            <a:spLocks noGrp="1"/>
          </p:cNvSpPr>
          <p:nvPr>
            <p:ph type="title"/>
          </p:nvPr>
        </p:nvSpPr>
        <p:spPr>
          <a:xfrm>
            <a:off x="5297761" y="940090"/>
            <a:ext cx="5638994" cy="1424446"/>
          </a:xfrm>
        </p:spPr>
        <p:txBody>
          <a:bodyPr>
            <a:normAutofit/>
          </a:bodyPr>
          <a:lstStyle/>
          <a:p>
            <a:r>
              <a:rPr lang="en-IN" sz="3600" dirty="0">
                <a:solidFill>
                  <a:srgbClr val="FFFFFF"/>
                </a:solidFill>
              </a:rPr>
              <a:t>Linear regression model-Model 1</a:t>
            </a:r>
          </a:p>
        </p:txBody>
      </p:sp>
      <p:pic>
        <p:nvPicPr>
          <p:cNvPr id="25" name="Picture 24">
            <a:extLst>
              <a:ext uri="{FF2B5EF4-FFF2-40B4-BE49-F238E27FC236}">
                <a16:creationId xmlns:a16="http://schemas.microsoft.com/office/drawing/2014/main" id="{A83CEC89-A2CF-49A8-8EED-E10E138C5ED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982436" y="478232"/>
            <a:ext cx="2661630" cy="2789902"/>
          </a:xfrm>
          <a:prstGeom prst="rect">
            <a:avLst/>
          </a:prstGeom>
          <a:noFill/>
        </p:spPr>
      </p:pic>
      <p:cxnSp>
        <p:nvCxnSpPr>
          <p:cNvPr id="36" name="Straight Connector 35">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CF61EEB-BD43-4863-8786-6BD8657B7EE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54053" y="3589867"/>
            <a:ext cx="2718395" cy="2788920"/>
          </a:xfrm>
          <a:prstGeom prst="rect">
            <a:avLst/>
          </a:prstGeom>
          <a:noFill/>
        </p:spPr>
      </p:pic>
      <p:sp>
        <p:nvSpPr>
          <p:cNvPr id="3" name="Content Placeholder 2">
            <a:extLst>
              <a:ext uri="{FF2B5EF4-FFF2-40B4-BE49-F238E27FC236}">
                <a16:creationId xmlns:a16="http://schemas.microsoft.com/office/drawing/2014/main" id="{262EA1FA-06F2-4395-A6EB-04E9B1A3C34D}"/>
              </a:ext>
            </a:extLst>
          </p:cNvPr>
          <p:cNvSpPr>
            <a:spLocks noGrp="1"/>
          </p:cNvSpPr>
          <p:nvPr>
            <p:ph idx="1"/>
          </p:nvPr>
        </p:nvSpPr>
        <p:spPr>
          <a:xfrm>
            <a:off x="5297761" y="2826394"/>
            <a:ext cx="5747187" cy="2987543"/>
          </a:xfrm>
        </p:spPr>
        <p:txBody>
          <a:bodyPr anchor="t">
            <a:noAutofit/>
          </a:bodyPr>
          <a:lstStyle/>
          <a:p>
            <a:r>
              <a:rPr lang="en-IN" sz="1800" dirty="0">
                <a:solidFill>
                  <a:srgbClr val="FFFFFF"/>
                </a:solidFill>
              </a:rPr>
              <a:t>Predicting Energy Consumption using GDP and population</a:t>
            </a:r>
          </a:p>
          <a:p>
            <a:r>
              <a:rPr lang="en-IN" sz="1800" dirty="0">
                <a:solidFill>
                  <a:srgbClr val="FFFFFF"/>
                </a:solidFill>
              </a:rPr>
              <a:t>Energy Consumption log = -3.2226894937679873 - 0.25961265*Population log + 1.25123995*GDP log</a:t>
            </a:r>
          </a:p>
          <a:p>
            <a:r>
              <a:rPr lang="en-IN" sz="1800" dirty="0">
                <a:solidFill>
                  <a:srgbClr val="FFFFFF"/>
                </a:solidFill>
              </a:rPr>
              <a:t>Inference: If log of population increases by 1 unit and GDP log increase by 1 unit, energy consumption will increase by 0.26 and 1.25 times respectively.</a:t>
            </a:r>
          </a:p>
          <a:p>
            <a:r>
              <a:rPr lang="en-IN" sz="1800" dirty="0">
                <a:solidFill>
                  <a:srgbClr val="FFFFFF"/>
                </a:solidFill>
              </a:rPr>
              <a:t>R-square = 0.9245368</a:t>
            </a:r>
            <a:br>
              <a:rPr lang="en-IN" sz="1800" dirty="0">
                <a:solidFill>
                  <a:srgbClr val="FFFFFF"/>
                </a:solidFill>
              </a:rPr>
            </a:br>
            <a:r>
              <a:rPr lang="en-IN" sz="1800" dirty="0">
                <a:solidFill>
                  <a:srgbClr val="FFFFFF"/>
                </a:solidFill>
              </a:rPr>
              <a:t>Adjusted R-square = 0.9237340</a:t>
            </a:r>
          </a:p>
          <a:p>
            <a:r>
              <a:rPr lang="en-IN" sz="1800" dirty="0">
                <a:solidFill>
                  <a:srgbClr val="FFFFFF"/>
                </a:solidFill>
              </a:rPr>
              <a:t>92% of the variability in energy consumption log can be explained by population log and GDP log. </a:t>
            </a:r>
          </a:p>
        </p:txBody>
      </p:sp>
    </p:spTree>
    <p:extLst>
      <p:ext uri="{BB962C8B-B14F-4D97-AF65-F5344CB8AC3E}">
        <p14:creationId xmlns:p14="http://schemas.microsoft.com/office/powerpoint/2010/main" val="301285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F46B0-48C7-4999-8283-9BECB077033D}"/>
              </a:ext>
            </a:extLst>
          </p:cNvPr>
          <p:cNvSpPr>
            <a:spLocks noGrp="1"/>
          </p:cNvSpPr>
          <p:nvPr>
            <p:ph type="title"/>
          </p:nvPr>
        </p:nvSpPr>
        <p:spPr>
          <a:xfrm>
            <a:off x="594360" y="640263"/>
            <a:ext cx="5239512" cy="1344975"/>
          </a:xfrm>
        </p:spPr>
        <p:txBody>
          <a:bodyPr>
            <a:normAutofit/>
          </a:bodyPr>
          <a:lstStyle/>
          <a:p>
            <a:r>
              <a:rPr lang="en-IN" sz="4000" dirty="0">
                <a:solidFill>
                  <a:schemeClr val="bg1"/>
                </a:solidFill>
              </a:rPr>
              <a:t>Linear regression model-Model 2</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EEB77C-8579-4084-8985-23D1A2FE8428}"/>
              </a:ext>
            </a:extLst>
          </p:cNvPr>
          <p:cNvSpPr>
            <a:spLocks noGrp="1"/>
          </p:cNvSpPr>
          <p:nvPr>
            <p:ph idx="1"/>
          </p:nvPr>
        </p:nvSpPr>
        <p:spPr>
          <a:xfrm>
            <a:off x="593610" y="2121763"/>
            <a:ext cx="5235490" cy="3773010"/>
          </a:xfrm>
        </p:spPr>
        <p:txBody>
          <a:bodyPr>
            <a:normAutofit/>
          </a:bodyPr>
          <a:lstStyle/>
          <a:p>
            <a:r>
              <a:rPr lang="en-IN" sz="2000" dirty="0">
                <a:solidFill>
                  <a:schemeClr val="bg1"/>
                </a:solidFill>
              </a:rPr>
              <a:t>Predicting Literacy on the basis of GDP, infant mortality, phones, and birth rate. </a:t>
            </a:r>
          </a:p>
          <a:p>
            <a:r>
              <a:rPr lang="en-IN" sz="2000" dirty="0">
                <a:solidFill>
                  <a:schemeClr val="bg1"/>
                </a:solidFill>
              </a:rPr>
              <a:t>Literacy = 106.70373858929594 -2.14326759e-01*Infant mortality - 1.76185927e-04*GDP + 9.44272674e-03*Phones - 7.16700770e-01*</a:t>
            </a:r>
            <a:r>
              <a:rPr lang="en-IN" sz="2000" dirty="0" err="1">
                <a:solidFill>
                  <a:schemeClr val="bg1"/>
                </a:solidFill>
              </a:rPr>
              <a:t>Birthrate</a:t>
            </a:r>
            <a:endParaRPr lang="en-IN" sz="2000" dirty="0">
              <a:solidFill>
                <a:schemeClr val="bg1"/>
              </a:solidFill>
            </a:endParaRPr>
          </a:p>
          <a:p>
            <a:r>
              <a:rPr lang="en-IN" sz="2000" dirty="0">
                <a:solidFill>
                  <a:schemeClr val="bg1"/>
                </a:solidFill>
              </a:rPr>
              <a:t>R-square = 0.7910148235286492</a:t>
            </a:r>
            <a:br>
              <a:rPr lang="en-IN" sz="2000" dirty="0">
                <a:solidFill>
                  <a:schemeClr val="bg1"/>
                </a:solidFill>
              </a:rPr>
            </a:br>
            <a:r>
              <a:rPr lang="en-IN" sz="2000" dirty="0">
                <a:solidFill>
                  <a:schemeClr val="bg1"/>
                </a:solidFill>
              </a:rPr>
              <a:t>Adjusted R-square= 0.787090219275666</a:t>
            </a:r>
          </a:p>
          <a:p>
            <a:r>
              <a:rPr lang="en-IN" sz="2000" dirty="0">
                <a:solidFill>
                  <a:schemeClr val="bg1"/>
                </a:solidFill>
              </a:rPr>
              <a:t>79% of the variability in literacy can be explained infant mortality, GDP, phones, and birth rate. </a:t>
            </a:r>
          </a:p>
          <a:p>
            <a:endParaRPr lang="en-IN" sz="2000" b="1" dirty="0">
              <a:solidFill>
                <a:schemeClr val="bg1"/>
              </a:solidFill>
            </a:endParaRPr>
          </a:p>
          <a:p>
            <a:pPr marL="0" indent="0">
              <a:buNone/>
            </a:pPr>
            <a:endParaRPr lang="en-IN" sz="2000" dirty="0">
              <a:solidFill>
                <a:schemeClr val="bg1"/>
              </a:solidFill>
            </a:endParaRPr>
          </a:p>
          <a:p>
            <a:endParaRPr lang="en-IN" sz="2000" dirty="0">
              <a:solidFill>
                <a:schemeClr val="bg1"/>
              </a:solidFill>
            </a:endParaRPr>
          </a:p>
        </p:txBody>
      </p:sp>
      <p:pic>
        <p:nvPicPr>
          <p:cNvPr id="4" name="Picture 3">
            <a:extLst>
              <a:ext uri="{FF2B5EF4-FFF2-40B4-BE49-F238E27FC236}">
                <a16:creationId xmlns:a16="http://schemas.microsoft.com/office/drawing/2014/main" id="{C277BB5B-F3C9-4BFD-B4C9-B9D6B783833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80632" y="1416771"/>
            <a:ext cx="5126736" cy="3869008"/>
          </a:xfrm>
          <a:prstGeom prst="rect">
            <a:avLst/>
          </a:prstGeom>
          <a:noFill/>
        </p:spPr>
      </p:pic>
    </p:spTree>
    <p:extLst>
      <p:ext uri="{BB962C8B-B14F-4D97-AF65-F5344CB8AC3E}">
        <p14:creationId xmlns:p14="http://schemas.microsoft.com/office/powerpoint/2010/main" val="418540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CFC6B-6966-4646-9CF0-45941C3C6F4C}"/>
              </a:ext>
            </a:extLst>
          </p:cNvPr>
          <p:cNvSpPr>
            <a:spLocks noGrp="1"/>
          </p:cNvSpPr>
          <p:nvPr>
            <p:ph type="title"/>
          </p:nvPr>
        </p:nvSpPr>
        <p:spPr>
          <a:xfrm>
            <a:off x="838200" y="631825"/>
            <a:ext cx="10515600" cy="1325563"/>
          </a:xfrm>
        </p:spPr>
        <p:txBody>
          <a:bodyPr>
            <a:normAutofit/>
          </a:bodyPr>
          <a:lstStyle/>
          <a:p>
            <a:r>
              <a:rPr lang="en-IN" sz="3600" dirty="0">
                <a:solidFill>
                  <a:schemeClr val="bg1"/>
                </a:solidFill>
              </a:rPr>
              <a:t>Linear regression model-Model 3</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30E52C-269C-464A-AF1E-F962C7BE84D9}"/>
              </a:ext>
            </a:extLst>
          </p:cNvPr>
          <p:cNvSpPr>
            <a:spLocks noGrp="1"/>
          </p:cNvSpPr>
          <p:nvPr>
            <p:ph idx="1"/>
          </p:nvPr>
        </p:nvSpPr>
        <p:spPr>
          <a:xfrm>
            <a:off x="838200" y="2269173"/>
            <a:ext cx="10515600" cy="3659988"/>
          </a:xfrm>
        </p:spPr>
        <p:txBody>
          <a:bodyPr>
            <a:normAutofit/>
          </a:bodyPr>
          <a:lstStyle/>
          <a:p>
            <a:r>
              <a:rPr lang="en-IN" sz="2000" dirty="0">
                <a:solidFill>
                  <a:schemeClr val="bg1"/>
                </a:solidFill>
              </a:rPr>
              <a:t>Predicting Infant Mortality on the basis of GDP, literacy, agriculture, birth rate, and phones.</a:t>
            </a:r>
          </a:p>
          <a:p>
            <a:r>
              <a:rPr lang="en-IN" sz="2000" dirty="0">
                <a:solidFill>
                  <a:schemeClr val="bg1"/>
                </a:solidFill>
              </a:rPr>
              <a:t>Infant Mortality = 37.46180406923113 - 4.74253812e-01*Literacy + 3.48845353e-05*GDP   -1.33317006e-02*Phones + 1.59955122e+00*</a:t>
            </a:r>
            <a:r>
              <a:rPr lang="en-IN" sz="2000" dirty="0" err="1">
                <a:solidFill>
                  <a:schemeClr val="bg1"/>
                </a:solidFill>
              </a:rPr>
              <a:t>Birthrate</a:t>
            </a:r>
            <a:r>
              <a:rPr lang="en-IN" sz="2000" dirty="0">
                <a:solidFill>
                  <a:schemeClr val="bg1"/>
                </a:solidFill>
              </a:rPr>
              <a:t> + 4.36334373e+01*Agriculture</a:t>
            </a:r>
          </a:p>
          <a:p>
            <a:endParaRPr lang="en-IN" sz="2000" dirty="0">
              <a:solidFill>
                <a:schemeClr val="bg1"/>
              </a:solidFill>
            </a:endParaRPr>
          </a:p>
          <a:p>
            <a:r>
              <a:rPr lang="en-IN" sz="2000" dirty="0">
                <a:solidFill>
                  <a:schemeClr val="bg1"/>
                </a:solidFill>
              </a:rPr>
              <a:t>R-square = 0.70937357</a:t>
            </a:r>
            <a:br>
              <a:rPr lang="en-IN" sz="2000" dirty="0">
                <a:solidFill>
                  <a:schemeClr val="bg1"/>
                </a:solidFill>
              </a:rPr>
            </a:br>
            <a:r>
              <a:rPr lang="en-IN" sz="2000" dirty="0">
                <a:solidFill>
                  <a:schemeClr val="bg1"/>
                </a:solidFill>
              </a:rPr>
              <a:t>Adjusted  R-square= 0.702519173</a:t>
            </a:r>
          </a:p>
          <a:p>
            <a:r>
              <a:rPr lang="en-IN" sz="2000" dirty="0">
                <a:solidFill>
                  <a:schemeClr val="bg1"/>
                </a:solidFill>
              </a:rPr>
              <a:t>70% of the variability in literacy can be explained infant mortality, GDP, phones, and birth rate. </a:t>
            </a:r>
          </a:p>
        </p:txBody>
      </p:sp>
    </p:spTree>
    <p:extLst>
      <p:ext uri="{BB962C8B-B14F-4D97-AF65-F5344CB8AC3E}">
        <p14:creationId xmlns:p14="http://schemas.microsoft.com/office/powerpoint/2010/main" val="287059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DA28F-965E-49E0-8CE2-4632E6E203EF}"/>
              </a:ext>
            </a:extLst>
          </p:cNvPr>
          <p:cNvSpPr>
            <a:spLocks noGrp="1"/>
          </p:cNvSpPr>
          <p:nvPr>
            <p:ph type="title"/>
          </p:nvPr>
        </p:nvSpPr>
        <p:spPr>
          <a:xfrm>
            <a:off x="838200" y="631825"/>
            <a:ext cx="10515600" cy="1325563"/>
          </a:xfrm>
        </p:spPr>
        <p:txBody>
          <a:bodyPr>
            <a:normAutofit/>
          </a:bodyPr>
          <a:lstStyle/>
          <a:p>
            <a:r>
              <a:rPr lang="en-IN" sz="3600" dirty="0">
                <a:solidFill>
                  <a:schemeClr val="bg1"/>
                </a:solidFill>
              </a:rPr>
              <a:t>Linear regression model-Model 4</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721A83-78F1-48CC-B151-B7D20EA6FA74}"/>
              </a:ext>
            </a:extLst>
          </p:cNvPr>
          <p:cNvSpPr>
            <a:spLocks noGrp="1"/>
          </p:cNvSpPr>
          <p:nvPr>
            <p:ph idx="1"/>
          </p:nvPr>
        </p:nvSpPr>
        <p:spPr>
          <a:xfrm>
            <a:off x="838200" y="2269173"/>
            <a:ext cx="10515600" cy="3659988"/>
          </a:xfrm>
        </p:spPr>
        <p:txBody>
          <a:bodyPr>
            <a:normAutofit/>
          </a:bodyPr>
          <a:lstStyle/>
          <a:p>
            <a:r>
              <a:rPr lang="en-IN" sz="2000" dirty="0">
                <a:solidFill>
                  <a:schemeClr val="bg1"/>
                </a:solidFill>
              </a:rPr>
              <a:t>Predicting GDP based on Net Migration, Infant Mortality, literacy, phones, Services, Population, coastline, climate.</a:t>
            </a:r>
          </a:p>
          <a:p>
            <a:r>
              <a:rPr lang="en-IN" sz="2000" dirty="0">
                <a:solidFill>
                  <a:schemeClr val="bg1"/>
                </a:solidFill>
              </a:rPr>
              <a:t>GDP= 41.488953886389936 + 432.88852888 (Net Migration )  + 35.01271072 (Literacy) + 32.56431735 (Phones) -1340.54097876 (Service) - 535.86429181 (categorical Coastline) + 435.86785249 ( Dry tropical)  -542.583237 (Wet tropical)+   1160.33772294 (Temperate)  -1053.62233843 (Dry hot summers and wet winters)</a:t>
            </a:r>
          </a:p>
          <a:p>
            <a:endParaRPr lang="en-IN" sz="2400" dirty="0">
              <a:solidFill>
                <a:schemeClr val="bg1"/>
              </a:solidFill>
            </a:endParaRPr>
          </a:p>
          <a:p>
            <a:endParaRPr lang="en-IN" sz="2400" dirty="0">
              <a:solidFill>
                <a:schemeClr val="bg1"/>
              </a:solidFill>
            </a:endParaRPr>
          </a:p>
          <a:p>
            <a:endParaRPr lang="en-IN" sz="2400" dirty="0">
              <a:solidFill>
                <a:schemeClr val="bg1"/>
              </a:solidFill>
            </a:endParaRPr>
          </a:p>
          <a:p>
            <a:endParaRPr lang="en-IN" sz="2400" dirty="0">
              <a:solidFill>
                <a:schemeClr val="bg1"/>
              </a:solidFill>
            </a:endParaRPr>
          </a:p>
        </p:txBody>
      </p:sp>
    </p:spTree>
    <p:extLst>
      <p:ext uri="{BB962C8B-B14F-4D97-AF65-F5344CB8AC3E}">
        <p14:creationId xmlns:p14="http://schemas.microsoft.com/office/powerpoint/2010/main" val="40779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6738E-9240-4116-9BC5-ADEE02283A01}"/>
              </a:ext>
            </a:extLst>
          </p:cNvPr>
          <p:cNvSpPr>
            <a:spLocks noGrp="1"/>
          </p:cNvSpPr>
          <p:nvPr>
            <p:ph type="title"/>
          </p:nvPr>
        </p:nvSpPr>
        <p:spPr>
          <a:xfrm>
            <a:off x="838200" y="631825"/>
            <a:ext cx="10515600" cy="1325563"/>
          </a:xfrm>
        </p:spPr>
        <p:txBody>
          <a:bodyPr>
            <a:normAutofit/>
          </a:bodyPr>
          <a:lstStyle/>
          <a:p>
            <a:r>
              <a:rPr lang="en-IN" sz="3600" dirty="0">
                <a:solidFill>
                  <a:schemeClr val="bg1"/>
                </a:solidFill>
              </a:rPr>
              <a:t>Linear regression model-Model 4         </a:t>
            </a:r>
            <a:r>
              <a:rPr lang="en-IN" sz="3600" dirty="0" err="1">
                <a:solidFill>
                  <a:schemeClr val="bg1"/>
                </a:solidFill>
              </a:rPr>
              <a:t>cont</a:t>
            </a:r>
            <a:r>
              <a:rPr lang="en-IN" sz="3600" dirty="0">
                <a:solidFill>
                  <a:schemeClr val="bg1"/>
                </a:solidFill>
              </a:rPr>
              <a: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D62884-6309-4637-8E37-3521683BDAFE}"/>
              </a:ext>
            </a:extLst>
          </p:cNvPr>
          <p:cNvSpPr>
            <a:spLocks noGrp="1"/>
          </p:cNvSpPr>
          <p:nvPr>
            <p:ph idx="1"/>
          </p:nvPr>
        </p:nvSpPr>
        <p:spPr>
          <a:xfrm>
            <a:off x="838200" y="2269173"/>
            <a:ext cx="10515600" cy="3659988"/>
          </a:xfrm>
        </p:spPr>
        <p:txBody>
          <a:bodyPr>
            <a:normAutofit/>
          </a:bodyPr>
          <a:lstStyle/>
          <a:p>
            <a:r>
              <a:rPr lang="en-IN" sz="2000" dirty="0">
                <a:solidFill>
                  <a:schemeClr val="bg1"/>
                </a:solidFill>
              </a:rPr>
              <a:t>R-square = 0.8999546</a:t>
            </a:r>
          </a:p>
          <a:p>
            <a:r>
              <a:rPr lang="en-IN" sz="2000" dirty="0">
                <a:solidFill>
                  <a:schemeClr val="bg1"/>
                </a:solidFill>
              </a:rPr>
              <a:t>89.99 % of variability in the model an be attributed to Net Migration, Literacy, Technology(Phones), Service, Coastline existence and climate.</a:t>
            </a:r>
          </a:p>
          <a:p>
            <a:pPr marL="0" indent="0">
              <a:buNone/>
            </a:pPr>
            <a:endParaRPr lang="en-IN" sz="2400" dirty="0">
              <a:solidFill>
                <a:schemeClr val="bg1"/>
              </a:solidFill>
            </a:endParaRPr>
          </a:p>
        </p:txBody>
      </p:sp>
    </p:spTree>
    <p:extLst>
      <p:ext uri="{BB962C8B-B14F-4D97-AF65-F5344CB8AC3E}">
        <p14:creationId xmlns:p14="http://schemas.microsoft.com/office/powerpoint/2010/main" val="423634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F4030-1384-43BF-8C16-6AA4C8F63AD6}"/>
              </a:ext>
            </a:extLst>
          </p:cNvPr>
          <p:cNvSpPr>
            <a:spLocks noGrp="1"/>
          </p:cNvSpPr>
          <p:nvPr>
            <p:ph type="title"/>
          </p:nvPr>
        </p:nvSpPr>
        <p:spPr>
          <a:xfrm>
            <a:off x="838200" y="631825"/>
            <a:ext cx="10515600" cy="1325563"/>
          </a:xfrm>
        </p:spPr>
        <p:txBody>
          <a:bodyPr>
            <a:normAutofit/>
          </a:bodyPr>
          <a:lstStyle/>
          <a:p>
            <a:r>
              <a:rPr lang="en-IN" sz="3600" dirty="0">
                <a:solidFill>
                  <a:schemeClr val="bg1"/>
                </a:solidFill>
              </a:rPr>
              <a:t>Conclusion</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889F1C-3D27-4BB1-877B-2A0C8C24E477}"/>
              </a:ext>
            </a:extLst>
          </p:cNvPr>
          <p:cNvSpPr>
            <a:spLocks noGrp="1"/>
          </p:cNvSpPr>
          <p:nvPr>
            <p:ph idx="1"/>
          </p:nvPr>
        </p:nvSpPr>
        <p:spPr>
          <a:xfrm>
            <a:off x="838200" y="2269173"/>
            <a:ext cx="10515600" cy="3659988"/>
          </a:xfrm>
        </p:spPr>
        <p:txBody>
          <a:bodyPr>
            <a:normAutofit/>
          </a:bodyPr>
          <a:lstStyle/>
          <a:p>
            <a:r>
              <a:rPr lang="en-US" sz="1700" dirty="0">
                <a:solidFill>
                  <a:schemeClr val="bg1"/>
                </a:solidFill>
              </a:rPr>
              <a:t>GDP is positively impacted by factors like population density, immigration, literacy rate, technology.</a:t>
            </a:r>
          </a:p>
          <a:p>
            <a:r>
              <a:rPr lang="en-US" sz="1700" dirty="0">
                <a:solidFill>
                  <a:schemeClr val="bg1"/>
                </a:solidFill>
              </a:rPr>
              <a:t> Countries which have a coastline may have a benefit of delivering services in a more efficient way leading to increase in GDP. </a:t>
            </a:r>
          </a:p>
          <a:p>
            <a:r>
              <a:rPr lang="en-US" sz="1700" dirty="0">
                <a:solidFill>
                  <a:schemeClr val="bg1"/>
                </a:solidFill>
              </a:rPr>
              <a:t>Most of the Countries have a literate population. Educated countries have the ability to make smarter and better decisions for the economy. We observed that most of the literate countries have higher GDP.</a:t>
            </a:r>
          </a:p>
          <a:p>
            <a:r>
              <a:rPr lang="en-US" sz="1700" dirty="0">
                <a:solidFill>
                  <a:schemeClr val="bg1"/>
                </a:solidFill>
              </a:rPr>
              <a:t>Countries which have a better GDP have low infant mortality rate. This may be because these countries have better facilities and health care systems. Healthy migration can cause surge in the GDP. </a:t>
            </a:r>
          </a:p>
          <a:p>
            <a:r>
              <a:rPr lang="en-US" sz="1700" dirty="0">
                <a:solidFill>
                  <a:schemeClr val="bg1"/>
                </a:solidFill>
              </a:rPr>
              <a:t>Temperate Climates act as a favorable influence thus enhancing the GDP of Western European regions like Luxembourg, UK.90% of variability in GDP can be attributed to Net Migration, Literacy, Technology (Phones), Service, Coastline existence and climatic conditions. </a:t>
            </a:r>
            <a:r>
              <a:rPr lang="en-US" sz="1700">
                <a:solidFill>
                  <a:schemeClr val="bg1"/>
                </a:solidFill>
              </a:rPr>
              <a:t>92</a:t>
            </a:r>
            <a:r>
              <a:rPr lang="en-US" sz="1700" dirty="0">
                <a:solidFill>
                  <a:schemeClr val="bg1"/>
                </a:solidFill>
              </a:rPr>
              <a:t>% of the variability in  energy consumption  can be explained by  a factor of population  and </a:t>
            </a:r>
            <a:r>
              <a:rPr lang="en-US" sz="1700">
                <a:solidFill>
                  <a:schemeClr val="bg1"/>
                </a:solidFill>
              </a:rPr>
              <a:t>GDP. 79</a:t>
            </a:r>
            <a:r>
              <a:rPr lang="en-US" sz="1700" dirty="0">
                <a:solidFill>
                  <a:schemeClr val="bg1"/>
                </a:solidFill>
              </a:rPr>
              <a:t>% of the variability in literacy can be explained infant mortality, GDP, phones, and birth </a:t>
            </a:r>
            <a:r>
              <a:rPr lang="en-US" sz="1700">
                <a:solidFill>
                  <a:schemeClr val="bg1"/>
                </a:solidFill>
              </a:rPr>
              <a:t>rate. </a:t>
            </a:r>
            <a:r>
              <a:rPr lang="en-US" sz="1700" dirty="0">
                <a:solidFill>
                  <a:schemeClr val="bg1"/>
                </a:solidFill>
              </a:rPr>
              <a:t>70% of the variability in literacy can be explained infant mortality, GDP, phones, and birth rate.</a:t>
            </a:r>
            <a:endParaRPr lang="en-IN" sz="1700" dirty="0">
              <a:solidFill>
                <a:schemeClr val="bg1"/>
              </a:solidFill>
            </a:endParaRPr>
          </a:p>
        </p:txBody>
      </p:sp>
    </p:spTree>
    <p:extLst>
      <p:ext uri="{BB962C8B-B14F-4D97-AF65-F5344CB8AC3E}">
        <p14:creationId xmlns:p14="http://schemas.microsoft.com/office/powerpoint/2010/main" val="14864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76499"/>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45FD39-AC36-4221-B4A6-DE7B2C5BEC96}"/>
              </a:ext>
            </a:extLst>
          </p:cNvPr>
          <p:cNvSpPr>
            <a:spLocks noGrp="1"/>
          </p:cNvSpPr>
          <p:nvPr>
            <p:ph type="ctrTitle"/>
          </p:nvPr>
        </p:nvSpPr>
        <p:spPr>
          <a:xfrm>
            <a:off x="841248" y="503270"/>
            <a:ext cx="2889504" cy="1345997"/>
          </a:xfrm>
        </p:spPr>
        <p:txBody>
          <a:bodyPr vert="horz" lIns="91440" tIns="45720" rIns="91440" bIns="45720" rtlCol="0" anchor="ctr">
            <a:normAutofit/>
          </a:bodyPr>
          <a:lstStyle/>
          <a:p>
            <a:pPr algn="l"/>
            <a:r>
              <a:rPr lang="en-US" sz="2600">
                <a:solidFill>
                  <a:schemeClr val="bg1"/>
                </a:solidFill>
              </a:rPr>
              <a:t>Goal of the project.</a:t>
            </a: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73216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432B373-9198-4582-AE5E-A4D630FAC50D}"/>
              </a:ext>
            </a:extLst>
          </p:cNvPr>
          <p:cNvSpPr>
            <a:spLocks noGrp="1"/>
          </p:cNvSpPr>
          <p:nvPr>
            <p:ph type="subTitle" idx="1"/>
          </p:nvPr>
        </p:nvSpPr>
        <p:spPr>
          <a:xfrm>
            <a:off x="4379976" y="276500"/>
            <a:ext cx="6976872" cy="1918060"/>
          </a:xfrm>
        </p:spPr>
        <p:txBody>
          <a:bodyPr vert="horz" lIns="91440" tIns="45720" rIns="91440" bIns="45720" rtlCol="0" anchor="ctr">
            <a:normAutofit fontScale="92500" lnSpcReduction="20000"/>
          </a:bodyPr>
          <a:lstStyle/>
          <a:p>
            <a:pPr marL="114300" indent="-228600" algn="l">
              <a:buFont typeface="Arial" panose="020B0604020202020204" pitchFamily="34" charset="0"/>
              <a:buChar char="•"/>
            </a:pPr>
            <a:endParaRPr lang="en-US" sz="1200">
              <a:solidFill>
                <a:schemeClr val="bg1"/>
              </a:solidFill>
            </a:endParaRPr>
          </a:p>
          <a:p>
            <a:pPr marL="342900" indent="-228600" algn="l">
              <a:buFont typeface="Arial" panose="020B0604020202020204" pitchFamily="34" charset="0"/>
              <a:buChar char="•"/>
            </a:pPr>
            <a:r>
              <a:rPr lang="en-US" sz="2000">
                <a:solidFill>
                  <a:schemeClr val="bg1"/>
                </a:solidFill>
              </a:rPr>
              <a:t>Perform exploratory data analysis to take a broad look at pattern trends using graphs and summary methods.</a:t>
            </a:r>
          </a:p>
          <a:p>
            <a:pPr marL="342900" indent="-228600" algn="l">
              <a:buFont typeface="Arial" panose="020B0604020202020204" pitchFamily="34" charset="0"/>
              <a:buChar char="•"/>
            </a:pPr>
            <a:r>
              <a:rPr lang="en-US" sz="2000">
                <a:solidFill>
                  <a:schemeClr val="bg1"/>
                </a:solidFill>
              </a:rPr>
              <a:t>Identify how different factors like GDP, Infant mortality,  literacy, and birthrate are correlated.</a:t>
            </a:r>
          </a:p>
          <a:p>
            <a:pPr marL="342900" indent="-228600" algn="l">
              <a:buFont typeface="Arial" panose="020B0604020202020204" pitchFamily="34" charset="0"/>
              <a:buChar char="•"/>
            </a:pPr>
            <a:r>
              <a:rPr lang="en-US" sz="2000">
                <a:solidFill>
                  <a:schemeClr val="bg1"/>
                </a:solidFill>
              </a:rPr>
              <a:t>Build models using key methods of analysis like correlation and linear regression.</a:t>
            </a:r>
          </a:p>
          <a:p>
            <a:pPr marL="342900" indent="-228600" algn="l">
              <a:buFont typeface="Arial" panose="020B0604020202020204" pitchFamily="34" charset="0"/>
              <a:buChar char="•"/>
            </a:pPr>
            <a:endParaRPr lang="en-US" sz="1200">
              <a:solidFill>
                <a:schemeClr val="bg1"/>
              </a:solidFill>
            </a:endParaRPr>
          </a:p>
          <a:p>
            <a:pPr marL="342900" indent="-228600" algn="l">
              <a:buFont typeface="Arial" panose="020B0604020202020204" pitchFamily="34" charset="0"/>
              <a:buChar char="•"/>
            </a:pPr>
            <a:endParaRPr lang="en-US" sz="1200" dirty="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5FFEE0BE-D8CF-4EE4-B29E-0FE5500F3D8E}"/>
              </a:ext>
            </a:extLst>
          </p:cNvPr>
          <p:cNvPicPr>
            <a:picLocks noChangeAspect="1"/>
          </p:cNvPicPr>
          <p:nvPr/>
        </p:nvPicPr>
        <p:blipFill rotWithShape="1">
          <a:blip r:embed="rId2">
            <a:extLst>
              <a:ext uri="{28A0092B-C50C-407E-A947-70E740481C1C}">
                <a14:useLocalDpi xmlns:a14="http://schemas.microsoft.com/office/drawing/2010/main" val="0"/>
              </a:ext>
            </a:extLst>
          </a:blip>
          <a:srcRect r="-1" b="5742"/>
          <a:stretch/>
        </p:blipFill>
        <p:spPr>
          <a:xfrm>
            <a:off x="320040" y="2194560"/>
            <a:ext cx="11548872" cy="4299859"/>
          </a:xfrm>
          <a:prstGeom prst="rect">
            <a:avLst/>
          </a:prstGeom>
        </p:spPr>
      </p:pic>
    </p:spTree>
    <p:extLst>
      <p:ext uri="{BB962C8B-B14F-4D97-AF65-F5344CB8AC3E}">
        <p14:creationId xmlns:p14="http://schemas.microsoft.com/office/powerpoint/2010/main" val="18234020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0F3C3-84CD-4947-9B72-B526696DF852}"/>
              </a:ext>
            </a:extLst>
          </p:cNvPr>
          <p:cNvSpPr>
            <a:spLocks noGrp="1"/>
          </p:cNvSpPr>
          <p:nvPr>
            <p:ph type="title"/>
          </p:nvPr>
        </p:nvSpPr>
        <p:spPr>
          <a:xfrm>
            <a:off x="838200" y="1129284"/>
            <a:ext cx="4114800" cy="4599432"/>
          </a:xfrm>
          <a:prstGeom prst="ellipse">
            <a:avLst/>
          </a:prstGeom>
        </p:spPr>
        <p:txBody>
          <a:bodyPr anchor="ctr">
            <a:normAutofit/>
          </a:bodyPr>
          <a:lstStyle/>
          <a:p>
            <a:r>
              <a:rPr lang="en-IN" sz="3600" dirty="0">
                <a:solidFill>
                  <a:schemeClr val="bg1"/>
                </a:solidFill>
              </a:rPr>
              <a:t>Description of data and it’s </a:t>
            </a:r>
            <a:br>
              <a:rPr lang="en-IN" sz="3600" dirty="0">
                <a:solidFill>
                  <a:schemeClr val="bg1"/>
                </a:solidFill>
              </a:rPr>
            </a:br>
            <a:r>
              <a:rPr lang="en-IN" sz="3600" dirty="0">
                <a:solidFill>
                  <a:schemeClr val="bg1"/>
                </a:solidFill>
              </a:rPr>
              <a:t>pre-processing</a:t>
            </a:r>
          </a:p>
        </p:txBody>
      </p:sp>
      <p:sp>
        <p:nvSpPr>
          <p:cNvPr id="15" name="Content Placeholder 2">
            <a:extLst>
              <a:ext uri="{FF2B5EF4-FFF2-40B4-BE49-F238E27FC236}">
                <a16:creationId xmlns:a16="http://schemas.microsoft.com/office/drawing/2014/main" id="{2481807F-AFA4-439E-A3DE-CD62B35D2FD4}"/>
              </a:ext>
            </a:extLst>
          </p:cNvPr>
          <p:cNvSpPr>
            <a:spLocks noGrp="1"/>
          </p:cNvSpPr>
          <p:nvPr>
            <p:ph idx="1"/>
          </p:nvPr>
        </p:nvSpPr>
        <p:spPr>
          <a:xfrm>
            <a:off x="4953000" y="1131482"/>
            <a:ext cx="6400799" cy="4595037"/>
          </a:xfrm>
        </p:spPr>
        <p:txBody>
          <a:bodyPr anchor="ctr">
            <a:noAutofit/>
          </a:bodyPr>
          <a:lstStyle/>
          <a:p>
            <a:r>
              <a:rPr lang="en-IN" sz="2000" dirty="0">
                <a:solidFill>
                  <a:schemeClr val="bg1"/>
                </a:solidFill>
              </a:rPr>
              <a:t>Data set:  “Countries of  the world” from Kaggle.com</a:t>
            </a:r>
          </a:p>
          <a:p>
            <a:pPr marL="0" indent="0">
              <a:buNone/>
            </a:pPr>
            <a:r>
              <a:rPr lang="en-IN" sz="2000" dirty="0">
                <a:solidFill>
                  <a:schemeClr val="bg1"/>
                </a:solidFill>
              </a:rPr>
              <a:t>Link: </a:t>
            </a:r>
            <a:r>
              <a:rPr lang="en-US" sz="2000" dirty="0">
                <a:hlinkClick r:id="rId2"/>
              </a:rPr>
              <a:t>https://www.kaggle.com/fernandol/countries-of-the-world/discussion/58531</a:t>
            </a:r>
            <a:endParaRPr lang="en-IN" sz="2000" dirty="0">
              <a:solidFill>
                <a:schemeClr val="bg1"/>
              </a:solidFill>
            </a:endParaRPr>
          </a:p>
          <a:p>
            <a:r>
              <a:rPr lang="en-IN" sz="2000" dirty="0">
                <a:solidFill>
                  <a:schemeClr val="bg1"/>
                </a:solidFill>
              </a:rPr>
              <a:t>Source of data : Most of the data comes from the World Factbook which is a public domain. </a:t>
            </a:r>
          </a:p>
          <a:p>
            <a:pPr marL="0" indent="0">
              <a:buNone/>
            </a:pPr>
            <a:r>
              <a:rPr lang="en-IN" sz="2000" dirty="0">
                <a:solidFill>
                  <a:schemeClr val="bg1"/>
                </a:solidFill>
              </a:rPr>
              <a:t>   Link: </a:t>
            </a:r>
            <a:r>
              <a:rPr lang="en-IN" sz="2000" dirty="0">
                <a:solidFill>
                  <a:schemeClr val="bg1"/>
                </a:solidFill>
                <a:hlinkClick r:id="rId3"/>
              </a:rPr>
              <a:t>https://www.cia.gov/library/publications/the-world-       factbook/docs/faqs.html</a:t>
            </a:r>
            <a:endParaRPr lang="en-IN" sz="2000" dirty="0">
              <a:solidFill>
                <a:schemeClr val="bg1"/>
              </a:solidFill>
            </a:endParaRPr>
          </a:p>
          <a:p>
            <a:r>
              <a:rPr lang="en-IN" sz="2000" dirty="0">
                <a:solidFill>
                  <a:schemeClr val="bg1"/>
                </a:solidFill>
              </a:rPr>
              <a:t>Data set consist of 20 different factors columns and data of 227 countries.</a:t>
            </a:r>
          </a:p>
          <a:p>
            <a:r>
              <a:rPr lang="en-IN" sz="2000" dirty="0">
                <a:solidFill>
                  <a:schemeClr val="bg1"/>
                </a:solidFill>
              </a:rPr>
              <a:t>For our analysis we are using some important columns like:</a:t>
            </a:r>
          </a:p>
          <a:p>
            <a:pPr marL="0" indent="0">
              <a:buNone/>
            </a:pPr>
            <a:r>
              <a:rPr lang="en-IN" sz="2000" dirty="0">
                <a:solidFill>
                  <a:schemeClr val="bg1"/>
                </a:solidFill>
              </a:rPr>
              <a:t>Country, Region, Climate – Categorical data, Population, Area, Coastline, Net Migration, Infant mortality, GDP, Literacy, Phones, </a:t>
            </a:r>
            <a:r>
              <a:rPr lang="en-IN" sz="2000" dirty="0" err="1">
                <a:solidFill>
                  <a:schemeClr val="bg1"/>
                </a:solidFill>
              </a:rPr>
              <a:t>Birthrate</a:t>
            </a:r>
            <a:r>
              <a:rPr lang="en-IN" sz="2000" dirty="0">
                <a:solidFill>
                  <a:schemeClr val="bg1"/>
                </a:solidFill>
              </a:rPr>
              <a:t>, Agriculture, Industry and Services – Numerical data</a:t>
            </a:r>
          </a:p>
        </p:txBody>
      </p:sp>
    </p:spTree>
    <p:extLst>
      <p:ext uri="{BB962C8B-B14F-4D97-AF65-F5344CB8AC3E}">
        <p14:creationId xmlns:p14="http://schemas.microsoft.com/office/powerpoint/2010/main" val="214351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C6B57-18A0-4E3F-B304-D44F52E33F23}"/>
              </a:ext>
            </a:extLst>
          </p:cNvPr>
          <p:cNvSpPr>
            <a:spLocks noGrp="1"/>
          </p:cNvSpPr>
          <p:nvPr>
            <p:ph type="title"/>
          </p:nvPr>
        </p:nvSpPr>
        <p:spPr>
          <a:xfrm>
            <a:off x="838200" y="1129284"/>
            <a:ext cx="4114800" cy="4599432"/>
          </a:xfrm>
        </p:spPr>
        <p:txBody>
          <a:bodyPr anchor="ctr">
            <a:normAutofit/>
          </a:bodyPr>
          <a:lstStyle/>
          <a:p>
            <a:r>
              <a:rPr lang="en-IN" sz="3600" dirty="0">
                <a:solidFill>
                  <a:schemeClr val="bg1"/>
                </a:solidFill>
              </a:rPr>
              <a:t>Description of data and it’s </a:t>
            </a:r>
            <a:br>
              <a:rPr lang="en-IN" sz="3600" dirty="0">
                <a:solidFill>
                  <a:schemeClr val="bg1"/>
                </a:solidFill>
              </a:rPr>
            </a:br>
            <a:r>
              <a:rPr lang="en-IN" sz="3600" dirty="0">
                <a:solidFill>
                  <a:schemeClr val="bg1"/>
                </a:solidFill>
              </a:rPr>
              <a:t>pre-processing</a:t>
            </a:r>
            <a:br>
              <a:rPr lang="en-IN" sz="4800" dirty="0">
                <a:solidFill>
                  <a:schemeClr val="bg1"/>
                </a:solidFill>
              </a:rPr>
            </a:br>
            <a:endParaRPr lang="en-IN" sz="4800" dirty="0">
              <a:solidFill>
                <a:schemeClr val="bg1"/>
              </a:solidFill>
            </a:endParaRPr>
          </a:p>
        </p:txBody>
      </p:sp>
      <p:sp>
        <p:nvSpPr>
          <p:cNvPr id="3" name="Content Placeholder 2">
            <a:extLst>
              <a:ext uri="{FF2B5EF4-FFF2-40B4-BE49-F238E27FC236}">
                <a16:creationId xmlns:a16="http://schemas.microsoft.com/office/drawing/2014/main" id="{7C9E6580-1A6D-4674-9D78-1EB9958AF377}"/>
              </a:ext>
            </a:extLst>
          </p:cNvPr>
          <p:cNvSpPr>
            <a:spLocks noGrp="1"/>
          </p:cNvSpPr>
          <p:nvPr>
            <p:ph idx="1"/>
          </p:nvPr>
        </p:nvSpPr>
        <p:spPr>
          <a:xfrm>
            <a:off x="5936104" y="1131482"/>
            <a:ext cx="5417695" cy="4595037"/>
          </a:xfrm>
        </p:spPr>
        <p:txBody>
          <a:bodyPr anchor="ctr">
            <a:normAutofit/>
          </a:bodyPr>
          <a:lstStyle/>
          <a:p>
            <a:r>
              <a:rPr lang="en-IN" sz="2000" dirty="0">
                <a:solidFill>
                  <a:schemeClr val="bg1"/>
                </a:solidFill>
              </a:rPr>
              <a:t>For data cleaning, the first step was to format the comma separated numerical values and replace it with decimal separator.</a:t>
            </a:r>
          </a:p>
          <a:p>
            <a:r>
              <a:rPr lang="en-IN" sz="2000" dirty="0">
                <a:solidFill>
                  <a:schemeClr val="bg1"/>
                </a:solidFill>
              </a:rPr>
              <a:t>Most of missing data were found from the source link of the data set.</a:t>
            </a:r>
          </a:p>
          <a:p>
            <a:r>
              <a:rPr lang="en-US" sz="2000" dirty="0">
                <a:solidFill>
                  <a:schemeClr val="bg1"/>
                </a:solidFill>
              </a:rPr>
              <a:t>Countries that were missing important data that was not finally found, they were eliminated. These countries were mainly territories which belonged to other countries and in terms of population and GDP were not representative.</a:t>
            </a:r>
            <a:endParaRPr lang="en-IN" sz="2000" dirty="0">
              <a:solidFill>
                <a:schemeClr val="bg1"/>
              </a:solidFill>
            </a:endParaRPr>
          </a:p>
        </p:txBody>
      </p:sp>
    </p:spTree>
    <p:extLst>
      <p:ext uri="{BB962C8B-B14F-4D97-AF65-F5344CB8AC3E}">
        <p14:creationId xmlns:p14="http://schemas.microsoft.com/office/powerpoint/2010/main" val="306391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9ECE2-0BE9-4644-97A2-5055AAB8E51F}"/>
              </a:ext>
            </a:extLst>
          </p:cNvPr>
          <p:cNvSpPr>
            <a:spLocks noGrp="1"/>
          </p:cNvSpPr>
          <p:nvPr>
            <p:ph type="title"/>
          </p:nvPr>
        </p:nvSpPr>
        <p:spPr>
          <a:xfrm>
            <a:off x="594360" y="640263"/>
            <a:ext cx="5239512" cy="1344975"/>
          </a:xfrm>
        </p:spPr>
        <p:txBody>
          <a:bodyPr>
            <a:normAutofit/>
          </a:bodyPr>
          <a:lstStyle/>
          <a:p>
            <a:r>
              <a:rPr lang="en-IN" sz="3600" dirty="0">
                <a:solidFill>
                  <a:schemeClr val="bg1"/>
                </a:solidFill>
              </a:rPr>
              <a:t>Exploratory Data Analysis</a:t>
            </a:r>
          </a:p>
        </p:txBody>
      </p:sp>
      <p:cxnSp>
        <p:nvCxnSpPr>
          <p:cNvPr id="21" name="Straight Connector 17">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C276B0-B448-4C0C-B47D-F54B4FCC2EB1}"/>
              </a:ext>
            </a:extLst>
          </p:cNvPr>
          <p:cNvSpPr>
            <a:spLocks noGrp="1"/>
          </p:cNvSpPr>
          <p:nvPr>
            <p:ph idx="1"/>
          </p:nvPr>
        </p:nvSpPr>
        <p:spPr>
          <a:xfrm>
            <a:off x="484631" y="2121763"/>
            <a:ext cx="5480739" cy="3773010"/>
          </a:xfrm>
        </p:spPr>
        <p:txBody>
          <a:bodyPr>
            <a:normAutofit/>
          </a:bodyPr>
          <a:lstStyle/>
          <a:p>
            <a:r>
              <a:rPr lang="en-IN" sz="2000" dirty="0">
                <a:solidFill>
                  <a:schemeClr val="bg1"/>
                </a:solidFill>
              </a:rPr>
              <a:t>Univariate analysis:</a:t>
            </a:r>
          </a:p>
          <a:p>
            <a:pPr marL="0" indent="0">
              <a:buNone/>
            </a:pPr>
            <a:r>
              <a:rPr lang="en-IN" sz="2000" dirty="0">
                <a:solidFill>
                  <a:schemeClr val="bg1"/>
                </a:solidFill>
              </a:rPr>
              <a:t>	For numerical data –  histogram plot</a:t>
            </a:r>
          </a:p>
          <a:p>
            <a:pPr marL="0" indent="0">
              <a:buNone/>
            </a:pPr>
            <a:r>
              <a:rPr lang="en-IN" sz="2000" dirty="0">
                <a:solidFill>
                  <a:schemeClr val="bg1"/>
                </a:solidFill>
              </a:rPr>
              <a:t>	For categorical data – bar graph</a:t>
            </a:r>
          </a:p>
          <a:p>
            <a:r>
              <a:rPr lang="en-IN" sz="2000" dirty="0">
                <a:solidFill>
                  <a:schemeClr val="bg1"/>
                </a:solidFill>
              </a:rPr>
              <a:t>Bivariate analysis</a:t>
            </a:r>
          </a:p>
          <a:p>
            <a:pPr marL="0" indent="0">
              <a:buNone/>
            </a:pPr>
            <a:r>
              <a:rPr lang="en-IN" sz="2000" dirty="0">
                <a:solidFill>
                  <a:schemeClr val="bg1"/>
                </a:solidFill>
              </a:rPr>
              <a:t>	 Heatmap for correlation matrix</a:t>
            </a:r>
          </a:p>
          <a:p>
            <a:pPr marL="0" indent="0">
              <a:buNone/>
            </a:pPr>
            <a:r>
              <a:rPr lang="en-IN" sz="2000" dirty="0">
                <a:solidFill>
                  <a:schemeClr val="bg1"/>
                </a:solidFill>
              </a:rPr>
              <a:t>	Scatter plot</a:t>
            </a:r>
          </a:p>
          <a:p>
            <a:pPr marL="0" indent="0">
              <a:buNone/>
            </a:pPr>
            <a:r>
              <a:rPr lang="en-IN" sz="2000" dirty="0">
                <a:solidFill>
                  <a:schemeClr val="bg1"/>
                </a:solidFill>
              </a:rPr>
              <a:t>	Box plot</a:t>
            </a:r>
          </a:p>
          <a:p>
            <a:r>
              <a:rPr lang="en-IN" sz="2000" dirty="0">
                <a:solidFill>
                  <a:schemeClr val="bg1"/>
                </a:solidFill>
              </a:rPr>
              <a:t>Multivariate analysis</a:t>
            </a:r>
          </a:p>
          <a:p>
            <a:pPr marL="0" indent="0">
              <a:buNone/>
            </a:pPr>
            <a:r>
              <a:rPr lang="en-IN" sz="2000" dirty="0">
                <a:solidFill>
                  <a:schemeClr val="bg1"/>
                </a:solidFill>
              </a:rPr>
              <a:t>	Pair plot</a:t>
            </a:r>
          </a:p>
        </p:txBody>
      </p:sp>
      <p:pic>
        <p:nvPicPr>
          <p:cNvPr id="4" name="Picture 3">
            <a:extLst>
              <a:ext uri="{FF2B5EF4-FFF2-40B4-BE49-F238E27FC236}">
                <a16:creationId xmlns:a16="http://schemas.microsoft.com/office/drawing/2014/main" id="{E535EA87-B95F-4C1C-ADAD-D97CEFFC866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80632" y="1659582"/>
            <a:ext cx="5126736" cy="3383387"/>
          </a:xfrm>
          <a:prstGeom prst="rect">
            <a:avLst/>
          </a:prstGeom>
          <a:noFill/>
        </p:spPr>
      </p:pic>
    </p:spTree>
    <p:extLst>
      <p:ext uri="{BB962C8B-B14F-4D97-AF65-F5344CB8AC3E}">
        <p14:creationId xmlns:p14="http://schemas.microsoft.com/office/powerpoint/2010/main" val="197921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67E090-26F1-435D-B174-9DC13FBF7230}"/>
              </a:ext>
            </a:extLst>
          </p:cNvPr>
          <p:cNvSpPr>
            <a:spLocks noGrp="1"/>
          </p:cNvSpPr>
          <p:nvPr>
            <p:ph type="title"/>
          </p:nvPr>
        </p:nvSpPr>
        <p:spPr>
          <a:xfrm>
            <a:off x="559604" y="4741528"/>
            <a:ext cx="6594189" cy="1625210"/>
          </a:xfrm>
        </p:spPr>
        <p:txBody>
          <a:bodyPr>
            <a:normAutofit/>
          </a:bodyPr>
          <a:lstStyle/>
          <a:p>
            <a:pPr algn="ctr"/>
            <a:r>
              <a:rPr lang="en-IN" dirty="0">
                <a:solidFill>
                  <a:srgbClr val="FFFFFF"/>
                </a:solidFill>
              </a:rPr>
              <a:t>Major findings from EDA</a:t>
            </a:r>
          </a:p>
        </p:txBody>
      </p:sp>
      <p:pic>
        <p:nvPicPr>
          <p:cNvPr id="5" name="Picture 4" descr="A screenshot of a cell phone&#10;&#10;Description automatically generated">
            <a:extLst>
              <a:ext uri="{FF2B5EF4-FFF2-40B4-BE49-F238E27FC236}">
                <a16:creationId xmlns:a16="http://schemas.microsoft.com/office/drawing/2014/main" id="{01F7CF95-BDBC-4E90-9E73-C07C859C5248}"/>
              </a:ext>
            </a:extLst>
          </p:cNvPr>
          <p:cNvPicPr>
            <a:picLocks noChangeAspect="1"/>
          </p:cNvPicPr>
          <p:nvPr/>
        </p:nvPicPr>
        <p:blipFill rotWithShape="1">
          <a:blip r:embed="rId2">
            <a:extLst>
              <a:ext uri="{28A0092B-C50C-407E-A947-70E740481C1C}">
                <a14:useLocalDpi xmlns:a14="http://schemas.microsoft.com/office/drawing/2010/main" val="0"/>
              </a:ext>
            </a:extLst>
          </a:blip>
          <a:srcRect t="99" r="1" b="1"/>
          <a:stretch/>
        </p:blipFill>
        <p:spPr>
          <a:xfrm>
            <a:off x="229017" y="321732"/>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BFFCA4-CD0D-4503-95E9-0E0DD8D12B12}"/>
              </a:ext>
            </a:extLst>
          </p:cNvPr>
          <p:cNvSpPr>
            <a:spLocks noGrp="1"/>
          </p:cNvSpPr>
          <p:nvPr>
            <p:ph idx="1"/>
          </p:nvPr>
        </p:nvSpPr>
        <p:spPr>
          <a:xfrm>
            <a:off x="8029319" y="917725"/>
            <a:ext cx="3424739" cy="4852362"/>
          </a:xfrm>
        </p:spPr>
        <p:txBody>
          <a:bodyPr anchor="ctr">
            <a:normAutofit/>
          </a:bodyPr>
          <a:lstStyle/>
          <a:p>
            <a:r>
              <a:rPr lang="en-IN" sz="2000" dirty="0">
                <a:solidFill>
                  <a:srgbClr val="FFFFFF"/>
                </a:solidFill>
              </a:rPr>
              <a:t>China has the largest population, Russia has largest area where as the population density of Monaco is largest as compare to other countries.</a:t>
            </a:r>
          </a:p>
          <a:p>
            <a:r>
              <a:rPr lang="en-IN" sz="2000" dirty="0">
                <a:solidFill>
                  <a:srgbClr val="FFFFFF"/>
                </a:solidFill>
              </a:rPr>
              <a:t>Infant mortality rate is the highest in Angola.</a:t>
            </a:r>
          </a:p>
          <a:p>
            <a:r>
              <a:rPr lang="en-IN" sz="2000" dirty="0">
                <a:solidFill>
                  <a:srgbClr val="FFFFFF"/>
                </a:solidFill>
              </a:rPr>
              <a:t>Countries like Australia, Denmark and Finland have high literacy rate.</a:t>
            </a:r>
          </a:p>
          <a:p>
            <a:r>
              <a:rPr lang="en-IN" sz="2000" dirty="0">
                <a:solidFill>
                  <a:srgbClr val="FFFFFF"/>
                </a:solidFill>
              </a:rPr>
              <a:t> GDP has high correlation with Literacy rate, Phones, </a:t>
            </a:r>
            <a:r>
              <a:rPr lang="en-IN" sz="2000" dirty="0" err="1">
                <a:solidFill>
                  <a:srgbClr val="FFFFFF"/>
                </a:solidFill>
              </a:rPr>
              <a:t>Birthrate</a:t>
            </a:r>
            <a:r>
              <a:rPr lang="en-IN" sz="2000" dirty="0">
                <a:solidFill>
                  <a:srgbClr val="FFFFFF"/>
                </a:solidFill>
              </a:rPr>
              <a:t>, Agriculture and services.</a:t>
            </a:r>
          </a:p>
          <a:p>
            <a:endParaRPr lang="en-IN" sz="2000" dirty="0">
              <a:solidFill>
                <a:srgbClr val="FFFFFF"/>
              </a:solidFill>
            </a:endParaRPr>
          </a:p>
        </p:txBody>
      </p:sp>
    </p:spTree>
    <p:extLst>
      <p:ext uri="{BB962C8B-B14F-4D97-AF65-F5344CB8AC3E}">
        <p14:creationId xmlns:p14="http://schemas.microsoft.com/office/powerpoint/2010/main" val="18274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BF1B9-71AB-43B0-B8CA-25975CFEA52D}"/>
              </a:ext>
            </a:extLst>
          </p:cNvPr>
          <p:cNvSpPr>
            <a:spLocks noGrp="1"/>
          </p:cNvSpPr>
          <p:nvPr>
            <p:ph type="title"/>
          </p:nvPr>
        </p:nvSpPr>
        <p:spPr>
          <a:xfrm>
            <a:off x="838200" y="631825"/>
            <a:ext cx="10515600" cy="1325563"/>
          </a:xfrm>
        </p:spPr>
        <p:txBody>
          <a:bodyPr>
            <a:normAutofit/>
          </a:bodyPr>
          <a:lstStyle/>
          <a:p>
            <a:r>
              <a:rPr lang="en-IN" dirty="0">
                <a:solidFill>
                  <a:schemeClr val="bg1"/>
                </a:solidFill>
              </a:rPr>
              <a:t>Major findings from EDA</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3666B5-7A33-45BF-A707-C6D2C52CF815}"/>
              </a:ext>
            </a:extLst>
          </p:cNvPr>
          <p:cNvSpPr>
            <a:spLocks noGrp="1"/>
          </p:cNvSpPr>
          <p:nvPr>
            <p:ph idx="1"/>
          </p:nvPr>
        </p:nvSpPr>
        <p:spPr>
          <a:xfrm>
            <a:off x="838200" y="2269173"/>
            <a:ext cx="10515600" cy="3659988"/>
          </a:xfrm>
        </p:spPr>
        <p:txBody>
          <a:bodyPr>
            <a:normAutofit/>
          </a:bodyPr>
          <a:lstStyle/>
          <a:p>
            <a:r>
              <a:rPr lang="en-IN" sz="2400" dirty="0">
                <a:solidFill>
                  <a:schemeClr val="bg1"/>
                </a:solidFill>
              </a:rPr>
              <a:t>The increase in the use of technology(phones) indicates the high rate of GDP. </a:t>
            </a:r>
          </a:p>
          <a:p>
            <a:r>
              <a:rPr lang="en-IN" sz="2400" dirty="0">
                <a:solidFill>
                  <a:schemeClr val="bg1"/>
                </a:solidFill>
              </a:rPr>
              <a:t>Most countries have high literacy rates. We see a positive correlation between literacy and GDP. In some places where the literacy rate is low, the GDP is too low.</a:t>
            </a:r>
          </a:p>
          <a:p>
            <a:r>
              <a:rPr lang="en-IN" sz="2400" dirty="0">
                <a:solidFill>
                  <a:schemeClr val="bg1"/>
                </a:solidFill>
              </a:rPr>
              <a:t>Net Migration and GDP are positively correlated. With larger immigration there is higher per capita GDP.</a:t>
            </a:r>
          </a:p>
          <a:p>
            <a:endParaRPr lang="en-IN" sz="2400" dirty="0">
              <a:solidFill>
                <a:schemeClr val="bg1"/>
              </a:solidFill>
            </a:endParaRPr>
          </a:p>
        </p:txBody>
      </p:sp>
    </p:spTree>
    <p:extLst>
      <p:ext uri="{BB962C8B-B14F-4D97-AF65-F5344CB8AC3E}">
        <p14:creationId xmlns:p14="http://schemas.microsoft.com/office/powerpoint/2010/main" val="27388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85EE8F-F4E0-4B3C-8A8A-9EAD50F5A03F}"/>
              </a:ext>
            </a:extLst>
          </p:cNvPr>
          <p:cNvPicPr/>
          <p:nvPr/>
        </p:nvPicPr>
        <p:blipFill>
          <a:blip r:embed="rId2"/>
          <a:stretch>
            <a:fillRect/>
          </a:stretch>
        </p:blipFill>
        <p:spPr>
          <a:xfrm>
            <a:off x="3265714" y="667657"/>
            <a:ext cx="8432800" cy="5573485"/>
          </a:xfrm>
          <a:prstGeom prst="rect">
            <a:avLst/>
          </a:prstGeom>
        </p:spPr>
      </p:pic>
      <p:sp>
        <p:nvSpPr>
          <p:cNvPr id="3" name="TextBox 2">
            <a:extLst>
              <a:ext uri="{FF2B5EF4-FFF2-40B4-BE49-F238E27FC236}">
                <a16:creationId xmlns:a16="http://schemas.microsoft.com/office/drawing/2014/main" id="{BDEA3BD3-6626-4E00-A4CB-65A5E7F3554A}"/>
              </a:ext>
            </a:extLst>
          </p:cNvPr>
          <p:cNvSpPr txBox="1"/>
          <p:nvPr/>
        </p:nvSpPr>
        <p:spPr>
          <a:xfrm>
            <a:off x="493486" y="914400"/>
            <a:ext cx="1828800" cy="4247317"/>
          </a:xfrm>
          <a:prstGeom prst="rect">
            <a:avLst/>
          </a:prstGeom>
          <a:noFill/>
        </p:spPr>
        <p:txBody>
          <a:bodyPr wrap="square" rtlCol="0">
            <a:spAutoFit/>
          </a:bodyPr>
          <a:lstStyle/>
          <a:p>
            <a:r>
              <a:rPr lang="en-IN" dirty="0"/>
              <a:t>The multivariate graph shows that Western Europe is a more developed country and has higher GDP. Next comes Asia.  Sub-Saharan Africa, C.W of Ind. States, Baltics are regions are developing and have a low GDP.</a:t>
            </a:r>
          </a:p>
          <a:p>
            <a:endParaRPr lang="en-IN" dirty="0"/>
          </a:p>
        </p:txBody>
      </p:sp>
    </p:spTree>
    <p:extLst>
      <p:ext uri="{BB962C8B-B14F-4D97-AF65-F5344CB8AC3E}">
        <p14:creationId xmlns:p14="http://schemas.microsoft.com/office/powerpoint/2010/main" val="348333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225CEC-05A2-4574-B777-55D1C72404D7}"/>
              </a:ext>
            </a:extLst>
          </p:cNvPr>
          <p:cNvSpPr>
            <a:spLocks noGrp="1"/>
          </p:cNvSpPr>
          <p:nvPr>
            <p:ph type="title"/>
          </p:nvPr>
        </p:nvSpPr>
        <p:spPr>
          <a:xfrm>
            <a:off x="524256" y="583616"/>
            <a:ext cx="3722141" cy="5520579"/>
          </a:xfrm>
        </p:spPr>
        <p:txBody>
          <a:bodyPr>
            <a:normAutofit/>
          </a:bodyPr>
          <a:lstStyle/>
          <a:p>
            <a:r>
              <a:rPr lang="en-IN">
                <a:solidFill>
                  <a:srgbClr val="FFFFFF"/>
                </a:solidFill>
              </a:rPr>
              <a:t>Data Scraping</a:t>
            </a:r>
          </a:p>
        </p:txBody>
      </p:sp>
      <p:sp>
        <p:nvSpPr>
          <p:cNvPr id="10"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56CD351-A0E7-4087-92E8-455CF3ACA8B4}"/>
              </a:ext>
            </a:extLst>
          </p:cNvPr>
          <p:cNvSpPr>
            <a:spLocks noGrp="1"/>
          </p:cNvSpPr>
          <p:nvPr>
            <p:ph idx="1"/>
          </p:nvPr>
        </p:nvSpPr>
        <p:spPr>
          <a:xfrm>
            <a:off x="4934269" y="583616"/>
            <a:ext cx="6594189" cy="5520579"/>
          </a:xfrm>
        </p:spPr>
        <p:txBody>
          <a:bodyPr anchor="ctr">
            <a:normAutofit/>
          </a:bodyPr>
          <a:lstStyle/>
          <a:p>
            <a:r>
              <a:rPr lang="en-IN" sz="2000" dirty="0">
                <a:solidFill>
                  <a:srgbClr val="FFFFFF"/>
                </a:solidFill>
              </a:rPr>
              <a:t>To predict energy consumption (which is not a part of data set) based on GDP and population of countries, we performed data scraping.</a:t>
            </a:r>
          </a:p>
          <a:p>
            <a:r>
              <a:rPr lang="en-IN" sz="2000" dirty="0">
                <a:solidFill>
                  <a:srgbClr val="FFFFFF"/>
                </a:solidFill>
              </a:rPr>
              <a:t>Pulled data from below link:</a:t>
            </a:r>
          </a:p>
          <a:p>
            <a:pPr marL="0" indent="0">
              <a:buNone/>
            </a:pPr>
            <a:r>
              <a:rPr lang="en-IN" sz="2000" dirty="0">
                <a:solidFill>
                  <a:srgbClr val="FFFFFF"/>
                </a:solidFill>
                <a:hlinkClick r:id="rId2"/>
              </a:rPr>
              <a:t>https://www.cia.gov/library/publications/resources/the-world-factbook/fields/253rank.html</a:t>
            </a:r>
            <a:endParaRPr lang="en-IN" sz="2000" dirty="0">
              <a:solidFill>
                <a:srgbClr val="FFFFFF"/>
              </a:solidFill>
            </a:endParaRPr>
          </a:p>
          <a:p>
            <a:r>
              <a:rPr lang="en-IN" sz="2000" dirty="0">
                <a:solidFill>
                  <a:srgbClr val="FFFFFF"/>
                </a:solidFill>
              </a:rPr>
              <a:t>Used </a:t>
            </a:r>
            <a:r>
              <a:rPr lang="en-IN" sz="2000" dirty="0" err="1">
                <a:solidFill>
                  <a:srgbClr val="FFFFFF"/>
                </a:solidFill>
              </a:rPr>
              <a:t>BeautifulSoup</a:t>
            </a:r>
            <a:r>
              <a:rPr lang="en-IN" sz="2000" dirty="0">
                <a:solidFill>
                  <a:srgbClr val="FFFFFF"/>
                </a:solidFill>
              </a:rPr>
              <a:t> package for parsing HTML document.</a:t>
            </a:r>
          </a:p>
        </p:txBody>
      </p:sp>
    </p:spTree>
    <p:extLst>
      <p:ext uri="{BB962C8B-B14F-4D97-AF65-F5344CB8AC3E}">
        <p14:creationId xmlns:p14="http://schemas.microsoft.com/office/powerpoint/2010/main" val="2912008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1148</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Impact</vt:lpstr>
      <vt:lpstr>Office Theme</vt:lpstr>
      <vt:lpstr>PowerPoint Presentation</vt:lpstr>
      <vt:lpstr>Goal of the project.</vt:lpstr>
      <vt:lpstr>Description of data and it’s  pre-processing</vt:lpstr>
      <vt:lpstr>Description of data and it’s  pre-processing </vt:lpstr>
      <vt:lpstr>Exploratory Data Analysis</vt:lpstr>
      <vt:lpstr>Major findings from EDA</vt:lpstr>
      <vt:lpstr>Major findings from EDA</vt:lpstr>
      <vt:lpstr>PowerPoint Presentation</vt:lpstr>
      <vt:lpstr>Data Scraping</vt:lpstr>
      <vt:lpstr>Linear regression model-Model 1</vt:lpstr>
      <vt:lpstr>Linear regression model-Model 2</vt:lpstr>
      <vt:lpstr>Linear regression model-Model 3</vt:lpstr>
      <vt:lpstr>Linear regression model-Model 4</vt:lpstr>
      <vt:lpstr>Linear regression model-Model 4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Mahadik, Chinmayi Suryakant</dc:creator>
  <cp:lastModifiedBy>Mahadik, Chinmayi Suryakant</cp:lastModifiedBy>
  <cp:revision>20</cp:revision>
  <dcterms:created xsi:type="dcterms:W3CDTF">2020-04-07T00:29:50Z</dcterms:created>
  <dcterms:modified xsi:type="dcterms:W3CDTF">2020-05-21T17:19:33Z</dcterms:modified>
</cp:coreProperties>
</file>