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41"/>
  </p:notesMasterIdLst>
  <p:sldIdLst>
    <p:sldId id="256" r:id="rId3"/>
    <p:sldId id="257" r:id="rId4"/>
    <p:sldId id="292" r:id="rId5"/>
    <p:sldId id="258" r:id="rId6"/>
    <p:sldId id="260" r:id="rId7"/>
    <p:sldId id="265" r:id="rId8"/>
    <p:sldId id="259" r:id="rId9"/>
    <p:sldId id="262" r:id="rId10"/>
    <p:sldId id="263" r:id="rId11"/>
    <p:sldId id="264" r:id="rId12"/>
    <p:sldId id="293" r:id="rId13"/>
    <p:sldId id="266" r:id="rId14"/>
    <p:sldId id="267" r:id="rId15"/>
    <p:sldId id="268" r:id="rId16"/>
    <p:sldId id="269" r:id="rId17"/>
    <p:sldId id="270" r:id="rId18"/>
    <p:sldId id="286" r:id="rId19"/>
    <p:sldId id="291" r:id="rId20"/>
    <p:sldId id="290" r:id="rId21"/>
    <p:sldId id="288" r:id="rId22"/>
    <p:sldId id="289" r:id="rId23"/>
    <p:sldId id="271" r:id="rId24"/>
    <p:sldId id="294" r:id="rId25"/>
    <p:sldId id="26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21BA0-DAB6-4E63-A0C6-59B8AAEBCA18}">
  <a:tblStyle styleId="{E2421BA0-DAB6-4E63-A0C6-59B8AAEBCA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p:restoredTop sz="94624"/>
  </p:normalViewPr>
  <p:slideViewPr>
    <p:cSldViewPr snapToGrid="0">
      <p:cViewPr>
        <p:scale>
          <a:sx n="122" d="100"/>
          <a:sy n="122" d="100"/>
        </p:scale>
        <p:origin x="968" y="5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a45cb31ff0_2_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1a45cb31ff0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a45cb31ff0_2_6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1a45cb31ff0_2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45cb31ff0_2_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1a45cb31ff0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252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a45cb31ff0_2_7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a45cb31ff0_2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45cb31ff0_2_7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1a45cb31ff0_2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a45cb31ff0_2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1a45cb31ff0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a45cb31ff0_2_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1a45cb31ff0_2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45cb31ff0_0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1a45cb31ff0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45cb31ff0_2_9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1a45cb31ff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45cb31ff0_2_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1a45cb31ff0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507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a45cb31ff0_2_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1a45cb31ff0_2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45cb31ff0_2_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1a45cb31ff0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45cb31ff0_2_10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1a45cb31ff0_2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a45cb31ff0_2_10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a45cb31ff0_2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a493c9ed3a_0_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a493c9ed3a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493c9ed3a_0_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a493c9ed3a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a493c9ed3a_0_8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1a493c9ed3a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45cb31ff0_2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a45cb31ff0_2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a4f22a8933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1a4f22a893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a493c9ed3a_0_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1a493c9ed3a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a493c9ed3a_0_1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1a493c9ed3a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a493c9ed3a_0_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1a493c9ed3a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45cb31ff0_2_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1a45cb31ff0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894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a493c9ed3a_0_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1a493c9ed3a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a493c9ed3a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1a493c9ed3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a45cb31ff0_2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a45cb31ff0_2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a45cb31ff0_2_1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1a45cb31ff0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a45cb31ff0_2_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1a45cb31ff0_2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45cb31ff0_2_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1a45cb31ff0_2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a45cb31ff0_2_6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a45cb31ff0_2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45cb31ff0_2_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1a45cb31ff0_2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a45cb31ff0_2_5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1a45cb31ff0_2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45cb31ff0_2_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1a45cb31ff0_2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0" name="Google Shape;60;p1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74140" y="64873"/>
            <a:ext cx="8998808" cy="5013754"/>
          </a:xfrm>
          <a:prstGeom prst="rect">
            <a:avLst/>
          </a:prstGeom>
          <a:noFill/>
          <a:ln w="28575" cap="flat" cmpd="sng">
            <a:solidFill>
              <a:srgbClr val="46B0F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52" name="Google Shape;52;p13" descr="A picture containing text, clipart&#10;&#10;Description automatically generated"/>
          <p:cNvPicPr preferRelativeResize="0"/>
          <p:nvPr/>
        </p:nvPicPr>
        <p:blipFill rotWithShape="1">
          <a:blip r:embed="rId5">
            <a:alphaModFix/>
          </a:blip>
          <a:srcRect t="12813" r="7454"/>
          <a:stretch/>
        </p:blipFill>
        <p:spPr>
          <a:xfrm>
            <a:off x="8038567" y="95866"/>
            <a:ext cx="1002193" cy="40558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hyperlink" Target="https://drive.google.com/file/d/1wtQOjW9-5IDp_IGrJta40OoEaphYIi9B/view?usp=sharing" TargetMode="External"/><Relationship Id="rId3" Type="http://schemas.openxmlformats.org/officeDocument/2006/relationships/hyperlink" Target="https://drive.google.com/file/d/1aCxyw0A_kYBJ12d76nOUbgja33fEHnfg/view?usp=sharing," TargetMode="External"/><Relationship Id="rId7" Type="http://schemas.openxmlformats.org/officeDocument/2006/relationships/hyperlink" Target="https://drive.google.com/file/d/1w2N9h71a0azA1ZmjVODb00hBkgUERhtE/view?usp=sharing"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hyperlink" Target="https://drive.google.com/file/d/1VMz5zWarJSIX7stRpnuZv9nRTFJtQH5x/view?usp=sharing," TargetMode="External"/><Relationship Id="rId5" Type="http://schemas.openxmlformats.org/officeDocument/2006/relationships/hyperlink" Target="https://drive.google.com/file/d/1uymGNp8M2DAlmiXULeH8iSg1jk03ATUT/view?usp=sharing," TargetMode="External"/><Relationship Id="rId10" Type="http://schemas.openxmlformats.org/officeDocument/2006/relationships/hyperlink" Target="https://drive.google.com/file/d/1f9x6Ag5oUT1j-Y-rnsc8Z_JnEdAQDPrp/view?usp=sharing" TargetMode="External"/><Relationship Id="rId4" Type="http://schemas.openxmlformats.org/officeDocument/2006/relationships/hyperlink" Target="https://drive.google.com/file/d/1OnsyUDbzHWLHcpnN1QL3NEkZYXd0yTFE/view?usp=sharing," TargetMode="External"/><Relationship Id="rId9" Type="http://schemas.openxmlformats.org/officeDocument/2006/relationships/hyperlink" Target="https://drive.google.com/file/d/1bhcYsjPo_rJrasHWcDtwRTdH3kq5oBe9/view?usp=shar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25.jpg"/><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7.jpg"/></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6.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p:nvPr/>
        </p:nvSpPr>
        <p:spPr>
          <a:xfrm>
            <a:off x="8001000" y="112853"/>
            <a:ext cx="1035935" cy="51218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69" name="Google Shape;69;p17" descr="A picture containing text, sign, outdoor&#10;&#10;Description automatically generated"/>
          <p:cNvPicPr preferRelativeResize="0"/>
          <p:nvPr/>
        </p:nvPicPr>
        <p:blipFill rotWithShape="1">
          <a:blip r:embed="rId3">
            <a:alphaModFix/>
          </a:blip>
          <a:srcRect/>
          <a:stretch/>
        </p:blipFill>
        <p:spPr>
          <a:xfrm>
            <a:off x="228622" y="94581"/>
            <a:ext cx="657128" cy="1118759"/>
          </a:xfrm>
          <a:prstGeom prst="rect">
            <a:avLst/>
          </a:prstGeom>
          <a:noFill/>
          <a:ln>
            <a:noFill/>
          </a:ln>
        </p:spPr>
      </p:pic>
      <p:pic>
        <p:nvPicPr>
          <p:cNvPr id="70" name="Google Shape;70;p17" descr="A picture containing text, clipart&#10;&#10;Description automatically generated"/>
          <p:cNvPicPr preferRelativeResize="0"/>
          <p:nvPr/>
        </p:nvPicPr>
        <p:blipFill rotWithShape="1">
          <a:blip r:embed="rId4">
            <a:alphaModFix/>
          </a:blip>
          <a:srcRect/>
          <a:stretch/>
        </p:blipFill>
        <p:spPr>
          <a:xfrm>
            <a:off x="5613763" y="107766"/>
            <a:ext cx="3423171" cy="1105573"/>
          </a:xfrm>
          <a:prstGeom prst="rect">
            <a:avLst/>
          </a:prstGeom>
          <a:noFill/>
          <a:ln>
            <a:noFill/>
          </a:ln>
        </p:spPr>
      </p:pic>
      <p:sp>
        <p:nvSpPr>
          <p:cNvPr id="71" name="Google Shape;71;p17"/>
          <p:cNvSpPr txBox="1"/>
          <p:nvPr/>
        </p:nvSpPr>
        <p:spPr>
          <a:xfrm>
            <a:off x="2067196" y="1332245"/>
            <a:ext cx="5025934" cy="5770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dirty="0">
                <a:solidFill>
                  <a:schemeClr val="dk1"/>
                </a:solidFill>
                <a:latin typeface="Times New Roman"/>
                <a:ea typeface="Times New Roman"/>
                <a:cs typeface="Times New Roman"/>
                <a:sym typeface="Times New Roman"/>
              </a:rPr>
              <a:t>CAD Project </a:t>
            </a:r>
            <a:endParaRPr sz="1100" dirty="0"/>
          </a:p>
        </p:txBody>
      </p:sp>
      <p:sp>
        <p:nvSpPr>
          <p:cNvPr id="72" name="Google Shape;72;p17"/>
          <p:cNvSpPr txBox="1"/>
          <p:nvPr/>
        </p:nvSpPr>
        <p:spPr>
          <a:xfrm>
            <a:off x="885749" y="2112264"/>
            <a:ext cx="7461416" cy="71555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dirty="0">
                <a:solidFill>
                  <a:schemeClr val="dk1"/>
                </a:solidFill>
                <a:latin typeface="Times New Roman"/>
                <a:ea typeface="Times New Roman"/>
                <a:cs typeface="Times New Roman"/>
                <a:sym typeface="Times New Roman"/>
              </a:rPr>
              <a:t>Title: Breast Masses Segmentation and Classification from Mammograms</a:t>
            </a:r>
            <a:endParaRPr sz="1100" dirty="0"/>
          </a:p>
        </p:txBody>
      </p:sp>
      <p:sp>
        <p:nvSpPr>
          <p:cNvPr id="73" name="Google Shape;73;p17"/>
          <p:cNvSpPr txBox="1"/>
          <p:nvPr/>
        </p:nvSpPr>
        <p:spPr>
          <a:xfrm>
            <a:off x="145001" y="4077355"/>
            <a:ext cx="3371400" cy="50010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Presented by:</a:t>
            </a:r>
            <a:endParaRPr sz="1100" dirty="0"/>
          </a:p>
          <a:p>
            <a:pPr marL="0" marR="0" lvl="0" indent="0" algn="l" rtl="0">
              <a:spcBef>
                <a:spcPts val="0"/>
              </a:spcBef>
              <a:spcAft>
                <a:spcPts val="0"/>
              </a:spcAft>
              <a:buNone/>
            </a:pPr>
            <a:r>
              <a:rPr lang="en" sz="1400" dirty="0">
                <a:solidFill>
                  <a:schemeClr val="dk1"/>
                </a:solidFill>
                <a:latin typeface="Calibri"/>
                <a:ea typeface="Calibri"/>
                <a:cs typeface="Calibri"/>
                <a:sym typeface="Calibri"/>
              </a:rPr>
              <a:t>R214220361 – </a:t>
            </a:r>
            <a:r>
              <a:rPr lang="en" sz="1400" dirty="0" err="1">
                <a:solidFill>
                  <a:schemeClr val="dk1"/>
                </a:solidFill>
                <a:latin typeface="Calibri"/>
                <a:ea typeface="Calibri"/>
                <a:cs typeface="Calibri"/>
                <a:sym typeface="Calibri"/>
              </a:rPr>
              <a:t>Chinmayi</a:t>
            </a:r>
            <a:r>
              <a:rPr lang="en" sz="1400" dirty="0">
                <a:solidFill>
                  <a:schemeClr val="dk1"/>
                </a:solidFill>
                <a:latin typeface="Calibri"/>
                <a:ea typeface="Calibri"/>
                <a:cs typeface="Calibri"/>
                <a:sym typeface="Calibri"/>
              </a:rPr>
              <a:t> </a:t>
            </a:r>
            <a:r>
              <a:rPr lang="en" sz="1400" dirty="0" err="1">
                <a:solidFill>
                  <a:schemeClr val="dk1"/>
                </a:solidFill>
                <a:latin typeface="Calibri"/>
                <a:ea typeface="Calibri"/>
                <a:cs typeface="Calibri"/>
                <a:sym typeface="Calibri"/>
              </a:rPr>
              <a:t>Parimal</a:t>
            </a:r>
            <a:endParaRPr sz="1400" dirty="0">
              <a:solidFill>
                <a:schemeClr val="dk1"/>
              </a:solidFill>
              <a:latin typeface="Calibri"/>
              <a:ea typeface="Calibri"/>
              <a:cs typeface="Calibri"/>
              <a:sym typeface="Calibri"/>
            </a:endParaRPr>
          </a:p>
        </p:txBody>
      </p:sp>
      <p:sp>
        <p:nvSpPr>
          <p:cNvPr id="74" name="Google Shape;74;p17"/>
          <p:cNvSpPr txBox="1"/>
          <p:nvPr/>
        </p:nvSpPr>
        <p:spPr>
          <a:xfrm>
            <a:off x="6662057" y="4026626"/>
            <a:ext cx="2037806" cy="50010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chemeClr val="dk1"/>
                </a:solidFill>
                <a:latin typeface="Calibri"/>
                <a:ea typeface="Calibri"/>
                <a:cs typeface="Calibri"/>
                <a:sym typeface="Calibri"/>
              </a:rPr>
              <a:t>Mentored By</a:t>
            </a:r>
            <a:endParaRPr sz="1100" dirty="0"/>
          </a:p>
          <a:p>
            <a:pPr marL="0" marR="0" lvl="0" indent="0" algn="l" rtl="0">
              <a:spcBef>
                <a:spcPts val="0"/>
              </a:spcBef>
              <a:spcAft>
                <a:spcPts val="0"/>
              </a:spcAft>
              <a:buNone/>
            </a:pPr>
            <a:r>
              <a:rPr lang="en" sz="1400" dirty="0">
                <a:solidFill>
                  <a:schemeClr val="dk1"/>
                </a:solidFill>
                <a:latin typeface="Calibri"/>
                <a:ea typeface="Calibri"/>
                <a:cs typeface="Calibri"/>
                <a:sym typeface="Calibri"/>
              </a:rPr>
              <a:t>Mr. Harvinder Singh</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p:nvPr/>
        </p:nvSpPr>
        <p:spPr>
          <a:xfrm>
            <a:off x="-468829" y="675789"/>
            <a:ext cx="4742401" cy="43855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0" i="0" strike="noStrike" cap="none" dirty="0">
                <a:solidFill>
                  <a:schemeClr val="accent1">
                    <a:lumMod val="75000"/>
                  </a:schemeClr>
                </a:solidFill>
                <a:latin typeface="Times New Roman"/>
                <a:ea typeface="Times New Roman"/>
                <a:cs typeface="Times New Roman"/>
                <a:sym typeface="Times New Roman"/>
              </a:rPr>
              <a:t>SWOT Analysis</a:t>
            </a:r>
            <a:endParaRPr sz="2400" dirty="0">
              <a:solidFill>
                <a:schemeClr val="accent1">
                  <a:lumMod val="75000"/>
                </a:schemeClr>
              </a:solidFill>
            </a:endParaRPr>
          </a:p>
        </p:txBody>
      </p:sp>
      <p:pic>
        <p:nvPicPr>
          <p:cNvPr id="123" name="Google Shape;123;p25"/>
          <p:cNvPicPr preferRelativeResize="0"/>
          <p:nvPr/>
        </p:nvPicPr>
        <p:blipFill>
          <a:blip r:embed="rId3">
            <a:alphaModFix/>
          </a:blip>
          <a:stretch>
            <a:fillRect/>
          </a:stretch>
        </p:blipFill>
        <p:spPr>
          <a:xfrm>
            <a:off x="754675" y="1155840"/>
            <a:ext cx="7952596" cy="3682860"/>
          </a:xfrm>
          <a:prstGeom prst="rect">
            <a:avLst/>
          </a:prstGeom>
          <a:noFill/>
          <a:ln>
            <a:noFill/>
          </a:ln>
        </p:spPr>
      </p:pic>
      <p:sp>
        <p:nvSpPr>
          <p:cNvPr id="124" name="Google Shape;124;p25"/>
          <p:cNvSpPr txBox="1"/>
          <p:nvPr/>
        </p:nvSpPr>
        <p:spPr>
          <a:xfrm>
            <a:off x="1610025" y="4791675"/>
            <a:ext cx="3091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p:nvPr/>
        </p:nvSpPr>
        <p:spPr>
          <a:xfrm>
            <a:off x="1324303" y="2088840"/>
            <a:ext cx="6831724" cy="5308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000" b="1" dirty="0">
                <a:solidFill>
                  <a:srgbClr val="46B0FA"/>
                </a:solidFill>
                <a:latin typeface="Arial"/>
                <a:ea typeface="Arial"/>
                <a:cs typeface="Arial"/>
                <a:sym typeface="Arial"/>
              </a:rPr>
              <a:t>Technical Design and Requirements</a:t>
            </a:r>
            <a:endParaRPr sz="3000" b="1" dirty="0">
              <a:solidFill>
                <a:srgbClr val="46B0FA"/>
              </a:solidFill>
              <a:latin typeface="Arial"/>
              <a:ea typeface="Arial"/>
              <a:cs typeface="Arial"/>
              <a:sym typeface="Arial"/>
            </a:endParaRPr>
          </a:p>
        </p:txBody>
      </p:sp>
    </p:spTree>
    <p:extLst>
      <p:ext uri="{BB962C8B-B14F-4D97-AF65-F5344CB8AC3E}">
        <p14:creationId xmlns:p14="http://schemas.microsoft.com/office/powerpoint/2010/main" val="379351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p:nvPr/>
        </p:nvSpPr>
        <p:spPr>
          <a:xfrm>
            <a:off x="563524" y="821292"/>
            <a:ext cx="49689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dirty="0">
                <a:solidFill>
                  <a:schemeClr val="accent1">
                    <a:lumMod val="75000"/>
                  </a:schemeClr>
                </a:solidFill>
                <a:latin typeface="Times New Roman"/>
                <a:ea typeface="Times New Roman"/>
                <a:cs typeface="Times New Roman"/>
                <a:sym typeface="Times New Roman"/>
              </a:rPr>
              <a:t>Reference Framework Model</a:t>
            </a:r>
            <a:r>
              <a:rPr lang="en" sz="1500" dirty="0">
                <a:solidFill>
                  <a:schemeClr val="accent1">
                    <a:lumMod val="75000"/>
                  </a:schemeClr>
                </a:solidFill>
                <a:latin typeface="Times New Roman"/>
                <a:ea typeface="Times New Roman"/>
                <a:cs typeface="Times New Roman"/>
                <a:sym typeface="Times New Roman"/>
              </a:rPr>
              <a:t> </a:t>
            </a:r>
            <a:endParaRPr sz="1100" dirty="0">
              <a:solidFill>
                <a:schemeClr val="accent1">
                  <a:lumMod val="75000"/>
                </a:schemeClr>
              </a:solidFill>
            </a:endParaRPr>
          </a:p>
        </p:txBody>
      </p:sp>
      <p:pic>
        <p:nvPicPr>
          <p:cNvPr id="137" name="Google Shape;137;p27"/>
          <p:cNvPicPr preferRelativeResize="0"/>
          <p:nvPr/>
        </p:nvPicPr>
        <p:blipFill>
          <a:blip r:embed="rId3">
            <a:alphaModFix/>
          </a:blip>
          <a:stretch>
            <a:fillRect/>
          </a:stretch>
        </p:blipFill>
        <p:spPr>
          <a:xfrm>
            <a:off x="1473425" y="1449000"/>
            <a:ext cx="6372749" cy="3437375"/>
          </a:xfrm>
          <a:prstGeom prst="rect">
            <a:avLst/>
          </a:prstGeom>
          <a:noFill/>
          <a:ln>
            <a:noFill/>
          </a:ln>
        </p:spPr>
      </p:pic>
      <p:sp>
        <p:nvSpPr>
          <p:cNvPr id="138" name="Google Shape;138;p27"/>
          <p:cNvSpPr txBox="1"/>
          <p:nvPr/>
        </p:nvSpPr>
        <p:spPr>
          <a:xfrm>
            <a:off x="6434025" y="4711200"/>
            <a:ext cx="2975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Src- https://neurohive.io/en/popular-networks/vgg16/</a:t>
            </a:r>
            <a:endParaRPr sz="800"/>
          </a:p>
        </p:txBody>
      </p:sp>
      <p:sp>
        <p:nvSpPr>
          <p:cNvPr id="139" name="Google Shape;139;p27"/>
          <p:cNvSpPr txBox="1"/>
          <p:nvPr/>
        </p:nvSpPr>
        <p:spPr>
          <a:xfrm>
            <a:off x="3130800" y="4711200"/>
            <a:ext cx="2882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A working model representation of VGG16 framework</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681142" y="1025674"/>
            <a:ext cx="7391100" cy="362403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Steps</a:t>
            </a:r>
            <a:r>
              <a:rPr lang="en" sz="2400" dirty="0">
                <a:solidFill>
                  <a:schemeClr val="accent1">
                    <a:lumMod val="75000"/>
                  </a:schemeClr>
                </a:solidFill>
                <a:latin typeface="Times New Roman"/>
                <a:ea typeface="Times New Roman"/>
                <a:cs typeface="Times New Roman"/>
                <a:sym typeface="Times New Roman"/>
              </a:rPr>
              <a:t> </a:t>
            </a:r>
          </a:p>
          <a:p>
            <a:pPr marL="0" marR="0" lvl="0" indent="0" algn="l" rtl="0">
              <a:spcBef>
                <a:spcPts val="0"/>
              </a:spcBef>
              <a:spcAft>
                <a:spcPts val="0"/>
              </a:spcAft>
              <a:buNone/>
            </a:pPr>
            <a:endParaRPr sz="1100" dirty="0"/>
          </a:p>
          <a:p>
            <a:pPr marL="0" marR="0" lvl="0" indent="0" algn="l" rtl="0">
              <a:spcBef>
                <a:spcPts val="0"/>
              </a:spcBef>
              <a:spcAft>
                <a:spcPts val="0"/>
              </a:spcAft>
              <a:buNone/>
            </a:pPr>
            <a:endParaRPr sz="1400" dirty="0">
              <a:solidFill>
                <a:srgbClr val="FF0000"/>
              </a:solidFill>
              <a:latin typeface="Arial"/>
              <a:ea typeface="Arial"/>
              <a:cs typeface="Arial"/>
              <a:sym typeface="Arial"/>
            </a:endParaRPr>
          </a:p>
          <a:p>
            <a:pPr marL="254000" lvl="0" indent="-254000">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Dataset acquisition- </a:t>
            </a:r>
            <a:r>
              <a:rPr lang="en-IN" dirty="0">
                <a:solidFill>
                  <a:schemeClr val="dk1"/>
                </a:solidFill>
                <a:latin typeface="Times New Roman"/>
                <a:ea typeface="Times New Roman"/>
                <a:cs typeface="Times New Roman"/>
                <a:sym typeface="Times New Roman"/>
              </a:rPr>
              <a:t>The proposed model is based on the MIAS dataset, which is </a:t>
            </a:r>
            <a:r>
              <a:rPr lang="en-IN" dirty="0" err="1">
                <a:solidFill>
                  <a:schemeClr val="dk1"/>
                </a:solidFill>
                <a:latin typeface="Times New Roman"/>
                <a:ea typeface="Times New Roman"/>
                <a:cs typeface="Times New Roman"/>
                <a:sym typeface="Times New Roman"/>
              </a:rPr>
              <a:t>publically</a:t>
            </a:r>
            <a:r>
              <a:rPr lang="en-IN" dirty="0">
                <a:solidFill>
                  <a:schemeClr val="dk1"/>
                </a:solidFill>
                <a:latin typeface="Times New Roman"/>
                <a:ea typeface="Times New Roman"/>
                <a:cs typeface="Times New Roman"/>
                <a:sym typeface="Times New Roman"/>
              </a:rPr>
              <a:t> available on Kaggle and from which we manually isolated ROIs.</a:t>
            </a:r>
          </a:p>
          <a:p>
            <a:pPr marL="254000" lvl="0" indent="-254000">
              <a:buClr>
                <a:schemeClr val="dk1"/>
              </a:buClr>
              <a:buSzPts val="1400"/>
              <a:buFont typeface="Times New Roman"/>
              <a:buAutoNum type="arabicPeriod"/>
            </a:pPr>
            <a:endParaRPr lang="en-IN" dirty="0">
              <a:solidFill>
                <a:schemeClr val="dk1"/>
              </a:solidFill>
              <a:latin typeface="Times New Roman"/>
              <a:ea typeface="Times New Roman"/>
              <a:cs typeface="Times New Roman"/>
              <a:sym typeface="Times New Roman"/>
            </a:endParaRPr>
          </a:p>
          <a:p>
            <a:pPr marL="254000" lvl="0" indent="-254000">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Dataset </a:t>
            </a:r>
            <a:r>
              <a:rPr lang="en-IN" b="1" dirty="0" err="1">
                <a:solidFill>
                  <a:schemeClr val="dk1"/>
                </a:solidFill>
                <a:latin typeface="Times New Roman"/>
                <a:ea typeface="Times New Roman"/>
                <a:cs typeface="Times New Roman"/>
                <a:sym typeface="Times New Roman"/>
              </a:rPr>
              <a:t>preprocessing</a:t>
            </a:r>
            <a:r>
              <a:rPr lang="en-IN" b="1"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includes noise reduction, image equalisation, and edge sharpening.</a:t>
            </a:r>
          </a:p>
          <a:p>
            <a:pPr marL="254000" lvl="0" indent="-254000">
              <a:buClr>
                <a:schemeClr val="dk1"/>
              </a:buClr>
              <a:buSzPts val="1400"/>
              <a:buFont typeface="Times New Roman"/>
              <a:buAutoNum type="arabicPeriod"/>
            </a:pPr>
            <a:endParaRPr lang="en-IN" dirty="0">
              <a:solidFill>
                <a:schemeClr val="dk1"/>
              </a:solidFill>
              <a:latin typeface="Times New Roman"/>
              <a:ea typeface="Times New Roman"/>
              <a:cs typeface="Times New Roman"/>
              <a:sym typeface="Times New Roman"/>
            </a:endParaRPr>
          </a:p>
          <a:p>
            <a:pPr marL="254000" lvl="0" indent="-254000">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Segmentation </a:t>
            </a:r>
            <a:r>
              <a:rPr lang="en-IN" dirty="0">
                <a:solidFill>
                  <a:schemeClr val="dk1"/>
                </a:solidFill>
                <a:latin typeface="Times New Roman"/>
                <a:ea typeface="Times New Roman"/>
                <a:cs typeface="Times New Roman"/>
                <a:sym typeface="Times New Roman"/>
              </a:rPr>
              <a:t>is the process of segmenting the masses using the K means Algorithm.</a:t>
            </a:r>
          </a:p>
          <a:p>
            <a:pPr marL="254000" lvl="0" indent="-254000">
              <a:buClr>
                <a:schemeClr val="dk1"/>
              </a:buClr>
              <a:buSzPts val="1400"/>
              <a:buFont typeface="Times New Roman"/>
              <a:buAutoNum type="arabicPeriod"/>
            </a:pPr>
            <a:endParaRPr lang="en-IN" dirty="0">
              <a:solidFill>
                <a:schemeClr val="dk1"/>
              </a:solidFill>
              <a:latin typeface="Times New Roman"/>
              <a:ea typeface="Times New Roman"/>
              <a:cs typeface="Times New Roman"/>
              <a:sym typeface="Times New Roman"/>
            </a:endParaRPr>
          </a:p>
          <a:p>
            <a:pPr marL="254000" lvl="0" indent="-254000">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Model Training- </a:t>
            </a:r>
            <a:r>
              <a:rPr lang="en-IN" dirty="0">
                <a:solidFill>
                  <a:schemeClr val="dk1"/>
                </a:solidFill>
                <a:latin typeface="Times New Roman"/>
                <a:ea typeface="Times New Roman"/>
                <a:cs typeface="Times New Roman"/>
                <a:sym typeface="Times New Roman"/>
              </a:rPr>
              <a:t>We train our model with the VGG16 CNN framework.</a:t>
            </a:r>
          </a:p>
          <a:p>
            <a:pPr marL="254000" lvl="0" indent="-254000">
              <a:buClr>
                <a:schemeClr val="dk1"/>
              </a:buClr>
              <a:buSzPts val="1400"/>
              <a:buFont typeface="Times New Roman"/>
              <a:buAutoNum type="arabicPeriod"/>
            </a:pPr>
            <a:endParaRPr lang="en-IN" dirty="0">
              <a:solidFill>
                <a:schemeClr val="dk1"/>
              </a:solidFill>
              <a:latin typeface="Times New Roman"/>
              <a:ea typeface="Times New Roman"/>
              <a:cs typeface="Times New Roman"/>
              <a:sym typeface="Times New Roman"/>
            </a:endParaRPr>
          </a:p>
          <a:p>
            <a:pPr marL="254000" lvl="0" indent="-254000">
              <a:buClr>
                <a:schemeClr val="dk1"/>
              </a:buClr>
              <a:buSzPts val="1400"/>
              <a:buFont typeface="Times New Roman"/>
              <a:buAutoNum type="arabicPeriod"/>
            </a:pPr>
            <a:r>
              <a:rPr lang="en-IN" b="1" dirty="0">
                <a:solidFill>
                  <a:schemeClr val="dk1"/>
                </a:solidFill>
                <a:latin typeface="Times New Roman"/>
                <a:ea typeface="Times New Roman"/>
                <a:cs typeface="Times New Roman"/>
                <a:sym typeface="Times New Roman"/>
              </a:rPr>
              <a:t>Performance and error checking </a:t>
            </a:r>
            <a:r>
              <a:rPr lang="en-IN" dirty="0">
                <a:solidFill>
                  <a:schemeClr val="dk1"/>
                </a:solidFill>
                <a:latin typeface="Times New Roman"/>
                <a:ea typeface="Times New Roman"/>
                <a:cs typeface="Times New Roman"/>
                <a:sym typeface="Times New Roman"/>
              </a:rPr>
              <a:t>will be performed on the code. It will be unveiled alongside a new dataset.</a:t>
            </a:r>
          </a:p>
          <a:p>
            <a:pPr marL="254000" marR="0" lvl="0" indent="-165100" algn="l" rtl="0">
              <a:spcBef>
                <a:spcPts val="0"/>
              </a:spcBef>
              <a:spcAft>
                <a:spcPts val="0"/>
              </a:spcAft>
              <a:buClr>
                <a:schemeClr val="dk1"/>
              </a:buClr>
              <a:buSzPts val="1400"/>
              <a:buFont typeface="Calibri"/>
              <a:buNone/>
            </a:pPr>
            <a:endParaRPr sz="1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p:nvPr/>
        </p:nvSpPr>
        <p:spPr>
          <a:xfrm>
            <a:off x="498107" y="191811"/>
            <a:ext cx="7558238"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dirty="0">
                <a:solidFill>
                  <a:schemeClr val="accent1">
                    <a:lumMod val="75000"/>
                  </a:schemeClr>
                </a:solidFill>
                <a:latin typeface="Times New Roman"/>
                <a:ea typeface="Times New Roman"/>
                <a:cs typeface="Times New Roman"/>
                <a:sym typeface="Times New Roman"/>
              </a:rPr>
              <a:t>Deliverable of each step or phase</a:t>
            </a:r>
            <a:endParaRPr sz="2400" b="1" dirty="0">
              <a:solidFill>
                <a:schemeClr val="accent1">
                  <a:lumMod val="75000"/>
                </a:schemeClr>
              </a:solidFill>
              <a:latin typeface="Times New Roman"/>
              <a:ea typeface="Times New Roman"/>
              <a:cs typeface="Times New Roman"/>
              <a:sym typeface="Times New Roman"/>
            </a:endParaRPr>
          </a:p>
        </p:txBody>
      </p:sp>
      <p:sp>
        <p:nvSpPr>
          <p:cNvPr id="152" name="Google Shape;152;p29"/>
          <p:cNvSpPr txBox="1"/>
          <p:nvPr/>
        </p:nvSpPr>
        <p:spPr>
          <a:xfrm>
            <a:off x="498107" y="909106"/>
            <a:ext cx="7746000" cy="376253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b="1" dirty="0">
                <a:solidFill>
                  <a:schemeClr val="dk1"/>
                </a:solidFill>
                <a:latin typeface="Times New Roman"/>
                <a:ea typeface="Times New Roman"/>
                <a:cs typeface="Times New Roman"/>
                <a:sym typeface="Times New Roman"/>
              </a:rPr>
              <a:t>Dataset Acquisition</a:t>
            </a:r>
            <a:endParaRPr sz="1100" dirty="0"/>
          </a:p>
          <a:p>
            <a:pPr marL="254000" lvl="0" indent="-2476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The suggested model is based on the small MIAS dataset, which is freely available on Kaggle. The dataset below contains anonymous mammograms from three types of breast cancer: benign, malignant, and normal. </a:t>
            </a:r>
          </a:p>
          <a:p>
            <a:pPr marL="254000" lvl="0" indent="-247650">
              <a:buClr>
                <a:schemeClr val="dk1"/>
              </a:buClr>
              <a:buSzPts val="1500"/>
              <a:buFont typeface="Arial"/>
              <a:buChar char="•"/>
            </a:pPr>
            <a:endParaRPr lang="en-IN" sz="1500" dirty="0">
              <a:solidFill>
                <a:schemeClr val="dk1"/>
              </a:solidFill>
              <a:latin typeface="Times New Roman"/>
              <a:ea typeface="Times New Roman"/>
              <a:cs typeface="Times New Roman"/>
              <a:sym typeface="Times New Roman"/>
            </a:endParaRPr>
          </a:p>
          <a:p>
            <a:pPr marL="254000" lvl="0" indent="-2476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The model also works with a second dataset that was constructed by hand by removing ROIs from the MIAS dataset and modifying the classes to malignant and non-cancerous. </a:t>
            </a: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 sz="1500" b="1" dirty="0">
                <a:solidFill>
                  <a:schemeClr val="dk1"/>
                </a:solidFill>
                <a:latin typeface="Times New Roman"/>
                <a:ea typeface="Times New Roman"/>
                <a:cs typeface="Times New Roman"/>
                <a:sym typeface="Times New Roman"/>
              </a:rPr>
              <a:t>Data Pre-Processing</a:t>
            </a:r>
            <a:endParaRPr sz="1100" dirty="0"/>
          </a:p>
          <a:p>
            <a:pPr marL="254000" lvl="0" indent="-2476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CLAHE (Contrast Limited Adaptive Histogram Equalisation) is used to enhance mammograms, which aids in edge enhancement and enhances overall apparent sharpness. </a:t>
            </a:r>
          </a:p>
          <a:p>
            <a:pPr marL="254000" lvl="0" indent="-247650">
              <a:buClr>
                <a:schemeClr val="dk1"/>
              </a:buClr>
              <a:buSzPts val="1500"/>
              <a:buFont typeface="Arial"/>
              <a:buChar char="•"/>
            </a:pPr>
            <a:endParaRPr lang="en-IN" sz="1500" dirty="0">
              <a:solidFill>
                <a:schemeClr val="dk1"/>
              </a:solidFill>
              <a:latin typeface="Times New Roman"/>
              <a:ea typeface="Times New Roman"/>
              <a:cs typeface="Times New Roman"/>
              <a:sym typeface="Times New Roman"/>
            </a:endParaRPr>
          </a:p>
          <a:p>
            <a:pPr marL="254000" lvl="0" indent="-2476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Following that, erosion is applied to the augmented image to remove all minor anomalies and pixels on object boundaries.</a:t>
            </a:r>
          </a:p>
          <a:p>
            <a:pPr marL="254000" marR="0" lvl="0" indent="-152400" algn="l" rtl="0">
              <a:spcBef>
                <a:spcPts val="0"/>
              </a:spcBef>
              <a:spcAft>
                <a:spcPts val="0"/>
              </a:spcAft>
              <a:buClr>
                <a:schemeClr val="dk1"/>
              </a:buClr>
              <a:buSzPts val="1500"/>
              <a:buFont typeface="Arial"/>
              <a:buNone/>
            </a:pPr>
            <a:endParaRPr sz="15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p:nvPr/>
        </p:nvSpPr>
        <p:spPr>
          <a:xfrm>
            <a:off x="755009" y="631651"/>
            <a:ext cx="7367700" cy="437809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 sz="1400" b="1" dirty="0">
                <a:solidFill>
                  <a:schemeClr val="dk1"/>
                </a:solidFill>
                <a:latin typeface="Times New Roman"/>
                <a:ea typeface="Times New Roman"/>
                <a:cs typeface="Times New Roman"/>
                <a:sym typeface="Times New Roman"/>
              </a:rPr>
              <a:t>Segmentation</a:t>
            </a:r>
            <a:endParaRPr sz="1100" dirty="0"/>
          </a:p>
          <a:p>
            <a:pPr marL="0" marR="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457200" lvl="0" indent="-323850">
              <a:buClr>
                <a:schemeClr val="dk1"/>
              </a:buClr>
              <a:buSzPts val="1500"/>
              <a:buFont typeface="Times New Roman"/>
              <a:buChar char="●"/>
            </a:pPr>
            <a:r>
              <a:rPr lang="en-IN" sz="1500" dirty="0">
                <a:solidFill>
                  <a:schemeClr val="dk1"/>
                </a:solidFill>
                <a:latin typeface="Times New Roman"/>
                <a:ea typeface="Times New Roman"/>
                <a:cs typeface="Times New Roman"/>
                <a:sym typeface="Times New Roman"/>
              </a:rPr>
              <a:t>The suggested model employs the K-mean Algorithm to discriminate between image intensities.</a:t>
            </a:r>
          </a:p>
          <a:p>
            <a:pPr marL="457200" lvl="0" indent="-323850">
              <a:buClr>
                <a:schemeClr val="dk1"/>
              </a:buClr>
              <a:buSzPts val="1500"/>
              <a:buFont typeface="Times New Roman"/>
              <a:buChar char="●"/>
            </a:pPr>
            <a:endParaRPr lang="en-IN" sz="1500" dirty="0">
              <a:solidFill>
                <a:schemeClr val="dk1"/>
              </a:solidFill>
              <a:latin typeface="Times New Roman"/>
              <a:ea typeface="Times New Roman"/>
              <a:cs typeface="Times New Roman"/>
              <a:sym typeface="Times New Roman"/>
            </a:endParaRPr>
          </a:p>
          <a:p>
            <a:pPr marL="457200" lvl="0" indent="-323850">
              <a:buClr>
                <a:schemeClr val="dk1"/>
              </a:buClr>
              <a:buSzPts val="1500"/>
              <a:buFont typeface="Times New Roman"/>
              <a:buChar char="●"/>
            </a:pPr>
            <a:r>
              <a:rPr lang="en-IN" sz="1500" dirty="0">
                <a:solidFill>
                  <a:schemeClr val="dk1"/>
                </a:solidFill>
                <a:latin typeface="Times New Roman"/>
                <a:ea typeface="Times New Roman"/>
                <a:cs typeface="Times New Roman"/>
                <a:sym typeface="Times New Roman"/>
              </a:rPr>
              <a:t>In Classification, each input ROI sample (together with adjacent tissues) is classed as cancerous or not.</a:t>
            </a:r>
          </a:p>
          <a:p>
            <a:pPr marL="457200" lvl="0" indent="-323850">
              <a:buClr>
                <a:schemeClr val="dk1"/>
              </a:buClr>
              <a:buSzPts val="1500"/>
              <a:buFont typeface="Times New Roman"/>
              <a:buChar char="●"/>
            </a:pPr>
            <a:endParaRPr lang="en-IN" sz="1500" dirty="0">
              <a:solidFill>
                <a:schemeClr val="dk1"/>
              </a:solidFill>
              <a:latin typeface="Times New Roman"/>
              <a:ea typeface="Times New Roman"/>
              <a:cs typeface="Times New Roman"/>
              <a:sym typeface="Times New Roman"/>
            </a:endParaRPr>
          </a:p>
          <a:p>
            <a:pPr marL="457200" lvl="0" indent="-323850">
              <a:buClr>
                <a:schemeClr val="dk1"/>
              </a:buClr>
              <a:buSzPts val="1500"/>
              <a:buFont typeface="Times New Roman"/>
              <a:buChar char="●"/>
            </a:pPr>
            <a:r>
              <a:rPr lang="en-IN" sz="1500" dirty="0">
                <a:solidFill>
                  <a:schemeClr val="dk1"/>
                </a:solidFill>
                <a:latin typeface="Times New Roman"/>
                <a:ea typeface="Times New Roman"/>
                <a:cs typeface="Times New Roman"/>
                <a:sym typeface="Times New Roman"/>
              </a:rPr>
              <a:t>Each pixel in the segmentation task is labelled as 0 or 1 so that mass pixels may be reliably detected within the tight bounding box ROI. </a:t>
            </a:r>
          </a:p>
          <a:p>
            <a:pPr marL="254000" marR="0" lvl="0" indent="-165100" algn="l" rtl="0">
              <a:spcBef>
                <a:spcPts val="0"/>
              </a:spcBef>
              <a:spcAft>
                <a:spcPts val="0"/>
              </a:spcAft>
              <a:buClr>
                <a:schemeClr val="dk1"/>
              </a:buClr>
              <a:buSzPts val="1400"/>
              <a:buFont typeface="Arial"/>
              <a:buNone/>
            </a:pP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dirty="0">
                <a:solidFill>
                  <a:schemeClr val="dk1"/>
                </a:solidFill>
                <a:latin typeface="Times New Roman"/>
                <a:ea typeface="Times New Roman"/>
                <a:cs typeface="Times New Roman"/>
                <a:sym typeface="Times New Roman"/>
              </a:rPr>
              <a:t>Model Training</a:t>
            </a:r>
            <a:endParaRPr sz="1100" dirty="0"/>
          </a:p>
          <a:p>
            <a:pPr marL="0" marR="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457200" lvl="0" indent="-323850">
              <a:buClr>
                <a:schemeClr val="dk1"/>
              </a:buClr>
              <a:buSzPts val="1500"/>
              <a:buFont typeface="Times New Roman"/>
              <a:buChar char="●"/>
            </a:pPr>
            <a:r>
              <a:rPr lang="en-IN" sz="1500" dirty="0">
                <a:solidFill>
                  <a:schemeClr val="dk1"/>
                </a:solidFill>
                <a:latin typeface="Times New Roman"/>
                <a:ea typeface="Times New Roman"/>
                <a:cs typeface="Times New Roman"/>
                <a:sym typeface="Times New Roman"/>
              </a:rPr>
              <a:t>We used the VGG16 Convolutional Neural Network Framework in this case.</a:t>
            </a:r>
          </a:p>
          <a:p>
            <a:pPr marL="457200" lvl="0" indent="-323850">
              <a:buClr>
                <a:schemeClr val="dk1"/>
              </a:buClr>
              <a:buSzPts val="1500"/>
              <a:buFont typeface="Times New Roman"/>
              <a:buChar char="●"/>
            </a:pPr>
            <a:endParaRPr lang="en-IN" sz="1500" dirty="0">
              <a:solidFill>
                <a:schemeClr val="dk1"/>
              </a:solidFill>
              <a:latin typeface="Times New Roman"/>
              <a:ea typeface="Times New Roman"/>
              <a:cs typeface="Times New Roman"/>
              <a:sym typeface="Times New Roman"/>
            </a:endParaRPr>
          </a:p>
          <a:p>
            <a:pPr marL="457200" lvl="0" indent="-323850">
              <a:buClr>
                <a:schemeClr val="dk1"/>
              </a:buClr>
              <a:buSzPts val="1500"/>
              <a:buFont typeface="Times New Roman"/>
              <a:buChar char="●"/>
            </a:pPr>
            <a:r>
              <a:rPr lang="en-IN" sz="1500" dirty="0">
                <a:solidFill>
                  <a:schemeClr val="dk1"/>
                </a:solidFill>
                <a:latin typeface="Times New Roman"/>
                <a:ea typeface="Times New Roman"/>
                <a:cs typeface="Times New Roman"/>
                <a:sym typeface="Times New Roman"/>
              </a:rPr>
              <a:t>A 16-layer deep convolutional neural network was used to load a version of the network trained on breast cancer.</a:t>
            </a: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
        <p:nvSpPr>
          <p:cNvPr id="158" name="Google Shape;158;p30"/>
          <p:cNvSpPr txBox="1"/>
          <p:nvPr/>
        </p:nvSpPr>
        <p:spPr>
          <a:xfrm>
            <a:off x="498107" y="191811"/>
            <a:ext cx="7558238"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dirty="0">
                <a:solidFill>
                  <a:schemeClr val="accent1">
                    <a:lumMod val="75000"/>
                  </a:schemeClr>
                </a:solidFill>
                <a:latin typeface="Times New Roman"/>
                <a:ea typeface="Times New Roman"/>
                <a:cs typeface="Times New Roman"/>
                <a:sym typeface="Times New Roman"/>
              </a:rPr>
              <a:t>Deliverable of each step or phase</a:t>
            </a:r>
            <a:endParaRPr sz="2400" b="1" dirty="0">
              <a:solidFill>
                <a:schemeClr val="accent1">
                  <a:lumMod val="75000"/>
                </a:schemeClr>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p:nvPr/>
        </p:nvSpPr>
        <p:spPr>
          <a:xfrm>
            <a:off x="673325" y="1725605"/>
            <a:ext cx="7480500" cy="233137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dirty="0"/>
          </a:p>
          <a:p>
            <a:pPr marL="0" marR="0" lvl="0" indent="0" algn="l" rtl="0">
              <a:spcBef>
                <a:spcPts val="0"/>
              </a:spcBef>
              <a:spcAft>
                <a:spcPts val="0"/>
              </a:spcAft>
              <a:buNone/>
            </a:pPr>
            <a:r>
              <a:rPr lang="en" sz="1400" b="1" dirty="0">
                <a:solidFill>
                  <a:schemeClr val="dk1"/>
                </a:solidFill>
                <a:latin typeface="Times New Roman"/>
                <a:ea typeface="Times New Roman"/>
                <a:cs typeface="Times New Roman"/>
                <a:sym typeface="Times New Roman"/>
              </a:rPr>
              <a:t>Testing and Analysis</a:t>
            </a:r>
            <a:endParaRPr sz="1100" dirty="0"/>
          </a:p>
          <a:p>
            <a:pPr marL="0" marR="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254000" lvl="0" indent="-2603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The model's conclusion, findings, and observations are presented in the following phase. It will aid in the comparison of the proposed model with previously utilised models and will highlight the areas where the specific model falls short. </a:t>
            </a:r>
          </a:p>
          <a:p>
            <a:pPr marL="254000" lvl="0" indent="-260350">
              <a:buClr>
                <a:schemeClr val="dk1"/>
              </a:buClr>
              <a:buSzPts val="1500"/>
              <a:buFont typeface="Arial"/>
              <a:buChar char="•"/>
            </a:pPr>
            <a:endParaRPr lang="en-IN" sz="1500" dirty="0">
              <a:solidFill>
                <a:schemeClr val="dk1"/>
              </a:solidFill>
              <a:latin typeface="Times New Roman"/>
              <a:ea typeface="Times New Roman"/>
              <a:cs typeface="Times New Roman"/>
              <a:sym typeface="Times New Roman"/>
            </a:endParaRPr>
          </a:p>
          <a:p>
            <a:pPr marL="254000" lvl="0" indent="-2603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The main purpose of this stage is to mention the improvements made by the technique. </a:t>
            </a: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
        <p:nvSpPr>
          <p:cNvPr id="164" name="Google Shape;164;p31"/>
          <p:cNvSpPr txBox="1"/>
          <p:nvPr/>
        </p:nvSpPr>
        <p:spPr>
          <a:xfrm>
            <a:off x="507457" y="641615"/>
            <a:ext cx="7558200" cy="592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400" b="1" dirty="0">
                <a:solidFill>
                  <a:schemeClr val="accent1">
                    <a:lumMod val="75000"/>
                  </a:schemeClr>
                </a:solidFill>
                <a:latin typeface="Times New Roman"/>
                <a:ea typeface="Times New Roman"/>
                <a:cs typeface="Times New Roman"/>
                <a:sym typeface="Times New Roman"/>
              </a:rPr>
              <a:t>Deliverable of each step or phase</a:t>
            </a:r>
            <a:endParaRPr sz="3400" b="1" dirty="0">
              <a:solidFill>
                <a:schemeClr val="accent1">
                  <a:lumMod val="75000"/>
                </a:schemeClr>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87A68-7C64-6547-8B6C-449D8EEC4269}"/>
              </a:ext>
            </a:extLst>
          </p:cNvPr>
          <p:cNvSpPr/>
          <p:nvPr/>
        </p:nvSpPr>
        <p:spPr>
          <a:xfrm>
            <a:off x="3837710" y="998965"/>
            <a:ext cx="1176925" cy="615553"/>
          </a:xfrm>
          <a:prstGeom prst="rect">
            <a:avLst/>
          </a:prstGeom>
        </p:spPr>
        <p:txBody>
          <a:bodyPr wrap="none">
            <a:spAutoFit/>
          </a:bodyPr>
          <a:lstStyle/>
          <a:p>
            <a:pPr lvl="0" algn="ctr"/>
            <a:r>
              <a:rPr lang="en-IN" sz="3400" b="1" dirty="0">
                <a:solidFill>
                  <a:srgbClr val="4472C4">
                    <a:lumMod val="75000"/>
                  </a:srgbClr>
                </a:solidFill>
                <a:latin typeface="Times New Roman"/>
                <a:ea typeface="Times New Roman"/>
                <a:cs typeface="Times New Roman"/>
                <a:sym typeface="Times New Roman"/>
              </a:rPr>
              <a:t>AWS</a:t>
            </a:r>
          </a:p>
        </p:txBody>
      </p:sp>
      <p:sp>
        <p:nvSpPr>
          <p:cNvPr id="3" name="Google Shape;163;p31">
            <a:extLst>
              <a:ext uri="{FF2B5EF4-FFF2-40B4-BE49-F238E27FC236}">
                <a16:creationId xmlns:a16="http://schemas.microsoft.com/office/drawing/2014/main" id="{A46AAEB4-8B3C-8B4A-8FF0-D0BFC8C91E21}"/>
              </a:ext>
            </a:extLst>
          </p:cNvPr>
          <p:cNvSpPr txBox="1"/>
          <p:nvPr/>
        </p:nvSpPr>
        <p:spPr>
          <a:xfrm>
            <a:off x="685923" y="2061939"/>
            <a:ext cx="7480500" cy="160810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dirty="0"/>
          </a:p>
          <a:p>
            <a:r>
              <a:rPr lang="en-IN" dirty="0"/>
              <a:t>In this project, thread APIs can be used to manage multiple threads to perform tasks such as image pre-processing, segmentation, and classification simultaneously. The different types of threads and synchronization mechanisms can be used to ensure that these tasks are executed efficiently without interfering with each other.</a:t>
            </a: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5114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87A68-7C64-6547-8B6C-449D8EEC4269}"/>
              </a:ext>
            </a:extLst>
          </p:cNvPr>
          <p:cNvSpPr/>
          <p:nvPr/>
        </p:nvSpPr>
        <p:spPr>
          <a:xfrm>
            <a:off x="3255021" y="998965"/>
            <a:ext cx="2342308" cy="615553"/>
          </a:xfrm>
          <a:prstGeom prst="rect">
            <a:avLst/>
          </a:prstGeom>
        </p:spPr>
        <p:txBody>
          <a:bodyPr wrap="none">
            <a:spAutoFit/>
          </a:bodyPr>
          <a:lstStyle/>
          <a:p>
            <a:pPr lvl="0" algn="ctr"/>
            <a:r>
              <a:rPr lang="en-IN" sz="3400" b="1" dirty="0">
                <a:solidFill>
                  <a:srgbClr val="4472C4">
                    <a:lumMod val="75000"/>
                  </a:srgbClr>
                </a:solidFill>
                <a:latin typeface="Times New Roman"/>
                <a:ea typeface="Times New Roman"/>
                <a:cs typeface="Times New Roman"/>
                <a:sym typeface="Times New Roman"/>
              </a:rPr>
              <a:t>Kubernetes</a:t>
            </a:r>
          </a:p>
        </p:txBody>
      </p:sp>
      <p:sp>
        <p:nvSpPr>
          <p:cNvPr id="3" name="Google Shape;163;p31">
            <a:extLst>
              <a:ext uri="{FF2B5EF4-FFF2-40B4-BE49-F238E27FC236}">
                <a16:creationId xmlns:a16="http://schemas.microsoft.com/office/drawing/2014/main" id="{A46AAEB4-8B3C-8B4A-8FF0-D0BFC8C91E21}"/>
              </a:ext>
            </a:extLst>
          </p:cNvPr>
          <p:cNvSpPr txBox="1"/>
          <p:nvPr/>
        </p:nvSpPr>
        <p:spPr>
          <a:xfrm>
            <a:off x="685923" y="2061939"/>
            <a:ext cx="7480500" cy="160810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dirty="0"/>
          </a:p>
          <a:p>
            <a:r>
              <a:rPr lang="en-IN" dirty="0"/>
              <a:t>In this project, thread APIs can be used to manage multiple threads to perform tasks such as image pre-processing, segmentation, and classification simultaneously. The different types of threads and synchronization mechanisms can be used to ensure that these tasks are executed efficiently without interfering with each other.</a:t>
            </a: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73452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87A68-7C64-6547-8B6C-449D8EEC4269}"/>
              </a:ext>
            </a:extLst>
          </p:cNvPr>
          <p:cNvSpPr/>
          <p:nvPr/>
        </p:nvSpPr>
        <p:spPr>
          <a:xfrm>
            <a:off x="2063186" y="998965"/>
            <a:ext cx="4725974" cy="615553"/>
          </a:xfrm>
          <a:prstGeom prst="rect">
            <a:avLst/>
          </a:prstGeom>
        </p:spPr>
        <p:txBody>
          <a:bodyPr wrap="none">
            <a:spAutoFit/>
          </a:bodyPr>
          <a:lstStyle/>
          <a:p>
            <a:pPr lvl="0" algn="ctr"/>
            <a:r>
              <a:rPr lang="en-IN" sz="3400" b="1" dirty="0">
                <a:solidFill>
                  <a:srgbClr val="4472C4">
                    <a:lumMod val="75000"/>
                  </a:srgbClr>
                </a:solidFill>
                <a:latin typeface="Times New Roman"/>
                <a:ea typeface="Times New Roman"/>
                <a:cs typeface="Times New Roman"/>
                <a:sym typeface="Times New Roman"/>
              </a:rPr>
              <a:t>Threads &amp; Thread APIs</a:t>
            </a:r>
          </a:p>
        </p:txBody>
      </p:sp>
      <p:sp>
        <p:nvSpPr>
          <p:cNvPr id="3" name="Google Shape;163;p31">
            <a:extLst>
              <a:ext uri="{FF2B5EF4-FFF2-40B4-BE49-F238E27FC236}">
                <a16:creationId xmlns:a16="http://schemas.microsoft.com/office/drawing/2014/main" id="{A46AAEB4-8B3C-8B4A-8FF0-D0BFC8C91E21}"/>
              </a:ext>
            </a:extLst>
          </p:cNvPr>
          <p:cNvSpPr txBox="1"/>
          <p:nvPr/>
        </p:nvSpPr>
        <p:spPr>
          <a:xfrm>
            <a:off x="685923" y="2061939"/>
            <a:ext cx="7480500" cy="160810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dirty="0"/>
          </a:p>
          <a:p>
            <a:r>
              <a:rPr lang="en-IN" dirty="0"/>
              <a:t>In this project, thread APIs can be used to manage multiple threads to perform tasks such as image pre-processing, segmentation, and classification simultaneously. The different types of threads and synchronization mechanisms can be used to ensure that these tasks are executed efficiently without interfering with each other.</a:t>
            </a: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202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p:nvPr/>
        </p:nvSpPr>
        <p:spPr>
          <a:xfrm>
            <a:off x="349549" y="375655"/>
            <a:ext cx="5647772"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rgbClr val="46B0FA"/>
                </a:solidFill>
                <a:latin typeface="Arial"/>
                <a:ea typeface="Arial"/>
                <a:cs typeface="Arial"/>
                <a:sym typeface="Arial"/>
              </a:rPr>
              <a:t>Content</a:t>
            </a:r>
            <a:endParaRPr sz="2400" b="1" dirty="0">
              <a:solidFill>
                <a:srgbClr val="46B0FA"/>
              </a:solidFill>
              <a:latin typeface="Arial"/>
              <a:ea typeface="Arial"/>
              <a:cs typeface="Arial"/>
              <a:sym typeface="Arial"/>
            </a:endParaRPr>
          </a:p>
        </p:txBody>
      </p:sp>
      <p:sp>
        <p:nvSpPr>
          <p:cNvPr id="80" name="Google Shape;80;p18"/>
          <p:cNvSpPr txBox="1"/>
          <p:nvPr/>
        </p:nvSpPr>
        <p:spPr>
          <a:xfrm>
            <a:off x="792855" y="1471541"/>
            <a:ext cx="5912745" cy="2454488"/>
          </a:xfrm>
          <a:prstGeom prst="rect">
            <a:avLst/>
          </a:prstGeom>
          <a:noFill/>
          <a:ln>
            <a:noFill/>
          </a:ln>
        </p:spPr>
        <p:txBody>
          <a:bodyPr spcFirstLastPara="1" wrap="square" lIns="68575" tIns="34275" rIns="68575" bIns="34275" anchor="t" anchorCtr="0">
            <a:spAutoFit/>
          </a:bodyPr>
          <a:lstStyle/>
          <a:p>
            <a:pPr marL="342900" marR="0" lvl="0" indent="-342900" algn="l" rtl="0">
              <a:spcBef>
                <a:spcPts val="0"/>
              </a:spcBef>
              <a:spcAft>
                <a:spcPts val="0"/>
              </a:spcAft>
              <a:buFont typeface="Arial" panose="020B0604020202020204" pitchFamily="34" charset="0"/>
              <a:buChar char="•"/>
            </a:pPr>
            <a:r>
              <a:rPr lang="en" sz="2000" dirty="0">
                <a:solidFill>
                  <a:schemeClr val="dk1"/>
                </a:solidFill>
                <a:latin typeface="Arial"/>
                <a:ea typeface="Arial"/>
                <a:cs typeface="Arial"/>
                <a:sym typeface="Arial"/>
              </a:rPr>
              <a:t>Project Proposal</a:t>
            </a:r>
            <a:endParaRPr sz="2000" dirty="0"/>
          </a:p>
          <a:p>
            <a:pPr marL="342900" marR="0" lvl="0" indent="-342900" algn="l" rtl="0">
              <a:spcBef>
                <a:spcPts val="0"/>
              </a:spcBef>
              <a:spcAft>
                <a:spcPts val="0"/>
              </a:spcAft>
              <a:buFont typeface="Arial" panose="020B0604020202020204" pitchFamily="34" charset="0"/>
              <a:buChar char="•"/>
            </a:pPr>
            <a:endParaRPr sz="2000" dirty="0">
              <a:solidFill>
                <a:schemeClr val="dk1"/>
              </a:solidFill>
              <a:latin typeface="Arial"/>
              <a:ea typeface="Arial"/>
              <a:cs typeface="Arial"/>
              <a:sym typeface="Arial"/>
            </a:endParaRPr>
          </a:p>
          <a:p>
            <a:pPr marL="342900" marR="0" lvl="0" indent="-342900" algn="l" rtl="0">
              <a:spcBef>
                <a:spcPts val="0"/>
              </a:spcBef>
              <a:spcAft>
                <a:spcPts val="0"/>
              </a:spcAft>
              <a:buFont typeface="Arial" panose="020B0604020202020204" pitchFamily="34" charset="0"/>
              <a:buChar char="•"/>
            </a:pPr>
            <a:r>
              <a:rPr lang="en-US" sz="2000" dirty="0">
                <a:solidFill>
                  <a:schemeClr val="dk1"/>
                </a:solidFill>
                <a:latin typeface="Arial"/>
                <a:ea typeface="Arial"/>
                <a:cs typeface="Arial"/>
                <a:sym typeface="Arial"/>
              </a:rPr>
              <a:t>Technical Design and Requirements</a:t>
            </a:r>
            <a:endParaRPr sz="2000" dirty="0"/>
          </a:p>
          <a:p>
            <a:pPr marL="342900" marR="0" lvl="0" indent="-342900" algn="l" rtl="0">
              <a:spcBef>
                <a:spcPts val="0"/>
              </a:spcBef>
              <a:spcAft>
                <a:spcPts val="0"/>
              </a:spcAft>
              <a:buFont typeface="Arial" panose="020B0604020202020204" pitchFamily="34" charset="0"/>
              <a:buChar char="•"/>
            </a:pPr>
            <a:endParaRPr sz="2000" dirty="0">
              <a:solidFill>
                <a:schemeClr val="dk1"/>
              </a:solidFill>
              <a:latin typeface="Arial"/>
              <a:ea typeface="Arial"/>
              <a:cs typeface="Arial"/>
              <a:sym typeface="Arial"/>
            </a:endParaRPr>
          </a:p>
          <a:p>
            <a:pPr marL="342900" marR="0" lvl="0" indent="-342900" algn="l" rtl="0">
              <a:spcBef>
                <a:spcPts val="0"/>
              </a:spcBef>
              <a:spcAft>
                <a:spcPts val="0"/>
              </a:spcAft>
              <a:buFont typeface="Arial" panose="020B0604020202020204" pitchFamily="34" charset="0"/>
              <a:buChar char="•"/>
            </a:pPr>
            <a:r>
              <a:rPr lang="en" sz="2000" dirty="0">
                <a:solidFill>
                  <a:schemeClr val="dk1"/>
                </a:solidFill>
                <a:latin typeface="Arial"/>
                <a:ea typeface="Arial"/>
                <a:cs typeface="Arial"/>
                <a:sym typeface="Arial"/>
              </a:rPr>
              <a:t>Test and Result</a:t>
            </a:r>
            <a:endParaRPr sz="2000" dirty="0"/>
          </a:p>
          <a:p>
            <a:pPr marL="342900" marR="0" lvl="0" indent="-342900" algn="l" rtl="0">
              <a:spcBef>
                <a:spcPts val="0"/>
              </a:spcBef>
              <a:spcAft>
                <a:spcPts val="0"/>
              </a:spcAft>
              <a:buFont typeface="Arial" panose="020B0604020202020204" pitchFamily="34" charset="0"/>
              <a:buChar char="•"/>
            </a:pPr>
            <a:endParaRPr sz="2000" dirty="0">
              <a:solidFill>
                <a:schemeClr val="dk1"/>
              </a:solidFill>
              <a:latin typeface="Arial"/>
              <a:ea typeface="Arial"/>
              <a:cs typeface="Arial"/>
              <a:sym typeface="Arial"/>
            </a:endParaRPr>
          </a:p>
          <a:p>
            <a:pPr marL="342900" marR="0" lvl="0" indent="-342900" algn="l" rtl="0">
              <a:spcBef>
                <a:spcPts val="0"/>
              </a:spcBef>
              <a:spcAft>
                <a:spcPts val="0"/>
              </a:spcAft>
              <a:buFont typeface="Arial" panose="020B0604020202020204" pitchFamily="34" charset="0"/>
              <a:buChar char="•"/>
            </a:pPr>
            <a:r>
              <a:rPr lang="en" sz="2000" dirty="0">
                <a:solidFill>
                  <a:schemeClr val="dk1"/>
                </a:solidFill>
                <a:latin typeface="Arial"/>
                <a:ea typeface="Arial"/>
                <a:cs typeface="Arial"/>
                <a:sym typeface="Arial"/>
              </a:rPr>
              <a:t>References</a:t>
            </a:r>
            <a:endParaRPr sz="2000" dirty="0"/>
          </a:p>
          <a:p>
            <a:pPr marL="0" marR="0" lvl="0" indent="0" algn="l" rtl="0">
              <a:spcBef>
                <a:spcPts val="0"/>
              </a:spcBef>
              <a:spcAft>
                <a:spcPts val="0"/>
              </a:spcAft>
              <a:buNone/>
            </a:pPr>
            <a:endParaRPr sz="15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87A68-7C64-6547-8B6C-449D8EEC4269}"/>
              </a:ext>
            </a:extLst>
          </p:cNvPr>
          <p:cNvSpPr/>
          <p:nvPr/>
        </p:nvSpPr>
        <p:spPr>
          <a:xfrm>
            <a:off x="1279324" y="998965"/>
            <a:ext cx="6293711" cy="615553"/>
          </a:xfrm>
          <a:prstGeom prst="rect">
            <a:avLst/>
          </a:prstGeom>
        </p:spPr>
        <p:txBody>
          <a:bodyPr wrap="none">
            <a:spAutoFit/>
          </a:bodyPr>
          <a:lstStyle/>
          <a:p>
            <a:pPr lvl="0" algn="ctr"/>
            <a:r>
              <a:rPr lang="en-IN" sz="3400" b="1" dirty="0">
                <a:solidFill>
                  <a:srgbClr val="4472C4">
                    <a:lumMod val="75000"/>
                  </a:srgbClr>
                </a:solidFill>
                <a:latin typeface="Times New Roman"/>
                <a:ea typeface="Times New Roman"/>
                <a:cs typeface="Times New Roman"/>
                <a:sym typeface="Times New Roman"/>
              </a:rPr>
              <a:t>Message Programming Interface</a:t>
            </a:r>
          </a:p>
        </p:txBody>
      </p:sp>
      <p:sp>
        <p:nvSpPr>
          <p:cNvPr id="3" name="Google Shape;163;p31">
            <a:extLst>
              <a:ext uri="{FF2B5EF4-FFF2-40B4-BE49-F238E27FC236}">
                <a16:creationId xmlns:a16="http://schemas.microsoft.com/office/drawing/2014/main" id="{A46AAEB4-8B3C-8B4A-8FF0-D0BFC8C91E21}"/>
              </a:ext>
            </a:extLst>
          </p:cNvPr>
          <p:cNvSpPr txBox="1"/>
          <p:nvPr/>
        </p:nvSpPr>
        <p:spPr>
          <a:xfrm>
            <a:off x="685923" y="2061939"/>
            <a:ext cx="7480500" cy="133110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dirty="0"/>
          </a:p>
          <a:p>
            <a:r>
              <a:rPr lang="en-IN" dirty="0"/>
              <a:t>MPI (Message Passing Interface) can also be used in this project for parallel processing, especially when dealing with large datasets. MPI allows multiple processes to communicate with each other through messages, enabling parallel processing of tasks. The use of MPI can significantly improve the performance of the application when working with large datasets.</a:t>
            </a: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5101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87A68-7C64-6547-8B6C-449D8EEC4269}"/>
              </a:ext>
            </a:extLst>
          </p:cNvPr>
          <p:cNvSpPr/>
          <p:nvPr/>
        </p:nvSpPr>
        <p:spPr>
          <a:xfrm>
            <a:off x="2510428" y="998965"/>
            <a:ext cx="3831498" cy="615553"/>
          </a:xfrm>
          <a:prstGeom prst="rect">
            <a:avLst/>
          </a:prstGeom>
        </p:spPr>
        <p:txBody>
          <a:bodyPr wrap="none">
            <a:spAutoFit/>
          </a:bodyPr>
          <a:lstStyle/>
          <a:p>
            <a:pPr lvl="0" algn="ctr"/>
            <a:r>
              <a:rPr lang="en-IN" sz="3400" b="1" dirty="0">
                <a:solidFill>
                  <a:srgbClr val="4472C4">
                    <a:lumMod val="75000"/>
                  </a:srgbClr>
                </a:solidFill>
                <a:latin typeface="Times New Roman"/>
                <a:ea typeface="Times New Roman"/>
                <a:cs typeface="Times New Roman"/>
                <a:sym typeface="Times New Roman"/>
              </a:rPr>
              <a:t>Task Programming</a:t>
            </a:r>
          </a:p>
        </p:txBody>
      </p:sp>
      <p:sp>
        <p:nvSpPr>
          <p:cNvPr id="3" name="Google Shape;163;p31">
            <a:extLst>
              <a:ext uri="{FF2B5EF4-FFF2-40B4-BE49-F238E27FC236}">
                <a16:creationId xmlns:a16="http://schemas.microsoft.com/office/drawing/2014/main" id="{A46AAEB4-8B3C-8B4A-8FF0-D0BFC8C91E21}"/>
              </a:ext>
            </a:extLst>
          </p:cNvPr>
          <p:cNvSpPr txBox="1"/>
          <p:nvPr/>
        </p:nvSpPr>
        <p:spPr>
          <a:xfrm>
            <a:off x="685923" y="2061939"/>
            <a:ext cx="7480500" cy="160810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dirty="0"/>
          </a:p>
          <a:p>
            <a:r>
              <a:rPr lang="en-IN" dirty="0"/>
              <a:t>Task programming can also be applied in this project to divide the main task into smaller sub-tasks, which can then be executed concurrently using different threads or MPI processes. By breaking down the main task into smaller sub-tasks, the application can take advantage of parallelism and distribute the workload across multiple threads or MPI processes.</a:t>
            </a:r>
          </a:p>
          <a:p>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29252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1" name="Google Shape;171;p32"/>
          <p:cNvSpPr txBox="1"/>
          <p:nvPr/>
        </p:nvSpPr>
        <p:spPr>
          <a:xfrm>
            <a:off x="803365" y="1243693"/>
            <a:ext cx="7425752" cy="3000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b="1" dirty="0">
                <a:solidFill>
                  <a:schemeClr val="accent1">
                    <a:lumMod val="75000"/>
                  </a:schemeClr>
                </a:solidFill>
                <a:latin typeface="Times New Roman"/>
                <a:ea typeface="Times New Roman"/>
                <a:cs typeface="Times New Roman"/>
                <a:sym typeface="Times New Roman"/>
              </a:rPr>
              <a:t>Technical Diagram (Flowchart)</a:t>
            </a:r>
            <a:endParaRPr sz="1400" dirty="0">
              <a:solidFill>
                <a:schemeClr val="accent1">
                  <a:lumMod val="75000"/>
                </a:schemeClr>
              </a:solidFill>
              <a:latin typeface="Times New Roman"/>
              <a:ea typeface="Times New Roman"/>
              <a:cs typeface="Times New Roman"/>
              <a:sym typeface="Times New Roman"/>
            </a:endParaRPr>
          </a:p>
        </p:txBody>
      </p:sp>
      <p:pic>
        <p:nvPicPr>
          <p:cNvPr id="172" name="Google Shape;172;p32"/>
          <p:cNvPicPr preferRelativeResize="0"/>
          <p:nvPr/>
        </p:nvPicPr>
        <p:blipFill>
          <a:blip r:embed="rId3">
            <a:alphaModFix/>
          </a:blip>
          <a:stretch>
            <a:fillRect/>
          </a:stretch>
        </p:blipFill>
        <p:spPr>
          <a:xfrm>
            <a:off x="507525" y="1795256"/>
            <a:ext cx="8209724" cy="2544900"/>
          </a:xfrm>
          <a:prstGeom prst="rect">
            <a:avLst/>
          </a:prstGeom>
          <a:noFill/>
          <a:ln>
            <a:noFill/>
          </a:ln>
        </p:spPr>
      </p:pic>
      <p:sp>
        <p:nvSpPr>
          <p:cNvPr id="173" name="Google Shape;173;p32"/>
          <p:cNvSpPr txBox="1"/>
          <p:nvPr/>
        </p:nvSpPr>
        <p:spPr>
          <a:xfrm>
            <a:off x="2822425" y="4306467"/>
            <a:ext cx="3091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t>Standard Model workflow</a:t>
            </a:r>
            <a:endParaRPr sz="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p:nvPr/>
        </p:nvSpPr>
        <p:spPr>
          <a:xfrm>
            <a:off x="2848305" y="2257006"/>
            <a:ext cx="3226674" cy="5308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000" b="1" dirty="0">
                <a:solidFill>
                  <a:srgbClr val="46B0FA"/>
                </a:solidFill>
              </a:rPr>
              <a:t>Test and Result</a:t>
            </a:r>
            <a:endParaRPr sz="3000" b="1" dirty="0">
              <a:solidFill>
                <a:srgbClr val="46B0FA"/>
              </a:solidFill>
              <a:latin typeface="Arial"/>
              <a:ea typeface="Arial"/>
              <a:cs typeface="Arial"/>
              <a:sym typeface="Arial"/>
            </a:endParaRPr>
          </a:p>
        </p:txBody>
      </p:sp>
    </p:spTree>
    <p:extLst>
      <p:ext uri="{BB962C8B-B14F-4D97-AF65-F5344CB8AC3E}">
        <p14:creationId xmlns:p14="http://schemas.microsoft.com/office/powerpoint/2010/main" val="17803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p:nvPr/>
        </p:nvSpPr>
        <p:spPr>
          <a:xfrm>
            <a:off x="515900" y="138950"/>
            <a:ext cx="7629000" cy="259298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Dataset and Input Format</a:t>
            </a:r>
            <a:endParaRPr sz="2100" b="1" dirty="0">
              <a:solidFill>
                <a:schemeClr val="accent1">
                  <a:lumMod val="75000"/>
                </a:schemeClr>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dirty="0">
              <a:solidFill>
                <a:srgbClr val="FF0000"/>
              </a:solidFill>
              <a:latin typeface="Times New Roman"/>
              <a:ea typeface="Times New Roman"/>
              <a:cs typeface="Times New Roman"/>
              <a:sym typeface="Times New Roman"/>
            </a:endParaRPr>
          </a:p>
          <a:p>
            <a:pPr marL="254000" lvl="0" indent="-2476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The suggested model is based on the MIAS dataset, which is freely available on Kaggle. </a:t>
            </a:r>
          </a:p>
          <a:p>
            <a:pPr marL="254000" lvl="0" indent="-2476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The dataset includes of anonymous mammograms from three types of breast cancer: benign, malignant, and normal. </a:t>
            </a:r>
          </a:p>
          <a:p>
            <a:pPr marL="254000" lvl="0" indent="-247650">
              <a:buClr>
                <a:schemeClr val="dk1"/>
              </a:buClr>
              <a:buSzPts val="1500"/>
              <a:buFont typeface="Arial"/>
              <a:buChar char="•"/>
            </a:pPr>
            <a:r>
              <a:rPr lang="en-IN" sz="1500" dirty="0">
                <a:solidFill>
                  <a:schemeClr val="dk1"/>
                </a:solidFill>
                <a:latin typeface="Times New Roman"/>
                <a:ea typeface="Times New Roman"/>
                <a:cs typeface="Times New Roman"/>
                <a:sym typeface="Times New Roman"/>
              </a:rPr>
              <a:t>The model also works with another dataset that we manually extracted, which consists of ROIs (Regions of Interest) from the MIAS dataset that are classified as cancerous or non-cancerous.</a:t>
            </a:r>
          </a:p>
          <a:p>
            <a:pPr marL="254000" lvl="0" indent="-247650">
              <a:buClr>
                <a:schemeClr val="dk1"/>
              </a:buClr>
              <a:buSzPts val="1500"/>
              <a:buFont typeface="Arial"/>
              <a:buChar char="•"/>
            </a:pPr>
            <a:endParaRPr lang="en-IN" sz="1500" dirty="0">
              <a:solidFill>
                <a:schemeClr val="dk1"/>
              </a:solidFill>
              <a:latin typeface="Times New Roman"/>
              <a:ea typeface="Times New Roman"/>
              <a:cs typeface="Times New Roman"/>
              <a:sym typeface="Times New Roman"/>
            </a:endParaRPr>
          </a:p>
          <a:p>
            <a:pPr marL="254000" marR="0" lvl="0" indent="-152400" algn="l" rtl="0">
              <a:spcBef>
                <a:spcPts val="0"/>
              </a:spcBef>
              <a:spcAft>
                <a:spcPts val="0"/>
              </a:spcAft>
              <a:buClr>
                <a:schemeClr val="dk1"/>
              </a:buClr>
              <a:buSzPts val="1500"/>
              <a:buFont typeface="Arial"/>
              <a:buNone/>
            </a:pPr>
            <a:endParaRPr sz="1500" dirty="0">
              <a:solidFill>
                <a:schemeClr val="dk1"/>
              </a:solidFill>
              <a:latin typeface="Times New Roman"/>
              <a:ea typeface="Times New Roman"/>
              <a:cs typeface="Times New Roman"/>
              <a:sym typeface="Times New Roman"/>
            </a:endParaRPr>
          </a:p>
          <a:p>
            <a:pPr marL="215900" marR="0" lvl="0" indent="-10160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p:txBody>
      </p:sp>
      <p:pic>
        <p:nvPicPr>
          <p:cNvPr id="102" name="Google Shape;102;p22"/>
          <p:cNvPicPr preferRelativeResize="0"/>
          <p:nvPr/>
        </p:nvPicPr>
        <p:blipFill rotWithShape="1">
          <a:blip r:embed="rId3">
            <a:alphaModFix/>
          </a:blip>
          <a:srcRect/>
          <a:stretch/>
        </p:blipFill>
        <p:spPr>
          <a:xfrm>
            <a:off x="1155475" y="2066750"/>
            <a:ext cx="3361949" cy="2782925"/>
          </a:xfrm>
          <a:prstGeom prst="rect">
            <a:avLst/>
          </a:prstGeom>
          <a:noFill/>
          <a:ln>
            <a:noFill/>
          </a:ln>
        </p:spPr>
      </p:pic>
      <p:pic>
        <p:nvPicPr>
          <p:cNvPr id="103" name="Google Shape;103;p22"/>
          <p:cNvPicPr preferRelativeResize="0"/>
          <p:nvPr/>
        </p:nvPicPr>
        <p:blipFill rotWithShape="1">
          <a:blip r:embed="rId4">
            <a:alphaModFix/>
          </a:blip>
          <a:srcRect/>
          <a:stretch/>
        </p:blipFill>
        <p:spPr>
          <a:xfrm>
            <a:off x="5136175" y="2140250"/>
            <a:ext cx="2373325" cy="2373325"/>
          </a:xfrm>
          <a:prstGeom prst="rect">
            <a:avLst/>
          </a:prstGeom>
          <a:noFill/>
          <a:ln>
            <a:noFill/>
          </a:ln>
        </p:spPr>
      </p:pic>
      <p:sp>
        <p:nvSpPr>
          <p:cNvPr id="104" name="Google Shape;104;p22"/>
          <p:cNvSpPr txBox="1"/>
          <p:nvPr/>
        </p:nvSpPr>
        <p:spPr>
          <a:xfrm>
            <a:off x="5257756" y="4570715"/>
            <a:ext cx="26049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rgbClr val="3F3F3F"/>
                </a:solidFill>
                <a:latin typeface="Times New Roman"/>
                <a:ea typeface="Times New Roman"/>
                <a:cs typeface="Times New Roman"/>
                <a:sym typeface="Times New Roman"/>
              </a:rPr>
              <a:t>c) ROI of a cancerous mammogram</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33"/>
          <p:cNvSpPr txBox="1"/>
          <p:nvPr/>
        </p:nvSpPr>
        <p:spPr>
          <a:xfrm>
            <a:off x="542103" y="528113"/>
            <a:ext cx="7425752" cy="136191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dirty="0">
              <a:solidFill>
                <a:schemeClr val="accent2"/>
              </a:solidFill>
              <a:latin typeface="Arial"/>
              <a:ea typeface="Arial"/>
              <a:cs typeface="Arial"/>
              <a:sym typeface="Arial"/>
            </a:endParaRPr>
          </a:p>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Working Module</a:t>
            </a:r>
            <a:endParaRPr sz="1100" dirty="0">
              <a:solidFill>
                <a:schemeClr val="accent1">
                  <a:lumMod val="75000"/>
                </a:schemeClr>
              </a:solidFill>
            </a:endParaRPr>
          </a:p>
          <a:p>
            <a:pPr marL="0" marR="0" lvl="0" indent="0" algn="l" rtl="0">
              <a:spcBef>
                <a:spcPts val="0"/>
              </a:spcBef>
              <a:spcAft>
                <a:spcPts val="0"/>
              </a:spcAft>
              <a:buNone/>
            </a:pPr>
            <a:endParaRPr sz="2100" b="1" dirty="0">
              <a:solidFill>
                <a:schemeClr val="accent2"/>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p:txBody>
      </p:sp>
      <p:pic>
        <p:nvPicPr>
          <p:cNvPr id="180" name="Google Shape;180;p33"/>
          <p:cNvPicPr preferRelativeResize="0"/>
          <p:nvPr/>
        </p:nvPicPr>
        <p:blipFill rotWithShape="1">
          <a:blip r:embed="rId3">
            <a:alphaModFix/>
          </a:blip>
          <a:srcRect l="4965" r="7692"/>
          <a:stretch/>
        </p:blipFill>
        <p:spPr>
          <a:xfrm>
            <a:off x="190494" y="1477149"/>
            <a:ext cx="4064485" cy="3097882"/>
          </a:xfrm>
          <a:prstGeom prst="rect">
            <a:avLst/>
          </a:prstGeom>
          <a:noFill/>
          <a:ln>
            <a:noFill/>
          </a:ln>
        </p:spPr>
      </p:pic>
      <p:pic>
        <p:nvPicPr>
          <p:cNvPr id="181" name="Google Shape;181;p33"/>
          <p:cNvPicPr preferRelativeResize="0"/>
          <p:nvPr/>
        </p:nvPicPr>
        <p:blipFill rotWithShape="1">
          <a:blip r:embed="rId4">
            <a:alphaModFix/>
          </a:blip>
          <a:srcRect l="5998" r="9689"/>
          <a:stretch/>
        </p:blipFill>
        <p:spPr>
          <a:xfrm>
            <a:off x="4420075" y="1528907"/>
            <a:ext cx="4614765" cy="29999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34"/>
          <p:cNvSpPr txBox="1"/>
          <p:nvPr/>
        </p:nvSpPr>
        <p:spPr>
          <a:xfrm>
            <a:off x="542103" y="528113"/>
            <a:ext cx="7425752" cy="136191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dirty="0">
              <a:solidFill>
                <a:schemeClr val="accent2"/>
              </a:solidFill>
              <a:latin typeface="Arial"/>
              <a:ea typeface="Arial"/>
              <a:cs typeface="Arial"/>
              <a:sym typeface="Arial"/>
            </a:endParaRPr>
          </a:p>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Working Module</a:t>
            </a:r>
            <a:endParaRPr sz="1100" dirty="0">
              <a:solidFill>
                <a:schemeClr val="accent1">
                  <a:lumMod val="75000"/>
                </a:schemeClr>
              </a:solidFill>
            </a:endParaRPr>
          </a:p>
          <a:p>
            <a:pPr marL="0" marR="0" lvl="0" indent="0" algn="l" rtl="0">
              <a:spcBef>
                <a:spcPts val="0"/>
              </a:spcBef>
              <a:spcAft>
                <a:spcPts val="0"/>
              </a:spcAft>
              <a:buNone/>
            </a:pPr>
            <a:endParaRPr sz="2100" b="1" dirty="0">
              <a:solidFill>
                <a:schemeClr val="accent2"/>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p:txBody>
      </p:sp>
      <p:pic>
        <p:nvPicPr>
          <p:cNvPr id="188" name="Google Shape;188;p34"/>
          <p:cNvPicPr preferRelativeResize="0"/>
          <p:nvPr/>
        </p:nvPicPr>
        <p:blipFill rotWithShape="1">
          <a:blip r:embed="rId3">
            <a:alphaModFix/>
          </a:blip>
          <a:srcRect/>
          <a:stretch/>
        </p:blipFill>
        <p:spPr>
          <a:xfrm>
            <a:off x="280840" y="1528907"/>
            <a:ext cx="4002040" cy="2881618"/>
          </a:xfrm>
          <a:prstGeom prst="rect">
            <a:avLst/>
          </a:prstGeom>
          <a:noFill/>
          <a:ln>
            <a:noFill/>
          </a:ln>
        </p:spPr>
      </p:pic>
      <p:pic>
        <p:nvPicPr>
          <p:cNvPr id="189" name="Google Shape;189;p34"/>
          <p:cNvPicPr preferRelativeResize="0"/>
          <p:nvPr/>
        </p:nvPicPr>
        <p:blipFill rotWithShape="1">
          <a:blip r:embed="rId4">
            <a:alphaModFix/>
          </a:blip>
          <a:srcRect/>
          <a:stretch/>
        </p:blipFill>
        <p:spPr>
          <a:xfrm>
            <a:off x="4673334" y="1473329"/>
            <a:ext cx="4007262" cy="31420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5"/>
          <p:cNvSpPr txBox="1"/>
          <p:nvPr/>
        </p:nvSpPr>
        <p:spPr>
          <a:xfrm>
            <a:off x="542103" y="528113"/>
            <a:ext cx="7425900" cy="1316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dirty="0">
              <a:solidFill>
                <a:schemeClr val="accent2"/>
              </a:solidFill>
              <a:latin typeface="Arial"/>
              <a:ea typeface="Arial"/>
              <a:cs typeface="Arial"/>
              <a:sym typeface="Arial"/>
            </a:endParaRPr>
          </a:p>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Working Module</a:t>
            </a:r>
            <a:endParaRPr sz="1100" dirty="0">
              <a:solidFill>
                <a:schemeClr val="accent1">
                  <a:lumMod val="75000"/>
                </a:schemeClr>
              </a:solidFill>
            </a:endParaRPr>
          </a:p>
          <a:p>
            <a:pPr marL="0" marR="0" lvl="0" indent="0" algn="l" rtl="0">
              <a:spcBef>
                <a:spcPts val="0"/>
              </a:spcBef>
              <a:spcAft>
                <a:spcPts val="0"/>
              </a:spcAft>
              <a:buNone/>
            </a:pPr>
            <a:endParaRPr sz="2100" b="1" dirty="0">
              <a:solidFill>
                <a:schemeClr val="accent2"/>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p:txBody>
      </p:sp>
      <p:pic>
        <p:nvPicPr>
          <p:cNvPr id="196" name="Google Shape;196;p35"/>
          <p:cNvPicPr preferRelativeResize="0"/>
          <p:nvPr/>
        </p:nvPicPr>
        <p:blipFill rotWithShape="1">
          <a:blip r:embed="rId3">
            <a:alphaModFix/>
          </a:blip>
          <a:srcRect r="44530"/>
          <a:stretch/>
        </p:blipFill>
        <p:spPr>
          <a:xfrm>
            <a:off x="336550" y="1425825"/>
            <a:ext cx="4150824" cy="3107366"/>
          </a:xfrm>
          <a:prstGeom prst="rect">
            <a:avLst/>
          </a:prstGeom>
          <a:noFill/>
          <a:ln>
            <a:noFill/>
          </a:ln>
        </p:spPr>
      </p:pic>
      <p:pic>
        <p:nvPicPr>
          <p:cNvPr id="197" name="Google Shape;197;p35"/>
          <p:cNvPicPr preferRelativeResize="0"/>
          <p:nvPr/>
        </p:nvPicPr>
        <p:blipFill rotWithShape="1">
          <a:blip r:embed="rId4">
            <a:alphaModFix/>
          </a:blip>
          <a:srcRect r="51229"/>
          <a:stretch/>
        </p:blipFill>
        <p:spPr>
          <a:xfrm>
            <a:off x="4651750" y="1425825"/>
            <a:ext cx="4150825" cy="3107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36"/>
          <p:cNvSpPr txBox="1"/>
          <p:nvPr/>
        </p:nvSpPr>
        <p:spPr>
          <a:xfrm>
            <a:off x="542103" y="528113"/>
            <a:ext cx="7425900" cy="1316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dirty="0">
              <a:solidFill>
                <a:schemeClr val="accent2"/>
              </a:solidFill>
              <a:latin typeface="Arial"/>
              <a:ea typeface="Arial"/>
              <a:cs typeface="Arial"/>
              <a:sym typeface="Arial"/>
            </a:endParaRPr>
          </a:p>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Working Module</a:t>
            </a:r>
            <a:endParaRPr sz="1100" dirty="0">
              <a:solidFill>
                <a:schemeClr val="accent1">
                  <a:lumMod val="75000"/>
                </a:schemeClr>
              </a:solidFill>
            </a:endParaRPr>
          </a:p>
          <a:p>
            <a:pPr marL="0" marR="0" lvl="0" indent="0" algn="l" rtl="0">
              <a:spcBef>
                <a:spcPts val="0"/>
              </a:spcBef>
              <a:spcAft>
                <a:spcPts val="0"/>
              </a:spcAft>
              <a:buNone/>
            </a:pPr>
            <a:endParaRPr sz="2100" b="1" dirty="0">
              <a:solidFill>
                <a:schemeClr val="accent2"/>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p:txBody>
      </p:sp>
      <p:pic>
        <p:nvPicPr>
          <p:cNvPr id="204" name="Google Shape;204;p36"/>
          <p:cNvPicPr preferRelativeResize="0"/>
          <p:nvPr/>
        </p:nvPicPr>
        <p:blipFill rotWithShape="1">
          <a:blip r:embed="rId3">
            <a:alphaModFix/>
          </a:blip>
          <a:srcRect r="31101"/>
          <a:stretch/>
        </p:blipFill>
        <p:spPr>
          <a:xfrm>
            <a:off x="271325" y="1446600"/>
            <a:ext cx="4559999" cy="2994476"/>
          </a:xfrm>
          <a:prstGeom prst="rect">
            <a:avLst/>
          </a:prstGeom>
          <a:noFill/>
          <a:ln>
            <a:noFill/>
          </a:ln>
        </p:spPr>
      </p:pic>
      <p:pic>
        <p:nvPicPr>
          <p:cNvPr id="205" name="Google Shape;205;p36"/>
          <p:cNvPicPr preferRelativeResize="0"/>
          <p:nvPr/>
        </p:nvPicPr>
        <p:blipFill rotWithShape="1">
          <a:blip r:embed="rId4">
            <a:alphaModFix/>
          </a:blip>
          <a:srcRect r="33967"/>
          <a:stretch/>
        </p:blipFill>
        <p:spPr>
          <a:xfrm>
            <a:off x="4949100" y="1446600"/>
            <a:ext cx="4023926" cy="29944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37"/>
          <p:cNvSpPr txBox="1"/>
          <p:nvPr/>
        </p:nvSpPr>
        <p:spPr>
          <a:xfrm>
            <a:off x="542103" y="528113"/>
            <a:ext cx="7425900" cy="1316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100" dirty="0">
              <a:solidFill>
                <a:schemeClr val="accent2"/>
              </a:solidFill>
              <a:latin typeface="Arial"/>
              <a:ea typeface="Arial"/>
              <a:cs typeface="Arial"/>
              <a:sym typeface="Arial"/>
            </a:endParaRPr>
          </a:p>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Working Module</a:t>
            </a:r>
            <a:endParaRPr sz="1100" dirty="0">
              <a:solidFill>
                <a:schemeClr val="accent1">
                  <a:lumMod val="75000"/>
                </a:schemeClr>
              </a:solidFill>
            </a:endParaRPr>
          </a:p>
          <a:p>
            <a:pPr marL="0" marR="0" lvl="0" indent="0" algn="l" rtl="0">
              <a:spcBef>
                <a:spcPts val="0"/>
              </a:spcBef>
              <a:spcAft>
                <a:spcPts val="0"/>
              </a:spcAft>
              <a:buNone/>
            </a:pPr>
            <a:endParaRPr sz="2100" b="1" dirty="0">
              <a:solidFill>
                <a:schemeClr val="accent2"/>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accent2"/>
              </a:solidFill>
              <a:latin typeface="Calibri"/>
              <a:ea typeface="Calibri"/>
              <a:cs typeface="Calibri"/>
              <a:sym typeface="Calibri"/>
            </a:endParaRPr>
          </a:p>
        </p:txBody>
      </p:sp>
      <p:pic>
        <p:nvPicPr>
          <p:cNvPr id="212" name="Google Shape;212;p37"/>
          <p:cNvPicPr preferRelativeResize="0"/>
          <p:nvPr/>
        </p:nvPicPr>
        <p:blipFill rotWithShape="1">
          <a:blip r:embed="rId3">
            <a:alphaModFix/>
          </a:blip>
          <a:srcRect r="38620"/>
          <a:stretch/>
        </p:blipFill>
        <p:spPr>
          <a:xfrm>
            <a:off x="508650" y="1412475"/>
            <a:ext cx="4193798" cy="2994475"/>
          </a:xfrm>
          <a:prstGeom prst="rect">
            <a:avLst/>
          </a:prstGeom>
          <a:noFill/>
          <a:ln>
            <a:noFill/>
          </a:ln>
        </p:spPr>
      </p:pic>
      <p:pic>
        <p:nvPicPr>
          <p:cNvPr id="213" name="Google Shape;213;p37"/>
          <p:cNvPicPr preferRelativeResize="0"/>
          <p:nvPr/>
        </p:nvPicPr>
        <p:blipFill>
          <a:blip r:embed="rId4">
            <a:alphaModFix/>
          </a:blip>
          <a:stretch>
            <a:fillRect/>
          </a:stretch>
        </p:blipFill>
        <p:spPr>
          <a:xfrm>
            <a:off x="4761323" y="1573726"/>
            <a:ext cx="4136750" cy="26719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p:nvPr/>
        </p:nvSpPr>
        <p:spPr>
          <a:xfrm>
            <a:off x="2848305" y="2257006"/>
            <a:ext cx="3226674" cy="5308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000" b="1" dirty="0">
                <a:solidFill>
                  <a:srgbClr val="46B0FA"/>
                </a:solidFill>
                <a:latin typeface="Arial"/>
                <a:ea typeface="Arial"/>
                <a:cs typeface="Arial"/>
                <a:sym typeface="Arial"/>
              </a:rPr>
              <a:t>Project Proposal</a:t>
            </a:r>
            <a:endParaRPr sz="3000" b="1" dirty="0">
              <a:solidFill>
                <a:srgbClr val="46B0FA"/>
              </a:solidFill>
              <a:latin typeface="Arial"/>
              <a:ea typeface="Arial"/>
              <a:cs typeface="Arial"/>
              <a:sym typeface="Arial"/>
            </a:endParaRPr>
          </a:p>
        </p:txBody>
      </p:sp>
    </p:spTree>
    <p:extLst>
      <p:ext uri="{BB962C8B-B14F-4D97-AF65-F5344CB8AC3E}">
        <p14:creationId xmlns:p14="http://schemas.microsoft.com/office/powerpoint/2010/main" val="259960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p:nvPr/>
        </p:nvSpPr>
        <p:spPr>
          <a:xfrm>
            <a:off x="683822" y="415835"/>
            <a:ext cx="7425752" cy="4385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chemeClr val="accent1">
                    <a:lumMod val="75000"/>
                  </a:schemeClr>
                </a:solidFill>
                <a:latin typeface="Times New Roman"/>
                <a:ea typeface="Times New Roman"/>
                <a:cs typeface="Times New Roman"/>
                <a:sym typeface="Times New Roman"/>
              </a:rPr>
              <a:t>Attained Deliverable</a:t>
            </a:r>
            <a:endParaRPr sz="2100" dirty="0">
              <a:solidFill>
                <a:schemeClr val="accent1">
                  <a:lumMod val="75000"/>
                </a:schemeClr>
              </a:solidFill>
              <a:latin typeface="Times New Roman"/>
              <a:ea typeface="Times New Roman"/>
              <a:cs typeface="Times New Roman"/>
              <a:sym typeface="Times New Roman"/>
            </a:endParaRPr>
          </a:p>
        </p:txBody>
      </p:sp>
      <p:sp>
        <p:nvSpPr>
          <p:cNvPr id="219" name="Google Shape;219;p38"/>
          <p:cNvSpPr txBox="1"/>
          <p:nvPr/>
        </p:nvSpPr>
        <p:spPr>
          <a:xfrm>
            <a:off x="1227296" y="3985359"/>
            <a:ext cx="1928004" cy="2077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a) Original ROI Image</a:t>
            </a:r>
            <a:endParaRPr sz="1100"/>
          </a:p>
        </p:txBody>
      </p:sp>
      <p:sp>
        <p:nvSpPr>
          <p:cNvPr id="220" name="Google Shape;220;p38"/>
          <p:cNvSpPr txBox="1"/>
          <p:nvPr/>
        </p:nvSpPr>
        <p:spPr>
          <a:xfrm>
            <a:off x="3863721" y="3988166"/>
            <a:ext cx="2026492" cy="2077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b) ROI after applying CLAHE</a:t>
            </a:r>
            <a:endParaRPr sz="1100"/>
          </a:p>
        </p:txBody>
      </p:sp>
      <p:pic>
        <p:nvPicPr>
          <p:cNvPr id="221" name="Google Shape;221;p38"/>
          <p:cNvPicPr preferRelativeResize="0"/>
          <p:nvPr/>
        </p:nvPicPr>
        <p:blipFill rotWithShape="1">
          <a:blip r:embed="rId3">
            <a:alphaModFix/>
          </a:blip>
          <a:srcRect/>
          <a:stretch/>
        </p:blipFill>
        <p:spPr>
          <a:xfrm>
            <a:off x="275871" y="949240"/>
            <a:ext cx="2879429" cy="2914002"/>
          </a:xfrm>
          <a:prstGeom prst="rect">
            <a:avLst/>
          </a:prstGeom>
          <a:noFill/>
          <a:ln>
            <a:noFill/>
          </a:ln>
        </p:spPr>
      </p:pic>
      <p:pic>
        <p:nvPicPr>
          <p:cNvPr id="222" name="Google Shape;222;p38"/>
          <p:cNvPicPr preferRelativeResize="0"/>
          <p:nvPr/>
        </p:nvPicPr>
        <p:blipFill rotWithShape="1">
          <a:blip r:embed="rId4">
            <a:alphaModFix/>
          </a:blip>
          <a:srcRect/>
          <a:stretch/>
        </p:blipFill>
        <p:spPr>
          <a:xfrm>
            <a:off x="3155300" y="949240"/>
            <a:ext cx="2879429" cy="2914002"/>
          </a:xfrm>
          <a:prstGeom prst="rect">
            <a:avLst/>
          </a:prstGeom>
          <a:noFill/>
          <a:ln>
            <a:noFill/>
          </a:ln>
        </p:spPr>
      </p:pic>
      <p:pic>
        <p:nvPicPr>
          <p:cNvPr id="223" name="Google Shape;223;p38"/>
          <p:cNvPicPr preferRelativeResize="0"/>
          <p:nvPr/>
        </p:nvPicPr>
        <p:blipFill rotWithShape="1">
          <a:blip r:embed="rId5">
            <a:alphaModFix/>
          </a:blip>
          <a:srcRect/>
          <a:stretch/>
        </p:blipFill>
        <p:spPr>
          <a:xfrm>
            <a:off x="6034730" y="941375"/>
            <a:ext cx="2879428" cy="2914001"/>
          </a:xfrm>
          <a:prstGeom prst="rect">
            <a:avLst/>
          </a:prstGeom>
          <a:noFill/>
          <a:ln>
            <a:noFill/>
          </a:ln>
        </p:spPr>
      </p:pic>
      <p:sp>
        <p:nvSpPr>
          <p:cNvPr id="224" name="Google Shape;224;p38"/>
          <p:cNvSpPr txBox="1"/>
          <p:nvPr/>
        </p:nvSpPr>
        <p:spPr>
          <a:xfrm>
            <a:off x="6887183" y="3984599"/>
            <a:ext cx="2026492" cy="2077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c) ROI after applying erosion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p:nvPr/>
        </p:nvSpPr>
        <p:spPr>
          <a:xfrm>
            <a:off x="683822" y="415835"/>
            <a:ext cx="74259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chemeClr val="accent1">
                    <a:lumMod val="75000"/>
                  </a:schemeClr>
                </a:solidFill>
                <a:latin typeface="Times New Roman"/>
                <a:ea typeface="Times New Roman"/>
                <a:cs typeface="Times New Roman"/>
                <a:sym typeface="Times New Roman"/>
              </a:rPr>
              <a:t>Attained Deliverable</a:t>
            </a:r>
            <a:endParaRPr sz="2100" dirty="0">
              <a:solidFill>
                <a:schemeClr val="accent1">
                  <a:lumMod val="75000"/>
                </a:schemeClr>
              </a:solidFill>
              <a:latin typeface="Times New Roman"/>
              <a:ea typeface="Times New Roman"/>
              <a:cs typeface="Times New Roman"/>
              <a:sym typeface="Times New Roman"/>
            </a:endParaRPr>
          </a:p>
        </p:txBody>
      </p:sp>
      <p:sp>
        <p:nvSpPr>
          <p:cNvPr id="230" name="Google Shape;230;p39"/>
          <p:cNvSpPr txBox="1"/>
          <p:nvPr/>
        </p:nvSpPr>
        <p:spPr>
          <a:xfrm>
            <a:off x="1425225" y="4256575"/>
            <a:ext cx="20142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a) Epochs with their respective accuracy</a:t>
            </a:r>
            <a:endParaRPr sz="1100"/>
          </a:p>
        </p:txBody>
      </p:sp>
      <p:pic>
        <p:nvPicPr>
          <p:cNvPr id="231" name="Google Shape;231;p39"/>
          <p:cNvPicPr preferRelativeResize="0"/>
          <p:nvPr/>
        </p:nvPicPr>
        <p:blipFill rotWithShape="1">
          <a:blip r:embed="rId3">
            <a:alphaModFix/>
          </a:blip>
          <a:srcRect r="28104"/>
          <a:stretch/>
        </p:blipFill>
        <p:spPr>
          <a:xfrm>
            <a:off x="577925" y="1169350"/>
            <a:ext cx="3708800" cy="2994476"/>
          </a:xfrm>
          <a:prstGeom prst="rect">
            <a:avLst/>
          </a:prstGeom>
          <a:noFill/>
          <a:ln>
            <a:noFill/>
          </a:ln>
        </p:spPr>
      </p:pic>
      <p:pic>
        <p:nvPicPr>
          <p:cNvPr id="232" name="Google Shape;232;p39"/>
          <p:cNvPicPr preferRelativeResize="0"/>
          <p:nvPr/>
        </p:nvPicPr>
        <p:blipFill>
          <a:blip r:embed="rId4">
            <a:alphaModFix/>
          </a:blip>
          <a:stretch>
            <a:fillRect/>
          </a:stretch>
        </p:blipFill>
        <p:spPr>
          <a:xfrm>
            <a:off x="4504575" y="1169350"/>
            <a:ext cx="4239572" cy="2994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p:nvPr/>
        </p:nvSpPr>
        <p:spPr>
          <a:xfrm>
            <a:off x="466072" y="192335"/>
            <a:ext cx="7425900" cy="453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500" b="1" dirty="0">
                <a:solidFill>
                  <a:schemeClr val="accent1">
                    <a:lumMod val="75000"/>
                  </a:schemeClr>
                </a:solidFill>
                <a:latin typeface="Times New Roman"/>
                <a:ea typeface="Times New Roman"/>
                <a:cs typeface="Times New Roman"/>
                <a:sym typeface="Times New Roman"/>
              </a:rPr>
              <a:t>Attained Deliverable</a:t>
            </a:r>
            <a:endParaRPr sz="2200" dirty="0">
              <a:solidFill>
                <a:schemeClr val="accent1">
                  <a:lumMod val="75000"/>
                </a:schemeClr>
              </a:solidFill>
              <a:latin typeface="Times New Roman"/>
              <a:ea typeface="Times New Roman"/>
              <a:cs typeface="Times New Roman"/>
              <a:sym typeface="Times New Roman"/>
            </a:endParaRPr>
          </a:p>
        </p:txBody>
      </p:sp>
      <p:sp>
        <p:nvSpPr>
          <p:cNvPr id="238" name="Google Shape;238;p40"/>
          <p:cNvSpPr txBox="1"/>
          <p:nvPr/>
        </p:nvSpPr>
        <p:spPr>
          <a:xfrm>
            <a:off x="466075" y="445700"/>
            <a:ext cx="8474100" cy="544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dirty="0">
                <a:solidFill>
                  <a:srgbClr val="AE36FF"/>
                </a:solidFill>
              </a:rPr>
              <a:t>Tests Cases</a:t>
            </a: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br>
              <a:rPr lang="en" sz="2000" dirty="0">
                <a:solidFill>
                  <a:srgbClr val="AE36FF"/>
                </a:solidFill>
              </a:rPr>
            </a:b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a:p>
            <a:pPr marL="0" lvl="0" indent="0" algn="l" rtl="0">
              <a:lnSpc>
                <a:spcPct val="115000"/>
              </a:lnSpc>
              <a:spcBef>
                <a:spcPts val="0"/>
              </a:spcBef>
              <a:spcAft>
                <a:spcPts val="0"/>
              </a:spcAft>
              <a:buNone/>
            </a:pPr>
            <a:endParaRPr sz="2000" dirty="0">
              <a:solidFill>
                <a:srgbClr val="AE36FF"/>
              </a:solidFill>
            </a:endParaRPr>
          </a:p>
        </p:txBody>
      </p:sp>
      <p:graphicFrame>
        <p:nvGraphicFramePr>
          <p:cNvPr id="239" name="Google Shape;239;p40"/>
          <p:cNvGraphicFramePr/>
          <p:nvPr/>
        </p:nvGraphicFramePr>
        <p:xfrm>
          <a:off x="541250" y="897245"/>
          <a:ext cx="7926200" cy="4023175"/>
        </p:xfrm>
        <a:graphic>
          <a:graphicData uri="http://schemas.openxmlformats.org/drawingml/2006/table">
            <a:tbl>
              <a:tblPr>
                <a:noFill/>
                <a:tableStyleId>{E2421BA0-DAB6-4E63-A0C6-59B8AAEBCA18}</a:tableStyleId>
              </a:tblPr>
              <a:tblGrid>
                <a:gridCol w="1057175">
                  <a:extLst>
                    <a:ext uri="{9D8B030D-6E8A-4147-A177-3AD203B41FA5}">
                      <a16:colId xmlns:a16="http://schemas.microsoft.com/office/drawing/2014/main" val="20000"/>
                    </a:ext>
                  </a:extLst>
                </a:gridCol>
                <a:gridCol w="2543400">
                  <a:extLst>
                    <a:ext uri="{9D8B030D-6E8A-4147-A177-3AD203B41FA5}">
                      <a16:colId xmlns:a16="http://schemas.microsoft.com/office/drawing/2014/main" val="20001"/>
                    </a:ext>
                  </a:extLst>
                </a:gridCol>
                <a:gridCol w="1753400">
                  <a:extLst>
                    <a:ext uri="{9D8B030D-6E8A-4147-A177-3AD203B41FA5}">
                      <a16:colId xmlns:a16="http://schemas.microsoft.com/office/drawing/2014/main" val="20002"/>
                    </a:ext>
                  </a:extLst>
                </a:gridCol>
                <a:gridCol w="1437125">
                  <a:extLst>
                    <a:ext uri="{9D8B030D-6E8A-4147-A177-3AD203B41FA5}">
                      <a16:colId xmlns:a16="http://schemas.microsoft.com/office/drawing/2014/main" val="20003"/>
                    </a:ext>
                  </a:extLst>
                </a:gridCol>
                <a:gridCol w="1135100">
                  <a:extLst>
                    <a:ext uri="{9D8B030D-6E8A-4147-A177-3AD203B41FA5}">
                      <a16:colId xmlns:a16="http://schemas.microsoft.com/office/drawing/2014/main" val="20004"/>
                    </a:ext>
                  </a:extLst>
                </a:gridCol>
              </a:tblGrid>
              <a:tr h="609575">
                <a:tc>
                  <a:txBody>
                    <a:bodyPr/>
                    <a:lstStyle/>
                    <a:p>
                      <a:pPr marL="0" lvl="0" indent="0" algn="l" rtl="0">
                        <a:spcBef>
                          <a:spcPts val="0"/>
                        </a:spcBef>
                        <a:spcAft>
                          <a:spcPts val="0"/>
                        </a:spcAft>
                        <a:buNone/>
                      </a:pPr>
                      <a:r>
                        <a:rPr lang="en" sz="1200" b="1"/>
                        <a:t>Test Case no:</a:t>
                      </a:r>
                      <a:endParaRPr sz="1200" b="1"/>
                    </a:p>
                  </a:txBody>
                  <a:tcPr marL="91425" marR="91425" marT="91425" marB="91425"/>
                </a:tc>
                <a:tc>
                  <a:txBody>
                    <a:bodyPr/>
                    <a:lstStyle/>
                    <a:p>
                      <a:pPr marL="0" lvl="0" indent="0" algn="l" rtl="0">
                        <a:spcBef>
                          <a:spcPts val="0"/>
                        </a:spcBef>
                        <a:spcAft>
                          <a:spcPts val="0"/>
                        </a:spcAft>
                        <a:buNone/>
                      </a:pPr>
                      <a:r>
                        <a:rPr lang="en" sz="1200" b="1"/>
                        <a:t>Test Data</a:t>
                      </a:r>
                      <a:endParaRPr sz="1200" b="1"/>
                    </a:p>
                  </a:txBody>
                  <a:tcPr marL="91425" marR="91425" marT="91425" marB="91425"/>
                </a:tc>
                <a:tc>
                  <a:txBody>
                    <a:bodyPr/>
                    <a:lstStyle/>
                    <a:p>
                      <a:pPr marL="0" lvl="0" indent="0" algn="ctr" rtl="0">
                        <a:lnSpc>
                          <a:spcPct val="115000"/>
                        </a:lnSpc>
                        <a:spcBef>
                          <a:spcPts val="0"/>
                        </a:spcBef>
                        <a:spcAft>
                          <a:spcPts val="0"/>
                        </a:spcAft>
                        <a:buNone/>
                      </a:pPr>
                      <a:r>
                        <a:rPr lang="en" sz="1200" b="1">
                          <a:solidFill>
                            <a:srgbClr val="222222"/>
                          </a:solidFill>
                          <a:highlight>
                            <a:srgbClr val="FFFFFF"/>
                          </a:highlight>
                        </a:rPr>
                        <a:t>Expected Results</a:t>
                      </a:r>
                      <a:endParaRPr sz="1200" b="1">
                        <a:solidFill>
                          <a:srgbClr val="222222"/>
                        </a:solidFill>
                        <a:highlight>
                          <a:srgbClr val="FFFFFF"/>
                        </a:highlight>
                      </a:endParaRPr>
                    </a:p>
                  </a:txBody>
                  <a:tcPr marL="91425" marR="91425" marT="91425" marB="91425">
                    <a:solidFill>
                      <a:srgbClr val="F9F9F9"/>
                    </a:solidFill>
                  </a:tcPr>
                </a:tc>
                <a:tc>
                  <a:txBody>
                    <a:bodyPr/>
                    <a:lstStyle/>
                    <a:p>
                      <a:pPr marL="0" lvl="0" indent="0" algn="ctr" rtl="0">
                        <a:lnSpc>
                          <a:spcPct val="115000"/>
                        </a:lnSpc>
                        <a:spcBef>
                          <a:spcPts val="0"/>
                        </a:spcBef>
                        <a:spcAft>
                          <a:spcPts val="0"/>
                        </a:spcAft>
                        <a:buNone/>
                      </a:pPr>
                      <a:r>
                        <a:rPr lang="en" sz="1200" b="1">
                          <a:solidFill>
                            <a:srgbClr val="222222"/>
                          </a:solidFill>
                          <a:highlight>
                            <a:srgbClr val="FFFFFF"/>
                          </a:highlight>
                        </a:rPr>
                        <a:t>Actual Results</a:t>
                      </a:r>
                      <a:endParaRPr sz="1200" b="1">
                        <a:solidFill>
                          <a:srgbClr val="222222"/>
                        </a:solidFill>
                        <a:highlight>
                          <a:srgbClr val="FFFFFF"/>
                        </a:highlight>
                      </a:endParaRPr>
                    </a:p>
                  </a:txBody>
                  <a:tcPr marL="91425" marR="91425" marT="91425" marB="91425">
                    <a:solidFill>
                      <a:srgbClr val="F9F9F9"/>
                    </a:solidFill>
                  </a:tcPr>
                </a:tc>
                <a:tc>
                  <a:txBody>
                    <a:bodyPr/>
                    <a:lstStyle/>
                    <a:p>
                      <a:pPr marL="0" lvl="0" indent="0" algn="l" rtl="0">
                        <a:spcBef>
                          <a:spcPts val="0"/>
                        </a:spcBef>
                        <a:spcAft>
                          <a:spcPts val="0"/>
                        </a:spcAft>
                        <a:buNone/>
                      </a:pPr>
                      <a:r>
                        <a:rPr lang="en" b="1"/>
                        <a:t>Case result </a:t>
                      </a:r>
                      <a:endParaRPr b="1"/>
                    </a:p>
                  </a:txBody>
                  <a:tcPr marL="91425" marR="91425" marT="91425" marB="91425"/>
                </a:tc>
                <a:extLst>
                  <a:ext uri="{0D108BD9-81ED-4DB2-BD59-A6C34878D82A}">
                    <a16:rowId xmlns:a16="http://schemas.microsoft.com/office/drawing/2014/main" val="10000"/>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TU01</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3"/>
                        </a:rPr>
                        <a:t>https://drive.google.com/file/d/1aCxyw0A_kYBJ12d76nOUbgja33fEHnfg/view?usp=sharing, </a:t>
                      </a:r>
                      <a:endParaRPr sz="800"/>
                    </a:p>
                  </a:txBody>
                  <a:tcPr marL="91425" marR="91425" marT="91425" marB="91425"/>
                </a:tc>
                <a:tc>
                  <a:txBody>
                    <a:bodyPr/>
                    <a:lstStyle/>
                    <a:p>
                      <a:pPr marL="0" lvl="0" indent="0" algn="l" rtl="0">
                        <a:spcBef>
                          <a:spcPts val="0"/>
                        </a:spcBef>
                        <a:spcAft>
                          <a:spcPts val="0"/>
                        </a:spcAft>
                        <a:buNone/>
                      </a:pPr>
                      <a:r>
                        <a:rPr lang="en"/>
                        <a:t>Cancerous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Cancerous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TU02</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4"/>
                        </a:rPr>
                        <a:t>https://drive.google.com/file/d/1OnsyUDbzHWLHcpnN1QL3NEkZYXd0yTFE/view?usp=sharing,</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TU03</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5"/>
                        </a:rPr>
                        <a:t>https://drive.google.com/file/d/1uymGNp8M2DAlmiXULeH8iSg1jk03ATUT/view?usp=sharing, </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TU04</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6"/>
                        </a:rPr>
                        <a:t>https://drive.google.com/file/d/1VMz5zWarJSIX7stRpnuZv9nRTFJtQH5x/view?usp=sharing, </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TU05</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7"/>
                        </a:rPr>
                        <a:t>https://drive.google.com/file/d/1w2N9h71a0azA1ZmjVODb00hBkgUERhtE/view?usp=sharing</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TU06</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8"/>
                        </a:rPr>
                        <a:t>https://drive.google.com/file/d/1wtQOjW9-5IDp_IGrJta40OoEaphYIi9B/view?usp=sharing</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TU07</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9"/>
                        </a:rPr>
                        <a:t>https://drive.google.com/file/d/1bhcYsjPo_rJrasHWcDtwRTdH3kq5oBe9/view?usp=sharing,</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26700">
                <a:tc>
                  <a:txBody>
                    <a:bodyPr/>
                    <a:lstStyle/>
                    <a:p>
                      <a:pPr marL="0" lvl="0" indent="0" algn="l" rtl="0">
                        <a:spcBef>
                          <a:spcPts val="0"/>
                        </a:spcBef>
                        <a:spcAft>
                          <a:spcPts val="0"/>
                        </a:spcAft>
                        <a:buNone/>
                      </a:pPr>
                      <a:r>
                        <a:rPr lang="en" sz="900">
                          <a:solidFill>
                            <a:srgbClr val="222222"/>
                          </a:solidFill>
                          <a:highlight>
                            <a:srgbClr val="FFFFFF"/>
                          </a:highlight>
                        </a:rPr>
                        <a:t>TU08</a:t>
                      </a:r>
                      <a:endParaRPr sz="900"/>
                    </a:p>
                  </a:txBody>
                  <a:tcPr marL="91425" marR="91425" marT="91425" marB="91425"/>
                </a:tc>
                <a:tc>
                  <a:txBody>
                    <a:bodyPr/>
                    <a:lstStyle/>
                    <a:p>
                      <a:pPr marL="0" lvl="0" indent="0" algn="l" rtl="0">
                        <a:spcBef>
                          <a:spcPts val="0"/>
                        </a:spcBef>
                        <a:spcAft>
                          <a:spcPts val="0"/>
                        </a:spcAft>
                        <a:buNone/>
                      </a:pPr>
                      <a:r>
                        <a:rPr lang="en" sz="800" u="sng">
                          <a:solidFill>
                            <a:schemeClr val="hlink"/>
                          </a:solidFill>
                          <a:hlinkClick r:id="rId10"/>
                        </a:rPr>
                        <a:t>https://drive.google.com/file/d/1f9x6Ag5oUT1j-Y-rnsc8Z_JnEdAQDPrp/view?usp=sharing</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Non Cancerous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Pass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1"/>
          <p:cNvSpPr txBox="1"/>
          <p:nvPr/>
        </p:nvSpPr>
        <p:spPr>
          <a:xfrm>
            <a:off x="683822" y="415835"/>
            <a:ext cx="74259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chemeClr val="accent1">
                    <a:lumMod val="75000"/>
                  </a:schemeClr>
                </a:solidFill>
                <a:latin typeface="Times New Roman"/>
                <a:ea typeface="Times New Roman"/>
                <a:cs typeface="Times New Roman"/>
                <a:sym typeface="Times New Roman"/>
              </a:rPr>
              <a:t>Attained Deliverable</a:t>
            </a:r>
            <a:endParaRPr sz="2100" dirty="0">
              <a:solidFill>
                <a:schemeClr val="accent1">
                  <a:lumMod val="75000"/>
                </a:schemeClr>
              </a:solidFill>
              <a:latin typeface="Times New Roman"/>
              <a:ea typeface="Times New Roman"/>
              <a:cs typeface="Times New Roman"/>
              <a:sym typeface="Times New Roman"/>
            </a:endParaRPr>
          </a:p>
        </p:txBody>
      </p:sp>
      <p:pic>
        <p:nvPicPr>
          <p:cNvPr id="245" name="Google Shape;245;p41"/>
          <p:cNvPicPr preferRelativeResize="0"/>
          <p:nvPr/>
        </p:nvPicPr>
        <p:blipFill rotWithShape="1">
          <a:blip r:embed="rId3">
            <a:alphaModFix/>
          </a:blip>
          <a:srcRect l="6008" r="19813"/>
          <a:stretch/>
        </p:blipFill>
        <p:spPr>
          <a:xfrm>
            <a:off x="241250" y="1434275"/>
            <a:ext cx="4274375" cy="2971800"/>
          </a:xfrm>
          <a:prstGeom prst="rect">
            <a:avLst/>
          </a:prstGeom>
          <a:noFill/>
          <a:ln>
            <a:noFill/>
          </a:ln>
        </p:spPr>
      </p:pic>
      <p:sp>
        <p:nvSpPr>
          <p:cNvPr id="246" name="Google Shape;246;p41"/>
          <p:cNvSpPr txBox="1"/>
          <p:nvPr/>
        </p:nvSpPr>
        <p:spPr>
          <a:xfrm>
            <a:off x="599675" y="944250"/>
            <a:ext cx="759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Finally the model is able to differentiate and classify for cancerous and non cancerous </a:t>
            </a:r>
            <a:endParaRPr/>
          </a:p>
        </p:txBody>
      </p:sp>
      <p:pic>
        <p:nvPicPr>
          <p:cNvPr id="247" name="Google Shape;247;p41"/>
          <p:cNvPicPr preferRelativeResize="0"/>
          <p:nvPr/>
        </p:nvPicPr>
        <p:blipFill rotWithShape="1">
          <a:blip r:embed="rId4">
            <a:alphaModFix/>
          </a:blip>
          <a:srcRect l="6811" r="10530"/>
          <a:stretch/>
        </p:blipFill>
        <p:spPr>
          <a:xfrm>
            <a:off x="4571996" y="1434275"/>
            <a:ext cx="4353855" cy="2971800"/>
          </a:xfrm>
          <a:prstGeom prst="rect">
            <a:avLst/>
          </a:prstGeom>
          <a:noFill/>
          <a:ln>
            <a:noFill/>
          </a:ln>
        </p:spPr>
      </p:pic>
      <p:pic>
        <p:nvPicPr>
          <p:cNvPr id="248" name="Google Shape;248;p41"/>
          <p:cNvPicPr preferRelativeResize="0"/>
          <p:nvPr/>
        </p:nvPicPr>
        <p:blipFill>
          <a:blip r:embed="rId5">
            <a:alphaModFix/>
          </a:blip>
          <a:stretch>
            <a:fillRect/>
          </a:stretch>
        </p:blipFill>
        <p:spPr>
          <a:xfrm>
            <a:off x="4715400" y="1589800"/>
            <a:ext cx="2111425" cy="2111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p:nvPr/>
        </p:nvSpPr>
        <p:spPr>
          <a:xfrm>
            <a:off x="683822" y="415835"/>
            <a:ext cx="74259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chemeClr val="accent1">
                    <a:lumMod val="75000"/>
                  </a:schemeClr>
                </a:solidFill>
                <a:latin typeface="Times New Roman"/>
                <a:ea typeface="Times New Roman"/>
                <a:cs typeface="Times New Roman"/>
                <a:sym typeface="Times New Roman"/>
              </a:rPr>
              <a:t>Attained Deliverable</a:t>
            </a:r>
            <a:endParaRPr sz="2100" dirty="0">
              <a:solidFill>
                <a:schemeClr val="accent1">
                  <a:lumMod val="75000"/>
                </a:schemeClr>
              </a:solidFill>
              <a:latin typeface="Times New Roman"/>
              <a:ea typeface="Times New Roman"/>
              <a:cs typeface="Times New Roman"/>
              <a:sym typeface="Times New Roman"/>
            </a:endParaRPr>
          </a:p>
        </p:txBody>
      </p:sp>
      <p:sp>
        <p:nvSpPr>
          <p:cNvPr id="254" name="Google Shape;254;p42"/>
          <p:cNvSpPr txBox="1"/>
          <p:nvPr/>
        </p:nvSpPr>
        <p:spPr>
          <a:xfrm>
            <a:off x="484425" y="1054350"/>
            <a:ext cx="80787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rgbClr val="AE36FF"/>
                </a:solidFill>
              </a:rPr>
              <a:t>Outcome Graphs</a:t>
            </a:r>
            <a:endParaRPr sz="2000">
              <a:solidFill>
                <a:srgbClr val="AE36FF"/>
              </a:solidFill>
            </a:endParaRPr>
          </a:p>
        </p:txBody>
      </p:sp>
      <p:pic>
        <p:nvPicPr>
          <p:cNvPr id="255" name="Google Shape;255;p42"/>
          <p:cNvPicPr preferRelativeResize="0"/>
          <p:nvPr/>
        </p:nvPicPr>
        <p:blipFill rotWithShape="1">
          <a:blip r:embed="rId3">
            <a:alphaModFix/>
          </a:blip>
          <a:srcRect l="1642"/>
          <a:stretch/>
        </p:blipFill>
        <p:spPr>
          <a:xfrm>
            <a:off x="550975" y="1593700"/>
            <a:ext cx="3939584" cy="2782675"/>
          </a:xfrm>
          <a:prstGeom prst="rect">
            <a:avLst/>
          </a:prstGeom>
          <a:noFill/>
          <a:ln>
            <a:noFill/>
          </a:ln>
        </p:spPr>
      </p:pic>
      <p:pic>
        <p:nvPicPr>
          <p:cNvPr id="256" name="Google Shape;256;p42"/>
          <p:cNvPicPr preferRelativeResize="0"/>
          <p:nvPr/>
        </p:nvPicPr>
        <p:blipFill>
          <a:blip r:embed="rId4">
            <a:alphaModFix/>
          </a:blip>
          <a:stretch>
            <a:fillRect/>
          </a:stretch>
        </p:blipFill>
        <p:spPr>
          <a:xfrm>
            <a:off x="4490600" y="1546950"/>
            <a:ext cx="4202901" cy="2782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p:nvPr/>
        </p:nvSpPr>
        <p:spPr>
          <a:xfrm>
            <a:off x="683822" y="415835"/>
            <a:ext cx="74259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chemeClr val="accent1">
                    <a:lumMod val="75000"/>
                  </a:schemeClr>
                </a:solidFill>
                <a:latin typeface="Times New Roman"/>
                <a:ea typeface="Times New Roman"/>
                <a:cs typeface="Times New Roman"/>
                <a:sym typeface="Times New Roman"/>
              </a:rPr>
              <a:t>Attained Deliverable</a:t>
            </a:r>
            <a:endParaRPr sz="2100" dirty="0">
              <a:solidFill>
                <a:schemeClr val="accent1">
                  <a:lumMod val="75000"/>
                </a:schemeClr>
              </a:solidFill>
              <a:latin typeface="Times New Roman"/>
              <a:ea typeface="Times New Roman"/>
              <a:cs typeface="Times New Roman"/>
              <a:sym typeface="Times New Roman"/>
            </a:endParaRPr>
          </a:p>
        </p:txBody>
      </p:sp>
      <p:sp>
        <p:nvSpPr>
          <p:cNvPr id="262" name="Google Shape;262;p43"/>
          <p:cNvSpPr txBox="1"/>
          <p:nvPr/>
        </p:nvSpPr>
        <p:spPr>
          <a:xfrm>
            <a:off x="683825" y="996900"/>
            <a:ext cx="76086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rgbClr val="AE36FF"/>
                </a:solidFill>
              </a:rPr>
              <a:t>Comparative Studies: </a:t>
            </a:r>
            <a:endParaRPr>
              <a:solidFill>
                <a:schemeClr val="dk1"/>
              </a:solidFill>
            </a:endParaRPr>
          </a:p>
        </p:txBody>
      </p:sp>
      <p:sp>
        <p:nvSpPr>
          <p:cNvPr id="263" name="Google Shape;263;p43"/>
          <p:cNvSpPr txBox="1"/>
          <p:nvPr/>
        </p:nvSpPr>
        <p:spPr>
          <a:xfrm>
            <a:off x="683825" y="1489500"/>
            <a:ext cx="20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Use of SoftMax layer: </a:t>
            </a:r>
            <a:endParaRPr/>
          </a:p>
        </p:txBody>
      </p:sp>
      <p:sp>
        <p:nvSpPr>
          <p:cNvPr id="264" name="Google Shape;264;p43"/>
          <p:cNvSpPr txBox="1"/>
          <p:nvPr/>
        </p:nvSpPr>
        <p:spPr>
          <a:xfrm>
            <a:off x="4572000" y="1489500"/>
            <a:ext cx="20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Use of Relu layer: </a:t>
            </a:r>
            <a:endParaRPr/>
          </a:p>
        </p:txBody>
      </p:sp>
      <p:pic>
        <p:nvPicPr>
          <p:cNvPr id="265" name="Google Shape;265;p43"/>
          <p:cNvPicPr preferRelativeResize="0"/>
          <p:nvPr/>
        </p:nvPicPr>
        <p:blipFill>
          <a:blip r:embed="rId3">
            <a:alphaModFix/>
          </a:blip>
          <a:stretch>
            <a:fillRect/>
          </a:stretch>
        </p:blipFill>
        <p:spPr>
          <a:xfrm>
            <a:off x="4571992" y="1889700"/>
            <a:ext cx="4079158" cy="2782675"/>
          </a:xfrm>
          <a:prstGeom prst="rect">
            <a:avLst/>
          </a:prstGeom>
          <a:noFill/>
          <a:ln>
            <a:noFill/>
          </a:ln>
        </p:spPr>
      </p:pic>
      <p:pic>
        <p:nvPicPr>
          <p:cNvPr id="266" name="Google Shape;266;p43"/>
          <p:cNvPicPr preferRelativeResize="0"/>
          <p:nvPr/>
        </p:nvPicPr>
        <p:blipFill rotWithShape="1">
          <a:blip r:embed="rId4">
            <a:alphaModFix/>
          </a:blip>
          <a:srcRect l="1642"/>
          <a:stretch/>
        </p:blipFill>
        <p:spPr>
          <a:xfrm>
            <a:off x="412650" y="1889700"/>
            <a:ext cx="3939601" cy="2782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p:nvPr/>
        </p:nvSpPr>
        <p:spPr>
          <a:xfrm>
            <a:off x="762247" y="349910"/>
            <a:ext cx="7425900" cy="577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dirty="0">
                <a:solidFill>
                  <a:schemeClr val="accent1">
                    <a:lumMod val="75000"/>
                  </a:schemeClr>
                </a:solidFill>
                <a:latin typeface="Times New Roman"/>
                <a:ea typeface="Times New Roman"/>
                <a:cs typeface="Times New Roman"/>
                <a:sym typeface="Times New Roman"/>
              </a:rPr>
              <a:t>Attained Deliverable</a:t>
            </a:r>
            <a:endParaRPr sz="3000" dirty="0">
              <a:solidFill>
                <a:schemeClr val="accent1">
                  <a:lumMod val="75000"/>
                </a:schemeClr>
              </a:solidFill>
              <a:latin typeface="Times New Roman"/>
              <a:ea typeface="Times New Roman"/>
              <a:cs typeface="Times New Roman"/>
              <a:sym typeface="Times New Roman"/>
            </a:endParaRPr>
          </a:p>
        </p:txBody>
      </p:sp>
      <p:sp>
        <p:nvSpPr>
          <p:cNvPr id="272" name="Google Shape;272;p44"/>
          <p:cNvSpPr txBox="1"/>
          <p:nvPr/>
        </p:nvSpPr>
        <p:spPr>
          <a:xfrm>
            <a:off x="626900" y="1118333"/>
            <a:ext cx="7986000" cy="32816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dirty="0">
                <a:solidFill>
                  <a:srgbClr val="AE36FF"/>
                </a:solidFill>
              </a:rPr>
              <a:t>Justification of Objectives</a:t>
            </a:r>
            <a:endParaRPr sz="2000" dirty="0">
              <a:solidFill>
                <a:srgbClr val="AE36FF"/>
              </a:solidFill>
            </a:endParaRPr>
          </a:p>
          <a:p>
            <a:pPr lvl="0">
              <a:lnSpc>
                <a:spcPct val="115000"/>
              </a:lnSpc>
            </a:pPr>
            <a:br>
              <a:rPr lang="en" sz="2000" dirty="0">
                <a:solidFill>
                  <a:srgbClr val="AE36FF"/>
                </a:solidFill>
              </a:rPr>
            </a:br>
            <a:r>
              <a:rPr lang="en-IN" sz="1500" dirty="0">
                <a:solidFill>
                  <a:schemeClr val="dk1"/>
                </a:solidFill>
                <a:latin typeface="Times New Roman"/>
                <a:ea typeface="Times New Roman"/>
                <a:cs typeface="Times New Roman"/>
                <a:sym typeface="Times New Roman"/>
              </a:rPr>
              <a:t>We were able to execute image segmentation over breast masses utilising Supervised Learning, as well as feature extraction and model training techniques over mammographic patches of breast, using the Python Programming Language and the </a:t>
            </a:r>
            <a:r>
              <a:rPr lang="en-IN" sz="1500" dirty="0" err="1">
                <a:solidFill>
                  <a:schemeClr val="dk1"/>
                </a:solidFill>
                <a:latin typeface="Times New Roman"/>
                <a:ea typeface="Times New Roman"/>
                <a:cs typeface="Times New Roman"/>
                <a:sym typeface="Times New Roman"/>
              </a:rPr>
              <a:t>openCV</a:t>
            </a:r>
            <a:r>
              <a:rPr lang="en-IN" sz="1500" dirty="0">
                <a:solidFill>
                  <a:schemeClr val="dk1"/>
                </a:solidFill>
                <a:latin typeface="Times New Roman"/>
                <a:ea typeface="Times New Roman"/>
                <a:cs typeface="Times New Roman"/>
                <a:sym typeface="Times New Roman"/>
              </a:rPr>
              <a:t> framework.</a:t>
            </a:r>
          </a:p>
          <a:p>
            <a:pPr lvl="0">
              <a:lnSpc>
                <a:spcPct val="115000"/>
              </a:lnSpc>
            </a:pPr>
            <a:endParaRPr sz="2000" dirty="0">
              <a:solidFill>
                <a:srgbClr val="AE36FF"/>
              </a:solidFill>
            </a:endParaRPr>
          </a:p>
          <a:p>
            <a:pPr marL="0" lvl="0" indent="0" algn="l" rtl="0">
              <a:lnSpc>
                <a:spcPct val="115000"/>
              </a:lnSpc>
              <a:spcBef>
                <a:spcPts val="0"/>
              </a:spcBef>
              <a:spcAft>
                <a:spcPts val="0"/>
              </a:spcAft>
              <a:buNone/>
            </a:pPr>
            <a:r>
              <a:rPr lang="en" sz="2000" dirty="0">
                <a:solidFill>
                  <a:srgbClr val="AE36FF"/>
                </a:solidFill>
              </a:rPr>
              <a:t>Future Scope</a:t>
            </a:r>
            <a:endParaRPr sz="2000" dirty="0">
              <a:solidFill>
                <a:srgbClr val="AE36FF"/>
              </a:solidFill>
            </a:endParaRPr>
          </a:p>
          <a:p>
            <a:pPr lvl="0">
              <a:lnSpc>
                <a:spcPct val="115000"/>
              </a:lnSpc>
            </a:pPr>
            <a:br>
              <a:rPr lang="en" sz="2000" dirty="0">
                <a:solidFill>
                  <a:srgbClr val="AE36FF"/>
                </a:solidFill>
              </a:rPr>
            </a:br>
            <a:r>
              <a:rPr lang="en-IN" sz="1500" dirty="0">
                <a:solidFill>
                  <a:schemeClr val="dk1"/>
                </a:solidFill>
                <a:latin typeface="Times New Roman"/>
                <a:ea typeface="Times New Roman"/>
                <a:cs typeface="Times New Roman"/>
                <a:sym typeface="Times New Roman"/>
              </a:rPr>
              <a:t>If this technique were widely used, it would have a significant impact on the field of health sciences. Also, when combined with deep learning approaches, it may produce greater outcomes.</a:t>
            </a:r>
            <a:endParaRPr sz="2000" dirty="0">
              <a:solidFill>
                <a:srgbClr val="AE36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p:nvPr/>
        </p:nvSpPr>
        <p:spPr>
          <a:xfrm>
            <a:off x="1748095" y="242594"/>
            <a:ext cx="5647800" cy="592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400" b="1">
                <a:solidFill>
                  <a:srgbClr val="46B0FA"/>
                </a:solidFill>
                <a:latin typeface="Arial"/>
                <a:ea typeface="Arial"/>
                <a:cs typeface="Arial"/>
                <a:sym typeface="Arial"/>
              </a:rPr>
              <a:t>Reference</a:t>
            </a:r>
            <a:endParaRPr sz="2100"/>
          </a:p>
        </p:txBody>
      </p:sp>
      <p:sp>
        <p:nvSpPr>
          <p:cNvPr id="278" name="Google Shape;278;p45"/>
          <p:cNvSpPr txBox="1"/>
          <p:nvPr/>
        </p:nvSpPr>
        <p:spPr>
          <a:xfrm>
            <a:off x="617218" y="984498"/>
            <a:ext cx="8235300" cy="304772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dirty="0"/>
          </a:p>
          <a:p>
            <a:pPr marL="0" marR="0" lvl="0" indent="0" algn="l" rtl="0">
              <a:spcBef>
                <a:spcPts val="0"/>
              </a:spcBef>
              <a:spcAft>
                <a:spcPts val="0"/>
              </a:spcAft>
              <a:buNone/>
            </a:pPr>
            <a:r>
              <a:rPr lang="en" sz="1500" dirty="0">
                <a:solidFill>
                  <a:schemeClr val="accent1">
                    <a:lumMod val="75000"/>
                  </a:schemeClr>
                </a:solidFill>
              </a:rPr>
              <a:t>A</a:t>
            </a:r>
            <a:r>
              <a:rPr lang="en" sz="1500" dirty="0">
                <a:solidFill>
                  <a:schemeClr val="accent1">
                    <a:lumMod val="75000"/>
                  </a:schemeClr>
                </a:solidFill>
                <a:latin typeface="Arial"/>
                <a:ea typeface="Arial"/>
                <a:cs typeface="Arial"/>
                <a:sym typeface="Arial"/>
              </a:rPr>
              <a:t>:  List of Cited Papers</a:t>
            </a:r>
            <a:endParaRPr sz="1500" dirty="0">
              <a:solidFill>
                <a:schemeClr val="accent1">
                  <a:lumMod val="75000"/>
                </a:schemeClr>
              </a:solidFill>
              <a:latin typeface="Arial"/>
              <a:ea typeface="Arial"/>
              <a:cs typeface="Arial"/>
              <a:sym typeface="Arial"/>
            </a:endParaRPr>
          </a:p>
          <a:p>
            <a:pPr marL="0" marR="0" lvl="0" indent="0" algn="l" rtl="0">
              <a:spcBef>
                <a:spcPts val="0"/>
              </a:spcBef>
              <a:spcAft>
                <a:spcPts val="0"/>
              </a:spcAft>
              <a:buNone/>
            </a:pPr>
            <a:endParaRPr sz="1500" dirty="0">
              <a:solidFill>
                <a:schemeClr val="dk1"/>
              </a:solidFill>
              <a:latin typeface="Arial"/>
              <a:ea typeface="Arial"/>
              <a:cs typeface="Arial"/>
              <a:sym typeface="Arial"/>
            </a:endParaRPr>
          </a:p>
          <a:p>
            <a:pPr marL="254000" marR="0" lvl="0" indent="-260350" algn="just" rtl="0">
              <a:lnSpc>
                <a:spcPct val="107000"/>
              </a:lnSpc>
              <a:spcBef>
                <a:spcPts val="0"/>
              </a:spcBef>
              <a:spcAft>
                <a:spcPts val="0"/>
              </a:spcAft>
              <a:buClr>
                <a:schemeClr val="dk1"/>
              </a:buClr>
              <a:buSzPts val="1100"/>
              <a:buFont typeface="Calibri"/>
              <a:buAutoNum type="romanUcPeriod"/>
            </a:pPr>
            <a:r>
              <a:rPr lang="en" sz="900" dirty="0">
                <a:solidFill>
                  <a:schemeClr val="dk1"/>
                </a:solidFill>
                <a:latin typeface="Times New Roman"/>
                <a:ea typeface="Times New Roman"/>
                <a:cs typeface="Times New Roman"/>
                <a:sym typeface="Times New Roman"/>
              </a:rPr>
              <a:t>Gunjan </a:t>
            </a:r>
            <a:r>
              <a:rPr lang="en" sz="900" dirty="0" err="1">
                <a:solidFill>
                  <a:schemeClr val="dk1"/>
                </a:solidFill>
                <a:latin typeface="Times New Roman"/>
                <a:ea typeface="Times New Roman"/>
                <a:cs typeface="Times New Roman"/>
                <a:sym typeface="Times New Roman"/>
              </a:rPr>
              <a:t>Chugh</a:t>
            </a:r>
            <a:r>
              <a:rPr lang="en" sz="900" dirty="0">
                <a:solidFill>
                  <a:schemeClr val="dk1"/>
                </a:solidFill>
                <a:latin typeface="Times New Roman"/>
                <a:ea typeface="Times New Roman"/>
                <a:cs typeface="Times New Roman"/>
                <a:sym typeface="Times New Roman"/>
              </a:rPr>
              <a:t>, Shailendra Kumar, </a:t>
            </a:r>
            <a:r>
              <a:rPr lang="en" sz="900" dirty="0" err="1">
                <a:solidFill>
                  <a:schemeClr val="dk1"/>
                </a:solidFill>
                <a:latin typeface="Times New Roman"/>
                <a:ea typeface="Times New Roman"/>
                <a:cs typeface="Times New Roman"/>
                <a:sym typeface="Times New Roman"/>
              </a:rPr>
              <a:t>Nanhay</a:t>
            </a:r>
            <a:r>
              <a:rPr lang="en" sz="900" dirty="0">
                <a:solidFill>
                  <a:schemeClr val="dk1"/>
                </a:solidFill>
                <a:latin typeface="Times New Roman"/>
                <a:ea typeface="Times New Roman"/>
                <a:cs typeface="Times New Roman"/>
                <a:sym typeface="Times New Roman"/>
              </a:rPr>
              <a:t> Singh (2020). Survey on Machine Learning and Deep Learning Applications in Breast Cancer Diagnosis. </a:t>
            </a:r>
            <a:r>
              <a:rPr lang="en" sz="900" i="1" dirty="0">
                <a:solidFill>
                  <a:schemeClr val="dk1"/>
                </a:solidFill>
                <a:latin typeface="Times New Roman"/>
                <a:ea typeface="Times New Roman"/>
                <a:cs typeface="Times New Roman"/>
                <a:sym typeface="Times New Roman"/>
              </a:rPr>
              <a:t>LLC part of Springer Nature 2021.</a:t>
            </a:r>
            <a:endParaRPr sz="900" dirty="0">
              <a:solidFill>
                <a:schemeClr val="dk1"/>
              </a:solidFill>
              <a:latin typeface="Calibri"/>
              <a:ea typeface="Calibri"/>
              <a:cs typeface="Calibri"/>
              <a:sym typeface="Calibri"/>
            </a:endParaRPr>
          </a:p>
          <a:p>
            <a:pPr marL="254000" marR="0" lvl="0" indent="-260350" algn="just" rtl="0">
              <a:lnSpc>
                <a:spcPct val="107000"/>
              </a:lnSpc>
              <a:spcBef>
                <a:spcPts val="0"/>
              </a:spcBef>
              <a:spcAft>
                <a:spcPts val="0"/>
              </a:spcAft>
              <a:buClr>
                <a:schemeClr val="dk1"/>
              </a:buClr>
              <a:buSzPts val="1100"/>
              <a:buFont typeface="Calibri"/>
              <a:buAutoNum type="romanUcPeriod"/>
            </a:pPr>
            <a:r>
              <a:rPr lang="en" sz="900" dirty="0" err="1">
                <a:solidFill>
                  <a:schemeClr val="dk1"/>
                </a:solidFill>
                <a:latin typeface="Times New Roman"/>
                <a:ea typeface="Times New Roman"/>
                <a:cs typeface="Times New Roman"/>
                <a:sym typeface="Times New Roman"/>
              </a:rPr>
              <a:t>Heyi</a:t>
            </a:r>
            <a:r>
              <a:rPr lang="en" sz="900" dirty="0">
                <a:solidFill>
                  <a:schemeClr val="dk1"/>
                </a:solidFill>
                <a:latin typeface="Times New Roman"/>
                <a:ea typeface="Times New Roman"/>
                <a:cs typeface="Times New Roman"/>
                <a:sym typeface="Times New Roman"/>
              </a:rPr>
              <a:t> Li, </a:t>
            </a:r>
            <a:r>
              <a:rPr lang="en" sz="900" dirty="0" err="1">
                <a:solidFill>
                  <a:schemeClr val="dk1"/>
                </a:solidFill>
                <a:latin typeface="Times New Roman"/>
                <a:ea typeface="Times New Roman"/>
                <a:cs typeface="Times New Roman"/>
                <a:sym typeface="Times New Roman"/>
              </a:rPr>
              <a:t>Dongdong</a:t>
            </a:r>
            <a:r>
              <a:rPr lang="en" sz="900" dirty="0">
                <a:solidFill>
                  <a:schemeClr val="dk1"/>
                </a:solidFill>
                <a:latin typeface="Times New Roman"/>
                <a:ea typeface="Times New Roman"/>
                <a:cs typeface="Times New Roman"/>
                <a:sym typeface="Times New Roman"/>
              </a:rPr>
              <a:t> Chen, William H. </a:t>
            </a:r>
            <a:r>
              <a:rPr lang="en" sz="900" dirty="0" err="1">
                <a:solidFill>
                  <a:schemeClr val="dk1"/>
                </a:solidFill>
                <a:latin typeface="Times New Roman"/>
                <a:ea typeface="Times New Roman"/>
                <a:cs typeface="Times New Roman"/>
                <a:sym typeface="Times New Roman"/>
              </a:rPr>
              <a:t>Nailon</a:t>
            </a:r>
            <a:r>
              <a:rPr lang="en" sz="900" dirty="0">
                <a:solidFill>
                  <a:schemeClr val="dk1"/>
                </a:solidFill>
                <a:latin typeface="Times New Roman"/>
                <a:ea typeface="Times New Roman"/>
                <a:cs typeface="Times New Roman"/>
                <a:sym typeface="Times New Roman"/>
              </a:rPr>
              <a:t>, Mike E. Davies (2020). Dual Convolutional Neural Networks for Breast Mass Segmentation and Diagnosis in Mammography. </a:t>
            </a:r>
            <a:r>
              <a:rPr lang="en" sz="900" i="1" dirty="0">
                <a:solidFill>
                  <a:schemeClr val="dk1"/>
                </a:solidFill>
                <a:latin typeface="Times New Roman"/>
                <a:ea typeface="Times New Roman"/>
                <a:cs typeface="Times New Roman"/>
                <a:sym typeface="Times New Roman"/>
              </a:rPr>
              <a:t>IEEE, and David </a:t>
            </a:r>
            <a:r>
              <a:rPr lang="en" sz="900" i="1" dirty="0" err="1">
                <a:solidFill>
                  <a:schemeClr val="dk1"/>
                </a:solidFill>
                <a:latin typeface="Times New Roman"/>
                <a:ea typeface="Times New Roman"/>
                <a:cs typeface="Times New Roman"/>
                <a:sym typeface="Times New Roman"/>
              </a:rPr>
              <a:t>Laurenson</a:t>
            </a:r>
            <a:r>
              <a:rPr lang="en" sz="900" i="1" dirty="0">
                <a:solidFill>
                  <a:schemeClr val="dk1"/>
                </a:solidFill>
                <a:latin typeface="Times New Roman"/>
                <a:ea typeface="Times New Roman"/>
                <a:cs typeface="Times New Roman"/>
                <a:sym typeface="Times New Roman"/>
              </a:rPr>
              <a:t>.</a:t>
            </a:r>
            <a:endParaRPr sz="900" dirty="0">
              <a:solidFill>
                <a:schemeClr val="dk1"/>
              </a:solidFill>
              <a:latin typeface="Calibri"/>
              <a:ea typeface="Calibri"/>
              <a:cs typeface="Calibri"/>
              <a:sym typeface="Calibri"/>
            </a:endParaRPr>
          </a:p>
          <a:p>
            <a:pPr marL="254000" marR="0" lvl="0" indent="-260350" algn="just" rtl="0">
              <a:lnSpc>
                <a:spcPct val="107000"/>
              </a:lnSpc>
              <a:spcBef>
                <a:spcPts val="0"/>
              </a:spcBef>
              <a:spcAft>
                <a:spcPts val="0"/>
              </a:spcAft>
              <a:buClr>
                <a:schemeClr val="dk1"/>
              </a:buClr>
              <a:buSzPts val="1100"/>
              <a:buFont typeface="Calibri"/>
              <a:buAutoNum type="romanUcPeriod"/>
            </a:pPr>
            <a:r>
              <a:rPr lang="en" sz="900" dirty="0">
                <a:solidFill>
                  <a:schemeClr val="dk1"/>
                </a:solidFill>
                <a:latin typeface="Times New Roman"/>
                <a:ea typeface="Times New Roman"/>
                <a:cs typeface="Times New Roman"/>
                <a:sym typeface="Times New Roman"/>
              </a:rPr>
              <a:t>Yong Joon Suh, </a:t>
            </a:r>
            <a:r>
              <a:rPr lang="en" sz="900" dirty="0" err="1">
                <a:solidFill>
                  <a:schemeClr val="dk1"/>
                </a:solidFill>
                <a:latin typeface="Times New Roman"/>
                <a:ea typeface="Times New Roman"/>
                <a:cs typeface="Times New Roman"/>
                <a:sym typeface="Times New Roman"/>
              </a:rPr>
              <a:t>Jaewon</a:t>
            </a:r>
            <a:r>
              <a:rPr lang="en" sz="900" dirty="0">
                <a:solidFill>
                  <a:schemeClr val="dk1"/>
                </a:solidFill>
                <a:latin typeface="Times New Roman"/>
                <a:ea typeface="Times New Roman"/>
                <a:cs typeface="Times New Roman"/>
                <a:sym typeface="Times New Roman"/>
              </a:rPr>
              <a:t> Jung, Bum-</a:t>
            </a:r>
            <a:r>
              <a:rPr lang="en" sz="900" dirty="0" err="1">
                <a:solidFill>
                  <a:schemeClr val="dk1"/>
                </a:solidFill>
                <a:latin typeface="Times New Roman"/>
                <a:ea typeface="Times New Roman"/>
                <a:cs typeface="Times New Roman"/>
                <a:sym typeface="Times New Roman"/>
              </a:rPr>
              <a:t>Joo</a:t>
            </a:r>
            <a:r>
              <a:rPr lang="en" sz="900" dirty="0">
                <a:solidFill>
                  <a:schemeClr val="dk1"/>
                </a:solidFill>
                <a:latin typeface="Times New Roman"/>
                <a:ea typeface="Times New Roman"/>
                <a:cs typeface="Times New Roman"/>
                <a:sym typeface="Times New Roman"/>
              </a:rPr>
              <a:t> Cho (2020). Automated Breast Cancer Detection in Digital Mammograms of Various Densities via Deep Learning. </a:t>
            </a:r>
            <a:r>
              <a:rPr lang="en" sz="900" i="1" dirty="0">
                <a:solidFill>
                  <a:schemeClr val="dk1"/>
                </a:solidFill>
                <a:latin typeface="Times New Roman"/>
                <a:ea typeface="Times New Roman"/>
                <a:cs typeface="Times New Roman"/>
                <a:sym typeface="Times New Roman"/>
              </a:rPr>
              <a:t>Department of Breast and Endocrine Surgery, </a:t>
            </a:r>
            <a:r>
              <a:rPr lang="en" sz="900" i="1" dirty="0" err="1">
                <a:solidFill>
                  <a:schemeClr val="dk1"/>
                </a:solidFill>
                <a:latin typeface="Times New Roman"/>
                <a:ea typeface="Times New Roman"/>
                <a:cs typeface="Times New Roman"/>
                <a:sym typeface="Times New Roman"/>
              </a:rPr>
              <a:t>Hallym</a:t>
            </a:r>
            <a:r>
              <a:rPr lang="en" sz="900" i="1" dirty="0">
                <a:solidFill>
                  <a:schemeClr val="dk1"/>
                </a:solidFill>
                <a:latin typeface="Times New Roman"/>
                <a:ea typeface="Times New Roman"/>
                <a:cs typeface="Times New Roman"/>
                <a:sym typeface="Times New Roman"/>
              </a:rPr>
              <a:t> University Sacred Heart Hospital, Anyang 14068, Korea; Medical Artificial Intelligence Center, </a:t>
            </a:r>
            <a:r>
              <a:rPr lang="en" sz="900" i="1" dirty="0" err="1">
                <a:solidFill>
                  <a:schemeClr val="dk1"/>
                </a:solidFill>
                <a:latin typeface="Times New Roman"/>
                <a:ea typeface="Times New Roman"/>
                <a:cs typeface="Times New Roman"/>
                <a:sym typeface="Times New Roman"/>
              </a:rPr>
              <a:t>Hallym</a:t>
            </a:r>
            <a:r>
              <a:rPr lang="en" sz="900" i="1" dirty="0">
                <a:solidFill>
                  <a:schemeClr val="dk1"/>
                </a:solidFill>
                <a:latin typeface="Times New Roman"/>
                <a:ea typeface="Times New Roman"/>
                <a:cs typeface="Times New Roman"/>
                <a:sym typeface="Times New Roman"/>
              </a:rPr>
              <a:t> University Medical Center, Anyang 14068, Korea; Department of Ophthalmology, </a:t>
            </a:r>
            <a:r>
              <a:rPr lang="en" sz="900" i="1" dirty="0" err="1">
                <a:solidFill>
                  <a:schemeClr val="dk1"/>
                </a:solidFill>
                <a:latin typeface="Times New Roman"/>
                <a:ea typeface="Times New Roman"/>
                <a:cs typeface="Times New Roman"/>
                <a:sym typeface="Times New Roman"/>
              </a:rPr>
              <a:t>Hallym</a:t>
            </a:r>
            <a:r>
              <a:rPr lang="en" sz="900" i="1" dirty="0">
                <a:solidFill>
                  <a:schemeClr val="dk1"/>
                </a:solidFill>
                <a:latin typeface="Times New Roman"/>
                <a:ea typeface="Times New Roman"/>
                <a:cs typeface="Times New Roman"/>
                <a:sym typeface="Times New Roman"/>
              </a:rPr>
              <a:t> University Sacred Heart Hospital, Anyang 14068, Korea. </a:t>
            </a:r>
            <a:endParaRPr sz="900" dirty="0">
              <a:solidFill>
                <a:schemeClr val="dk1"/>
              </a:solidFill>
              <a:latin typeface="Calibri"/>
              <a:ea typeface="Calibri"/>
              <a:cs typeface="Calibri"/>
              <a:sym typeface="Calibri"/>
            </a:endParaRPr>
          </a:p>
          <a:p>
            <a:pPr marL="254000" marR="0" lvl="0" indent="-260350" algn="just" rtl="0">
              <a:lnSpc>
                <a:spcPct val="107000"/>
              </a:lnSpc>
              <a:spcBef>
                <a:spcPts val="0"/>
              </a:spcBef>
              <a:spcAft>
                <a:spcPts val="0"/>
              </a:spcAft>
              <a:buClr>
                <a:schemeClr val="dk1"/>
              </a:buClr>
              <a:buSzPts val="1100"/>
              <a:buFont typeface="Calibri"/>
              <a:buAutoNum type="romanUcPeriod"/>
            </a:pPr>
            <a:r>
              <a:rPr lang="en" sz="900" dirty="0" err="1">
                <a:solidFill>
                  <a:schemeClr val="dk1"/>
                </a:solidFill>
                <a:latin typeface="Times New Roman"/>
                <a:ea typeface="Times New Roman"/>
                <a:cs typeface="Times New Roman"/>
                <a:sym typeface="Times New Roman"/>
              </a:rPr>
              <a:t>Lian</a:t>
            </a:r>
            <a:r>
              <a:rPr lang="en" sz="900" dirty="0">
                <a:solidFill>
                  <a:schemeClr val="dk1"/>
                </a:solidFill>
                <a:latin typeface="Times New Roman"/>
                <a:ea typeface="Times New Roman"/>
                <a:cs typeface="Times New Roman"/>
                <a:sym typeface="Times New Roman"/>
              </a:rPr>
              <a:t> Zou, </a:t>
            </a:r>
            <a:r>
              <a:rPr lang="en" sz="900" dirty="0" err="1">
                <a:solidFill>
                  <a:schemeClr val="dk1"/>
                </a:solidFill>
                <a:latin typeface="Times New Roman"/>
                <a:ea typeface="Times New Roman"/>
                <a:cs typeface="Times New Roman"/>
                <a:sym typeface="Times New Roman"/>
              </a:rPr>
              <a:t>Shaode</a:t>
            </a:r>
            <a:r>
              <a:rPr lang="en" sz="900" dirty="0">
                <a:solidFill>
                  <a:schemeClr val="dk1"/>
                </a:solidFill>
                <a:latin typeface="Times New Roman"/>
                <a:ea typeface="Times New Roman"/>
                <a:cs typeface="Times New Roman"/>
                <a:sym typeface="Times New Roman"/>
              </a:rPr>
              <a:t> Yu, </a:t>
            </a:r>
            <a:r>
              <a:rPr lang="en" sz="900" dirty="0" err="1">
                <a:solidFill>
                  <a:schemeClr val="dk1"/>
                </a:solidFill>
                <a:latin typeface="Times New Roman"/>
                <a:ea typeface="Times New Roman"/>
                <a:cs typeface="Times New Roman"/>
                <a:sym typeface="Times New Roman"/>
              </a:rPr>
              <a:t>Tiebao</a:t>
            </a:r>
            <a:r>
              <a:rPr lang="en" sz="900" dirty="0">
                <a:solidFill>
                  <a:schemeClr val="dk1"/>
                </a:solidFill>
                <a:latin typeface="Times New Roman"/>
                <a:ea typeface="Times New Roman"/>
                <a:cs typeface="Times New Roman"/>
                <a:sym typeface="Times New Roman"/>
              </a:rPr>
              <a:t> Meng, </a:t>
            </a:r>
            <a:r>
              <a:rPr lang="en" sz="900" dirty="0" err="1">
                <a:solidFill>
                  <a:schemeClr val="dk1"/>
                </a:solidFill>
                <a:latin typeface="Times New Roman"/>
                <a:ea typeface="Times New Roman"/>
                <a:cs typeface="Times New Roman"/>
                <a:sym typeface="Times New Roman"/>
              </a:rPr>
              <a:t>Zhicheng</a:t>
            </a:r>
            <a:r>
              <a:rPr lang="en" sz="900" dirty="0">
                <a:solidFill>
                  <a:schemeClr val="dk1"/>
                </a:solidFill>
                <a:latin typeface="Times New Roman"/>
                <a:ea typeface="Times New Roman"/>
                <a:cs typeface="Times New Roman"/>
                <a:sym typeface="Times New Roman"/>
              </a:rPr>
              <a:t> Zhang, </a:t>
            </a:r>
            <a:r>
              <a:rPr lang="en" sz="900" dirty="0" err="1">
                <a:solidFill>
                  <a:schemeClr val="dk1"/>
                </a:solidFill>
                <a:latin typeface="Times New Roman"/>
                <a:ea typeface="Times New Roman"/>
                <a:cs typeface="Times New Roman"/>
                <a:sym typeface="Times New Roman"/>
              </a:rPr>
              <a:t>Xiakun</a:t>
            </a:r>
            <a:r>
              <a:rPr lang="en" sz="900" dirty="0">
                <a:solidFill>
                  <a:schemeClr val="dk1"/>
                </a:solidFill>
                <a:latin typeface="Times New Roman"/>
                <a:ea typeface="Times New Roman"/>
                <a:cs typeface="Times New Roman"/>
                <a:sym typeface="Times New Roman"/>
              </a:rPr>
              <a:t> Liang, </a:t>
            </a:r>
            <a:r>
              <a:rPr lang="en" sz="900" dirty="0" err="1">
                <a:solidFill>
                  <a:schemeClr val="dk1"/>
                </a:solidFill>
                <a:latin typeface="Times New Roman"/>
                <a:ea typeface="Times New Roman"/>
                <a:cs typeface="Times New Roman"/>
                <a:sym typeface="Times New Roman"/>
              </a:rPr>
              <a:t>Yaokin</a:t>
            </a:r>
            <a:r>
              <a:rPr lang="en" sz="900" dirty="0">
                <a:solidFill>
                  <a:schemeClr val="dk1"/>
                </a:solidFill>
                <a:latin typeface="Times New Roman"/>
                <a:ea typeface="Times New Roman"/>
                <a:cs typeface="Times New Roman"/>
                <a:sym typeface="Times New Roman"/>
              </a:rPr>
              <a:t> </a:t>
            </a:r>
            <a:r>
              <a:rPr lang="en" sz="900" dirty="0" err="1">
                <a:solidFill>
                  <a:schemeClr val="dk1"/>
                </a:solidFill>
                <a:latin typeface="Times New Roman"/>
                <a:ea typeface="Times New Roman"/>
                <a:cs typeface="Times New Roman"/>
                <a:sym typeface="Times New Roman"/>
              </a:rPr>
              <a:t>Xie</a:t>
            </a:r>
            <a:r>
              <a:rPr lang="en" sz="900" dirty="0">
                <a:solidFill>
                  <a:schemeClr val="dk1"/>
                </a:solidFill>
                <a:latin typeface="Times New Roman"/>
                <a:ea typeface="Times New Roman"/>
                <a:cs typeface="Times New Roman"/>
                <a:sym typeface="Times New Roman"/>
              </a:rPr>
              <a:t> (2019). A Technical Review of </a:t>
            </a:r>
            <a:r>
              <a:rPr lang="en" sz="900" dirty="0" err="1">
                <a:solidFill>
                  <a:schemeClr val="dk1"/>
                </a:solidFill>
                <a:latin typeface="Times New Roman"/>
                <a:ea typeface="Times New Roman"/>
                <a:cs typeface="Times New Roman"/>
                <a:sym typeface="Times New Roman"/>
              </a:rPr>
              <a:t>Convulational</a:t>
            </a:r>
            <a:r>
              <a:rPr lang="en" sz="900" dirty="0">
                <a:solidFill>
                  <a:schemeClr val="dk1"/>
                </a:solidFill>
                <a:latin typeface="Times New Roman"/>
                <a:ea typeface="Times New Roman"/>
                <a:cs typeface="Times New Roman"/>
                <a:sym typeface="Times New Roman"/>
              </a:rPr>
              <a:t> Neural Network-Based Mammographic Breast Cancer Diagnosis. </a:t>
            </a:r>
            <a:r>
              <a:rPr lang="en" sz="900" i="1" dirty="0">
                <a:solidFill>
                  <a:schemeClr val="dk1"/>
                </a:solidFill>
                <a:latin typeface="Times New Roman"/>
                <a:ea typeface="Times New Roman"/>
                <a:cs typeface="Times New Roman"/>
                <a:sym typeface="Times New Roman"/>
              </a:rPr>
              <a:t>Shenzhen Institutes of Advanced Technology, Chinese Academy of Sciences, Shenzhen, China. Shenzhen College of Advanced Technology, University of Chinese Academy of Sciences, Shenzhen, China. Cancer Center of Sichuan Provincial People’s Hospital, Chengdu, China. Department of Radiation Oncology, 'e University of Texas Southwestern Medical Center, Dallas, TX, USA. Department of Medical Imaging, Sun </a:t>
            </a:r>
            <a:r>
              <a:rPr lang="en" sz="900" i="1" dirty="0" err="1">
                <a:solidFill>
                  <a:schemeClr val="dk1"/>
                </a:solidFill>
                <a:latin typeface="Times New Roman"/>
                <a:ea typeface="Times New Roman"/>
                <a:cs typeface="Times New Roman"/>
                <a:sym typeface="Times New Roman"/>
              </a:rPr>
              <a:t>Yat-sen</a:t>
            </a:r>
            <a:r>
              <a:rPr lang="en" sz="900" i="1" dirty="0">
                <a:solidFill>
                  <a:schemeClr val="dk1"/>
                </a:solidFill>
                <a:latin typeface="Times New Roman"/>
                <a:ea typeface="Times New Roman"/>
                <a:cs typeface="Times New Roman"/>
                <a:sym typeface="Times New Roman"/>
              </a:rPr>
              <a:t> University Cancer Center, Guangzhou, China. Medical Physics Division in the Department of Radiation Oncology, Stanford University, Palo Alto, CA, USA.</a:t>
            </a:r>
            <a:endParaRPr sz="900" dirty="0">
              <a:solidFill>
                <a:schemeClr val="dk1"/>
              </a:solidFill>
              <a:latin typeface="Calibri"/>
              <a:ea typeface="Calibri"/>
              <a:cs typeface="Calibri"/>
              <a:sym typeface="Calibri"/>
            </a:endParaRPr>
          </a:p>
          <a:p>
            <a:pPr marL="0" marR="0" lvl="0" indent="0" algn="l" rtl="0">
              <a:spcBef>
                <a:spcPts val="600"/>
              </a:spcBef>
              <a:spcAft>
                <a:spcPts val="0"/>
              </a:spcAft>
              <a:buNone/>
            </a:pPr>
            <a:endParaRPr sz="900" dirty="0">
              <a:solidFill>
                <a:srgbClr val="FF0000"/>
              </a:solidFill>
              <a:latin typeface="Arial"/>
              <a:ea typeface="Arial"/>
              <a:cs typeface="Arial"/>
              <a:sym typeface="Arial"/>
            </a:endParaRPr>
          </a:p>
          <a:p>
            <a:pPr marL="0" marR="0" lvl="0" indent="0" algn="l" rtl="0">
              <a:spcBef>
                <a:spcPts val="0"/>
              </a:spcBef>
              <a:spcAft>
                <a:spcPts val="0"/>
              </a:spcAft>
              <a:buNone/>
            </a:pPr>
            <a:endParaRPr sz="9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p:nvPr/>
        </p:nvSpPr>
        <p:spPr>
          <a:xfrm>
            <a:off x="1421471" y="2701122"/>
            <a:ext cx="6301059"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5400" b="1" dirty="0">
                <a:solidFill>
                  <a:srgbClr val="46B0FA"/>
                </a:solidFill>
                <a:latin typeface="Arial"/>
                <a:ea typeface="Arial"/>
                <a:cs typeface="Arial"/>
                <a:sym typeface="Arial"/>
              </a:rPr>
              <a:t>Thank You</a:t>
            </a:r>
            <a:endParaRPr sz="5400" b="1" dirty="0">
              <a:solidFill>
                <a:srgbClr val="46B0FA"/>
              </a:solidFill>
              <a:latin typeface="Arial"/>
              <a:ea typeface="Arial"/>
              <a:cs typeface="Arial"/>
              <a:sym typeface="Arial"/>
            </a:endParaRPr>
          </a:p>
        </p:txBody>
      </p:sp>
      <p:sp>
        <p:nvSpPr>
          <p:cNvPr id="284" name="Google Shape;284;p46"/>
          <p:cNvSpPr/>
          <p:nvPr/>
        </p:nvSpPr>
        <p:spPr>
          <a:xfrm>
            <a:off x="8001000" y="112853"/>
            <a:ext cx="1035935" cy="51218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85" name="Google Shape;285;p46" descr="A picture containing text, clipart&#10;&#10;Description automatically generated"/>
          <p:cNvPicPr preferRelativeResize="0"/>
          <p:nvPr/>
        </p:nvPicPr>
        <p:blipFill rotWithShape="1">
          <a:blip r:embed="rId3">
            <a:alphaModFix/>
          </a:blip>
          <a:srcRect/>
          <a:stretch/>
        </p:blipFill>
        <p:spPr>
          <a:xfrm>
            <a:off x="2994660" y="1282490"/>
            <a:ext cx="3154680" cy="13551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9"/>
          <p:cNvSpPr txBox="1"/>
          <p:nvPr/>
        </p:nvSpPr>
        <p:spPr>
          <a:xfrm>
            <a:off x="525757" y="1013812"/>
            <a:ext cx="8092500" cy="2839208"/>
          </a:xfrm>
          <a:prstGeom prst="rect">
            <a:avLst/>
          </a:prstGeom>
          <a:noFill/>
          <a:ln>
            <a:noFill/>
          </a:ln>
        </p:spPr>
        <p:txBody>
          <a:bodyPr spcFirstLastPara="1" wrap="square" lIns="68575" tIns="34275" rIns="68575" bIns="34275" anchor="t" anchorCtr="0">
            <a:spAutoFit/>
          </a:bodyPr>
          <a:lstStyle/>
          <a:p>
            <a:pPr>
              <a:buClr>
                <a:schemeClr val="dk1"/>
              </a:buClr>
              <a:buSzPts val="1800"/>
            </a:pPr>
            <a:r>
              <a:rPr lang="en-IN" sz="1800" b="1" dirty="0">
                <a:solidFill>
                  <a:schemeClr val="accent1">
                    <a:lumMod val="75000"/>
                  </a:schemeClr>
                </a:solidFill>
                <a:latin typeface="Times New Roman"/>
                <a:ea typeface="Times New Roman"/>
                <a:cs typeface="Times New Roman"/>
                <a:sym typeface="Times New Roman"/>
              </a:rPr>
              <a:t>Introduction</a:t>
            </a:r>
            <a:endParaRPr lang="en" sz="1800" b="1" dirty="0">
              <a:solidFill>
                <a:schemeClr val="dk1"/>
              </a:solidFill>
              <a:latin typeface="Times New Roman"/>
              <a:ea typeface="Times New Roman"/>
              <a:cs typeface="Times New Roman"/>
              <a:sym typeface="Times New Roman"/>
            </a:endParaRPr>
          </a:p>
          <a:p>
            <a:pPr>
              <a:buClr>
                <a:schemeClr val="dk1"/>
              </a:buClr>
              <a:buSzPts val="1800"/>
            </a:pPr>
            <a:endParaRPr lang="en" sz="1800" b="1" dirty="0">
              <a:solidFill>
                <a:schemeClr val="dk1"/>
              </a:solidFill>
              <a:latin typeface="Times New Roman"/>
              <a:ea typeface="Times New Roman"/>
              <a:cs typeface="Times New Roman"/>
              <a:sym typeface="Times New Roman"/>
            </a:endParaRPr>
          </a:p>
          <a:p>
            <a:pPr>
              <a:buClr>
                <a:schemeClr val="dk1"/>
              </a:buClr>
              <a:buSzPts val="1800"/>
            </a:pPr>
            <a:endParaRPr lang="en" sz="1800" b="1" dirty="0">
              <a:solidFill>
                <a:schemeClr val="dk1"/>
              </a:solidFill>
              <a:latin typeface="Times New Roman"/>
              <a:ea typeface="Times New Roman"/>
              <a:cs typeface="Times New Roman"/>
              <a:sym typeface="Times New Roman"/>
            </a:endParaRPr>
          </a:p>
          <a:p>
            <a:pPr>
              <a:buClr>
                <a:schemeClr val="dk1"/>
              </a:buClr>
              <a:buSzPts val="1800"/>
            </a:pPr>
            <a:r>
              <a:rPr lang="en" sz="1800" b="1" dirty="0">
                <a:solidFill>
                  <a:schemeClr val="dk1"/>
                </a:solidFill>
                <a:latin typeface="Times New Roman"/>
                <a:ea typeface="Times New Roman"/>
                <a:cs typeface="Times New Roman"/>
                <a:sym typeface="Times New Roman"/>
              </a:rPr>
              <a:t>Breast Cancer</a:t>
            </a:r>
            <a:r>
              <a:rPr lang="en" sz="1800"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is a disease characterized by the uncontrolled growth and multiplication of abnormality in cells in the breast tissues.</a:t>
            </a:r>
            <a:r>
              <a:rPr lang="en" sz="1800"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The primary goal is to determine whether or not mammograms show breast cancer of any type (malignant or benign). Breast Masses Segmentation is utilised in this project to automate breast cancer screening because manual detection is exceedingly time-consuming. The suggested methodology improves the detection of breast masses, which can then be used by oncologists to reduce the likelihood of a false 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1"/>
          <p:cNvSpPr txBox="1"/>
          <p:nvPr/>
        </p:nvSpPr>
        <p:spPr>
          <a:xfrm>
            <a:off x="385275" y="410150"/>
            <a:ext cx="8275800" cy="477820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Motivation </a:t>
            </a:r>
            <a:endParaRPr sz="1700" dirty="0">
              <a:solidFill>
                <a:schemeClr val="accent1">
                  <a:lumMod val="75000"/>
                </a:schemeClr>
              </a:solidFill>
            </a:endParaRPr>
          </a:p>
          <a:p>
            <a:pPr marL="0" marR="0" lvl="0" indent="0" algn="l" rtl="0">
              <a:spcBef>
                <a:spcPts val="0"/>
              </a:spcBef>
              <a:spcAft>
                <a:spcPts val="0"/>
              </a:spcAft>
              <a:buNone/>
            </a:pPr>
            <a:endParaRPr sz="1400" b="1" dirty="0">
              <a:solidFill>
                <a:srgbClr val="FF0000"/>
              </a:solidFill>
              <a:latin typeface="Arial"/>
              <a:ea typeface="Arial"/>
              <a:cs typeface="Arial"/>
              <a:sym typeface="Arial"/>
            </a:endParaRPr>
          </a:p>
          <a:p>
            <a:pPr marL="254000" lvl="0" indent="-247650">
              <a:buClr>
                <a:schemeClr val="dk1"/>
              </a:buClr>
              <a:buSzPts val="1700"/>
              <a:buFont typeface="Arial"/>
              <a:buChar char="•"/>
            </a:pPr>
            <a:r>
              <a:rPr lang="en-IN" sz="1700" dirty="0">
                <a:solidFill>
                  <a:schemeClr val="dk1"/>
                </a:solidFill>
                <a:latin typeface="Times New Roman"/>
                <a:ea typeface="Times New Roman"/>
                <a:cs typeface="Times New Roman"/>
                <a:sym typeface="Times New Roman"/>
              </a:rPr>
              <a:t>Women have a one in thirty-nine chance of dying from breast cancer. </a:t>
            </a:r>
          </a:p>
          <a:p>
            <a:pPr marL="254000" lvl="0" indent="-247650">
              <a:buClr>
                <a:schemeClr val="dk1"/>
              </a:buClr>
              <a:buSzPts val="1700"/>
              <a:buFont typeface="Arial"/>
              <a:buChar char="•"/>
            </a:pPr>
            <a:r>
              <a:rPr lang="en-IN" sz="1700" dirty="0">
                <a:solidFill>
                  <a:schemeClr val="dk1"/>
                </a:solidFill>
                <a:latin typeface="Times New Roman"/>
                <a:ea typeface="Times New Roman"/>
                <a:cs typeface="Times New Roman"/>
                <a:sym typeface="Times New Roman"/>
              </a:rPr>
              <a:t>In women, breast cancer is the second largest cause of cancer death.</a:t>
            </a:r>
          </a:p>
          <a:p>
            <a:pPr marL="254000" lvl="0" indent="-247650">
              <a:buClr>
                <a:schemeClr val="dk1"/>
              </a:buClr>
              <a:buSzPts val="1700"/>
              <a:buFont typeface="Arial"/>
              <a:buChar char="•"/>
            </a:pPr>
            <a:r>
              <a:rPr lang="en-IN" sz="1700" dirty="0">
                <a:solidFill>
                  <a:schemeClr val="dk1"/>
                </a:solidFill>
                <a:latin typeface="Times New Roman"/>
                <a:ea typeface="Times New Roman"/>
                <a:cs typeface="Times New Roman"/>
                <a:sym typeface="Times New Roman"/>
              </a:rPr>
              <a:t>It is known that it has an asymptomatic phase that can only be diagnosed by mammography. </a:t>
            </a:r>
          </a:p>
          <a:p>
            <a:pPr marL="254000" lvl="0" indent="-247650">
              <a:buClr>
                <a:schemeClr val="dk1"/>
              </a:buClr>
              <a:buSzPts val="1700"/>
              <a:buFont typeface="Arial"/>
              <a:buChar char="•"/>
            </a:pPr>
            <a:r>
              <a:rPr lang="en-IN" sz="1700" dirty="0">
                <a:solidFill>
                  <a:schemeClr val="dk1"/>
                </a:solidFill>
                <a:latin typeface="Times New Roman"/>
                <a:ea typeface="Times New Roman"/>
                <a:cs typeface="Times New Roman"/>
                <a:sym typeface="Times New Roman"/>
              </a:rPr>
              <a:t>We intend to use machine learning techniques on mammographic patches of breast, implementing them in Python using the </a:t>
            </a:r>
            <a:r>
              <a:rPr lang="en-IN" sz="1700" dirty="0" err="1">
                <a:solidFill>
                  <a:schemeClr val="dk1"/>
                </a:solidFill>
                <a:latin typeface="Times New Roman"/>
                <a:ea typeface="Times New Roman"/>
                <a:cs typeface="Times New Roman"/>
                <a:sym typeface="Times New Roman"/>
              </a:rPr>
              <a:t>Sklearn</a:t>
            </a:r>
            <a:r>
              <a:rPr lang="en-IN" sz="1700" dirty="0">
                <a:solidFill>
                  <a:schemeClr val="dk1"/>
                </a:solidFill>
                <a:latin typeface="Times New Roman"/>
                <a:ea typeface="Times New Roman"/>
                <a:cs typeface="Times New Roman"/>
                <a:sym typeface="Times New Roman"/>
              </a:rPr>
              <a:t> framework. </a:t>
            </a:r>
          </a:p>
          <a:p>
            <a:pPr marL="6350" lvl="0">
              <a:buClr>
                <a:schemeClr val="dk1"/>
              </a:buClr>
              <a:buSzPts val="1700"/>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Problem Statement</a:t>
            </a:r>
            <a:endParaRPr sz="2100" b="1" dirty="0">
              <a:solidFill>
                <a:schemeClr val="accent1">
                  <a:lumMod val="75000"/>
                </a:schemeClr>
              </a:solidFill>
              <a:latin typeface="Times New Roman"/>
              <a:ea typeface="Times New Roman"/>
              <a:cs typeface="Times New Roman"/>
              <a:sym typeface="Times New Roman"/>
            </a:endParaRPr>
          </a:p>
          <a:p>
            <a:pPr marL="0" marR="0" lvl="0" indent="0" algn="l" rtl="0">
              <a:spcBef>
                <a:spcPts val="0"/>
              </a:spcBef>
              <a:spcAft>
                <a:spcPts val="0"/>
              </a:spcAft>
              <a:buNone/>
            </a:pPr>
            <a:endParaRPr sz="2100" b="1" dirty="0">
              <a:solidFill>
                <a:srgbClr val="FF0000"/>
              </a:solidFill>
              <a:latin typeface="Times New Roman"/>
              <a:ea typeface="Times New Roman"/>
              <a:cs typeface="Times New Roman"/>
              <a:sym typeface="Times New Roman"/>
            </a:endParaRPr>
          </a:p>
          <a:p>
            <a:pPr marL="254000" marR="0" lvl="0" indent="-254000" algn="l" rtl="0">
              <a:spcBef>
                <a:spcPts val="0"/>
              </a:spcBef>
              <a:spcAft>
                <a:spcPts val="0"/>
              </a:spcAft>
              <a:buClr>
                <a:schemeClr val="dk1"/>
              </a:buClr>
              <a:buSzPts val="1800"/>
              <a:buFont typeface="Arial"/>
              <a:buChar char="•"/>
            </a:pPr>
            <a:r>
              <a:rPr lang="en" sz="1700" dirty="0">
                <a:solidFill>
                  <a:schemeClr val="dk1"/>
                </a:solidFill>
                <a:latin typeface="Times New Roman"/>
                <a:ea typeface="Times New Roman"/>
                <a:cs typeface="Times New Roman"/>
                <a:sym typeface="Times New Roman"/>
              </a:rPr>
              <a:t>Performing image segmentation over breast masses using Supervised Learning.</a:t>
            </a:r>
            <a:r>
              <a:rPr lang="en" sz="1800" dirty="0">
                <a:solidFill>
                  <a:schemeClr val="dk1"/>
                </a:solidFill>
                <a:latin typeface="Times New Roman"/>
                <a:ea typeface="Times New Roman"/>
                <a:cs typeface="Times New Roman"/>
                <a:sym typeface="Times New Roman"/>
              </a:rPr>
              <a:t> </a:t>
            </a:r>
            <a:endParaRPr sz="1100"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 sz="2100" b="1" dirty="0">
                <a:solidFill>
                  <a:schemeClr val="accent1">
                    <a:lumMod val="75000"/>
                  </a:schemeClr>
                </a:solidFill>
                <a:latin typeface="Times New Roman"/>
                <a:ea typeface="Times New Roman"/>
                <a:cs typeface="Times New Roman"/>
                <a:sym typeface="Times New Roman"/>
              </a:rPr>
              <a:t>Targeted Users</a:t>
            </a:r>
          </a:p>
          <a:p>
            <a:pPr marL="0" marR="0" lvl="0" indent="0" algn="l" rtl="0">
              <a:spcBef>
                <a:spcPts val="0"/>
              </a:spcBef>
              <a:spcAft>
                <a:spcPts val="0"/>
              </a:spcAft>
              <a:buNone/>
            </a:pPr>
            <a:endParaRPr sz="2100" b="1" dirty="0">
              <a:solidFill>
                <a:srgbClr val="FF0000"/>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700"/>
              <a:buFont typeface="Arial"/>
              <a:buChar char="•"/>
            </a:pPr>
            <a:r>
              <a:rPr lang="en" sz="1700" dirty="0">
                <a:solidFill>
                  <a:schemeClr val="dk1"/>
                </a:solidFill>
                <a:latin typeface="Times New Roman"/>
                <a:ea typeface="Times New Roman"/>
                <a:cs typeface="Times New Roman"/>
                <a:sym typeface="Times New Roman"/>
              </a:rPr>
              <a:t>Health Science Industry.</a:t>
            </a:r>
            <a:endParaRPr sz="1000" dirty="0"/>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6"/>
          <p:cNvSpPr txBox="1"/>
          <p:nvPr/>
        </p:nvSpPr>
        <p:spPr>
          <a:xfrm>
            <a:off x="723957" y="892199"/>
            <a:ext cx="7425900" cy="411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dirty="0">
                <a:solidFill>
                  <a:schemeClr val="accent1">
                    <a:lumMod val="75000"/>
                  </a:schemeClr>
                </a:solidFill>
                <a:latin typeface="Times New Roman"/>
                <a:ea typeface="Times New Roman"/>
                <a:cs typeface="Times New Roman"/>
                <a:sym typeface="Times New Roman"/>
              </a:rPr>
              <a:t>Main</a:t>
            </a:r>
            <a:r>
              <a:rPr lang="en" sz="1800" dirty="0">
                <a:solidFill>
                  <a:schemeClr val="accent1">
                    <a:lumMod val="75000"/>
                  </a:schemeClr>
                </a:solidFill>
                <a:latin typeface="Times New Roman"/>
                <a:ea typeface="Times New Roman"/>
                <a:cs typeface="Times New Roman"/>
                <a:sym typeface="Times New Roman"/>
              </a:rPr>
              <a:t> </a:t>
            </a:r>
            <a:r>
              <a:rPr lang="en" sz="1800" b="1" dirty="0">
                <a:solidFill>
                  <a:schemeClr val="accent1">
                    <a:lumMod val="75000"/>
                  </a:schemeClr>
                </a:solidFill>
                <a:latin typeface="Times New Roman"/>
                <a:ea typeface="Times New Roman"/>
                <a:cs typeface="Times New Roman"/>
                <a:sym typeface="Times New Roman"/>
              </a:rPr>
              <a:t>Objective</a:t>
            </a:r>
            <a:endParaRPr dirty="0">
              <a:solidFill>
                <a:schemeClr val="accent1">
                  <a:lumMod val="75000"/>
                </a:schemeClr>
              </a:solidFill>
            </a:endParaRPr>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500"/>
              <a:buFont typeface="Arial"/>
              <a:buChar char="•"/>
            </a:pPr>
            <a:r>
              <a:rPr lang="en" sz="1500" dirty="0">
                <a:solidFill>
                  <a:schemeClr val="dk1"/>
                </a:solidFill>
                <a:latin typeface="Times New Roman"/>
                <a:ea typeface="Times New Roman"/>
                <a:cs typeface="Times New Roman"/>
                <a:sym typeface="Times New Roman"/>
              </a:rPr>
              <a:t>To perform image segmentation over breast masses using Supervised Learning.</a:t>
            </a:r>
            <a:endParaRPr sz="1100" dirty="0"/>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500"/>
              <a:buFont typeface="Arial"/>
              <a:buChar char="•"/>
            </a:pPr>
            <a:r>
              <a:rPr lang="en" sz="1500" dirty="0">
                <a:solidFill>
                  <a:schemeClr val="dk1"/>
                </a:solidFill>
                <a:latin typeface="Times New Roman"/>
                <a:ea typeface="Times New Roman"/>
                <a:cs typeface="Times New Roman"/>
                <a:sym typeface="Times New Roman"/>
              </a:rPr>
              <a:t>To perform feature extraction and model training techniques over mammographic patches of breast, implemented in Python Programming Language using </a:t>
            </a:r>
            <a:r>
              <a:rPr lang="en" sz="1500" dirty="0" err="1">
                <a:solidFill>
                  <a:schemeClr val="dk1"/>
                </a:solidFill>
                <a:latin typeface="Times New Roman"/>
                <a:ea typeface="Times New Roman"/>
                <a:cs typeface="Times New Roman"/>
                <a:sym typeface="Times New Roman"/>
              </a:rPr>
              <a:t>openCV</a:t>
            </a:r>
            <a:r>
              <a:rPr lang="en" sz="1500" dirty="0">
                <a:solidFill>
                  <a:schemeClr val="dk1"/>
                </a:solidFill>
                <a:latin typeface="Times New Roman"/>
                <a:ea typeface="Times New Roman"/>
                <a:cs typeface="Times New Roman"/>
                <a:sym typeface="Times New Roman"/>
              </a:rPr>
              <a:t> framework.</a:t>
            </a:r>
            <a:endParaRPr sz="1100"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 sz="1800" b="1" dirty="0">
                <a:solidFill>
                  <a:schemeClr val="accent2"/>
                </a:solidFill>
                <a:latin typeface="Times New Roman"/>
                <a:ea typeface="Times New Roman"/>
                <a:cs typeface="Times New Roman"/>
                <a:sym typeface="Times New Roman"/>
              </a:rPr>
              <a:t>Sub Objective</a:t>
            </a:r>
            <a:endParaRPr dirty="0"/>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500"/>
              <a:buFont typeface="Arial"/>
              <a:buChar char="•"/>
            </a:pPr>
            <a:r>
              <a:rPr lang="en" sz="1500" dirty="0">
                <a:solidFill>
                  <a:schemeClr val="dk1"/>
                </a:solidFill>
                <a:latin typeface="Times New Roman"/>
                <a:ea typeface="Times New Roman"/>
                <a:cs typeface="Times New Roman"/>
                <a:sym typeface="Times New Roman"/>
              </a:rPr>
              <a:t>The proposed model aims to improve medical expertise where manual detection of breast cancer is still very difficult with the significant evolution in technology.</a:t>
            </a:r>
            <a:endParaRPr sz="1100" dirty="0"/>
          </a:p>
          <a:p>
            <a:pPr marL="0" marR="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 </a:t>
            </a:r>
            <a:endParaRPr sz="1100" dirty="0"/>
          </a:p>
          <a:p>
            <a:pPr marL="254000" marR="0" lvl="0" indent="-247650" algn="l" rtl="0">
              <a:spcBef>
                <a:spcPts val="0"/>
              </a:spcBef>
              <a:spcAft>
                <a:spcPts val="0"/>
              </a:spcAft>
              <a:buClr>
                <a:schemeClr val="dk1"/>
              </a:buClr>
              <a:buSzPts val="1500"/>
              <a:buFont typeface="Arial"/>
              <a:buChar char="•"/>
            </a:pPr>
            <a:r>
              <a:rPr lang="en" sz="1500" dirty="0">
                <a:solidFill>
                  <a:schemeClr val="dk1"/>
                </a:solidFill>
                <a:latin typeface="Times New Roman"/>
                <a:ea typeface="Times New Roman"/>
                <a:cs typeface="Times New Roman"/>
                <a:sym typeface="Times New Roman"/>
              </a:rPr>
              <a:t>The project deals with the diagnosis of breast cancer at an early stage so that women can be saved from its adverse effect(including death). </a:t>
            </a:r>
            <a:endParaRPr sz="1100" dirty="0"/>
          </a:p>
          <a:p>
            <a:pPr marL="0" marR="0" lvl="0" indent="0" algn="l" rtl="0">
              <a:spcBef>
                <a:spcPts val="0"/>
              </a:spcBef>
              <a:spcAft>
                <a:spcPts val="0"/>
              </a:spcAft>
              <a:buNone/>
            </a:pPr>
            <a:endParaRPr sz="1500" dirty="0">
              <a:solidFill>
                <a:schemeClr val="accent2"/>
              </a:solidFill>
              <a:latin typeface="Arial"/>
              <a:ea typeface="Arial"/>
              <a:cs typeface="Arial"/>
              <a:sym typeface="Arial"/>
            </a:endParaRPr>
          </a:p>
          <a:p>
            <a:pPr marL="0" marR="0" lvl="0" indent="0" algn="l" rtl="0">
              <a:spcBef>
                <a:spcPts val="0"/>
              </a:spcBef>
              <a:spcAft>
                <a:spcPts val="0"/>
              </a:spcAft>
              <a:buNone/>
            </a:pPr>
            <a:endParaRPr sz="15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0"/>
          <p:cNvSpPr txBox="1"/>
          <p:nvPr/>
        </p:nvSpPr>
        <p:spPr>
          <a:xfrm>
            <a:off x="599708" y="436052"/>
            <a:ext cx="7944600" cy="437809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300" b="1" dirty="0">
                <a:solidFill>
                  <a:schemeClr val="accent1">
                    <a:lumMod val="75000"/>
                  </a:schemeClr>
                </a:solidFill>
                <a:latin typeface="Times New Roman"/>
                <a:ea typeface="Times New Roman"/>
                <a:cs typeface="Times New Roman"/>
                <a:sym typeface="Times New Roman"/>
              </a:rPr>
              <a:t>Technologies used</a:t>
            </a:r>
            <a:endParaRPr sz="1900" dirty="0">
              <a:solidFill>
                <a:schemeClr val="accent1">
                  <a:lumMod val="75000"/>
                </a:schemeClr>
              </a:solidFill>
            </a:endParaRPr>
          </a:p>
          <a:p>
            <a:pPr marL="254000" marR="0" lvl="0" indent="-13970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54000" lvl="0" indent="-247650">
              <a:buClr>
                <a:schemeClr val="dk1"/>
              </a:buClr>
              <a:buSzPts val="1700"/>
              <a:buFont typeface="Arial"/>
              <a:buChar char="•"/>
            </a:pPr>
            <a:r>
              <a:rPr lang="en" sz="1700" b="1" dirty="0">
                <a:solidFill>
                  <a:schemeClr val="dk1"/>
                </a:solidFill>
                <a:latin typeface="Times New Roman"/>
                <a:ea typeface="Times New Roman"/>
                <a:cs typeface="Times New Roman"/>
                <a:sym typeface="Times New Roman"/>
              </a:rPr>
              <a:t>CLAHE </a:t>
            </a:r>
            <a:r>
              <a:rPr lang="en" sz="1700" dirty="0">
                <a:solidFill>
                  <a:schemeClr val="dk1"/>
                </a:solidFill>
                <a:latin typeface="Times New Roman"/>
                <a:ea typeface="Times New Roman"/>
                <a:cs typeface="Times New Roman"/>
                <a:sym typeface="Times New Roman"/>
              </a:rPr>
              <a:t>(Contrast Limited Adaptive Histogram Equalization)- </a:t>
            </a:r>
            <a:r>
              <a:rPr lang="en-IN" sz="1700" dirty="0">
                <a:solidFill>
                  <a:schemeClr val="dk1"/>
                </a:solidFill>
                <a:latin typeface="Times New Roman"/>
                <a:ea typeface="Times New Roman"/>
                <a:cs typeface="Times New Roman"/>
                <a:sym typeface="Times New Roman"/>
              </a:rPr>
              <a:t>A computer image processing technique that improves image contrast by reducing noise amplification and local contrast over-amplification.</a:t>
            </a:r>
          </a:p>
          <a:p>
            <a:pPr marL="6350" lvl="0">
              <a:buClr>
                <a:schemeClr val="dk1"/>
              </a:buClr>
              <a:buSzPts val="1700"/>
            </a:pPr>
            <a:endParaRPr lang="en-IN" sz="1700" dirty="0">
              <a:solidFill>
                <a:srgbClr val="7030A0"/>
              </a:solidFill>
              <a:latin typeface="Times New Roman"/>
              <a:ea typeface="Times New Roman"/>
              <a:cs typeface="Times New Roman"/>
              <a:sym typeface="Times New Roman"/>
            </a:endParaRPr>
          </a:p>
          <a:p>
            <a:pPr marL="254000" lvl="0" indent="-247650">
              <a:buSzPts val="1700"/>
              <a:buFont typeface="Arial"/>
              <a:buChar char="•"/>
            </a:pPr>
            <a:r>
              <a:rPr lang="en-IN" sz="1700" b="1" dirty="0">
                <a:latin typeface="Times New Roman"/>
                <a:ea typeface="Times New Roman"/>
                <a:cs typeface="Times New Roman"/>
                <a:sym typeface="Times New Roman"/>
              </a:rPr>
              <a:t>K means- </a:t>
            </a:r>
            <a:r>
              <a:rPr lang="en-IN" sz="1700" dirty="0">
                <a:latin typeface="Times New Roman"/>
                <a:ea typeface="Times New Roman"/>
                <a:cs typeface="Times New Roman"/>
                <a:sym typeface="Times New Roman"/>
              </a:rPr>
              <a:t>It is used for segmentation of the ROI image into various pixels.</a:t>
            </a:r>
          </a:p>
          <a:p>
            <a:pPr marL="457200" lvl="0"/>
            <a:endParaRPr lang="en-IN" sz="1700" b="1" dirty="0">
              <a:latin typeface="Times New Roman"/>
              <a:ea typeface="Times New Roman"/>
              <a:cs typeface="Times New Roman"/>
              <a:sym typeface="Times New Roman"/>
            </a:endParaRPr>
          </a:p>
          <a:p>
            <a:pPr marL="254000" lvl="0" indent="-247650">
              <a:buSzPts val="1700"/>
              <a:buFont typeface="Arial"/>
              <a:buChar char="•"/>
            </a:pPr>
            <a:r>
              <a:rPr lang="en-IN" sz="1700" b="1" dirty="0">
                <a:latin typeface="Times New Roman"/>
                <a:ea typeface="Times New Roman"/>
                <a:cs typeface="Times New Roman"/>
                <a:sym typeface="Times New Roman"/>
              </a:rPr>
              <a:t>CNN- </a:t>
            </a:r>
            <a:r>
              <a:rPr lang="en-IN" sz="1700" dirty="0">
                <a:latin typeface="Times New Roman"/>
                <a:ea typeface="Times New Roman"/>
                <a:cs typeface="Times New Roman"/>
                <a:sym typeface="Times New Roman"/>
              </a:rPr>
              <a:t>It is utilised to train the model for the mammography ROI using transfer learning.</a:t>
            </a:r>
            <a:endParaRPr sz="1000" dirty="0"/>
          </a:p>
          <a:p>
            <a:pPr marL="254000" marR="0" lvl="0" indent="-139700" algn="l" rtl="0">
              <a:spcBef>
                <a:spcPts val="0"/>
              </a:spcBef>
              <a:spcAft>
                <a:spcPts val="0"/>
              </a:spcAft>
              <a:buClr>
                <a:schemeClr val="dk1"/>
              </a:buClr>
              <a:buSzPts val="1800"/>
              <a:buFont typeface="Arial"/>
              <a:buNone/>
            </a:pPr>
            <a:endParaRPr sz="1700" b="1" dirty="0">
              <a:solidFill>
                <a:schemeClr val="dk1"/>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700"/>
              <a:buFont typeface="Arial"/>
              <a:buChar char="•"/>
            </a:pPr>
            <a:r>
              <a:rPr lang="en" sz="1700" b="1" dirty="0">
                <a:solidFill>
                  <a:schemeClr val="dk1"/>
                </a:solidFill>
                <a:latin typeface="Times New Roman"/>
                <a:ea typeface="Times New Roman"/>
                <a:cs typeface="Times New Roman"/>
                <a:sym typeface="Times New Roman"/>
              </a:rPr>
              <a:t>Erosion and Dilation- </a:t>
            </a:r>
            <a:r>
              <a:rPr lang="en-IN" sz="1700" dirty="0">
                <a:solidFill>
                  <a:schemeClr val="dk1"/>
                </a:solidFill>
                <a:latin typeface="Times New Roman"/>
                <a:ea typeface="Times New Roman"/>
                <a:cs typeface="Times New Roman"/>
                <a:sym typeface="Times New Roman"/>
              </a:rPr>
              <a:t>I</a:t>
            </a:r>
            <a:r>
              <a:rPr lang="en" sz="1700" dirty="0">
                <a:solidFill>
                  <a:schemeClr val="dk1"/>
                </a:solidFill>
                <a:latin typeface="Times New Roman"/>
                <a:ea typeface="Times New Roman"/>
                <a:cs typeface="Times New Roman"/>
                <a:sym typeface="Times New Roman"/>
              </a:rPr>
              <a:t>t removes all the small anomalies over the image.</a:t>
            </a:r>
            <a:endParaRPr sz="17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700" dirty="0">
              <a:solidFill>
                <a:schemeClr val="dk1"/>
              </a:solidFill>
              <a:latin typeface="Times New Roman"/>
              <a:ea typeface="Times New Roman"/>
              <a:cs typeface="Times New Roman"/>
              <a:sym typeface="Times New Roman"/>
            </a:endParaRPr>
          </a:p>
          <a:p>
            <a:pPr marL="254000" lvl="0" indent="-247650" algn="l" rtl="0">
              <a:spcBef>
                <a:spcPts val="0"/>
              </a:spcBef>
              <a:spcAft>
                <a:spcPts val="0"/>
              </a:spcAft>
              <a:buClr>
                <a:schemeClr val="dk1"/>
              </a:buClr>
              <a:buSzPts val="1700"/>
              <a:buChar char="•"/>
            </a:pPr>
            <a:r>
              <a:rPr lang="en" sz="1700" b="1" dirty="0">
                <a:solidFill>
                  <a:schemeClr val="dk1"/>
                </a:solidFill>
                <a:latin typeface="Times New Roman"/>
                <a:ea typeface="Times New Roman"/>
                <a:cs typeface="Times New Roman"/>
                <a:sym typeface="Times New Roman"/>
              </a:rPr>
              <a:t>VGG16- </a:t>
            </a:r>
            <a:r>
              <a:rPr lang="en" sz="1700" dirty="0">
                <a:solidFill>
                  <a:srgbClr val="202124"/>
                </a:solidFill>
                <a:highlight>
                  <a:srgbClr val="FFFFFF"/>
                </a:highlight>
                <a:latin typeface="Times New Roman"/>
                <a:ea typeface="Times New Roman"/>
                <a:cs typeface="Times New Roman"/>
                <a:sym typeface="Times New Roman"/>
              </a:rPr>
              <a:t>It is a convolutional neural network framework, 16 layers deep, used to load a version of the network trained on breast cancer.</a:t>
            </a:r>
            <a:endParaRPr sz="17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3"/>
          <p:cNvSpPr txBox="1"/>
          <p:nvPr/>
        </p:nvSpPr>
        <p:spPr>
          <a:xfrm>
            <a:off x="371213" y="556175"/>
            <a:ext cx="8242200" cy="577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0000"/>
              </a:buClr>
              <a:buSzPts val="1500"/>
              <a:buFont typeface="Times New Roman"/>
              <a:buNone/>
            </a:pPr>
            <a:r>
              <a:rPr lang="en-US" sz="1800" b="1" i="0" u="none" strike="noStrike" cap="none" dirty="0">
                <a:solidFill>
                  <a:schemeClr val="accent1">
                    <a:lumMod val="75000"/>
                  </a:schemeClr>
                </a:solidFill>
                <a:latin typeface="Times New Roman"/>
                <a:ea typeface="Times New Roman"/>
                <a:cs typeface="Times New Roman"/>
                <a:sym typeface="Times New Roman"/>
              </a:rPr>
              <a:t>Literature Review</a:t>
            </a:r>
            <a:endParaRPr dirty="0">
              <a:solidFill>
                <a:schemeClr val="accent1">
                  <a:lumMod val="75000"/>
                </a:schemeClr>
              </a:solidFill>
            </a:endParaRPr>
          </a:p>
          <a:p>
            <a:pPr marL="0" marR="0" lvl="0" indent="0" algn="l" rtl="0">
              <a:lnSpc>
                <a:spcPct val="100000"/>
              </a:lnSpc>
              <a:spcBef>
                <a:spcPts val="0"/>
              </a:spcBef>
              <a:spcAft>
                <a:spcPts val="0"/>
              </a:spcAft>
              <a:buClr>
                <a:schemeClr val="dk1"/>
              </a:buClr>
              <a:buSzPts val="1500"/>
              <a:buFont typeface="Calibri"/>
              <a:buNone/>
            </a:pPr>
            <a:endParaRPr sz="1500" b="0" i="0" u="none" strike="noStrike" cap="none" dirty="0">
              <a:solidFill>
                <a:srgbClr val="FF0000"/>
              </a:solidFill>
              <a:latin typeface="Times New Roman"/>
              <a:ea typeface="Times New Roman"/>
              <a:cs typeface="Times New Roman"/>
              <a:sym typeface="Times New Roman"/>
            </a:endParaRPr>
          </a:p>
        </p:txBody>
      </p:sp>
      <p:sp>
        <p:nvSpPr>
          <p:cNvPr id="111" name="Google Shape;111;p23"/>
          <p:cNvSpPr txBox="1"/>
          <p:nvPr/>
        </p:nvSpPr>
        <p:spPr>
          <a:xfrm>
            <a:off x="371213" y="1133375"/>
            <a:ext cx="8544188" cy="3531736"/>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chemeClr val="dk1"/>
              </a:buClr>
              <a:buSzPts val="1500"/>
              <a:buFont typeface="Arial"/>
              <a:buChar char="•"/>
            </a:pPr>
            <a:r>
              <a:rPr lang="en" sz="1500" b="1" dirty="0">
                <a:solidFill>
                  <a:schemeClr val="dk1"/>
                </a:solidFill>
                <a:latin typeface="Times New Roman"/>
                <a:ea typeface="Times New Roman"/>
                <a:cs typeface="Times New Roman"/>
                <a:sym typeface="Times New Roman"/>
              </a:rPr>
              <a:t>Breast Cancer Research [1]. </a:t>
            </a:r>
            <a:r>
              <a:rPr lang="en" sz="1500" dirty="0">
                <a:solidFill>
                  <a:schemeClr val="dk1"/>
                </a:solidFill>
                <a:latin typeface="Times New Roman"/>
                <a:ea typeface="Times New Roman"/>
                <a:cs typeface="Times New Roman"/>
                <a:sym typeface="Times New Roman"/>
              </a:rPr>
              <a:t>Ribosomal biogenesis and ribosomal proteins have attracted attention in the context of tumor biology in recent years. Instead of being mere translational machineries, ribosomes might play an active role in tumor.</a:t>
            </a:r>
            <a:endParaRPr sz="1100" dirty="0"/>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500"/>
              <a:buFont typeface="Arial"/>
              <a:buChar char="•"/>
            </a:pPr>
            <a:r>
              <a:rPr lang="en" sz="1500" b="1" dirty="0">
                <a:solidFill>
                  <a:schemeClr val="dk1"/>
                </a:solidFill>
                <a:latin typeface="Times New Roman"/>
                <a:ea typeface="Times New Roman"/>
                <a:cs typeface="Times New Roman"/>
                <a:sym typeface="Times New Roman"/>
              </a:rPr>
              <a:t>The authors of [2] </a:t>
            </a:r>
            <a:r>
              <a:rPr lang="en" sz="1500" dirty="0">
                <a:solidFill>
                  <a:schemeClr val="dk1"/>
                </a:solidFill>
                <a:latin typeface="Times New Roman"/>
                <a:ea typeface="Times New Roman"/>
                <a:cs typeface="Times New Roman"/>
                <a:sym typeface="Times New Roman"/>
              </a:rPr>
              <a:t>applied </a:t>
            </a:r>
            <a:r>
              <a:rPr lang="en" sz="1500" dirty="0" err="1">
                <a:solidFill>
                  <a:schemeClr val="dk1"/>
                </a:solidFill>
                <a:latin typeface="Times New Roman"/>
                <a:ea typeface="Times New Roman"/>
                <a:cs typeface="Times New Roman"/>
                <a:sym typeface="Times New Roman"/>
              </a:rPr>
              <a:t>DualCoreNet</a:t>
            </a:r>
            <a:r>
              <a:rPr lang="en" sz="1500" dirty="0">
                <a:solidFill>
                  <a:schemeClr val="dk1"/>
                </a:solidFill>
                <a:latin typeface="Times New Roman"/>
                <a:ea typeface="Times New Roman"/>
                <a:cs typeface="Times New Roman"/>
                <a:sym typeface="Times New Roman"/>
              </a:rPr>
              <a:t> Algorithm for the segmentation. It is a breast mass classification and segmentation algorithm which uses a dual-path connection. </a:t>
            </a:r>
            <a:endParaRPr sz="1100" dirty="0"/>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500"/>
              <a:buFont typeface="Arial"/>
              <a:buChar char="•"/>
            </a:pPr>
            <a:r>
              <a:rPr lang="en" sz="1500" b="1" dirty="0">
                <a:solidFill>
                  <a:schemeClr val="dk1"/>
                </a:solidFill>
                <a:latin typeface="Times New Roman"/>
                <a:ea typeface="Times New Roman"/>
                <a:cs typeface="Times New Roman"/>
                <a:sym typeface="Times New Roman"/>
              </a:rPr>
              <a:t>CAD using Machine Learning [3]</a:t>
            </a:r>
            <a:r>
              <a:rPr lang="en" sz="1500" dirty="0">
                <a:solidFill>
                  <a:schemeClr val="dk1"/>
                </a:solidFill>
                <a:latin typeface="Times New Roman"/>
                <a:ea typeface="Times New Roman"/>
                <a:cs typeface="Times New Roman"/>
                <a:sym typeface="Times New Roman"/>
              </a:rPr>
              <a:t>: </a:t>
            </a:r>
            <a:endParaRPr sz="1100" dirty="0"/>
          </a:p>
          <a:p>
            <a:pPr marL="381000" marR="0" lvl="0" indent="-374650" algn="l" rtl="0">
              <a:spcBef>
                <a:spcPts val="0"/>
              </a:spcBef>
              <a:spcAft>
                <a:spcPts val="0"/>
              </a:spcAft>
              <a:buClr>
                <a:schemeClr val="dk1"/>
              </a:buClr>
              <a:buSzPts val="1500"/>
              <a:buFont typeface="Calibri"/>
              <a:buAutoNum type="romanLcPeriod"/>
            </a:pPr>
            <a:r>
              <a:rPr lang="en" sz="1500" dirty="0">
                <a:solidFill>
                  <a:schemeClr val="dk1"/>
                </a:solidFill>
                <a:latin typeface="Times New Roman"/>
                <a:ea typeface="Times New Roman"/>
                <a:cs typeface="Times New Roman"/>
                <a:sym typeface="Times New Roman"/>
              </a:rPr>
              <a:t>Image pre-processing &gt; Image segmentation &gt; Feature extraction and selection &gt; Classification. </a:t>
            </a:r>
            <a:endParaRPr sz="1100" dirty="0"/>
          </a:p>
          <a:p>
            <a:pPr marL="381000" marR="0" lvl="0" indent="-374650" algn="l" rtl="0">
              <a:spcBef>
                <a:spcPts val="0"/>
              </a:spcBef>
              <a:spcAft>
                <a:spcPts val="0"/>
              </a:spcAft>
              <a:buClr>
                <a:schemeClr val="dk1"/>
              </a:buClr>
              <a:buSzPts val="1500"/>
              <a:buFont typeface="Calibri"/>
              <a:buAutoNum type="romanLcPeriod"/>
            </a:pPr>
            <a:r>
              <a:rPr lang="en" sz="1500" dirty="0">
                <a:solidFill>
                  <a:schemeClr val="dk1"/>
                </a:solidFill>
                <a:latin typeface="Times New Roman"/>
                <a:ea typeface="Times New Roman"/>
                <a:cs typeface="Times New Roman"/>
                <a:sym typeface="Times New Roman"/>
              </a:rPr>
              <a:t>CAD using Deep Learning: Image pre-processing &gt; Convolutional layer &gt; Pooling Layer &gt; Fully Connected layer &gt; </a:t>
            </a:r>
            <a:r>
              <a:rPr lang="en" sz="1500" dirty="0" err="1">
                <a:solidFill>
                  <a:schemeClr val="dk1"/>
                </a:solidFill>
                <a:latin typeface="Times New Roman"/>
                <a:ea typeface="Times New Roman"/>
                <a:cs typeface="Times New Roman"/>
                <a:sym typeface="Times New Roman"/>
              </a:rPr>
              <a:t>Softmax</a:t>
            </a:r>
            <a:r>
              <a:rPr lang="en" sz="1500" dirty="0">
                <a:solidFill>
                  <a:schemeClr val="dk1"/>
                </a:solidFill>
                <a:latin typeface="Times New Roman"/>
                <a:ea typeface="Times New Roman"/>
                <a:cs typeface="Times New Roman"/>
                <a:sym typeface="Times New Roman"/>
              </a:rPr>
              <a:t> Layer. Training from scratch &gt; Transfer learning</a:t>
            </a:r>
            <a:endParaRPr sz="1100" dirty="0"/>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254000" marR="0" lvl="0" indent="-247650" algn="l" rtl="0">
              <a:spcBef>
                <a:spcPts val="0"/>
              </a:spcBef>
              <a:spcAft>
                <a:spcPts val="0"/>
              </a:spcAft>
              <a:buClr>
                <a:schemeClr val="dk1"/>
              </a:buClr>
              <a:buSzPts val="1500"/>
              <a:buFont typeface="Arial"/>
              <a:buChar char="•"/>
            </a:pPr>
            <a:r>
              <a:rPr lang="en" sz="1500" b="1" dirty="0">
                <a:solidFill>
                  <a:schemeClr val="dk1"/>
                </a:solidFill>
                <a:latin typeface="Times New Roman"/>
                <a:ea typeface="Times New Roman"/>
                <a:cs typeface="Times New Roman"/>
                <a:sym typeface="Times New Roman"/>
              </a:rPr>
              <a:t>A Review Paper on Breast Cancer Detection Using Deep Learning [4]</a:t>
            </a:r>
            <a:r>
              <a:rPr lang="en" sz="1500" dirty="0">
                <a:solidFill>
                  <a:schemeClr val="dk1"/>
                </a:solidFill>
                <a:latin typeface="Times New Roman"/>
                <a:ea typeface="Times New Roman"/>
                <a:cs typeface="Times New Roman"/>
                <a:sym typeface="Times New Roman"/>
              </a:rPr>
              <a:t>, extracts the best features of the images. CNN being the most popular technique to classify the images is used here.</a:t>
            </a:r>
            <a:endParaRPr sz="1100" dirty="0"/>
          </a:p>
          <a:p>
            <a:pPr marL="0" marR="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	</a:t>
            </a:r>
            <a:endParaRPr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p:nvPr/>
        </p:nvSpPr>
        <p:spPr>
          <a:xfrm>
            <a:off x="-342705" y="736414"/>
            <a:ext cx="4742401" cy="43855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0" i="0" strike="noStrike" cap="none" dirty="0">
                <a:solidFill>
                  <a:schemeClr val="accent1">
                    <a:lumMod val="75000"/>
                  </a:schemeClr>
                </a:solidFill>
                <a:latin typeface="Times New Roman"/>
                <a:ea typeface="Times New Roman"/>
                <a:cs typeface="Times New Roman"/>
                <a:sym typeface="Times New Roman"/>
              </a:rPr>
              <a:t>Inference from Literature</a:t>
            </a:r>
            <a:endParaRPr sz="2400" dirty="0">
              <a:solidFill>
                <a:schemeClr val="accent1">
                  <a:lumMod val="75000"/>
                </a:schemeClr>
              </a:solidFill>
            </a:endParaRPr>
          </a:p>
        </p:txBody>
      </p:sp>
      <p:sp>
        <p:nvSpPr>
          <p:cNvPr id="117" name="Google Shape;117;p24"/>
          <p:cNvSpPr txBox="1"/>
          <p:nvPr/>
        </p:nvSpPr>
        <p:spPr>
          <a:xfrm>
            <a:off x="390300" y="1513200"/>
            <a:ext cx="8516700" cy="2946930"/>
          </a:xfrm>
          <a:prstGeom prst="rect">
            <a:avLst/>
          </a:prstGeom>
          <a:noFill/>
          <a:ln>
            <a:noFill/>
          </a:ln>
        </p:spPr>
        <p:txBody>
          <a:bodyPr spcFirstLastPara="1" wrap="square" lIns="68575" tIns="34275" rIns="68575" bIns="34275" anchor="t" anchorCtr="0">
            <a:spAutoFit/>
          </a:bodyPr>
          <a:lstStyle/>
          <a:p>
            <a:pPr marL="254000" lvl="0" indent="-273050">
              <a:buClr>
                <a:schemeClr val="dk1"/>
              </a:buClr>
              <a:buSzPts val="1700"/>
              <a:buFont typeface="Times New Roman"/>
              <a:buChar char="•"/>
            </a:pPr>
            <a:r>
              <a:rPr lang="en-IN" sz="1700" dirty="0">
                <a:solidFill>
                  <a:schemeClr val="dk1"/>
                </a:solidFill>
                <a:latin typeface="Times New Roman"/>
                <a:ea typeface="Times New Roman"/>
                <a:cs typeface="Times New Roman"/>
                <a:sym typeface="Times New Roman"/>
              </a:rPr>
              <a:t>To some extent, data augmentation may be valuable, but having more data is always the best solution.</a:t>
            </a:r>
          </a:p>
          <a:p>
            <a:pPr marL="254000" lvl="0" indent="-273050">
              <a:buClr>
                <a:schemeClr val="dk1"/>
              </a:buClr>
              <a:buSzPts val="1700"/>
              <a:buFont typeface="Times New Roman"/>
              <a:buChar char="•"/>
            </a:pPr>
            <a:endParaRPr lang="en-IN" sz="1700" dirty="0">
              <a:solidFill>
                <a:schemeClr val="dk1"/>
              </a:solidFill>
              <a:latin typeface="Times New Roman"/>
              <a:ea typeface="Times New Roman"/>
              <a:cs typeface="Times New Roman"/>
              <a:sym typeface="Times New Roman"/>
            </a:endParaRPr>
          </a:p>
          <a:p>
            <a:pPr marL="254000" lvl="0" indent="-273050">
              <a:buClr>
                <a:schemeClr val="dk1"/>
              </a:buClr>
              <a:buSzPts val="1700"/>
              <a:buFont typeface="Times New Roman"/>
              <a:buChar char="•"/>
            </a:pPr>
            <a:r>
              <a:rPr lang="en-IN" sz="1700" dirty="0">
                <a:solidFill>
                  <a:schemeClr val="dk1"/>
                </a:solidFill>
                <a:latin typeface="Times New Roman"/>
                <a:ea typeface="Times New Roman"/>
                <a:cs typeface="Times New Roman"/>
                <a:sym typeface="Times New Roman"/>
              </a:rPr>
              <a:t>The models are not scalable or rotation invariant, and they can readily misclassify photos with atypical item poses.</a:t>
            </a:r>
          </a:p>
          <a:p>
            <a:pPr marL="254000" lvl="0" indent="-273050">
              <a:buClr>
                <a:schemeClr val="dk1"/>
              </a:buClr>
              <a:buSzPts val="1700"/>
              <a:buFont typeface="Times New Roman"/>
              <a:buChar char="•"/>
            </a:pPr>
            <a:endParaRPr lang="en-IN" sz="1700" dirty="0">
              <a:solidFill>
                <a:schemeClr val="dk1"/>
              </a:solidFill>
              <a:latin typeface="Times New Roman"/>
              <a:ea typeface="Times New Roman"/>
              <a:cs typeface="Times New Roman"/>
              <a:sym typeface="Times New Roman"/>
            </a:endParaRPr>
          </a:p>
          <a:p>
            <a:pPr marL="254000" lvl="0" indent="-273050">
              <a:buClr>
                <a:schemeClr val="dk1"/>
              </a:buClr>
              <a:buSzPts val="1700"/>
              <a:buFont typeface="Times New Roman"/>
              <a:buChar char="•"/>
            </a:pPr>
            <a:r>
              <a:rPr lang="en-IN" sz="1700" dirty="0">
                <a:solidFill>
                  <a:schemeClr val="dk1"/>
                </a:solidFill>
                <a:latin typeface="Times New Roman"/>
                <a:ea typeface="Times New Roman"/>
                <a:cs typeface="Times New Roman"/>
                <a:sym typeface="Times New Roman"/>
              </a:rPr>
              <a:t>While the model may be very good at mapping input to output, it may be inadequate at grasping the context of the data.</a:t>
            </a:r>
          </a:p>
          <a:p>
            <a:pPr marL="254000" lvl="0" indent="-273050">
              <a:buClr>
                <a:schemeClr val="dk1"/>
              </a:buClr>
              <a:buSzPts val="1700"/>
              <a:buFont typeface="Times New Roman"/>
              <a:buChar char="•"/>
            </a:pPr>
            <a:endParaRPr lang="en-IN" sz="1700" dirty="0">
              <a:solidFill>
                <a:schemeClr val="dk1"/>
              </a:solidFill>
              <a:latin typeface="Times New Roman"/>
              <a:ea typeface="Times New Roman"/>
              <a:cs typeface="Times New Roman"/>
              <a:sym typeface="Times New Roman"/>
            </a:endParaRPr>
          </a:p>
          <a:p>
            <a:pPr marL="254000" lvl="0" indent="-273050">
              <a:buClr>
                <a:schemeClr val="dk1"/>
              </a:buClr>
              <a:buSzPts val="1700"/>
              <a:buFont typeface="Times New Roman"/>
              <a:buChar char="•"/>
            </a:pPr>
            <a:r>
              <a:rPr lang="en-IN" sz="1700" dirty="0">
                <a:solidFill>
                  <a:schemeClr val="dk1"/>
                </a:solidFill>
                <a:latin typeface="Times New Roman"/>
                <a:ea typeface="Times New Roman"/>
                <a:cs typeface="Times New Roman"/>
                <a:sym typeface="Times New Roman"/>
              </a:rPr>
              <a:t>The approach addresses the black box problem, which makes them difficult to debug or comprehend how they make judgements.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2085</Words>
  <Application>Microsoft Macintosh PowerPoint</Application>
  <PresentationFormat>On-screen Show (16:9)</PresentationFormat>
  <Paragraphs>247</Paragraphs>
  <Slides>38</Slides>
  <Notes>33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38</vt:i4>
      </vt:variant>
    </vt:vector>
  </HeadingPairs>
  <TitlesOfParts>
    <vt:vector size="43" baseType="lpstr">
      <vt:lpstr>Arial</vt:lpstr>
      <vt:lpstr>Calibri</vt:lpstr>
      <vt:lpstr>Times New Roman</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9</cp:revision>
  <dcterms:modified xsi:type="dcterms:W3CDTF">2023-04-17T19:20:28Z</dcterms:modified>
</cp:coreProperties>
</file>