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6EC6-E9EC-A2DA-83DB-5D646FA6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7564" y="-37688"/>
            <a:ext cx="9001462" cy="2387600"/>
          </a:xfrm>
        </p:spPr>
        <p:txBody>
          <a:bodyPr>
            <a:normAutofit/>
          </a:bodyPr>
          <a:lstStyle/>
          <a:p>
            <a:r>
              <a:rPr lang="en-IN" dirty="0"/>
              <a:t>Project Report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B476B-D758-C0CB-6AE2-191F021C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76" y="2956231"/>
            <a:ext cx="7440576" cy="25809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Project Topics:</a:t>
            </a:r>
          </a:p>
          <a:p>
            <a:r>
              <a:rPr lang="en-IN" dirty="0"/>
              <a:t>1. </a:t>
            </a:r>
            <a:r>
              <a:rPr lang="en-US" dirty="0"/>
              <a:t>Detect Heart Disease using Patient Data</a:t>
            </a:r>
            <a:endParaRPr lang="en-IN" dirty="0"/>
          </a:p>
          <a:p>
            <a:r>
              <a:rPr lang="en-IN" dirty="0"/>
              <a:t>2. Predict Mobile Phone Pricing</a:t>
            </a:r>
          </a:p>
          <a:p>
            <a:endParaRPr lang="en-IN" sz="2000" dirty="0"/>
          </a:p>
          <a:p>
            <a:r>
              <a:rPr lang="en-IN" sz="2000" dirty="0"/>
              <a:t>By: Chinmayi Kishor Kelkar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74715F-75E1-2AB4-1878-516996C3F60C}"/>
              </a:ext>
            </a:extLst>
          </p:cNvPr>
          <p:cNvSpPr txBox="1">
            <a:spLocks/>
          </p:cNvSpPr>
          <p:nvPr/>
        </p:nvSpPr>
        <p:spPr>
          <a:xfrm>
            <a:off x="-266724" y="-37688"/>
            <a:ext cx="90014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br>
              <a:rPr lang="en-IN" dirty="0"/>
            </a:br>
            <a:r>
              <a:rPr lang="en-IN" sz="3200" dirty="0"/>
              <a:t>domain: Machine Learning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48F1D-47FB-2D9F-89E1-754FBE5E5D6F}"/>
              </a:ext>
            </a:extLst>
          </p:cNvPr>
          <p:cNvSpPr/>
          <p:nvPr/>
        </p:nvSpPr>
        <p:spPr>
          <a:xfrm>
            <a:off x="8485239" y="1"/>
            <a:ext cx="3706761" cy="3429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95A40-223F-9884-851B-2E919DDD9239}"/>
              </a:ext>
            </a:extLst>
          </p:cNvPr>
          <p:cNvSpPr/>
          <p:nvPr/>
        </p:nvSpPr>
        <p:spPr>
          <a:xfrm>
            <a:off x="8480322" y="3426547"/>
            <a:ext cx="3706761" cy="3429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161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8C6D3-1940-91A6-2ABF-64636D64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9796-3655-BDA8-F7E6-1D8A759C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489" y="509337"/>
            <a:ext cx="5422838" cy="58393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Results: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Best Model: Based on test accuracy, the Random Forest Classifier (or Logistic Regression, if higher) was selected.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classification report provided detailed class-wise performance.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confusion matrix heatmap clearly showed the distribution of predictions across actual vs. predicted classes.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model successfully predicted price ranges for new, unseen mobile phone data.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0A7B84-51A4-C863-4A1B-1FBF1FBAB773}"/>
              </a:ext>
            </a:extLst>
          </p:cNvPr>
          <p:cNvSpPr txBox="1">
            <a:spLocks/>
          </p:cNvSpPr>
          <p:nvPr/>
        </p:nvSpPr>
        <p:spPr>
          <a:xfrm>
            <a:off x="6329556" y="485275"/>
            <a:ext cx="5422838" cy="58393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Example Output: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Prediction for New Data Row 1: Low Cost Prediction for New Data Row 2: Very High Cost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Conclusion: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This project demonstrates the utility of machine learning in solving real world classification problems using structured data.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Both Random Forest and Logistic Regression models showed strong performance, with Random Forest slightly outperforming in accuracy.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model’s ability to generalize to new data shows promise for practical applications in product classification, pricing strategies, and recommendation systems. </a:t>
            </a:r>
          </a:p>
        </p:txBody>
      </p:sp>
    </p:spTree>
    <p:extLst>
      <p:ext uri="{BB962C8B-B14F-4D97-AF65-F5344CB8AC3E}">
        <p14:creationId xmlns:p14="http://schemas.microsoft.com/office/powerpoint/2010/main" val="41330986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84E5-CAF8-AD6B-8776-B755A628C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6DB22-AB47-9986-F816-4E703CA8E5B1}"/>
              </a:ext>
            </a:extLst>
          </p:cNvPr>
          <p:cNvSpPr txBox="1"/>
          <p:nvPr/>
        </p:nvSpPr>
        <p:spPr>
          <a:xfrm>
            <a:off x="624751" y="295129"/>
            <a:ext cx="710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Screenshots of Result: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17F41-5332-DE0D-8513-E8B75B680F3D}"/>
              </a:ext>
            </a:extLst>
          </p:cNvPr>
          <p:cNvSpPr/>
          <p:nvPr/>
        </p:nvSpPr>
        <p:spPr>
          <a:xfrm>
            <a:off x="0" y="684125"/>
            <a:ext cx="12192000" cy="61738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023BE-1316-C0E9-3925-9B4C478C3EC0}"/>
              </a:ext>
            </a:extLst>
          </p:cNvPr>
          <p:cNvSpPr/>
          <p:nvPr/>
        </p:nvSpPr>
        <p:spPr>
          <a:xfrm>
            <a:off x="0" y="684125"/>
            <a:ext cx="12192000" cy="61738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5AEB1-9C54-F254-83DC-346A30B86D3D}"/>
              </a:ext>
            </a:extLst>
          </p:cNvPr>
          <p:cNvSpPr/>
          <p:nvPr/>
        </p:nvSpPr>
        <p:spPr>
          <a:xfrm>
            <a:off x="0" y="664461"/>
            <a:ext cx="12192000" cy="61738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5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31CF4-B9EF-8A71-65CA-476BD0FE7F23}"/>
              </a:ext>
            </a:extLst>
          </p:cNvPr>
          <p:cNvSpPr txBox="1"/>
          <p:nvPr/>
        </p:nvSpPr>
        <p:spPr>
          <a:xfrm>
            <a:off x="526428" y="314793"/>
            <a:ext cx="7105337" cy="475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Tools Used:</a:t>
            </a:r>
          </a:p>
          <a:p>
            <a:endParaRPr lang="en-I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jupyter</a:t>
            </a:r>
            <a:r>
              <a:rPr lang="en-IN" b="1" dirty="0"/>
              <a:t>==1.0.0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matplotlib==3.10.1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numpy</a:t>
            </a:r>
            <a:r>
              <a:rPr lang="en-IN" b="1" dirty="0"/>
              <a:t>==2.1.0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pandas==2.2.3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scikit-learn==1.6.1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seaborn==0.13.2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ipykernel</a:t>
            </a:r>
            <a:r>
              <a:rPr lang="en-IN" b="1" dirty="0"/>
              <a:t>==6.29.5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ipython</a:t>
            </a:r>
            <a:r>
              <a:rPr lang="en-IN" b="1" dirty="0"/>
              <a:t>==8.21.0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ipywidgets</a:t>
            </a:r>
            <a:r>
              <a:rPr lang="en-IN" b="1" dirty="0"/>
              <a:t>==8.1.2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notebook==7.4.2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E6182-4022-E85C-CE64-F4A7594129C0}"/>
              </a:ext>
            </a:extLst>
          </p:cNvPr>
          <p:cNvSpPr/>
          <p:nvPr/>
        </p:nvSpPr>
        <p:spPr>
          <a:xfrm>
            <a:off x="3657600" y="122906"/>
            <a:ext cx="3819831" cy="200085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990D27-BC18-26F8-8A10-1E2974B592A5}"/>
              </a:ext>
            </a:extLst>
          </p:cNvPr>
          <p:cNvSpPr/>
          <p:nvPr/>
        </p:nvSpPr>
        <p:spPr>
          <a:xfrm>
            <a:off x="7975149" y="-4914"/>
            <a:ext cx="4221766" cy="20008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76C86-A25A-4EE5-ACB5-F6EA67BBE17E}"/>
              </a:ext>
            </a:extLst>
          </p:cNvPr>
          <p:cNvSpPr/>
          <p:nvPr/>
        </p:nvSpPr>
        <p:spPr>
          <a:xfrm>
            <a:off x="3554358" y="2369581"/>
            <a:ext cx="4006645" cy="20008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4DFD1-012C-8ED6-28BF-ACE8F1A0C6D1}"/>
              </a:ext>
            </a:extLst>
          </p:cNvPr>
          <p:cNvSpPr/>
          <p:nvPr/>
        </p:nvSpPr>
        <p:spPr>
          <a:xfrm>
            <a:off x="7970231" y="2369581"/>
            <a:ext cx="4221766" cy="200085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71A14-DC20-1DA8-60F0-3CBB03818516}"/>
              </a:ext>
            </a:extLst>
          </p:cNvPr>
          <p:cNvSpPr/>
          <p:nvPr/>
        </p:nvSpPr>
        <p:spPr>
          <a:xfrm>
            <a:off x="3574024" y="4690004"/>
            <a:ext cx="4006645" cy="200085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F345B-ADC9-4031-B693-DF9B530DC5C1}"/>
              </a:ext>
            </a:extLst>
          </p:cNvPr>
          <p:cNvSpPr/>
          <p:nvPr/>
        </p:nvSpPr>
        <p:spPr>
          <a:xfrm>
            <a:off x="7989897" y="4744076"/>
            <a:ext cx="4221766" cy="21041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33328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5A252C-2CB9-9F5D-55F1-24936B36E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29131"/>
              </p:ext>
            </p:extLst>
          </p:nvPr>
        </p:nvGraphicFramePr>
        <p:xfrm>
          <a:off x="1052051" y="747252"/>
          <a:ext cx="10087898" cy="5329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775588">
                  <a:extLst>
                    <a:ext uri="{9D8B030D-6E8A-4147-A177-3AD203B41FA5}">
                      <a16:colId xmlns:a16="http://schemas.microsoft.com/office/drawing/2014/main" val="4114310637"/>
                    </a:ext>
                  </a:extLst>
                </a:gridCol>
                <a:gridCol w="6312310">
                  <a:extLst>
                    <a:ext uri="{9D8B030D-6E8A-4147-A177-3AD203B41FA5}">
                      <a16:colId xmlns:a16="http://schemas.microsoft.com/office/drawing/2014/main" val="3485697388"/>
                    </a:ext>
                  </a:extLst>
                </a:gridCol>
              </a:tblGrid>
              <a:tr h="6661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Tools/Libraries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4758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652837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Data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35822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Preprocessing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(</a:t>
                      </a:r>
                      <a:r>
                        <a:rPr lang="en-US" dirty="0" err="1"/>
                        <a:t>StandardScaler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train_test_split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082096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ML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Scikit-learn (</a:t>
                      </a:r>
                      <a:r>
                        <a:rPr lang="en-IN" dirty="0" err="1"/>
                        <a:t>LogisticRegression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RandomForestClassifier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43923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Scikit-learn (</a:t>
                      </a:r>
                      <a:r>
                        <a:rPr lang="en-IN" dirty="0" err="1"/>
                        <a:t>accuracy_score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classification_report</a:t>
                      </a:r>
                      <a:r>
                        <a:rPr lang="en-IN" dirty="0"/>
                        <a:t>, etc)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69484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Matplotlib, Seaborn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71093"/>
                  </a:ext>
                </a:extLst>
              </a:tr>
              <a:tr h="666135">
                <a:tc>
                  <a:txBody>
                    <a:bodyPr/>
                    <a:lstStyle/>
                    <a:p>
                      <a:r>
                        <a:rPr lang="en-IN" dirty="0"/>
                        <a:t>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Warnings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14385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6565751-50C6-D42F-C848-CE30C7D9E94E}"/>
              </a:ext>
            </a:extLst>
          </p:cNvPr>
          <p:cNvSpPr/>
          <p:nvPr/>
        </p:nvSpPr>
        <p:spPr>
          <a:xfrm>
            <a:off x="0" y="0"/>
            <a:ext cx="12192000" cy="68383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0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388A7-15B8-7897-2812-E5765F1B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2206" y="1931911"/>
            <a:ext cx="5470963" cy="3760966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Introduction: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Heart disease is a leading cause of death worldwide. Early detection of individuals at risk can significantly reduce mortality rates through timely intervention.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This project presents a machine learning approach to detect the presence of heart disease based on patient data.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primary goal is to build a predictive model using classification algorithms to classify patients as at risk or not at risk of heart disease.</a:t>
            </a:r>
            <a:endParaRPr lang="en-I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70FB0F6-78D5-3A7F-5D6E-DA4AC62C3D96}"/>
              </a:ext>
            </a:extLst>
          </p:cNvPr>
          <p:cNvSpPr txBox="1">
            <a:spLocks/>
          </p:cNvSpPr>
          <p:nvPr/>
        </p:nvSpPr>
        <p:spPr>
          <a:xfrm>
            <a:off x="815990" y="1931911"/>
            <a:ext cx="4237792" cy="2207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Objective: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Build a system that can predict if a patient has heart disease.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Explore the data, understand the features, and figure out an approach.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05908-BE2C-70CB-1177-55335BC4422D}"/>
              </a:ext>
            </a:extLst>
          </p:cNvPr>
          <p:cNvSpPr txBox="1"/>
          <p:nvPr/>
        </p:nvSpPr>
        <p:spPr>
          <a:xfrm>
            <a:off x="657726" y="705853"/>
            <a:ext cx="9641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Detect Heart Disease using Patient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19841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438E-2685-4D02-C4C1-D0951CCF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489" y="509337"/>
            <a:ext cx="5422838" cy="5839326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Dataset Overview: </a:t>
            </a:r>
          </a:p>
          <a:p>
            <a:pPr algn="l"/>
            <a:r>
              <a:rPr lang="en-US" dirty="0"/>
              <a:t>The dataset used in this project is the heart disease dataset, typically containing the following features: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Age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Sex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Chest pain type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Resting blood pressure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Cholesterol level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Target: 1 indicates presence of heart disease, 0 indicates absence, </a:t>
            </a:r>
            <a:r>
              <a:rPr lang="en-IN" dirty="0"/>
              <a:t>etc.</a:t>
            </a:r>
          </a:p>
          <a:p>
            <a:pPr algn="l"/>
            <a:r>
              <a:rPr lang="en-US" dirty="0"/>
              <a:t>The dataset was loaded using the pandas library and checked for missing values. No missing values were found, so further imputation was unnecessary. </a:t>
            </a:r>
            <a:endParaRPr lang="en-IN" dirty="0"/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9E26BD-17E6-BFD8-2AEE-B99EE50ED2B4}"/>
              </a:ext>
            </a:extLst>
          </p:cNvPr>
          <p:cNvSpPr txBox="1">
            <a:spLocks/>
          </p:cNvSpPr>
          <p:nvPr/>
        </p:nvSpPr>
        <p:spPr>
          <a:xfrm>
            <a:off x="6352673" y="509337"/>
            <a:ext cx="5422838" cy="583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Methodology:</a:t>
            </a:r>
          </a:p>
          <a:p>
            <a:pPr algn="l"/>
            <a:r>
              <a:rPr lang="en-US" dirty="0"/>
              <a:t> a. Data Preprocessing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feature columns were standardized using </a:t>
            </a:r>
            <a:r>
              <a:rPr lang="en-US" dirty="0" err="1"/>
              <a:t>StandardScaler</a:t>
            </a:r>
            <a:r>
              <a:rPr lang="en-US" dirty="0"/>
              <a:t> to bring all attributes to a similar scale.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target column (target) was separated from the features.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dataset was split into training (80%) and testing (20%) sets using </a:t>
            </a:r>
            <a:r>
              <a:rPr lang="en-US" dirty="0" err="1"/>
              <a:t>train_test_split</a:t>
            </a:r>
            <a:r>
              <a:rPr lang="en-US" dirty="0"/>
              <a:t> with stratification on the target variable. </a:t>
            </a:r>
          </a:p>
        </p:txBody>
      </p:sp>
    </p:spTree>
    <p:extLst>
      <p:ext uri="{BB962C8B-B14F-4D97-AF65-F5344CB8AC3E}">
        <p14:creationId xmlns:p14="http://schemas.microsoft.com/office/powerpoint/2010/main" val="12915892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1304-23A7-DBF2-ED47-8506A8CB6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C5C1-8D8B-424C-EC73-4A031689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489" y="509337"/>
            <a:ext cx="5422838" cy="58393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Methodology:</a:t>
            </a:r>
          </a:p>
          <a:p>
            <a:pPr algn="l"/>
            <a:r>
              <a:rPr lang="en-US" dirty="0"/>
              <a:t>b. Model Training Two models were trained and evaluated: </a:t>
            </a:r>
          </a:p>
          <a:p>
            <a:pPr marL="342900" indent="-342900" algn="l">
              <a:buAutoNum type="arabicPeriod"/>
            </a:pPr>
            <a:r>
              <a:rPr lang="en-US" dirty="0"/>
              <a:t>Logistic Regression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 simple, interpretable linear model commonly used for binary classification.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Achieved a test accuracy of approximately 0.84. </a:t>
            </a:r>
          </a:p>
          <a:p>
            <a:pPr algn="l"/>
            <a:r>
              <a:rPr lang="en-US" dirty="0"/>
              <a:t>2. Random Forest Classifier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An ensemble method that builds multiple decision trees and merges their output.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800" dirty="0"/>
              <a:t>Achieved a test accuracy of approximately 0.93.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A55B83C-01CE-EB65-24AA-32F52BC6B5EF}"/>
              </a:ext>
            </a:extLst>
          </p:cNvPr>
          <p:cNvSpPr txBox="1">
            <a:spLocks/>
          </p:cNvSpPr>
          <p:nvPr/>
        </p:nvSpPr>
        <p:spPr>
          <a:xfrm>
            <a:off x="6096000" y="72321"/>
            <a:ext cx="5968181" cy="5414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700" dirty="0"/>
          </a:p>
          <a:p>
            <a:pPr algn="l"/>
            <a:r>
              <a:rPr lang="en-IN" sz="1700" dirty="0"/>
              <a:t>c. Model Evaluation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700" dirty="0"/>
              <a:t>The better performing model (selected based on accuracy) was further evaluated using: </a:t>
            </a:r>
          </a:p>
          <a:p>
            <a:pPr algn="l"/>
            <a:r>
              <a:rPr lang="en-IN" sz="1700" dirty="0"/>
              <a:t>	o Accuracy Score</a:t>
            </a:r>
          </a:p>
          <a:p>
            <a:pPr algn="l"/>
            <a:r>
              <a:rPr lang="en-IN" sz="1700" dirty="0"/>
              <a:t>	o Classification Report (Precision, Recall, F1-score) </a:t>
            </a:r>
          </a:p>
          <a:p>
            <a:pPr algn="l"/>
            <a:r>
              <a:rPr lang="en-IN" sz="1700" dirty="0"/>
              <a:t>	o Confusion Matrix, visualized using a heatmap </a:t>
            </a:r>
          </a:p>
          <a:p>
            <a:pPr algn="l"/>
            <a:endParaRPr lang="en-IN" sz="1700" dirty="0"/>
          </a:p>
          <a:p>
            <a:pPr algn="l"/>
            <a:r>
              <a:rPr lang="en-US" sz="1700" dirty="0"/>
              <a:t>d. Prediction on New Data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/>
              <a:t>Two hypothetical patient records were created with known features.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/>
              <a:t>The same scaler used during training was applied to transform the new data.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/>
              <a:t>Predictions were made using the best model from earlier evaluation. </a:t>
            </a:r>
          </a:p>
        </p:txBody>
      </p:sp>
    </p:spTree>
    <p:extLst>
      <p:ext uri="{BB962C8B-B14F-4D97-AF65-F5344CB8AC3E}">
        <p14:creationId xmlns:p14="http://schemas.microsoft.com/office/powerpoint/2010/main" val="4239302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A37C5-6DEB-EF69-6910-C0A0AB64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5FE4-4FDE-9D5B-F581-A0A9793A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489" y="509337"/>
            <a:ext cx="5422838" cy="58393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Results: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Random Forest model (or Logistic Regression, based on which had higher accuracy) showed better performance.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classification report revealed class-wise performance, helping assess false positives and negatives.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confusion matrix heatmap visually demonstrated the distribution of predictions.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model was able to make meaningful predictions on unseen data, indicating good generalization.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8BBEA40-0888-6265-284C-C0F909297398}"/>
              </a:ext>
            </a:extLst>
          </p:cNvPr>
          <p:cNvSpPr txBox="1">
            <a:spLocks/>
          </p:cNvSpPr>
          <p:nvPr/>
        </p:nvSpPr>
        <p:spPr>
          <a:xfrm>
            <a:off x="6309892" y="485275"/>
            <a:ext cx="5422838" cy="583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Example Output: </a:t>
            </a:r>
          </a:p>
          <a:p>
            <a:pPr algn="l"/>
            <a:r>
              <a:rPr lang="en-US" dirty="0"/>
              <a:t>Prediction for New Data Row 1: No Heart Disease... Prediction for New Data Row 2: At Risk of Heart Disease!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Conclusion: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This project demonstrates the effectiveness of machine learning techniques, particularly Random Forests and Logistic Regression, in detecting heart disease based on structured patient data.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While Logistic Regression provides interpretability, Random Forests offer higher predictive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181078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B417D-4509-AEE2-E01E-0651CEF1F810}"/>
              </a:ext>
            </a:extLst>
          </p:cNvPr>
          <p:cNvSpPr txBox="1"/>
          <p:nvPr/>
        </p:nvSpPr>
        <p:spPr>
          <a:xfrm>
            <a:off x="526428" y="314793"/>
            <a:ext cx="710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Screenshots of Result: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542E3-6B4E-EE8C-BA5B-2474EB89E052}"/>
              </a:ext>
            </a:extLst>
          </p:cNvPr>
          <p:cNvSpPr/>
          <p:nvPr/>
        </p:nvSpPr>
        <p:spPr>
          <a:xfrm>
            <a:off x="0" y="684125"/>
            <a:ext cx="12192000" cy="617387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8744F-DA82-7294-D517-537F17888528}"/>
              </a:ext>
            </a:extLst>
          </p:cNvPr>
          <p:cNvSpPr/>
          <p:nvPr/>
        </p:nvSpPr>
        <p:spPr>
          <a:xfrm>
            <a:off x="0" y="684125"/>
            <a:ext cx="12192000" cy="617387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76B08-6B56-0294-5837-87CE4741B7B7}"/>
              </a:ext>
            </a:extLst>
          </p:cNvPr>
          <p:cNvSpPr/>
          <p:nvPr/>
        </p:nvSpPr>
        <p:spPr>
          <a:xfrm>
            <a:off x="0" y="684125"/>
            <a:ext cx="12192000" cy="617387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9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A4910-A14C-529A-CF22-BBBBBD27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3340D-7831-DA7C-90C0-0A6FD872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7176" y="2059990"/>
            <a:ext cx="5470963" cy="3505197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Introduction: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In today’s competitive mobile phone market, determining the price range of a device based on its technical specifications can help manufacturers and retailers with pricing strategies, and assist consumers in making informed choices.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This project uses machine learning to classify mobile phones into four price categories—Low, Medium, High, and Very High—based on a variety of hardware features. </a:t>
            </a:r>
            <a:endParaRPr lang="en-I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5745E70-A597-C2EB-382B-16CF5042117F}"/>
              </a:ext>
            </a:extLst>
          </p:cNvPr>
          <p:cNvSpPr txBox="1">
            <a:spLocks/>
          </p:cNvSpPr>
          <p:nvPr/>
        </p:nvSpPr>
        <p:spPr>
          <a:xfrm>
            <a:off x="657726" y="2059990"/>
            <a:ext cx="4573035" cy="3298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Objective: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Build a system that can predict pricing for a mobile phone using data on available phones in the market.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Predict if the mobile can be priced low/med/high/very high. Explore the data to understand the features and figure out an approach.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1DEC7-9399-7074-02C8-3EA4E63E1BD9}"/>
              </a:ext>
            </a:extLst>
          </p:cNvPr>
          <p:cNvSpPr txBox="1"/>
          <p:nvPr/>
        </p:nvSpPr>
        <p:spPr>
          <a:xfrm>
            <a:off x="657726" y="705853"/>
            <a:ext cx="9641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Predict Mobile Phone Pricing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221104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5BF09-5C55-D12C-8299-B621F69F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6954D-2F8E-5C37-6ACB-50A5F81D0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489" y="509337"/>
            <a:ext cx="5422838" cy="5839326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Dataset Overview:</a:t>
            </a:r>
          </a:p>
          <a:p>
            <a:pPr algn="l"/>
            <a:r>
              <a:rPr lang="en-IN" dirty="0"/>
              <a:t>The dataset consists of multiple features that describe mobile phone specifications: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 err="1"/>
              <a:t>battery_power</a:t>
            </a:r>
            <a:r>
              <a:rPr lang="en-IN" dirty="0"/>
              <a:t>: Total energy capacity of the battery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blue: Bluetooth availability (1 = Yes, 0 = No)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 err="1"/>
              <a:t>clock_speed</a:t>
            </a:r>
            <a:r>
              <a:rPr lang="en-IN" dirty="0"/>
              <a:t>: Speed at which microprocessor executes instructions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 err="1"/>
              <a:t>dual_sim</a:t>
            </a:r>
            <a:r>
              <a:rPr lang="en-IN" dirty="0"/>
              <a:t>: Dual SIM support (1 = Yes, 0 = No)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Target: </a:t>
            </a:r>
            <a:r>
              <a:rPr lang="en-US" dirty="0" err="1"/>
              <a:t>price_range</a:t>
            </a:r>
            <a:r>
              <a:rPr lang="en-US" dirty="0"/>
              <a:t> (0: Low Cost, 1: Medium Cost, 2: High Cost, 3: Very High Cost), </a:t>
            </a:r>
            <a:r>
              <a:rPr lang="en-US" dirty="0" err="1"/>
              <a:t>etc</a:t>
            </a:r>
            <a:endParaRPr lang="en-US" dirty="0"/>
          </a:p>
          <a:p>
            <a:pPr algn="l"/>
            <a:r>
              <a:rPr lang="en-US" dirty="0"/>
              <a:t> The dataset was loaded using pandas, and no missing values were found, eliminating the need for imputation.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0D9EDA2-84A3-75AA-1D4E-2E8596E458A0}"/>
              </a:ext>
            </a:extLst>
          </p:cNvPr>
          <p:cNvSpPr txBox="1">
            <a:spLocks/>
          </p:cNvSpPr>
          <p:nvPr/>
        </p:nvSpPr>
        <p:spPr>
          <a:xfrm>
            <a:off x="6408212" y="485275"/>
            <a:ext cx="5422838" cy="5839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Methodology:</a:t>
            </a:r>
          </a:p>
          <a:p>
            <a:pPr algn="l"/>
            <a:r>
              <a:rPr lang="en-US" dirty="0"/>
              <a:t> a. Data Preprocessing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Feature Scaling: All features were standardized using </a:t>
            </a:r>
            <a:r>
              <a:rPr lang="en-US" dirty="0" err="1"/>
              <a:t>StandardScaler</a:t>
            </a:r>
            <a:r>
              <a:rPr lang="en-US" dirty="0"/>
              <a:t> to ensure uniform scale and improve model performance.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Feature &amp; Target Split: The features and target (</a:t>
            </a:r>
            <a:r>
              <a:rPr lang="en-US" dirty="0" err="1"/>
              <a:t>price_range</a:t>
            </a:r>
            <a:r>
              <a:rPr lang="en-US" dirty="0"/>
              <a:t>) were separated for modeling.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Train-Test Split: The dataset was split into training (80%) and testing (20%) sets using </a:t>
            </a:r>
            <a:r>
              <a:rPr lang="en-US" dirty="0" err="1"/>
              <a:t>train_test_split</a:t>
            </a:r>
            <a:r>
              <a:rPr lang="en-US" dirty="0"/>
              <a:t> with stratification to preserve class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3728239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7481-EBBB-EE79-97E8-3034C540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14987-7D27-7CC5-BF2E-A97FC42B7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489" y="509337"/>
            <a:ext cx="5422838" cy="583932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Methodology:</a:t>
            </a:r>
          </a:p>
          <a:p>
            <a:pPr algn="l"/>
            <a:r>
              <a:rPr lang="en-US" dirty="0"/>
              <a:t>b. Model Training </a:t>
            </a:r>
          </a:p>
          <a:p>
            <a:pPr algn="l"/>
            <a:r>
              <a:rPr lang="en-US" dirty="0"/>
              <a:t>Two models were trained and evaluated: </a:t>
            </a:r>
          </a:p>
          <a:p>
            <a:pPr algn="l"/>
            <a:r>
              <a:rPr lang="en-IN" dirty="0"/>
              <a:t>1. Logistic Regression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800" dirty="0"/>
              <a:t>Used a multinomial logistic regression model with L-BFGS solver.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800" dirty="0"/>
              <a:t>Achieved an accuracy of approximately 0.96 </a:t>
            </a:r>
          </a:p>
          <a:p>
            <a:pPr algn="l"/>
            <a:r>
              <a:rPr lang="en-IN" dirty="0"/>
              <a:t>2. Random Forest Classifier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800" dirty="0"/>
              <a:t>Trained using 100 estimators and a fixed random state for reproducibility.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800" dirty="0"/>
              <a:t>Achieved an accuracy of approximately 0.88</a:t>
            </a:r>
            <a:endParaRPr lang="en-US" sz="18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766715-CC9D-7229-538E-8920ACE16E08}"/>
              </a:ext>
            </a:extLst>
          </p:cNvPr>
          <p:cNvSpPr txBox="1">
            <a:spLocks/>
          </p:cNvSpPr>
          <p:nvPr/>
        </p:nvSpPr>
        <p:spPr>
          <a:xfrm>
            <a:off x="6408212" y="485275"/>
            <a:ext cx="5422838" cy="5839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/>
          </a:p>
          <a:p>
            <a:pPr algn="l"/>
            <a:r>
              <a:rPr lang="en-IN" dirty="0"/>
              <a:t>c. Model Evaluation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The better performing model (selected based on accuracy) was further evaluated using: </a:t>
            </a:r>
          </a:p>
          <a:p>
            <a:pPr algn="l"/>
            <a:r>
              <a:rPr lang="en-IN" dirty="0"/>
              <a:t>	o Accuracy Score</a:t>
            </a:r>
          </a:p>
          <a:p>
            <a:pPr algn="l"/>
            <a:r>
              <a:rPr lang="en-IN" dirty="0"/>
              <a:t>	o Classification Report (Precision, Recall, F1-score) </a:t>
            </a:r>
          </a:p>
          <a:p>
            <a:pPr algn="l"/>
            <a:r>
              <a:rPr lang="en-IN" dirty="0"/>
              <a:t>	o Confusion Matrix, visualized using a heatmap </a:t>
            </a:r>
          </a:p>
          <a:p>
            <a:pPr algn="l"/>
            <a:endParaRPr lang="en-IN" dirty="0"/>
          </a:p>
          <a:p>
            <a:pPr algn="l"/>
            <a:r>
              <a:rPr lang="en-US" dirty="0"/>
              <a:t>d. Prediction on New Data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Two hypothetical mobile phone entries were constructed with known specifications.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The scaler from preprocessing was applied to these entries.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Predictions were made using the best-performing model. </a:t>
            </a:r>
          </a:p>
        </p:txBody>
      </p:sp>
    </p:spTree>
    <p:extLst>
      <p:ext uri="{BB962C8B-B14F-4D97-AF65-F5344CB8AC3E}">
        <p14:creationId xmlns:p14="http://schemas.microsoft.com/office/powerpoint/2010/main" val="135039950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109</TotalTime>
  <Words>1240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Wingdings</vt:lpstr>
      <vt:lpstr>Damask</vt:lpstr>
      <vt:lpstr>Project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Chinmayi Kelkar</dc:creator>
  <cp:lastModifiedBy>Chinmayi Kelkar</cp:lastModifiedBy>
  <cp:revision>36</cp:revision>
  <dcterms:created xsi:type="dcterms:W3CDTF">2025-05-31T18:09:03Z</dcterms:created>
  <dcterms:modified xsi:type="dcterms:W3CDTF">2025-06-01T09:57:07Z</dcterms:modified>
</cp:coreProperties>
</file>