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74" r:id="rId8"/>
    <p:sldId id="275" r:id="rId9"/>
    <p:sldId id="276" r:id="rId10"/>
    <p:sldId id="277" r:id="rId11"/>
    <p:sldId id="278" r:id="rId12"/>
    <p:sldId id="267" r:id="rId13"/>
    <p:sldId id="269" r:id="rId14"/>
    <p:sldId id="270" r:id="rId15"/>
    <p:sldId id="271"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Nunit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1594" y="8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a75bfbb6b9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a75bfbb6b9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75bfbb6b9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75bfbb6b9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75bfbb6b9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75bfbb6b9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75bfbb6b9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75bfbb6b9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8b390a92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8b390a92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75bfbb6b9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75bfbb6b9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a8b390a92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a8b390a92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a75bfbb6b9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a75bfbb6b9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a75bfbb6b9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a75bfbb6b9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0aXXJ4IPKfE" TargetMode="External"/><Relationship Id="rId7" Type="http://schemas.openxmlformats.org/officeDocument/2006/relationships/hyperlink" Target="https://developers.facebook.com/docs/instagram-basic-display-api/guides/getting-access-tokens-and-permissions/"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s://www.instagram.com/accounts/manage_access/" TargetMode="External"/><Relationship Id="rId5" Type="http://schemas.openxmlformats.org/officeDocument/2006/relationships/hyperlink" Target="https://developers.facebook.com/docs/instagram-api/guides/comment-moderation/" TargetMode="External"/><Relationship Id="rId4" Type="http://schemas.openxmlformats.org/officeDocument/2006/relationships/hyperlink" Target="https://developers.facebook.com/docs/instagram-basic-display-api"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0" y="1445475"/>
            <a:ext cx="5361300" cy="13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000" b="1">
                <a:solidFill>
                  <a:srgbClr val="000000"/>
                </a:solidFill>
                <a:latin typeface="Arial"/>
                <a:ea typeface="Arial"/>
                <a:cs typeface="Arial"/>
                <a:sym typeface="Arial"/>
              </a:rPr>
              <a:t>Detection of Cyberbullying Incidents on Instagram Social Network</a:t>
            </a:r>
            <a:endParaRPr/>
          </a:p>
        </p:txBody>
      </p:sp>
      <p:sp>
        <p:nvSpPr>
          <p:cNvPr id="129" name="Google Shape;129;p13"/>
          <p:cNvSpPr txBox="1">
            <a:spLocks noGrp="1"/>
          </p:cNvSpPr>
          <p:nvPr>
            <p:ph type="subTitle" idx="1"/>
          </p:nvPr>
        </p:nvSpPr>
        <p:spPr>
          <a:xfrm>
            <a:off x="2033575" y="2939925"/>
            <a:ext cx="5012100" cy="1303500"/>
          </a:xfrm>
          <a:prstGeom prst="rect">
            <a:avLst/>
          </a:prstGeom>
        </p:spPr>
        <p:txBody>
          <a:bodyPr spcFirstLastPara="1" wrap="square" lIns="91425" tIns="91425" rIns="91425" bIns="91425" anchor="t" anchorCtr="0">
            <a:noAutofit/>
          </a:bodyPr>
          <a:lstStyle/>
          <a:p>
            <a:pPr marL="914400" lvl="0" indent="457200" algn="just" rtl="0">
              <a:spcBef>
                <a:spcPts val="0"/>
              </a:spcBef>
              <a:spcAft>
                <a:spcPts val="0"/>
              </a:spcAft>
              <a:buNone/>
            </a:pPr>
            <a:r>
              <a:rPr lang="en-GB" b="1">
                <a:solidFill>
                  <a:srgbClr val="000000"/>
                </a:solidFill>
                <a:latin typeface="Arial"/>
                <a:ea typeface="Arial"/>
                <a:cs typeface="Arial"/>
                <a:sym typeface="Arial"/>
              </a:rPr>
              <a:t>  Presented By:</a:t>
            </a:r>
            <a:endParaRPr b="1">
              <a:solidFill>
                <a:srgbClr val="000000"/>
              </a:solidFill>
              <a:latin typeface="Arial"/>
              <a:ea typeface="Arial"/>
              <a:cs typeface="Arial"/>
              <a:sym typeface="Arial"/>
            </a:endParaRPr>
          </a:p>
          <a:p>
            <a:pPr marL="0" lvl="0" indent="0" algn="just" rtl="0">
              <a:spcBef>
                <a:spcPts val="0"/>
              </a:spcBef>
              <a:spcAft>
                <a:spcPts val="0"/>
              </a:spcAft>
              <a:buNone/>
            </a:pPr>
            <a:endParaRPr b="1">
              <a:solidFill>
                <a:srgbClr val="000000"/>
              </a:solidFill>
              <a:latin typeface="Arial"/>
              <a:ea typeface="Arial"/>
              <a:cs typeface="Arial"/>
              <a:sym typeface="Arial"/>
            </a:endParaRPr>
          </a:p>
          <a:p>
            <a:pPr marL="1371600" lvl="0" indent="-330200" algn="just" rtl="0">
              <a:spcBef>
                <a:spcPts val="0"/>
              </a:spcBef>
              <a:spcAft>
                <a:spcPts val="0"/>
              </a:spcAft>
              <a:buClr>
                <a:srgbClr val="000000"/>
              </a:buClr>
              <a:buSzPts val="1600"/>
              <a:buFont typeface="Arial"/>
              <a:buChar char="●"/>
            </a:pPr>
            <a:r>
              <a:rPr lang="en-GB" b="1">
                <a:solidFill>
                  <a:srgbClr val="000000"/>
                </a:solidFill>
                <a:latin typeface="Arial"/>
                <a:ea typeface="Arial"/>
                <a:cs typeface="Arial"/>
                <a:sym typeface="Arial"/>
              </a:rPr>
              <a:t>A 12 Chinmay Gaikwad </a:t>
            </a:r>
            <a:endParaRPr b="1">
              <a:solidFill>
                <a:srgbClr val="000000"/>
              </a:solidFill>
              <a:latin typeface="Arial"/>
              <a:ea typeface="Arial"/>
              <a:cs typeface="Arial"/>
              <a:sym typeface="Arial"/>
            </a:endParaRPr>
          </a:p>
          <a:p>
            <a:pPr marL="1371600" lvl="0" indent="-330200" algn="just" rtl="0">
              <a:spcBef>
                <a:spcPts val="0"/>
              </a:spcBef>
              <a:spcAft>
                <a:spcPts val="0"/>
              </a:spcAft>
              <a:buClr>
                <a:srgbClr val="000000"/>
              </a:buClr>
              <a:buSzPts val="1600"/>
              <a:buFont typeface="Arial"/>
              <a:buChar char="●"/>
            </a:pPr>
            <a:r>
              <a:rPr lang="en-GB" sz="1700" b="1">
                <a:solidFill>
                  <a:srgbClr val="000000"/>
                </a:solidFill>
                <a:latin typeface="Arial"/>
                <a:ea typeface="Arial"/>
                <a:cs typeface="Arial"/>
                <a:sym typeface="Arial"/>
              </a:rPr>
              <a:t>A </a:t>
            </a:r>
            <a:r>
              <a:rPr lang="en-GB" b="1">
                <a:solidFill>
                  <a:srgbClr val="000000"/>
                </a:solidFill>
                <a:latin typeface="Arial"/>
                <a:ea typeface="Arial"/>
                <a:cs typeface="Arial"/>
                <a:sym typeface="Arial"/>
              </a:rPr>
              <a:t>72 Pratik Ziman </a:t>
            </a:r>
            <a:endParaRPr b="1">
              <a:solidFill>
                <a:srgbClr val="000000"/>
              </a:solidFill>
              <a:latin typeface="Arial"/>
              <a:ea typeface="Arial"/>
              <a:cs typeface="Arial"/>
              <a:sym typeface="Arial"/>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6EFF48-E7F8-4790-AD7E-294C1378397A}"/>
              </a:ext>
            </a:extLst>
          </p:cNvPr>
          <p:cNvPicPr/>
          <p:nvPr/>
        </p:nvPicPr>
        <p:blipFill rotWithShape="1">
          <a:blip r:embed="rId2" cstate="print">
            <a:extLst>
              <a:ext uri="{28A0092B-C50C-407E-A947-70E740481C1C}">
                <a14:useLocalDpi xmlns:a14="http://schemas.microsoft.com/office/drawing/2010/main" val="0"/>
              </a:ext>
            </a:extLst>
          </a:blip>
          <a:srcRect l="1153" t="8661" r="2307" b="12022"/>
          <a:stretch/>
        </p:blipFill>
        <p:spPr bwMode="auto">
          <a:xfrm>
            <a:off x="1344928" y="802865"/>
            <a:ext cx="6255405" cy="3301549"/>
          </a:xfrm>
          <a:prstGeom prst="rect">
            <a:avLst/>
          </a:prstGeom>
          <a:ln>
            <a:noFill/>
          </a:ln>
          <a:extLst>
            <a:ext uri="{53640926-AAD7-44D8-BBD7-CCE9431645EC}">
              <a14:shadowObscured xmlns:a14="http://schemas.microsoft.com/office/drawing/2010/main"/>
            </a:ext>
          </a:extLst>
        </p:spPr>
      </p:pic>
      <p:sp>
        <p:nvSpPr>
          <p:cNvPr id="3" name="Flowchart: Process 2">
            <a:extLst>
              <a:ext uri="{FF2B5EF4-FFF2-40B4-BE49-F238E27FC236}">
                <a16:creationId xmlns:a16="http://schemas.microsoft.com/office/drawing/2014/main" id="{92DAE40A-2FBD-44F2-B1A7-A0EA7D92C5F3}"/>
              </a:ext>
            </a:extLst>
          </p:cNvPr>
          <p:cNvSpPr/>
          <p:nvPr/>
        </p:nvSpPr>
        <p:spPr>
          <a:xfrm>
            <a:off x="2224731" y="3712292"/>
            <a:ext cx="2247900" cy="121920"/>
          </a:xfrm>
          <a:prstGeom prst="flowChart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cxnSp>
        <p:nvCxnSpPr>
          <p:cNvPr id="4" name="Straight Arrow Connector 3">
            <a:extLst>
              <a:ext uri="{FF2B5EF4-FFF2-40B4-BE49-F238E27FC236}">
                <a16:creationId xmlns:a16="http://schemas.microsoft.com/office/drawing/2014/main" id="{AD73CDE3-5B29-4034-8CE1-8E9C7395A667}"/>
              </a:ext>
            </a:extLst>
          </p:cNvPr>
          <p:cNvCxnSpPr>
            <a:cxnSpLocks/>
          </p:cNvCxnSpPr>
          <p:nvPr/>
        </p:nvCxnSpPr>
        <p:spPr>
          <a:xfrm flipH="1">
            <a:off x="4031227" y="2571750"/>
            <a:ext cx="2654708" cy="11405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 name="Flowchart: Process 4">
            <a:extLst>
              <a:ext uri="{FF2B5EF4-FFF2-40B4-BE49-F238E27FC236}">
                <a16:creationId xmlns:a16="http://schemas.microsoft.com/office/drawing/2014/main" id="{817AE22D-DE7E-4D6B-8A75-C53A4997AD9A}"/>
              </a:ext>
            </a:extLst>
          </p:cNvPr>
          <p:cNvSpPr/>
          <p:nvPr/>
        </p:nvSpPr>
        <p:spPr>
          <a:xfrm>
            <a:off x="6685934" y="2351231"/>
            <a:ext cx="766918" cy="283814"/>
          </a:xfrm>
          <a:prstGeom prst="flowChart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 name="Rectangle 8">
            <a:extLst>
              <a:ext uri="{FF2B5EF4-FFF2-40B4-BE49-F238E27FC236}">
                <a16:creationId xmlns:a16="http://schemas.microsoft.com/office/drawing/2014/main" id="{5EEEEB36-FDD5-4E96-97F2-6F65D70ECA49}"/>
              </a:ext>
            </a:extLst>
          </p:cNvPr>
          <p:cNvSpPr/>
          <p:nvPr/>
        </p:nvSpPr>
        <p:spPr>
          <a:xfrm>
            <a:off x="3348681" y="4316422"/>
            <a:ext cx="2526333" cy="380938"/>
          </a:xfrm>
          <a:prstGeom prst="rect">
            <a:avLst/>
          </a:prstGeom>
        </p:spPr>
        <p:txBody>
          <a:bodyPr wrap="none">
            <a:spAutoFit/>
          </a:bodyPr>
          <a:lstStyle/>
          <a:p>
            <a:pPr marL="90170" algn="ctr">
              <a:lnSpc>
                <a:spcPct val="150000"/>
              </a:lnSpc>
              <a:spcAft>
                <a:spcPts val="1000"/>
              </a:spcAft>
            </a:pPr>
            <a:r>
              <a:rPr lang="en-GB" b="1" dirty="0">
                <a:latin typeface="Times New Roman" panose="02020603050405020304" pitchFamily="18" charset="0"/>
                <a:ea typeface="SimSun" panose="02010600030101010101" pitchFamily="2" charset="-122"/>
                <a:cs typeface="SimSun" panose="02010600030101010101" pitchFamily="2" charset="-122"/>
              </a:rPr>
              <a:t>Fig: collecting data from post</a:t>
            </a:r>
            <a:endParaRPr lang="en-IN" sz="1100" dirty="0">
              <a:effectLst/>
              <a:latin typeface="Calibri" panose="020F0502020204030204" pitchFamily="34" charset="0"/>
              <a:ea typeface="SimSun" panose="02010600030101010101" pitchFamily="2" charset="-122"/>
              <a:cs typeface="SimSun" panose="02010600030101010101" pitchFamily="2" charset="-122"/>
            </a:endParaRPr>
          </a:p>
        </p:txBody>
      </p:sp>
    </p:spTree>
    <p:extLst>
      <p:ext uri="{BB962C8B-B14F-4D97-AF65-F5344CB8AC3E}">
        <p14:creationId xmlns:p14="http://schemas.microsoft.com/office/powerpoint/2010/main" val="290706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4931B5-B3F3-4064-9043-350D2A829154}"/>
              </a:ext>
            </a:extLst>
          </p:cNvPr>
          <p:cNvPicPr/>
          <p:nvPr/>
        </p:nvPicPr>
        <p:blipFill rotWithShape="1">
          <a:blip r:embed="rId2">
            <a:extLst>
              <a:ext uri="{28A0092B-C50C-407E-A947-70E740481C1C}">
                <a14:useLocalDpi xmlns:a14="http://schemas.microsoft.com/office/drawing/2010/main" val="0"/>
              </a:ext>
            </a:extLst>
          </a:blip>
          <a:srcRect t="16182" r="53846" b="5241"/>
          <a:stretch/>
        </p:blipFill>
        <p:spPr bwMode="auto">
          <a:xfrm>
            <a:off x="1634490" y="685800"/>
            <a:ext cx="5875020" cy="3771900"/>
          </a:xfrm>
          <a:prstGeom prst="rect">
            <a:avLst/>
          </a:prstGeom>
          <a:ln>
            <a:noFill/>
          </a:ln>
          <a:extLst>
            <a:ext uri="{53640926-AAD7-44D8-BBD7-CCE9431645EC}">
              <a14:shadowObscured xmlns:a14="http://schemas.microsoft.com/office/drawing/2010/main"/>
            </a:ext>
          </a:extLst>
        </p:spPr>
      </p:pic>
      <p:sp>
        <p:nvSpPr>
          <p:cNvPr id="3" name="Rectangle 2">
            <a:extLst>
              <a:ext uri="{FF2B5EF4-FFF2-40B4-BE49-F238E27FC236}">
                <a16:creationId xmlns:a16="http://schemas.microsoft.com/office/drawing/2014/main" id="{10BE8B86-036C-4049-AA58-C7F137675C76}"/>
              </a:ext>
            </a:extLst>
          </p:cNvPr>
          <p:cNvSpPr/>
          <p:nvPr/>
        </p:nvSpPr>
        <p:spPr>
          <a:xfrm>
            <a:off x="2911281" y="4457700"/>
            <a:ext cx="3026470" cy="380938"/>
          </a:xfrm>
          <a:prstGeom prst="rect">
            <a:avLst/>
          </a:prstGeom>
        </p:spPr>
        <p:txBody>
          <a:bodyPr wrap="none">
            <a:spAutoFit/>
          </a:bodyPr>
          <a:lstStyle/>
          <a:p>
            <a:pPr marL="90170" algn="ctr">
              <a:lnSpc>
                <a:spcPct val="150000"/>
              </a:lnSpc>
              <a:spcAft>
                <a:spcPts val="1000"/>
              </a:spcAft>
            </a:pPr>
            <a:r>
              <a:rPr lang="en-GB" b="1" dirty="0">
                <a:latin typeface="Times New Roman" panose="02020603050405020304" pitchFamily="18" charset="0"/>
                <a:ea typeface="SimSun" panose="02010600030101010101" pitchFamily="2" charset="-122"/>
                <a:cs typeface="SimSun" panose="02010600030101010101" pitchFamily="2" charset="-122"/>
              </a:rPr>
              <a:t>Fig: classification into sentence type</a:t>
            </a:r>
            <a:endParaRPr lang="en-IN" sz="1100" dirty="0">
              <a:effectLst/>
              <a:latin typeface="Calibri" panose="020F0502020204030204" pitchFamily="34" charset="0"/>
              <a:ea typeface="SimSun" panose="02010600030101010101" pitchFamily="2" charset="-122"/>
              <a:cs typeface="SimSun" panose="02010600030101010101" pitchFamily="2" charset="-122"/>
            </a:endParaRPr>
          </a:p>
        </p:txBody>
      </p:sp>
    </p:spTree>
    <p:extLst>
      <p:ext uri="{BB962C8B-B14F-4D97-AF65-F5344CB8AC3E}">
        <p14:creationId xmlns:p14="http://schemas.microsoft.com/office/powerpoint/2010/main" val="3099662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7" name="Picture 6">
            <a:extLst>
              <a:ext uri="{FF2B5EF4-FFF2-40B4-BE49-F238E27FC236}">
                <a16:creationId xmlns:a16="http://schemas.microsoft.com/office/drawing/2014/main" id="{35431C1A-5CCA-43AF-B135-33E033C95B3E}"/>
              </a:ext>
            </a:extLst>
          </p:cNvPr>
          <p:cNvPicPr>
            <a:picLocks noChangeAspect="1"/>
          </p:cNvPicPr>
          <p:nvPr/>
        </p:nvPicPr>
        <p:blipFill rotWithShape="1">
          <a:blip r:embed="rId3"/>
          <a:srcRect l="23712" t="11313" r="43409" b="36566"/>
          <a:stretch/>
        </p:blipFill>
        <p:spPr>
          <a:xfrm>
            <a:off x="1607126" y="590549"/>
            <a:ext cx="5875222" cy="3962401"/>
          </a:xfrm>
          <a:prstGeom prst="rect">
            <a:avLst/>
          </a:prstGeom>
        </p:spPr>
      </p:pic>
      <p:sp>
        <p:nvSpPr>
          <p:cNvPr id="2" name="Rectangle 1">
            <a:extLst>
              <a:ext uri="{FF2B5EF4-FFF2-40B4-BE49-F238E27FC236}">
                <a16:creationId xmlns:a16="http://schemas.microsoft.com/office/drawing/2014/main" id="{1C35F330-2198-4246-A7DE-88B702B90CEA}"/>
              </a:ext>
            </a:extLst>
          </p:cNvPr>
          <p:cNvSpPr/>
          <p:nvPr/>
        </p:nvSpPr>
        <p:spPr>
          <a:xfrm>
            <a:off x="2689099" y="4552950"/>
            <a:ext cx="3234860" cy="380938"/>
          </a:xfrm>
          <a:prstGeom prst="rect">
            <a:avLst/>
          </a:prstGeom>
        </p:spPr>
        <p:txBody>
          <a:bodyPr wrap="none">
            <a:spAutoFit/>
          </a:bodyPr>
          <a:lstStyle/>
          <a:p>
            <a:pPr marL="90170" algn="ctr">
              <a:lnSpc>
                <a:spcPct val="150000"/>
              </a:lnSpc>
              <a:spcAft>
                <a:spcPts val="1000"/>
              </a:spcAft>
            </a:pPr>
            <a:r>
              <a:rPr lang="en-GB" b="1" dirty="0">
                <a:latin typeface="Times New Roman" panose="02020603050405020304" pitchFamily="18" charset="0"/>
                <a:ea typeface="SimSun" panose="02010600030101010101" pitchFamily="2" charset="-122"/>
                <a:cs typeface="SimSun" panose="02010600030101010101" pitchFamily="2" charset="-122"/>
              </a:rPr>
              <a:t>Fig: Graphical representation of  data </a:t>
            </a:r>
            <a:endParaRPr lang="en-IN" sz="1100" dirty="0">
              <a:effectLst/>
              <a:latin typeface="Calibri" panose="020F0502020204030204" pitchFamily="34" charset="0"/>
              <a:ea typeface="SimSun" panose="02010600030101010101" pitchFamily="2" charset="-122"/>
              <a:cs typeface="SimSun"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6"/>
          <p:cNvSpPr txBox="1">
            <a:spLocks noGrp="1"/>
          </p:cNvSpPr>
          <p:nvPr>
            <p:ph type="title"/>
          </p:nvPr>
        </p:nvSpPr>
        <p:spPr>
          <a:xfrm>
            <a:off x="819150" y="845600"/>
            <a:ext cx="7505700" cy="66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rgbClr val="000000"/>
                </a:solidFill>
                <a:latin typeface="Arial"/>
                <a:ea typeface="Arial"/>
                <a:cs typeface="Arial"/>
                <a:sym typeface="Arial"/>
              </a:rPr>
              <a:t>Conclusion </a:t>
            </a:r>
            <a:endParaRPr sz="2400" b="1">
              <a:solidFill>
                <a:srgbClr val="000000"/>
              </a:solidFill>
              <a:latin typeface="Arial"/>
              <a:ea typeface="Arial"/>
              <a:cs typeface="Arial"/>
              <a:sym typeface="Arial"/>
            </a:endParaRPr>
          </a:p>
        </p:txBody>
      </p:sp>
      <p:sp>
        <p:nvSpPr>
          <p:cNvPr id="208" name="Google Shape;208;p26"/>
          <p:cNvSpPr txBox="1">
            <a:spLocks noGrp="1"/>
          </p:cNvSpPr>
          <p:nvPr>
            <p:ph type="body" idx="1"/>
          </p:nvPr>
        </p:nvSpPr>
        <p:spPr>
          <a:xfrm>
            <a:off x="819150" y="171297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800" b="1">
                <a:latin typeface="Arial"/>
                <a:ea typeface="Arial"/>
                <a:cs typeface="Arial"/>
                <a:sym typeface="Arial"/>
              </a:rPr>
              <a:t>Cyberbullying is a serious issue, and likely any form of bullying it can have long term effects on its victims. Our project will grow and help individuals to be aware of Cyberbullies. Parents, teachers and children must work together to prevent cyberbullying and to make Internet a safer place for all.</a:t>
            </a:r>
            <a:endParaRPr sz="1800" b="1">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7"/>
          <p:cNvSpPr txBox="1">
            <a:spLocks noGrp="1"/>
          </p:cNvSpPr>
          <p:nvPr>
            <p:ph type="title"/>
          </p:nvPr>
        </p:nvSpPr>
        <p:spPr>
          <a:xfrm>
            <a:off x="819150" y="845600"/>
            <a:ext cx="7505700" cy="64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rgbClr val="000000"/>
                </a:solidFill>
                <a:latin typeface="Arial"/>
                <a:ea typeface="Arial"/>
                <a:cs typeface="Arial"/>
                <a:sym typeface="Arial"/>
              </a:rPr>
              <a:t>Reference</a:t>
            </a:r>
            <a:endParaRPr sz="2400" b="1">
              <a:solidFill>
                <a:srgbClr val="000000"/>
              </a:solidFill>
              <a:latin typeface="Arial"/>
              <a:ea typeface="Arial"/>
              <a:cs typeface="Arial"/>
              <a:sym typeface="Arial"/>
            </a:endParaRPr>
          </a:p>
        </p:txBody>
      </p:sp>
      <p:sp>
        <p:nvSpPr>
          <p:cNvPr id="214" name="Google Shape;214;p27"/>
          <p:cNvSpPr txBox="1">
            <a:spLocks noGrp="1"/>
          </p:cNvSpPr>
          <p:nvPr>
            <p:ph type="body" idx="1"/>
          </p:nvPr>
        </p:nvSpPr>
        <p:spPr>
          <a:xfrm>
            <a:off x="649950" y="1733225"/>
            <a:ext cx="7758900" cy="2705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Arial"/>
              <a:buChar char="●"/>
            </a:pPr>
            <a:r>
              <a:rPr lang="en-GB" sz="1600" u="sng">
                <a:solidFill>
                  <a:schemeClr val="hlink"/>
                </a:solidFill>
                <a:latin typeface="Arial"/>
                <a:ea typeface="Arial"/>
                <a:cs typeface="Arial"/>
                <a:sym typeface="Arial"/>
                <a:hlinkClick r:id="rId3"/>
              </a:rPr>
              <a:t>https://www.youtube.com/watch?v=0aXXJ4IPKfE</a:t>
            </a:r>
            <a:endParaRPr sz="1600">
              <a:latin typeface="Arial"/>
              <a:ea typeface="Arial"/>
              <a:cs typeface="Arial"/>
              <a:sym typeface="Arial"/>
            </a:endParaRPr>
          </a:p>
          <a:p>
            <a:pPr marL="457200" lvl="0" indent="-330200" algn="l" rtl="0">
              <a:spcBef>
                <a:spcPts val="0"/>
              </a:spcBef>
              <a:spcAft>
                <a:spcPts val="0"/>
              </a:spcAft>
              <a:buSzPts val="1600"/>
              <a:buFont typeface="Arial"/>
              <a:buChar char="●"/>
            </a:pPr>
            <a:r>
              <a:rPr lang="en-GB" sz="1600" u="sng">
                <a:solidFill>
                  <a:schemeClr val="hlink"/>
                </a:solidFill>
                <a:latin typeface="Arial"/>
                <a:ea typeface="Arial"/>
                <a:cs typeface="Arial"/>
                <a:sym typeface="Arial"/>
                <a:hlinkClick r:id="rId4"/>
              </a:rPr>
              <a:t>https://developers.facebook.com/docs/instagram-basic-display-api</a:t>
            </a:r>
            <a:endParaRPr sz="1600">
              <a:latin typeface="Arial"/>
              <a:ea typeface="Arial"/>
              <a:cs typeface="Arial"/>
              <a:sym typeface="Arial"/>
            </a:endParaRPr>
          </a:p>
          <a:p>
            <a:pPr marL="457200" lvl="0" indent="-330200" algn="l" rtl="0">
              <a:spcBef>
                <a:spcPts val="0"/>
              </a:spcBef>
              <a:spcAft>
                <a:spcPts val="0"/>
              </a:spcAft>
              <a:buSzPts val="1600"/>
              <a:buFont typeface="Arial"/>
              <a:buChar char="●"/>
            </a:pPr>
            <a:r>
              <a:rPr lang="en-GB" sz="1600" u="sng">
                <a:solidFill>
                  <a:schemeClr val="hlink"/>
                </a:solidFill>
                <a:latin typeface="Arial"/>
                <a:ea typeface="Arial"/>
                <a:cs typeface="Arial"/>
                <a:sym typeface="Arial"/>
                <a:hlinkClick r:id="rId5"/>
              </a:rPr>
              <a:t>https://developers.facebook.com/docs/instagram-api/guides/comment-</a:t>
            </a:r>
            <a:r>
              <a:rPr lang="en-GB">
                <a:uFill>
                  <a:noFill/>
                </a:uFill>
                <a:hlinkClick r:id="rId5"/>
              </a:rPr>
              <a:t> </a:t>
            </a:r>
            <a:r>
              <a:rPr lang="en-GB" sz="1600" u="sng">
                <a:solidFill>
                  <a:schemeClr val="hlink"/>
                </a:solidFill>
                <a:latin typeface="Arial"/>
                <a:ea typeface="Arial"/>
                <a:cs typeface="Arial"/>
                <a:sym typeface="Arial"/>
                <a:hlinkClick r:id="rId5"/>
              </a:rPr>
              <a:t>moderation/</a:t>
            </a:r>
            <a:endParaRPr sz="1600">
              <a:latin typeface="Arial"/>
              <a:ea typeface="Arial"/>
              <a:cs typeface="Arial"/>
              <a:sym typeface="Arial"/>
            </a:endParaRPr>
          </a:p>
          <a:p>
            <a:pPr marL="457200" lvl="0" indent="-330200" algn="l" rtl="0">
              <a:spcBef>
                <a:spcPts val="0"/>
              </a:spcBef>
              <a:spcAft>
                <a:spcPts val="0"/>
              </a:spcAft>
              <a:buSzPts val="1600"/>
              <a:buFont typeface="Arial"/>
              <a:buChar char="●"/>
            </a:pPr>
            <a:r>
              <a:rPr lang="en-GB" sz="1600" u="sng">
                <a:solidFill>
                  <a:schemeClr val="hlink"/>
                </a:solidFill>
                <a:latin typeface="Arial"/>
                <a:ea typeface="Arial"/>
                <a:cs typeface="Arial"/>
                <a:sym typeface="Arial"/>
                <a:hlinkClick r:id="rId6"/>
              </a:rPr>
              <a:t>https://www.instagram.com/accounts/manage_access/</a:t>
            </a:r>
            <a:endParaRPr sz="1600">
              <a:latin typeface="Arial"/>
              <a:ea typeface="Arial"/>
              <a:cs typeface="Arial"/>
              <a:sym typeface="Arial"/>
            </a:endParaRPr>
          </a:p>
          <a:p>
            <a:pPr marL="457200" lvl="0" indent="-330200" algn="l" rtl="0">
              <a:spcBef>
                <a:spcPts val="0"/>
              </a:spcBef>
              <a:spcAft>
                <a:spcPts val="0"/>
              </a:spcAft>
              <a:buSzPts val="1600"/>
              <a:buFont typeface="Arial"/>
              <a:buChar char="●"/>
            </a:pPr>
            <a:r>
              <a:rPr lang="en-GB" sz="1600" u="sng">
                <a:solidFill>
                  <a:schemeClr val="hlink"/>
                </a:solidFill>
                <a:latin typeface="Arial"/>
                <a:ea typeface="Arial"/>
                <a:cs typeface="Arial"/>
                <a:sym typeface="Arial"/>
                <a:hlinkClick r:id="rId7"/>
              </a:rPr>
              <a:t>https://developers.facebook.com/docs/instagram-basic-display-api/guides/</a:t>
            </a:r>
            <a:r>
              <a:rPr lang="en-GB">
                <a:uFill>
                  <a:noFill/>
                </a:uFill>
                <a:hlinkClick r:id="rId7"/>
              </a:rPr>
              <a:t> </a:t>
            </a:r>
            <a:r>
              <a:rPr lang="en-GB" sz="1600" u="sng">
                <a:solidFill>
                  <a:schemeClr val="hlink"/>
                </a:solidFill>
                <a:latin typeface="Arial"/>
                <a:ea typeface="Arial"/>
                <a:cs typeface="Arial"/>
                <a:sym typeface="Arial"/>
                <a:hlinkClick r:id="rId7"/>
              </a:rPr>
              <a:t>getting-access-tokens-and-permissions/</a:t>
            </a:r>
            <a:r>
              <a:rPr lang="en-GB" sz="1600">
                <a:latin typeface="Arial"/>
                <a:ea typeface="Arial"/>
                <a:cs typeface="Arial"/>
                <a:sym typeface="Arial"/>
              </a:rPr>
              <a:t> </a:t>
            </a:r>
            <a:endParaRPr sz="16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8"/>
          <p:cNvSpPr txBox="1">
            <a:spLocks noGrp="1"/>
          </p:cNvSpPr>
          <p:nvPr>
            <p:ph type="title"/>
          </p:nvPr>
        </p:nvSpPr>
        <p:spPr>
          <a:xfrm>
            <a:off x="1938450" y="2094450"/>
            <a:ext cx="52671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b="1" u="sng">
                <a:solidFill>
                  <a:srgbClr val="000000"/>
                </a:solidFill>
                <a:latin typeface="Arial"/>
                <a:ea typeface="Arial"/>
                <a:cs typeface="Arial"/>
                <a:sym typeface="Arial"/>
              </a:rPr>
              <a:t>Thank you!</a:t>
            </a:r>
            <a:endParaRPr sz="3600" b="1" u="sng"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793825"/>
            <a:ext cx="7505700" cy="80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rgbClr val="000000"/>
                </a:solidFill>
                <a:latin typeface="Arial"/>
                <a:ea typeface="Arial"/>
                <a:cs typeface="Arial"/>
                <a:sym typeface="Arial"/>
              </a:rPr>
              <a:t>Content</a:t>
            </a:r>
            <a:endParaRPr sz="2400" b="1">
              <a:solidFill>
                <a:srgbClr val="000000"/>
              </a:solidFill>
              <a:latin typeface="Arial"/>
              <a:ea typeface="Arial"/>
              <a:cs typeface="Arial"/>
              <a:sym typeface="Arial"/>
            </a:endParaRPr>
          </a:p>
        </p:txBody>
      </p:sp>
      <p:sp>
        <p:nvSpPr>
          <p:cNvPr id="135" name="Google Shape;135;p14"/>
          <p:cNvSpPr txBox="1">
            <a:spLocks noGrp="1"/>
          </p:cNvSpPr>
          <p:nvPr>
            <p:ph type="body" idx="1"/>
          </p:nvPr>
        </p:nvSpPr>
        <p:spPr>
          <a:xfrm>
            <a:off x="819150" y="1774375"/>
            <a:ext cx="7505700" cy="2613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Arial"/>
              <a:buChar char="●"/>
            </a:pPr>
            <a:r>
              <a:rPr lang="en-GB" sz="1800" b="1">
                <a:solidFill>
                  <a:srgbClr val="000000"/>
                </a:solidFill>
                <a:latin typeface="Arial"/>
                <a:ea typeface="Arial"/>
                <a:cs typeface="Arial"/>
                <a:sym typeface="Arial"/>
              </a:rPr>
              <a:t>Introduction</a:t>
            </a:r>
            <a:endParaRPr sz="1800" b="1">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sz="1800" b="1">
                <a:solidFill>
                  <a:srgbClr val="000000"/>
                </a:solidFill>
                <a:latin typeface="Arial"/>
                <a:ea typeface="Arial"/>
                <a:cs typeface="Arial"/>
                <a:sym typeface="Arial"/>
              </a:rPr>
              <a:t>Previous presentation summary</a:t>
            </a:r>
            <a:endParaRPr sz="1800" b="1">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sz="1800" b="1">
                <a:solidFill>
                  <a:srgbClr val="000000"/>
                </a:solidFill>
                <a:latin typeface="Arial"/>
                <a:ea typeface="Arial"/>
                <a:cs typeface="Arial"/>
                <a:sym typeface="Arial"/>
              </a:rPr>
              <a:t>Research on our topic</a:t>
            </a:r>
            <a:endParaRPr sz="1800" b="1">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sz="1800" b="1">
                <a:solidFill>
                  <a:srgbClr val="000000"/>
                </a:solidFill>
                <a:latin typeface="Arial"/>
                <a:ea typeface="Arial"/>
                <a:cs typeface="Arial"/>
                <a:sym typeface="Arial"/>
              </a:rPr>
              <a:t>Implementation</a:t>
            </a:r>
            <a:endParaRPr sz="1800" b="1">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sz="1800" b="1">
                <a:solidFill>
                  <a:srgbClr val="000000"/>
                </a:solidFill>
                <a:latin typeface="Arial"/>
                <a:ea typeface="Arial"/>
                <a:cs typeface="Arial"/>
                <a:sym typeface="Arial"/>
              </a:rPr>
              <a:t>Conclusion </a:t>
            </a:r>
            <a:endParaRPr sz="1800" b="1">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552650"/>
            <a:ext cx="7505700" cy="67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rgbClr val="000000"/>
                </a:solidFill>
              </a:rPr>
              <a:t>Introduction</a:t>
            </a:r>
            <a:endParaRPr sz="2400" b="1">
              <a:solidFill>
                <a:srgbClr val="000000"/>
              </a:solidFill>
            </a:endParaRPr>
          </a:p>
        </p:txBody>
      </p:sp>
      <p:sp>
        <p:nvSpPr>
          <p:cNvPr id="141" name="Google Shape;141;p15"/>
          <p:cNvSpPr txBox="1">
            <a:spLocks noGrp="1"/>
          </p:cNvSpPr>
          <p:nvPr>
            <p:ph type="body" idx="1"/>
          </p:nvPr>
        </p:nvSpPr>
        <p:spPr>
          <a:xfrm>
            <a:off x="757400" y="1280875"/>
            <a:ext cx="7505700" cy="3014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Arial"/>
              <a:buChar char="●"/>
            </a:pPr>
            <a:r>
              <a:rPr lang="en-GB" sz="1800" b="1">
                <a:solidFill>
                  <a:srgbClr val="000000"/>
                </a:solidFill>
                <a:latin typeface="Arial"/>
                <a:ea typeface="Arial"/>
                <a:cs typeface="Arial"/>
                <a:sym typeface="Arial"/>
              </a:rPr>
              <a:t>Cyberbullying is when a intended person uses the internet, cell phones, or other devices to send or post text or images intended to hurt, embarrass,threaten, humiliate, or intimidate their victim. </a:t>
            </a:r>
            <a:endParaRPr sz="1800" b="1">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sz="1800" b="1">
                <a:solidFill>
                  <a:srgbClr val="000000"/>
                </a:solidFill>
                <a:latin typeface="Arial"/>
                <a:ea typeface="Arial"/>
                <a:cs typeface="Arial"/>
                <a:sym typeface="Arial"/>
              </a:rPr>
              <a:t>Cyber bullying is carried out through electronic technologies which includes devices and equipment such as cell phones, computers, and tablets.</a:t>
            </a:r>
            <a:endParaRPr sz="1800" b="1">
              <a:latin typeface="Arial"/>
              <a:ea typeface="Arial"/>
              <a:cs typeface="Arial"/>
              <a:sym typeface="Arial"/>
            </a:endParaRPr>
          </a:p>
          <a:p>
            <a:pPr marL="457200" lvl="0" indent="-342900" algn="l" rtl="0">
              <a:spcBef>
                <a:spcPts val="0"/>
              </a:spcBef>
              <a:spcAft>
                <a:spcPts val="0"/>
              </a:spcAft>
              <a:buSzPts val="1800"/>
              <a:buFont typeface="Arial"/>
              <a:buChar char="●"/>
            </a:pPr>
            <a:r>
              <a:rPr lang="en-GB" sz="1800" b="1">
                <a:latin typeface="Arial"/>
                <a:ea typeface="Arial"/>
                <a:cs typeface="Arial"/>
                <a:sym typeface="Arial"/>
              </a:rPr>
              <a:t>Most common platforms includes Instagram 42%, Facebook 37%, Snapchat 31%, Whatsapp 12%, Twitter 9%.</a:t>
            </a:r>
            <a:endParaRPr sz="1800" b="1">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465000"/>
            <a:ext cx="7505700" cy="71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rgbClr val="000000"/>
                </a:solidFill>
                <a:latin typeface="Arial"/>
                <a:ea typeface="Arial"/>
                <a:cs typeface="Arial"/>
                <a:sym typeface="Arial"/>
              </a:rPr>
              <a:t>Previous Presentation Summary</a:t>
            </a:r>
            <a:endParaRPr sz="2400" b="1">
              <a:solidFill>
                <a:srgbClr val="000000"/>
              </a:solidFill>
              <a:latin typeface="Arial"/>
              <a:ea typeface="Arial"/>
              <a:cs typeface="Arial"/>
              <a:sym typeface="Arial"/>
            </a:endParaRPr>
          </a:p>
        </p:txBody>
      </p:sp>
      <p:sp>
        <p:nvSpPr>
          <p:cNvPr id="147" name="Google Shape;147;p16"/>
          <p:cNvSpPr txBox="1">
            <a:spLocks noGrp="1"/>
          </p:cNvSpPr>
          <p:nvPr>
            <p:ph type="body" idx="1"/>
          </p:nvPr>
        </p:nvSpPr>
        <p:spPr>
          <a:xfrm>
            <a:off x="819150" y="1425000"/>
            <a:ext cx="7505700" cy="2828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Char char="●"/>
            </a:pPr>
            <a:r>
              <a:rPr lang="en-GB" sz="1800" b="1">
                <a:latin typeface="Arial"/>
                <a:ea typeface="Arial"/>
                <a:cs typeface="Arial"/>
                <a:sym typeface="Arial"/>
              </a:rPr>
              <a:t>In previous presentation we had given an idea about our topic i.e Detection of Cyberbullying Incidents on Instagram and how it is to be done.</a:t>
            </a:r>
            <a:endParaRPr sz="1800" b="1">
              <a:latin typeface="Arial"/>
              <a:ea typeface="Arial"/>
              <a:cs typeface="Arial"/>
              <a:sym typeface="Arial"/>
            </a:endParaRPr>
          </a:p>
          <a:p>
            <a:pPr marL="457200" lvl="0" indent="-342900" algn="l" rtl="0">
              <a:spcBef>
                <a:spcPts val="0"/>
              </a:spcBef>
              <a:spcAft>
                <a:spcPts val="0"/>
              </a:spcAft>
              <a:buSzPts val="1800"/>
              <a:buFont typeface="Arial"/>
              <a:buChar char="●"/>
            </a:pPr>
            <a:r>
              <a:rPr lang="en-GB" sz="1800" b="1">
                <a:latin typeface="Arial"/>
                <a:ea typeface="Arial"/>
                <a:cs typeface="Arial"/>
                <a:sym typeface="Arial"/>
              </a:rPr>
              <a:t>Features and purpose of our project.</a:t>
            </a:r>
            <a:endParaRPr sz="1800" b="1">
              <a:latin typeface="Arial"/>
              <a:ea typeface="Arial"/>
              <a:cs typeface="Arial"/>
              <a:sym typeface="Arial"/>
            </a:endParaRPr>
          </a:p>
          <a:p>
            <a:pPr marL="457200" lvl="0" indent="-342900" algn="l" rtl="0">
              <a:spcBef>
                <a:spcPts val="0"/>
              </a:spcBef>
              <a:spcAft>
                <a:spcPts val="0"/>
              </a:spcAft>
              <a:buSzPts val="1800"/>
              <a:buFont typeface="Arial"/>
              <a:buChar char="●"/>
            </a:pPr>
            <a:r>
              <a:rPr lang="en-GB" sz="1800" b="1">
                <a:latin typeface="Arial"/>
                <a:ea typeface="Arial"/>
                <a:cs typeface="Arial"/>
                <a:sym typeface="Arial"/>
              </a:rPr>
              <a:t>Various technologies used in our project.</a:t>
            </a:r>
            <a:endParaRPr sz="1800" b="1">
              <a:latin typeface="Arial"/>
              <a:ea typeface="Arial"/>
              <a:cs typeface="Arial"/>
              <a:sym typeface="Arial"/>
            </a:endParaRPr>
          </a:p>
          <a:p>
            <a:pPr marL="457200" lvl="0" indent="-342900" algn="l" rtl="0">
              <a:spcBef>
                <a:spcPts val="0"/>
              </a:spcBef>
              <a:spcAft>
                <a:spcPts val="0"/>
              </a:spcAft>
              <a:buSzPts val="1800"/>
              <a:buFont typeface="Arial"/>
              <a:buChar char="●"/>
            </a:pPr>
            <a:r>
              <a:rPr lang="en-GB" sz="1800" b="1">
                <a:latin typeface="Arial"/>
                <a:ea typeface="Arial"/>
                <a:cs typeface="Arial"/>
                <a:sym typeface="Arial"/>
              </a:rPr>
              <a:t>And for better understanding we had referred IEEE papers which were similar to our topic.</a:t>
            </a:r>
            <a:endParaRPr sz="1800" b="1">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953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rgbClr val="000000"/>
                </a:solidFill>
              </a:rPr>
              <a:t>Research on following topics</a:t>
            </a:r>
            <a:endParaRPr sz="2400" b="1">
              <a:solidFill>
                <a:srgbClr val="000000"/>
              </a:solidFill>
            </a:endParaRPr>
          </a:p>
        </p:txBody>
      </p:sp>
      <p:sp>
        <p:nvSpPr>
          <p:cNvPr id="153" name="Google Shape;153;p17"/>
          <p:cNvSpPr txBox="1">
            <a:spLocks noGrp="1"/>
          </p:cNvSpPr>
          <p:nvPr>
            <p:ph type="body" idx="1"/>
          </p:nvPr>
        </p:nvSpPr>
        <p:spPr>
          <a:xfrm>
            <a:off x="819150" y="1800200"/>
            <a:ext cx="7505700" cy="2638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Arial"/>
              <a:buChar char="●"/>
            </a:pPr>
            <a:r>
              <a:rPr lang="en-GB" sz="1800" b="1" dirty="0">
                <a:solidFill>
                  <a:srgbClr val="000000"/>
                </a:solidFill>
                <a:latin typeface="Arial"/>
                <a:ea typeface="Arial"/>
                <a:cs typeface="Arial"/>
                <a:sym typeface="Arial"/>
              </a:rPr>
              <a:t>Block Diagram Of Training data</a:t>
            </a:r>
            <a:endParaRPr sz="1800" b="1" dirty="0">
              <a:solidFill>
                <a:srgbClr val="000000"/>
              </a:solidFill>
              <a:latin typeface="Arial"/>
              <a:ea typeface="Arial"/>
              <a:cs typeface="Arial"/>
              <a:sym typeface="Arial"/>
            </a:endParaRPr>
          </a:p>
          <a:p>
            <a:pPr marL="457200" lvl="0" indent="-342900" algn="l" rtl="0">
              <a:lnSpc>
                <a:spcPct val="100000"/>
              </a:lnSpc>
              <a:spcBef>
                <a:spcPts val="0"/>
              </a:spcBef>
              <a:spcAft>
                <a:spcPts val="0"/>
              </a:spcAft>
              <a:buClr>
                <a:srgbClr val="000000"/>
              </a:buClr>
              <a:buSzPts val="1800"/>
              <a:buFont typeface="Arial"/>
              <a:buChar char="●"/>
            </a:pPr>
            <a:r>
              <a:rPr lang="en-GB" sz="1800" b="1" dirty="0">
                <a:solidFill>
                  <a:srgbClr val="000000"/>
                </a:solidFill>
                <a:latin typeface="Arial"/>
                <a:ea typeface="Arial"/>
                <a:cs typeface="Arial"/>
                <a:sym typeface="Arial"/>
              </a:rPr>
              <a:t>Creating a data scraping model </a:t>
            </a:r>
          </a:p>
          <a:p>
            <a:pPr indent="-342900">
              <a:lnSpc>
                <a:spcPct val="100000"/>
              </a:lnSpc>
              <a:buClr>
                <a:srgbClr val="000000"/>
              </a:buClr>
              <a:buSzPts val="1800"/>
              <a:buFont typeface="Arial"/>
              <a:buChar char="●"/>
            </a:pPr>
            <a:r>
              <a:rPr lang="en-GB" sz="1800" b="1" dirty="0">
                <a:solidFill>
                  <a:srgbClr val="000000"/>
                </a:solidFill>
                <a:latin typeface="Arial"/>
                <a:ea typeface="Arial"/>
                <a:cs typeface="Arial"/>
                <a:sym typeface="Arial"/>
              </a:rPr>
              <a:t>Import Data From Instagram</a:t>
            </a:r>
            <a:endParaRPr sz="1800" b="1" dirty="0">
              <a:solidFill>
                <a:srgbClr val="000000"/>
              </a:solidFill>
              <a:latin typeface="Arial"/>
              <a:ea typeface="Arial"/>
              <a:cs typeface="Arial"/>
              <a:sym typeface="Arial"/>
            </a:endParaRPr>
          </a:p>
          <a:p>
            <a:pPr marL="457200" lvl="0" indent="-342900" algn="l" rtl="0">
              <a:lnSpc>
                <a:spcPct val="100000"/>
              </a:lnSpc>
              <a:spcBef>
                <a:spcPts val="0"/>
              </a:spcBef>
              <a:spcAft>
                <a:spcPts val="0"/>
              </a:spcAft>
              <a:buClr>
                <a:srgbClr val="000000"/>
              </a:buClr>
              <a:buSzPts val="1800"/>
              <a:buFont typeface="Arial"/>
              <a:buChar char="●"/>
            </a:pPr>
            <a:r>
              <a:rPr lang="en-GB" sz="1800" b="1" dirty="0">
                <a:solidFill>
                  <a:srgbClr val="000000"/>
                </a:solidFill>
                <a:latin typeface="Arial"/>
                <a:ea typeface="Arial"/>
                <a:cs typeface="Arial"/>
                <a:sym typeface="Arial"/>
              </a:rPr>
              <a:t>storing scraped data into excel sheet</a:t>
            </a:r>
            <a:endParaRPr sz="1800" b="1" dirty="0">
              <a:solidFill>
                <a:srgbClr val="000000"/>
              </a:solidFill>
              <a:latin typeface="Arial"/>
              <a:ea typeface="Arial"/>
              <a:cs typeface="Arial"/>
              <a:sym typeface="Arial"/>
            </a:endParaRPr>
          </a:p>
          <a:p>
            <a:pPr marL="457200" lvl="0" indent="-342900" algn="l" rtl="0">
              <a:lnSpc>
                <a:spcPct val="100000"/>
              </a:lnSpc>
              <a:spcBef>
                <a:spcPts val="0"/>
              </a:spcBef>
              <a:spcAft>
                <a:spcPts val="0"/>
              </a:spcAft>
              <a:buClr>
                <a:srgbClr val="000000"/>
              </a:buClr>
              <a:buSzPts val="1800"/>
              <a:buFont typeface="Arial"/>
              <a:buChar char="●"/>
            </a:pPr>
            <a:r>
              <a:rPr lang="en-GB" sz="1800" b="1" dirty="0">
                <a:solidFill>
                  <a:srgbClr val="000000"/>
                </a:solidFill>
                <a:latin typeface="Arial"/>
                <a:ea typeface="Arial"/>
                <a:cs typeface="Arial"/>
                <a:sym typeface="Arial"/>
              </a:rPr>
              <a:t>Crating sentiment analysis model</a:t>
            </a:r>
          </a:p>
          <a:p>
            <a:pPr marL="457200" lvl="0" indent="-342900" algn="l" rtl="0">
              <a:lnSpc>
                <a:spcPct val="100000"/>
              </a:lnSpc>
              <a:spcBef>
                <a:spcPts val="0"/>
              </a:spcBef>
              <a:spcAft>
                <a:spcPts val="0"/>
              </a:spcAft>
              <a:buClr>
                <a:srgbClr val="000000"/>
              </a:buClr>
              <a:buSzPts val="1800"/>
              <a:buFont typeface="Arial"/>
              <a:buChar char="●"/>
            </a:pPr>
            <a:r>
              <a:rPr lang="en-GB" sz="1800" b="1" dirty="0">
                <a:solidFill>
                  <a:srgbClr val="000000"/>
                </a:solidFill>
                <a:latin typeface="Arial"/>
                <a:ea typeface="Arial"/>
                <a:cs typeface="Arial"/>
                <a:sym typeface="Arial"/>
              </a:rPr>
              <a:t>Implementation</a:t>
            </a:r>
          </a:p>
          <a:p>
            <a:pPr marL="457200" lvl="0" indent="0" algn="l" rtl="0">
              <a:lnSpc>
                <a:spcPct val="100000"/>
              </a:lnSpc>
              <a:spcBef>
                <a:spcPts val="0"/>
              </a:spcBef>
              <a:spcAft>
                <a:spcPts val="0"/>
              </a:spcAft>
              <a:buNone/>
            </a:pPr>
            <a:endParaRPr sz="1800" b="1" dirty="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rgbClr val="000000"/>
                </a:solidFill>
                <a:latin typeface="Arial"/>
                <a:ea typeface="Arial"/>
                <a:cs typeface="Arial"/>
                <a:sym typeface="Arial"/>
              </a:rPr>
              <a:t>Block Diagram of Training Data</a:t>
            </a:r>
            <a:endParaRPr sz="2400" b="1">
              <a:solidFill>
                <a:srgbClr val="000000"/>
              </a:solidFill>
              <a:latin typeface="Arial"/>
              <a:ea typeface="Arial"/>
              <a:cs typeface="Arial"/>
              <a:sym typeface="Arial"/>
            </a:endParaRPr>
          </a:p>
        </p:txBody>
      </p:sp>
      <p:pic>
        <p:nvPicPr>
          <p:cNvPr id="159" name="Google Shape;159;p18"/>
          <p:cNvPicPr preferRelativeResize="0"/>
          <p:nvPr/>
        </p:nvPicPr>
        <p:blipFill>
          <a:blip r:embed="rId3">
            <a:alphaModFix/>
          </a:blip>
          <a:stretch>
            <a:fillRect/>
          </a:stretch>
        </p:blipFill>
        <p:spPr>
          <a:xfrm>
            <a:off x="618800" y="1800200"/>
            <a:ext cx="7880499" cy="1933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50001FB-8CB8-459A-BC67-FD698F549DE0}"/>
              </a:ext>
            </a:extLst>
          </p:cNvPr>
          <p:cNvSpPr/>
          <p:nvPr/>
        </p:nvSpPr>
        <p:spPr>
          <a:xfrm>
            <a:off x="588376" y="162337"/>
            <a:ext cx="1959191" cy="380938"/>
          </a:xfrm>
          <a:prstGeom prst="rect">
            <a:avLst/>
          </a:prstGeom>
        </p:spPr>
        <p:txBody>
          <a:bodyPr wrap="none">
            <a:spAutoFit/>
          </a:bodyPr>
          <a:lstStyle/>
          <a:p>
            <a:pPr lvl="0">
              <a:lnSpc>
                <a:spcPct val="150000"/>
              </a:lnSpc>
              <a:spcAft>
                <a:spcPts val="1000"/>
              </a:spcAft>
            </a:pPr>
            <a:r>
              <a:rPr lang="en-GB" b="1" dirty="0">
                <a:latin typeface="Times New Roman" panose="02020603050405020304" pitchFamily="18" charset="0"/>
                <a:ea typeface="SimSun" panose="02010600030101010101" pitchFamily="2" charset="-122"/>
                <a:cs typeface="SimSun" panose="02010600030101010101" pitchFamily="2" charset="-122"/>
              </a:rPr>
              <a:t>DATA COLLECTION</a:t>
            </a:r>
            <a:endParaRPr lang="en-IN" sz="1200" dirty="0">
              <a:effectLst/>
              <a:latin typeface="Calibri" panose="020F0502020204030204" pitchFamily="34" charset="0"/>
              <a:ea typeface="SimSun" panose="02010600030101010101" pitchFamily="2" charset="-122"/>
              <a:cs typeface="SimSun" panose="02010600030101010101" pitchFamily="2" charset="-122"/>
            </a:endParaRPr>
          </a:p>
        </p:txBody>
      </p:sp>
      <p:sp>
        <p:nvSpPr>
          <p:cNvPr id="22" name="Rectangle 27">
            <a:extLst>
              <a:ext uri="{FF2B5EF4-FFF2-40B4-BE49-F238E27FC236}">
                <a16:creationId xmlns:a16="http://schemas.microsoft.com/office/drawing/2014/main" id="{4C2F6FE3-6AB0-4382-86A4-25F49359E35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74" name="Picture 27">
            <a:extLst>
              <a:ext uri="{FF2B5EF4-FFF2-40B4-BE49-F238E27FC236}">
                <a16:creationId xmlns:a16="http://schemas.microsoft.com/office/drawing/2014/main" id="{9728669B-36E8-4D42-BC37-70B311D24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23" t="17094" r="60257" b="5643"/>
          <a:stretch>
            <a:fillRect/>
          </a:stretch>
        </p:blipFill>
        <p:spPr bwMode="auto">
          <a:xfrm>
            <a:off x="1012723" y="543275"/>
            <a:ext cx="6460973" cy="3946525"/>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8">
            <a:extLst>
              <a:ext uri="{FF2B5EF4-FFF2-40B4-BE49-F238E27FC236}">
                <a16:creationId xmlns:a16="http://schemas.microsoft.com/office/drawing/2014/main" id="{66B83B9C-04F2-43D3-B3DC-A48D1CA6815C}"/>
              </a:ext>
            </a:extLst>
          </p:cNvPr>
          <p:cNvSpPr>
            <a:spLocks noChangeArrowheads="1"/>
          </p:cNvSpPr>
          <p:nvPr/>
        </p:nvSpPr>
        <p:spPr bwMode="auto">
          <a:xfrm>
            <a:off x="1347216" y="4553148"/>
            <a:ext cx="54803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 data collected from various posts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4012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08F6E2-9728-45FB-BEE0-320A8063E325}"/>
              </a:ext>
            </a:extLst>
          </p:cNvPr>
          <p:cNvSpPr/>
          <p:nvPr/>
        </p:nvSpPr>
        <p:spPr>
          <a:xfrm>
            <a:off x="253523" y="186721"/>
            <a:ext cx="1511952" cy="380938"/>
          </a:xfrm>
          <a:prstGeom prst="rect">
            <a:avLst/>
          </a:prstGeom>
        </p:spPr>
        <p:txBody>
          <a:bodyPr wrap="none">
            <a:spAutoFit/>
          </a:bodyPr>
          <a:lstStyle/>
          <a:p>
            <a:pPr lvl="0">
              <a:lnSpc>
                <a:spcPct val="150000"/>
              </a:lnSpc>
              <a:spcAft>
                <a:spcPts val="1000"/>
              </a:spcAft>
            </a:pPr>
            <a:r>
              <a:rPr lang="en-GB" b="1" dirty="0">
                <a:latin typeface="Times New Roman" panose="02020603050405020304" pitchFamily="18" charset="0"/>
                <a:ea typeface="SimSun" panose="02010600030101010101" pitchFamily="2" charset="-122"/>
                <a:cs typeface="SimSun" panose="02010600030101010101" pitchFamily="2" charset="-122"/>
              </a:rPr>
              <a:t>SCREENSHOTS</a:t>
            </a:r>
            <a:endParaRPr lang="en-IN" sz="1100" dirty="0">
              <a:effectLst/>
              <a:latin typeface="Calibri" panose="020F0502020204030204" pitchFamily="34" charset="0"/>
              <a:ea typeface="SimSun" panose="02010600030101010101" pitchFamily="2" charset="-122"/>
              <a:cs typeface="SimSun" panose="02010600030101010101" pitchFamily="2" charset="-122"/>
            </a:endParaRPr>
          </a:p>
        </p:txBody>
      </p:sp>
      <p:pic>
        <p:nvPicPr>
          <p:cNvPr id="3" name="Picture 2">
            <a:extLst>
              <a:ext uri="{FF2B5EF4-FFF2-40B4-BE49-F238E27FC236}">
                <a16:creationId xmlns:a16="http://schemas.microsoft.com/office/drawing/2014/main" id="{9C5002CF-D206-474D-BB6D-660054FCED4D}"/>
              </a:ext>
            </a:extLst>
          </p:cNvPr>
          <p:cNvPicPr/>
          <p:nvPr/>
        </p:nvPicPr>
        <p:blipFill rotWithShape="1">
          <a:blip r:embed="rId2" cstate="print">
            <a:extLst>
              <a:ext uri="{28A0092B-C50C-407E-A947-70E740481C1C}">
                <a14:useLocalDpi xmlns:a14="http://schemas.microsoft.com/office/drawing/2010/main" val="0"/>
              </a:ext>
            </a:extLst>
          </a:blip>
          <a:srcRect l="1282" t="9573" r="2820" b="12707"/>
          <a:stretch/>
        </p:blipFill>
        <p:spPr bwMode="auto">
          <a:xfrm>
            <a:off x="1490472" y="1016508"/>
            <a:ext cx="5699760" cy="2598420"/>
          </a:xfrm>
          <a:prstGeom prst="rect">
            <a:avLst/>
          </a:prstGeom>
          <a:ln>
            <a:noFill/>
          </a:ln>
          <a:extLst>
            <a:ext uri="{53640926-AAD7-44D8-BBD7-CCE9431645EC}">
              <a14:shadowObscured xmlns:a14="http://schemas.microsoft.com/office/drawing/2010/main"/>
            </a:ext>
          </a:extLst>
        </p:spPr>
      </p:pic>
      <p:sp>
        <p:nvSpPr>
          <p:cNvPr id="4" name="Rectangle 3">
            <a:extLst>
              <a:ext uri="{FF2B5EF4-FFF2-40B4-BE49-F238E27FC236}">
                <a16:creationId xmlns:a16="http://schemas.microsoft.com/office/drawing/2014/main" id="{4AF87CB6-B56B-429F-8304-C72D1F637484}"/>
              </a:ext>
            </a:extLst>
          </p:cNvPr>
          <p:cNvSpPr/>
          <p:nvPr/>
        </p:nvSpPr>
        <p:spPr>
          <a:xfrm flipV="1">
            <a:off x="1594104" y="2725674"/>
            <a:ext cx="1371600" cy="1066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6" name="Straight Arrow Connector 5">
            <a:extLst>
              <a:ext uri="{FF2B5EF4-FFF2-40B4-BE49-F238E27FC236}">
                <a16:creationId xmlns:a16="http://schemas.microsoft.com/office/drawing/2014/main" id="{20E271E4-E1CF-415C-85B3-E26E1D9E5D37}"/>
              </a:ext>
            </a:extLst>
          </p:cNvPr>
          <p:cNvCxnSpPr>
            <a:cxnSpLocks/>
          </p:cNvCxnSpPr>
          <p:nvPr/>
        </p:nvCxnSpPr>
        <p:spPr>
          <a:xfrm flipV="1">
            <a:off x="2965704" y="2315718"/>
            <a:ext cx="1606296" cy="40995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913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75E958-DD33-4F39-82D5-AAF4D7ED0A7A}"/>
              </a:ext>
            </a:extLst>
          </p:cNvPr>
          <p:cNvPicPr/>
          <p:nvPr/>
        </p:nvPicPr>
        <p:blipFill rotWithShape="1">
          <a:blip r:embed="rId2" cstate="print">
            <a:extLst>
              <a:ext uri="{28A0092B-C50C-407E-A947-70E740481C1C}">
                <a14:useLocalDpi xmlns:a14="http://schemas.microsoft.com/office/drawing/2010/main" val="0"/>
              </a:ext>
            </a:extLst>
          </a:blip>
          <a:srcRect l="788" t="8166" r="1695" b="13902"/>
          <a:stretch/>
        </p:blipFill>
        <p:spPr bwMode="auto">
          <a:xfrm>
            <a:off x="818197" y="560832"/>
            <a:ext cx="7505319" cy="3695319"/>
          </a:xfrm>
          <a:prstGeom prst="rect">
            <a:avLst/>
          </a:prstGeom>
          <a:ln>
            <a:noFill/>
          </a:ln>
          <a:extLst>
            <a:ext uri="{53640926-AAD7-44D8-BBD7-CCE9431645EC}">
              <a14:shadowObscured xmlns:a14="http://schemas.microsoft.com/office/drawing/2010/main"/>
            </a:ext>
          </a:extLst>
        </p:spPr>
      </p:pic>
      <p:sp>
        <p:nvSpPr>
          <p:cNvPr id="3" name="Rectangle 2">
            <a:extLst>
              <a:ext uri="{FF2B5EF4-FFF2-40B4-BE49-F238E27FC236}">
                <a16:creationId xmlns:a16="http://schemas.microsoft.com/office/drawing/2014/main" id="{6CB18D16-899E-40D2-AFD8-3A2D1F7FDE60}"/>
              </a:ext>
            </a:extLst>
          </p:cNvPr>
          <p:cNvSpPr/>
          <p:nvPr/>
        </p:nvSpPr>
        <p:spPr>
          <a:xfrm>
            <a:off x="1376171" y="3709416"/>
            <a:ext cx="2514600" cy="114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4" name="Straight Arrow Connector 3">
            <a:extLst>
              <a:ext uri="{FF2B5EF4-FFF2-40B4-BE49-F238E27FC236}">
                <a16:creationId xmlns:a16="http://schemas.microsoft.com/office/drawing/2014/main" id="{7E5B850B-2D35-450E-9F36-3DD633CA432B}"/>
              </a:ext>
            </a:extLst>
          </p:cNvPr>
          <p:cNvCxnSpPr>
            <a:cxnSpLocks/>
          </p:cNvCxnSpPr>
          <p:nvPr/>
        </p:nvCxnSpPr>
        <p:spPr>
          <a:xfrm flipH="1">
            <a:off x="3890771" y="2292096"/>
            <a:ext cx="3204973" cy="13296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B020002-3DEC-4A6A-AB90-623596FCB8AF}"/>
              </a:ext>
            </a:extLst>
          </p:cNvPr>
          <p:cNvSpPr/>
          <p:nvPr/>
        </p:nvSpPr>
        <p:spPr>
          <a:xfrm>
            <a:off x="7251954" y="2096262"/>
            <a:ext cx="794766" cy="19583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Tree>
    <p:extLst>
      <p:ext uri="{BB962C8B-B14F-4D97-AF65-F5344CB8AC3E}">
        <p14:creationId xmlns:p14="http://schemas.microsoft.com/office/powerpoint/2010/main" val="3196794702"/>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367</Words>
  <Application>Microsoft Office PowerPoint</Application>
  <PresentationFormat>On-screen Show (16:9)</PresentationFormat>
  <Paragraphs>43</Paragraphs>
  <Slides>15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Times New Roman</vt:lpstr>
      <vt:lpstr>Nunito</vt:lpstr>
      <vt:lpstr>Arial</vt:lpstr>
      <vt:lpstr>Shift</vt:lpstr>
      <vt:lpstr>Detection of Cyberbullying Incidents on Instagram Social Network</vt:lpstr>
      <vt:lpstr>Content</vt:lpstr>
      <vt:lpstr>Introduction</vt:lpstr>
      <vt:lpstr>Previous Presentation Summary</vt:lpstr>
      <vt:lpstr>Research on following topics</vt:lpstr>
      <vt:lpstr>Block Diagram of Training Data</vt:lpstr>
      <vt:lpstr>PowerPoint Presentation</vt:lpstr>
      <vt:lpstr>PowerPoint Presentation</vt:lpstr>
      <vt:lpstr>PowerPoint Presentation</vt:lpstr>
      <vt:lpstr>PowerPoint Presentation</vt:lpstr>
      <vt:lpstr>PowerPoint Presentation</vt:lpstr>
      <vt:lpstr>PowerPoint Presentation</vt:lpstr>
      <vt:lpstr>Conclusion </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Cyberbullying Incidents on Instagram Social Network</dc:title>
  <dc:creator>Pratik</dc:creator>
  <cp:lastModifiedBy>Pratik</cp:lastModifiedBy>
  <cp:revision>11</cp:revision>
  <dcterms:modified xsi:type="dcterms:W3CDTF">2021-05-20T17:01:20Z</dcterms:modified>
</cp:coreProperties>
</file>