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anva Sans Bold" charset="1" panose="020B0803030501040103"/>
      <p:regular r:id="rId11"/>
    </p:embeddedFont>
    <p:embeddedFont>
      <p:font typeface="Canva Sans" charset="1" panose="020B05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39005" y="1028700"/>
            <a:ext cx="6020295" cy="8229600"/>
          </a:xfrm>
          <a:custGeom>
            <a:avLst/>
            <a:gdLst/>
            <a:ahLst/>
            <a:cxnLst/>
            <a:rect r="r" b="b" t="t" l="l"/>
            <a:pathLst>
              <a:path h="8229600" w="6020295">
                <a:moveTo>
                  <a:pt x="0" y="0"/>
                </a:moveTo>
                <a:lnTo>
                  <a:pt x="6020295" y="0"/>
                </a:lnTo>
                <a:lnTo>
                  <a:pt x="602029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76"/>
            </a:stretch>
          </a:blipFill>
          <a:ln w="38100" cap="sq">
            <a:solidFill>
              <a:srgbClr val="F3F4F7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673431"/>
            <a:ext cx="9454513" cy="278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 b="true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Sales Dashboard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722368"/>
            <a:ext cx="8115300" cy="422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8"/>
              </a:lnSpc>
              <a:spcBef>
                <a:spcPct val="0"/>
              </a:spcBef>
            </a:pPr>
            <a:r>
              <a:rPr lang="en-US" sz="2484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An Overview of Key Business Insights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84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354" y="191996"/>
            <a:ext cx="17627292" cy="9855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2"/>
              </a:lnSpc>
              <a:spcBef>
                <a:spcPct val="0"/>
              </a:spcBef>
            </a:pPr>
            <a:r>
              <a:rPr lang="en-US" b="true" sz="365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Performance Overview</a:t>
            </a:r>
          </a:p>
          <a:p>
            <a:pPr algn="ctr">
              <a:lnSpc>
                <a:spcPts val="5112"/>
              </a:lnSpc>
              <a:spcBef>
                <a:spcPct val="0"/>
              </a:spcBef>
            </a:pPr>
            <a:r>
              <a:rPr lang="en-US" b="true" sz="365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Analyzing sales data for informed business decisions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</a:p>
          <a:p>
            <a:pPr algn="l" marL="568070" indent="-284035" lvl="1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Visualize company performance,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Utilizing sales data to create a clear and engaging visual representation of overall business performance, aiding in immediate understanding of key metrics.</a:t>
            </a:r>
          </a:p>
          <a:p>
            <a:pPr algn="l" marL="568070" indent="-284035" lvl="1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Informed business decisions,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Empowering stakeholders with essential insights derived from data analysis, facilitating strategic planning and decision-making processes.</a:t>
            </a:r>
          </a:p>
          <a:p>
            <a:pPr algn="l" marL="568070" indent="-284035" lvl="1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Focus on Sales and Profit,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Highlighting critical aspects of sales and profit analysis to evaluate the effectiveness of business strategies and identify growth opportunities.</a:t>
            </a:r>
          </a:p>
          <a:p>
            <a:pPr algn="l" marL="568070" indent="-284035" lvl="1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Product Performance insights,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Examining the success of various products to identify best-sellers and underperformers, driving product strategy and marketing efforts.</a:t>
            </a:r>
          </a:p>
          <a:p>
            <a:pPr algn="l" marL="568070" indent="-284035" lvl="1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Geographical Insights,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Analyzing sales data by location to uncover market trends and tailor strategies for different regions, enhancing customer targeting.</a:t>
            </a:r>
          </a:p>
          <a:p>
            <a:pPr algn="l" marL="568070" indent="-284035" lvl="1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Time-based Trends,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Understanding how sales fluctuate over time, which helps in forecasting and strategic planning based on historical data trends.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60" y="0"/>
            <a:ext cx="18207080" cy="10287000"/>
          </a:xfrm>
          <a:custGeom>
            <a:avLst/>
            <a:gdLst/>
            <a:ahLst/>
            <a:cxnLst/>
            <a:rect r="r" b="b" t="t" l="l"/>
            <a:pathLst>
              <a:path h="10287000" w="18207080">
                <a:moveTo>
                  <a:pt x="0" y="0"/>
                </a:moveTo>
                <a:lnTo>
                  <a:pt x="18207080" y="0"/>
                </a:lnTo>
                <a:lnTo>
                  <a:pt x="182070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84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1895" y="2466219"/>
            <a:ext cx="8872105" cy="722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u="sng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Key Metrics (KPIs) </a:t>
            </a: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Sales: ₹11,99,20,182.26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Profit: ₹1,71,36,425.26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Discounts Given: ₹92,16,977.24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Manufacturing Price: ₹68,062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u="sng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Insights from Visualizations</a:t>
            </a: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 :</a:t>
            </a:r>
          </a:p>
          <a:p>
            <a:pPr algn="l" marL="471202" indent="-235601" lvl="1">
              <a:lnSpc>
                <a:spcPts val="3055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Product Performance</a:t>
            </a:r>
          </a:p>
          <a:p>
            <a:pPr algn="l" marL="471202" indent="-235601" lvl="1">
              <a:lnSpc>
                <a:spcPts val="3055"/>
              </a:lnSpc>
              <a:buAutoNum type="arabicPeriod" startAt="1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Top Seller: Paseo, followed by VTT and Amarilla.</a:t>
            </a:r>
          </a:p>
          <a:p>
            <a:pPr algn="l" marL="471202" indent="-235601" lvl="1">
              <a:lnSpc>
                <a:spcPts val="3055"/>
              </a:lnSpc>
              <a:buAutoNum type="arabicPeriod" startAt="1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Paseo leads in sales; VTT has the highest manufacturing cost.</a:t>
            </a:r>
          </a:p>
          <a:p>
            <a:pPr algn="l" marL="471202" indent="-235601" lvl="1">
              <a:lnSpc>
                <a:spcPts val="3055"/>
              </a:lnSpc>
              <a:buAutoNum type="arabicPeriod" startAt="1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Units sold are fairly distributed, with Paseo leading.</a:t>
            </a:r>
          </a:p>
          <a:p>
            <a:pPr algn="l">
              <a:lnSpc>
                <a:spcPts val="3055"/>
              </a:lnSpc>
            </a:pPr>
          </a:p>
          <a:p>
            <a:pPr algn="l" marL="471202" indent="-235601" lvl="1">
              <a:lnSpc>
                <a:spcPts val="3055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Geographical Analysis</a:t>
            </a:r>
          </a:p>
          <a:p>
            <a:pPr algn="l" marL="471202" indent="-235601" lvl="1">
              <a:lnSpc>
                <a:spcPts val="3055"/>
              </a:lnSpc>
              <a:buAutoNum type="arabicPeriod" startAt="1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Top Markets: United States, Canada, and France.</a:t>
            </a:r>
          </a:p>
          <a:p>
            <a:pPr algn="l" marL="471202" indent="-235601" lvl="1">
              <a:lnSpc>
                <a:spcPts val="3055"/>
              </a:lnSpc>
              <a:buAutoNum type="arabicPeriod" startAt="1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Country-wise donut chart shows regional distribution of sales.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</a:p>
          <a:p>
            <a:pPr algn="l" marL="471202" indent="-235601" lvl="1">
              <a:lnSpc>
                <a:spcPts val="3055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Time-Series Trend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Clear upward sales trend from 2013 to 2014, indicating business growth.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21673" y="75093"/>
            <a:ext cx="13844654" cy="77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 u="sng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Summary: Sales Performance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1895" y="936372"/>
            <a:ext cx="17727217" cy="1234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interactive dashboard provides a comprehensive analysis of the company’s sales, profit, product performance, and market reach, helping stakeholders make data-driven decisions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3256763"/>
            <a:ext cx="8855112" cy="5697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2"/>
              </a:lnSpc>
              <a:spcBef>
                <a:spcPct val="0"/>
              </a:spcBef>
            </a:pPr>
            <a:r>
              <a:rPr lang="en-US" sz="2180" u="sng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Stakeholder Insights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Identify best-selling products and optimize underperformers.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Analyze regional markets for targeted strategy.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Assess profitability vs manufacturing cost for product-level planning.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Understand yearly growth for forecasting and resource planning.</a:t>
            </a:r>
          </a:p>
          <a:p>
            <a:pPr algn="l">
              <a:lnSpc>
                <a:spcPts val="3052"/>
              </a:lnSpc>
            </a:pPr>
          </a:p>
          <a:p>
            <a:pPr algn="l">
              <a:lnSpc>
                <a:spcPts val="3052"/>
              </a:lnSpc>
              <a:spcBef>
                <a:spcPct val="0"/>
              </a:spcBef>
            </a:pPr>
            <a:r>
              <a:rPr lang="en-US" sz="2180" u="sng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Dashboard Features</a:t>
            </a: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 :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Cards for totals (Sales, Profit, Discounts, Manufacturing Price)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Bar Charts to compare Sales &amp; Profit by Product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Pie/Donut Charts for Country-wise Sales &amp; Units Sold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Line Chart for Yearly Sales Trend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Consistent Color Theme for clarity</a:t>
            </a:r>
          </a:p>
          <a:p>
            <a:pPr algn="l" marL="470663" indent="-235331" lvl="1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Optional Slicers (filters) can be added for interactivity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84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94574" y="4383066"/>
            <a:ext cx="5098852" cy="136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DAGo8GwPvOk</dc:identifier>
  <dcterms:modified xsi:type="dcterms:W3CDTF">2011-08-01T06:04:30Z</dcterms:modified>
  <cp:revision>1</cp:revision>
  <dc:title>Interactive Sales &amp; Profit Dashboard</dc:title>
</cp:coreProperties>
</file>