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62" r:id="rId3"/>
    <p:sldId id="256" r:id="rId4"/>
    <p:sldId id="257" r:id="rId5"/>
    <p:sldId id="258" r:id="rId6"/>
    <p:sldId id="259" r:id="rId7"/>
    <p:sldId id="263" r:id="rId8"/>
    <p:sldId id="268" r:id="rId9"/>
    <p:sldId id="269" r:id="rId10"/>
    <p:sldId id="274" r:id="rId11"/>
    <p:sldId id="275" r:id="rId12"/>
    <p:sldId id="276" r:id="rId14"/>
    <p:sldId id="272" r:id="rId15"/>
    <p:sldId id="271" r:id="rId16"/>
  </p:sldIdLst>
  <p:sldSz cx="9144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3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CA7B40-9EB7-4C77-8556-119F053A3BC1}" type="doc">
      <dgm:prSet loTypeId="process" loCatId="process" qsTypeId="urn:microsoft.com/office/officeart/2005/8/quickstyle/simple1" qsCatId="simple" csTypeId="urn:microsoft.com/office/officeart/2005/8/colors/accent1_2" csCatId="accent1" phldr="0"/>
      <dgm:spPr/>
    </dgm:pt>
    <dgm:pt modelId="{7166A9DB-20D7-41DA-B6C7-4E91D46FE0EA}">
      <dgm:prSet phldrT="[Text]" phldr="0" custT="1"/>
      <dgm:spPr/>
      <dgm:t>
        <a:bodyPr vert="horz" wrap="square"/>
        <a:p>
          <a:pPr>
            <a:lnSpc>
              <a:spcPct val="100000"/>
            </a:lnSpc>
            <a:spcBef>
              <a:spcPct val="0"/>
            </a:spcBef>
            <a:spcAft>
              <a:spcPct val="35000"/>
            </a:spcAft>
          </a:pPr>
          <a:r>
            <a:rPr lang="en-IN" altLang="en-US" sz="1600">
              <a:latin typeface="Times New Roman" panose="02020603050405020304" charset="0"/>
              <a:cs typeface="Times New Roman" panose="02020603050405020304" charset="0"/>
            </a:rPr>
            <a:t>Importing the Libraries</a:t>
          </a:r>
          <a:endParaRPr lang="en-IN" altLang="en-US" sz="1600">
            <a:latin typeface="Times New Roman" panose="02020603050405020304" charset="0"/>
            <a:cs typeface="Times New Roman" panose="02020603050405020304" charset="0"/>
          </a:endParaRPr>
        </a:p>
      </dgm:t>
    </dgm:pt>
    <dgm:pt modelId="{408890A2-EC03-4CB7-8006-30F7A6F0770D}" cxnId="{85FE6899-6F36-4B8E-9AC0-736856C814C9}" type="parTrans">
      <dgm:prSet/>
      <dgm:spPr/>
    </dgm:pt>
    <dgm:pt modelId="{581D0B67-AC66-4DBF-B99A-8C26BE060068}" cxnId="{85FE6899-6F36-4B8E-9AC0-736856C814C9}" type="sibTrans">
      <dgm:prSet/>
      <dgm:spPr/>
      <dgm:t>
        <a:bodyPr/>
        <a:p>
          <a:endParaRPr lang="en-US"/>
        </a:p>
      </dgm:t>
    </dgm:pt>
    <dgm:pt modelId="{6185F46A-CE7B-4D19-AD38-021F06F11723}">
      <dgm:prSet phldrT="[Text]" phldr="0" custT="1"/>
      <dgm:spPr/>
      <dgm:t>
        <a:bodyPr vert="horz" wrap="square"/>
        <a:p>
          <a:pPr>
            <a:lnSpc>
              <a:spcPct val="100000"/>
            </a:lnSpc>
            <a:spcBef>
              <a:spcPct val="0"/>
            </a:spcBef>
            <a:spcAft>
              <a:spcPct val="35000"/>
            </a:spcAft>
          </a:pPr>
          <a:r>
            <a:rPr lang="en-IN" altLang="en-US" sz="1600">
              <a:latin typeface="Times New Roman" panose="02020603050405020304" charset="0"/>
              <a:cs typeface="Times New Roman" panose="02020603050405020304" charset="0"/>
              <a:sym typeface="+mn-ea"/>
            </a:rPr>
            <a:t>L</a:t>
          </a:r>
          <a:r>
            <a:rPr lang="en-US" sz="1600">
              <a:latin typeface="Times New Roman" panose="02020603050405020304" charset="0"/>
              <a:cs typeface="Times New Roman" panose="02020603050405020304" charset="0"/>
              <a:sym typeface="+mn-ea"/>
            </a:rPr>
            <a:t>oad the dataset </a:t>
          </a:r>
          <a:r>
            <a:rPr lang="en-IN" altLang="en-US" sz="1600">
              <a:latin typeface="Times New Roman" panose="02020603050405020304" charset="0"/>
              <a:cs typeface="Times New Roman" panose="02020603050405020304" charset="0"/>
              <a:sym typeface="+mn-ea"/>
            </a:rPr>
            <a:t>and Pre Process the data</a:t>
          </a:r>
          <a:r>
            <a:rPr lang="en-US" sz="1600">
              <a:latin typeface="Times New Roman" panose="02020603050405020304" charset="0"/>
              <a:cs typeface="Times New Roman" panose="02020603050405020304" charset="0"/>
            </a:rPr>
            <a:t/>
          </a:r>
          <a:endParaRPr lang="en-US" sz="1600">
            <a:latin typeface="Times New Roman" panose="02020603050405020304" charset="0"/>
            <a:cs typeface="Times New Roman" panose="02020603050405020304" charset="0"/>
          </a:endParaRPr>
        </a:p>
      </dgm:t>
    </dgm:pt>
    <dgm:pt modelId="{ED707A62-C95F-489D-A288-204A854541E1}" cxnId="{BDE3DA6D-6018-480E-B650-FCE0DF075AAA}" type="parTrans">
      <dgm:prSet/>
      <dgm:spPr/>
    </dgm:pt>
    <dgm:pt modelId="{209F9C23-F1DF-401B-A4AD-306C9EB4247C}" cxnId="{BDE3DA6D-6018-480E-B650-FCE0DF075AAA}" type="sibTrans">
      <dgm:prSet/>
      <dgm:spPr/>
      <dgm:t>
        <a:bodyPr/>
        <a:p>
          <a:endParaRPr lang="en-US"/>
        </a:p>
      </dgm:t>
    </dgm:pt>
    <dgm:pt modelId="{9D4F7890-BC71-471E-AB1B-9F598D752858}">
      <dgm:prSet phldrT="[Text]" phldr="0" custT="1"/>
      <dgm:spPr/>
      <dgm:t>
        <a:bodyPr vert="horz" wrap="square"/>
        <a:p>
          <a:pPr>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Create the model</a:t>
          </a:r>
          <a:r>
            <a:rPr lang="en-US" sz="1600">
              <a:latin typeface="Times New Roman" panose="02020603050405020304" charset="0"/>
              <a:cs typeface="Times New Roman" panose="02020603050405020304" charset="0"/>
            </a:rPr>
            <a:t/>
          </a:r>
          <a:endParaRPr lang="en-US" sz="1600">
            <a:latin typeface="Times New Roman" panose="02020603050405020304" charset="0"/>
            <a:cs typeface="Times New Roman" panose="02020603050405020304" charset="0"/>
          </a:endParaRPr>
        </a:p>
      </dgm:t>
    </dgm:pt>
    <dgm:pt modelId="{8A81A9A1-3D17-4B5E-823A-F4C61634A717}" cxnId="{3A697BC4-F63D-4E22-A22B-0E67073FB919}" type="parTrans">
      <dgm:prSet/>
      <dgm:spPr/>
    </dgm:pt>
    <dgm:pt modelId="{A02D4AB0-BE01-45C2-BD3E-6766ADB3B021}" cxnId="{3A697BC4-F63D-4E22-A22B-0E67073FB919}" type="sibTrans">
      <dgm:prSet/>
      <dgm:spPr/>
    </dgm:pt>
    <dgm:pt modelId="{7E3F7EC5-1729-4088-BB09-36E02E33A0BF}" type="pres">
      <dgm:prSet presAssocID="{A4CA7B40-9EB7-4C77-8556-119F053A3BC1}" presName="linearFlow" presStyleCnt="0">
        <dgm:presLayoutVars>
          <dgm:resizeHandles val="exact"/>
        </dgm:presLayoutVars>
      </dgm:prSet>
      <dgm:spPr/>
    </dgm:pt>
    <dgm:pt modelId="{E17E57AF-0587-449A-A755-B1B96DEF2BD2}" type="pres">
      <dgm:prSet presAssocID="{7166A9DB-20D7-41DA-B6C7-4E91D46FE0EA}" presName="node" presStyleLbl="node1" presStyleIdx="0" presStyleCnt="3">
        <dgm:presLayoutVars>
          <dgm:bulletEnabled val="1"/>
        </dgm:presLayoutVars>
      </dgm:prSet>
      <dgm:spPr/>
    </dgm:pt>
    <dgm:pt modelId="{11477A19-6F59-488F-BD44-5E3FBE8E3386}" type="pres">
      <dgm:prSet presAssocID="{581D0B67-AC66-4DBF-B99A-8C26BE060068}" presName="sibTrans" presStyleLbl="sibTrans2D1" presStyleIdx="0" presStyleCnt="2"/>
      <dgm:spPr/>
    </dgm:pt>
    <dgm:pt modelId="{1FA9844B-FD2C-4DAF-BE12-A8E3C3B7E384}" type="pres">
      <dgm:prSet presAssocID="{581D0B67-AC66-4DBF-B99A-8C26BE060068}" presName="connectorText" presStyleCnt="0"/>
      <dgm:spPr/>
    </dgm:pt>
    <dgm:pt modelId="{353C71C7-5E8B-4565-86BF-B755B524B25E}" type="pres">
      <dgm:prSet presAssocID="{6185F46A-CE7B-4D19-AD38-021F06F11723}" presName="node" presStyleLbl="node1" presStyleIdx="1" presStyleCnt="3">
        <dgm:presLayoutVars>
          <dgm:bulletEnabled val="1"/>
        </dgm:presLayoutVars>
      </dgm:prSet>
      <dgm:spPr/>
    </dgm:pt>
    <dgm:pt modelId="{06ECC167-6368-4F79-84C6-65D90B9BC4A6}" type="pres">
      <dgm:prSet presAssocID="{209F9C23-F1DF-401B-A4AD-306C9EB4247C}" presName="sibTrans" presStyleLbl="sibTrans2D1" presStyleIdx="1" presStyleCnt="2"/>
      <dgm:spPr/>
    </dgm:pt>
    <dgm:pt modelId="{1AF533A8-48F1-4B19-9CD9-5A2DB7199B85}" type="pres">
      <dgm:prSet presAssocID="{209F9C23-F1DF-401B-A4AD-306C9EB4247C}" presName="connectorText" presStyleCnt="0"/>
      <dgm:spPr/>
    </dgm:pt>
    <dgm:pt modelId="{93DEFB83-998E-4F52-9267-01422D869D93}" type="pres">
      <dgm:prSet presAssocID="{9D4F7890-BC71-471E-AB1B-9F598D752858}" presName="node" presStyleLbl="node1" presStyleIdx="2" presStyleCnt="3">
        <dgm:presLayoutVars>
          <dgm:bulletEnabled val="1"/>
        </dgm:presLayoutVars>
      </dgm:prSet>
      <dgm:spPr/>
    </dgm:pt>
  </dgm:ptLst>
  <dgm:cxnLst>
    <dgm:cxn modelId="{85FE6899-6F36-4B8E-9AC0-736856C814C9}" srcId="{A4CA7B40-9EB7-4C77-8556-119F053A3BC1}" destId="{7166A9DB-20D7-41DA-B6C7-4E91D46FE0EA}" srcOrd="0" destOrd="0" parTransId="{408890A2-EC03-4CB7-8006-30F7A6F0770D}" sibTransId="{581D0B67-AC66-4DBF-B99A-8C26BE060068}"/>
    <dgm:cxn modelId="{BDE3DA6D-6018-480E-B650-FCE0DF075AAA}" srcId="{A4CA7B40-9EB7-4C77-8556-119F053A3BC1}" destId="{6185F46A-CE7B-4D19-AD38-021F06F11723}" srcOrd="1" destOrd="0" parTransId="{ED707A62-C95F-489D-A288-204A854541E1}" sibTransId="{209F9C23-F1DF-401B-A4AD-306C9EB4247C}"/>
    <dgm:cxn modelId="{3A697BC4-F63D-4E22-A22B-0E67073FB919}" srcId="{A4CA7B40-9EB7-4C77-8556-119F053A3BC1}" destId="{9D4F7890-BC71-471E-AB1B-9F598D752858}" srcOrd="2" destOrd="0" parTransId="{8A81A9A1-3D17-4B5E-823A-F4C61634A717}" sibTransId="{A02D4AB0-BE01-45C2-BD3E-6766ADB3B021}"/>
    <dgm:cxn modelId="{38F14C3E-B811-4128-9662-F5B74EAD3A77}" type="presOf" srcId="{A4CA7B40-9EB7-4C77-8556-119F053A3BC1}" destId="{7E3F7EC5-1729-4088-BB09-36E02E33A0BF}" srcOrd="0" destOrd="0" presId="urn:microsoft.com/office/officeart/2005/8/layout/process2"/>
    <dgm:cxn modelId="{90990DBC-C272-4A76-B7E8-50BA48FFCAF3}" type="presParOf" srcId="{7E3F7EC5-1729-4088-BB09-36E02E33A0BF}" destId="{E17E57AF-0587-449A-A755-B1B96DEF2BD2}" srcOrd="0" destOrd="0" presId="urn:microsoft.com/office/officeart/2005/8/layout/process2"/>
    <dgm:cxn modelId="{00632AA2-DA4B-43C8-8053-94F1B2A6CF82}" type="presOf" srcId="{7166A9DB-20D7-41DA-B6C7-4E91D46FE0EA}" destId="{E17E57AF-0587-449A-A755-B1B96DEF2BD2}" srcOrd="0" destOrd="0" presId="urn:microsoft.com/office/officeart/2005/8/layout/process2"/>
    <dgm:cxn modelId="{56609BC7-0D5B-4F1C-BE9B-D9AC56F0AD74}" type="presParOf" srcId="{7E3F7EC5-1729-4088-BB09-36E02E33A0BF}" destId="{11477A19-6F59-488F-BD44-5E3FBE8E3386}" srcOrd="1" destOrd="0" presId="urn:microsoft.com/office/officeart/2005/8/layout/process2"/>
    <dgm:cxn modelId="{510E64F8-01D9-42E7-B959-A01F3C55DD4E}" type="presOf" srcId="{581D0B67-AC66-4DBF-B99A-8C26BE060068}" destId="{11477A19-6F59-488F-BD44-5E3FBE8E3386}" srcOrd="0" destOrd="0" presId="urn:microsoft.com/office/officeart/2005/8/layout/process2"/>
    <dgm:cxn modelId="{5777CCF5-C43C-40BE-A953-50F6841741BE}" type="presParOf" srcId="{11477A19-6F59-488F-BD44-5E3FBE8E3386}" destId="{1FA9844B-FD2C-4DAF-BE12-A8E3C3B7E384}" srcOrd="0" destOrd="1" presId="urn:microsoft.com/office/officeart/2005/8/layout/process2"/>
    <dgm:cxn modelId="{0A9106A2-44E8-46E4-AA6A-20F0C82225D2}" type="presOf" srcId="{581D0B67-AC66-4DBF-B99A-8C26BE060068}" destId="{1FA9844B-FD2C-4DAF-BE12-A8E3C3B7E384}" srcOrd="1" destOrd="0" presId="urn:microsoft.com/office/officeart/2005/8/layout/process2"/>
    <dgm:cxn modelId="{73E868A3-2890-429F-9087-DF4B5867187D}" type="presParOf" srcId="{7E3F7EC5-1729-4088-BB09-36E02E33A0BF}" destId="{353C71C7-5E8B-4565-86BF-B755B524B25E}" srcOrd="2" destOrd="0" presId="urn:microsoft.com/office/officeart/2005/8/layout/process2"/>
    <dgm:cxn modelId="{1AE6DF07-0A5E-4B10-8505-4992FBBA0685}" type="presOf" srcId="{6185F46A-CE7B-4D19-AD38-021F06F11723}" destId="{353C71C7-5E8B-4565-86BF-B755B524B25E}" srcOrd="0" destOrd="0" presId="urn:microsoft.com/office/officeart/2005/8/layout/process2"/>
    <dgm:cxn modelId="{A4D23F55-918D-43C9-811E-2517ACB77B58}" type="presParOf" srcId="{7E3F7EC5-1729-4088-BB09-36E02E33A0BF}" destId="{06ECC167-6368-4F79-84C6-65D90B9BC4A6}" srcOrd="3" destOrd="0" presId="urn:microsoft.com/office/officeart/2005/8/layout/process2"/>
    <dgm:cxn modelId="{305F99A1-AE54-4F6F-A026-FC02BB0EC522}" type="presOf" srcId="{209F9C23-F1DF-401B-A4AD-306C9EB4247C}" destId="{06ECC167-6368-4F79-84C6-65D90B9BC4A6}" srcOrd="0" destOrd="0" presId="urn:microsoft.com/office/officeart/2005/8/layout/process2"/>
    <dgm:cxn modelId="{DD5DCBC4-3C7C-46C2-8F4A-2FC1F06B211C}" type="presParOf" srcId="{06ECC167-6368-4F79-84C6-65D90B9BC4A6}" destId="{1AF533A8-48F1-4B19-9CD9-5A2DB7199B85}" srcOrd="0" destOrd="3" presId="urn:microsoft.com/office/officeart/2005/8/layout/process2"/>
    <dgm:cxn modelId="{926C9BFF-6C66-40F5-91C1-19F8B9890976}" type="presOf" srcId="{209F9C23-F1DF-401B-A4AD-306C9EB4247C}" destId="{1AF533A8-48F1-4B19-9CD9-5A2DB7199B85}" srcOrd="1" destOrd="0" presId="urn:microsoft.com/office/officeart/2005/8/layout/process2"/>
    <dgm:cxn modelId="{17852A1E-6617-4EED-A508-421CD5014783}" type="presParOf" srcId="{7E3F7EC5-1729-4088-BB09-36E02E33A0BF}" destId="{93DEFB83-998E-4F52-9267-01422D869D93}" srcOrd="4" destOrd="0" presId="urn:microsoft.com/office/officeart/2005/8/layout/process2"/>
    <dgm:cxn modelId="{7A286F0D-2F79-4F2F-BFEE-08E99D8E5B3D}" type="presOf" srcId="{9D4F7890-BC71-471E-AB1B-9F598D752858}" destId="{93DEFB83-998E-4F52-9267-01422D869D93}" srcOrd="0"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A7B40-9EB7-4C77-8556-119F053A3BC1}" type="doc">
      <dgm:prSet loTypeId="process" loCatId="process" qsTypeId="urn:microsoft.com/office/officeart/2005/8/quickstyle/simple1" qsCatId="simple" csTypeId="urn:microsoft.com/office/officeart/2005/8/colors/accent1_2" csCatId="accent1" phldr="0"/>
      <dgm:spPr/>
    </dgm:pt>
    <dgm:pt modelId="{7166A9DB-20D7-41DA-B6C7-4E91D46FE0EA}">
      <dgm:prSet phldrT="[Text]" phldr="0" custT="1"/>
      <dgm:spPr/>
      <dgm:t>
        <a:bodyPr vert="horz" wrap="square"/>
        <a:p>
          <a:pPr>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Train the model</a:t>
          </a:r>
          <a:r>
            <a:rPr lang="en-US" sz="1600">
              <a:latin typeface="Times New Roman" panose="02020603050405020304" charset="0"/>
              <a:cs typeface="Times New Roman" panose="02020603050405020304" charset="0"/>
            </a:rPr>
            <a:t/>
          </a:r>
          <a:endParaRPr lang="en-US" sz="1600">
            <a:latin typeface="Times New Roman" panose="02020603050405020304" charset="0"/>
            <a:cs typeface="Times New Roman" panose="02020603050405020304" charset="0"/>
          </a:endParaRPr>
        </a:p>
      </dgm:t>
    </dgm:pt>
    <dgm:pt modelId="{408890A2-EC03-4CB7-8006-30F7A6F0770D}" cxnId="{1B4C1C77-E66E-45ED-9520-07AA603B2CC8}" type="parTrans">
      <dgm:prSet/>
      <dgm:spPr/>
    </dgm:pt>
    <dgm:pt modelId="{581D0B67-AC66-4DBF-B99A-8C26BE060068}" cxnId="{1B4C1C77-E66E-45ED-9520-07AA603B2CC8}" type="sibTrans">
      <dgm:prSet/>
      <dgm:spPr/>
      <dgm:t>
        <a:bodyPr/>
        <a:p>
          <a:endParaRPr lang="en-US"/>
        </a:p>
      </dgm:t>
    </dgm:pt>
    <dgm:pt modelId="{6185F46A-CE7B-4D19-AD38-021F06F11723}">
      <dgm:prSet phldrT="[Text]" phldr="0" custT="1"/>
      <dgm:spPr/>
      <dgm:t>
        <a:bodyPr vert="horz" wrap="square"/>
        <a:p>
          <a:pPr>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Evaluate the model</a:t>
          </a:r>
          <a:r>
            <a:rPr lang="en-IN" altLang="en-US" sz="1600">
              <a:latin typeface="Times New Roman" panose="02020603050405020304" charset="0"/>
              <a:cs typeface="Times New Roman" panose="02020603050405020304" charset="0"/>
            </a:rPr>
            <a:t/>
          </a:r>
          <a:endParaRPr lang="en-IN" altLang="en-US" sz="1600">
            <a:latin typeface="Times New Roman" panose="02020603050405020304" charset="0"/>
            <a:cs typeface="Times New Roman" panose="02020603050405020304" charset="0"/>
          </a:endParaRPr>
        </a:p>
      </dgm:t>
    </dgm:pt>
    <dgm:pt modelId="{ED707A62-C95F-489D-A288-204A854541E1}" cxnId="{161FAB1E-FF59-466D-BE47-A57665C0BF3D}" type="parTrans">
      <dgm:prSet/>
      <dgm:spPr/>
    </dgm:pt>
    <dgm:pt modelId="{209F9C23-F1DF-401B-A4AD-306C9EB4247C}" cxnId="{161FAB1E-FF59-466D-BE47-A57665C0BF3D}" type="sibTrans">
      <dgm:prSet/>
      <dgm:spPr/>
      <dgm:t>
        <a:bodyPr/>
        <a:p>
          <a:endParaRPr lang="en-US"/>
        </a:p>
      </dgm:t>
    </dgm:pt>
    <dgm:pt modelId="{9D4F7890-BC71-471E-AB1B-9F598D752858}">
      <dgm:prSet phldrT="[Text]" phldr="0" custT="1"/>
      <dgm:spPr/>
      <dgm:t>
        <a:bodyPr vert="horz" wrap="square"/>
        <a:p>
          <a:pPr>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Create GUI to predict digits</a:t>
          </a:r>
          <a:r>
            <a:rPr lang="en-IN" altLang="en-US" sz="1600">
              <a:latin typeface="Times New Roman" panose="02020603050405020304" charset="0"/>
              <a:cs typeface="Times New Roman" panose="02020603050405020304" charset="0"/>
              <a:sym typeface="+mn-ea"/>
            </a:rPr>
            <a:t>.</a:t>
          </a:r>
          <a:r>
            <a:rPr lang="en-US" sz="1600"/>
            <a:t/>
          </a:r>
          <a:endParaRPr lang="en-US" sz="1600"/>
        </a:p>
      </dgm:t>
    </dgm:pt>
    <dgm:pt modelId="{8A81A9A1-3D17-4B5E-823A-F4C61634A717}" cxnId="{53DCACD8-AC27-4D6F-A584-D4B9AD5D010C}" type="parTrans">
      <dgm:prSet/>
      <dgm:spPr/>
    </dgm:pt>
    <dgm:pt modelId="{A02D4AB0-BE01-45C2-BD3E-6766ADB3B021}" cxnId="{53DCACD8-AC27-4D6F-A584-D4B9AD5D010C}" type="sibTrans">
      <dgm:prSet/>
      <dgm:spPr/>
    </dgm:pt>
    <dgm:pt modelId="{7E3F7EC5-1729-4088-BB09-36E02E33A0BF}" type="pres">
      <dgm:prSet presAssocID="{A4CA7B40-9EB7-4C77-8556-119F053A3BC1}" presName="linearFlow" presStyleCnt="0">
        <dgm:presLayoutVars>
          <dgm:resizeHandles val="exact"/>
        </dgm:presLayoutVars>
      </dgm:prSet>
      <dgm:spPr/>
    </dgm:pt>
    <dgm:pt modelId="{E17E57AF-0587-449A-A755-B1B96DEF2BD2}" type="pres">
      <dgm:prSet presAssocID="{7166A9DB-20D7-41DA-B6C7-4E91D46FE0EA}" presName="node" presStyleLbl="node1" presStyleIdx="0" presStyleCnt="3">
        <dgm:presLayoutVars>
          <dgm:bulletEnabled val="1"/>
        </dgm:presLayoutVars>
      </dgm:prSet>
      <dgm:spPr/>
    </dgm:pt>
    <dgm:pt modelId="{11477A19-6F59-488F-BD44-5E3FBE8E3386}" type="pres">
      <dgm:prSet presAssocID="{581D0B67-AC66-4DBF-B99A-8C26BE060068}" presName="sibTrans" presStyleLbl="sibTrans2D1" presStyleIdx="0" presStyleCnt="2"/>
      <dgm:spPr/>
    </dgm:pt>
    <dgm:pt modelId="{1FA9844B-FD2C-4DAF-BE12-A8E3C3B7E384}" type="pres">
      <dgm:prSet presAssocID="{581D0B67-AC66-4DBF-B99A-8C26BE060068}" presName="connectorText" presStyleCnt="0"/>
      <dgm:spPr/>
    </dgm:pt>
    <dgm:pt modelId="{353C71C7-5E8B-4565-86BF-B755B524B25E}" type="pres">
      <dgm:prSet presAssocID="{6185F46A-CE7B-4D19-AD38-021F06F11723}" presName="node" presStyleLbl="node1" presStyleIdx="1" presStyleCnt="3">
        <dgm:presLayoutVars>
          <dgm:bulletEnabled val="1"/>
        </dgm:presLayoutVars>
      </dgm:prSet>
      <dgm:spPr/>
    </dgm:pt>
    <dgm:pt modelId="{06ECC167-6368-4F79-84C6-65D90B9BC4A6}" type="pres">
      <dgm:prSet presAssocID="{209F9C23-F1DF-401B-A4AD-306C9EB4247C}" presName="sibTrans" presStyleLbl="sibTrans2D1" presStyleIdx="1" presStyleCnt="2"/>
      <dgm:spPr/>
    </dgm:pt>
    <dgm:pt modelId="{1AF533A8-48F1-4B19-9CD9-5A2DB7199B85}" type="pres">
      <dgm:prSet presAssocID="{209F9C23-F1DF-401B-A4AD-306C9EB4247C}" presName="connectorText" presStyleCnt="0"/>
      <dgm:spPr/>
    </dgm:pt>
    <dgm:pt modelId="{93DEFB83-998E-4F52-9267-01422D869D93}" type="pres">
      <dgm:prSet presAssocID="{9D4F7890-BC71-471E-AB1B-9F598D752858}" presName="node" presStyleLbl="node1" presStyleIdx="2" presStyleCnt="3">
        <dgm:presLayoutVars>
          <dgm:bulletEnabled val="1"/>
        </dgm:presLayoutVars>
      </dgm:prSet>
      <dgm:spPr/>
    </dgm:pt>
  </dgm:ptLst>
  <dgm:cxnLst>
    <dgm:cxn modelId="{1B4C1C77-E66E-45ED-9520-07AA603B2CC8}" srcId="{A4CA7B40-9EB7-4C77-8556-119F053A3BC1}" destId="{7166A9DB-20D7-41DA-B6C7-4E91D46FE0EA}" srcOrd="0" destOrd="0" parTransId="{408890A2-EC03-4CB7-8006-30F7A6F0770D}" sibTransId="{581D0B67-AC66-4DBF-B99A-8C26BE060068}"/>
    <dgm:cxn modelId="{161FAB1E-FF59-466D-BE47-A57665C0BF3D}" srcId="{A4CA7B40-9EB7-4C77-8556-119F053A3BC1}" destId="{6185F46A-CE7B-4D19-AD38-021F06F11723}" srcOrd="1" destOrd="0" parTransId="{ED707A62-C95F-489D-A288-204A854541E1}" sibTransId="{209F9C23-F1DF-401B-A4AD-306C9EB4247C}"/>
    <dgm:cxn modelId="{53DCACD8-AC27-4D6F-A584-D4B9AD5D010C}" srcId="{A4CA7B40-9EB7-4C77-8556-119F053A3BC1}" destId="{9D4F7890-BC71-471E-AB1B-9F598D752858}" srcOrd="2" destOrd="0" parTransId="{8A81A9A1-3D17-4B5E-823A-F4C61634A717}" sibTransId="{A02D4AB0-BE01-45C2-BD3E-6766ADB3B021}"/>
    <dgm:cxn modelId="{8C9BBF52-4F9B-4BDE-BAB0-EE3B42328D4A}" type="presOf" srcId="{A4CA7B40-9EB7-4C77-8556-119F053A3BC1}" destId="{7E3F7EC5-1729-4088-BB09-36E02E33A0BF}" srcOrd="0" destOrd="0" presId="urn:microsoft.com/office/officeart/2005/8/layout/process2"/>
    <dgm:cxn modelId="{08260F33-9FCD-4DB4-BF16-D6A98E5A913B}" type="presParOf" srcId="{7E3F7EC5-1729-4088-BB09-36E02E33A0BF}" destId="{E17E57AF-0587-449A-A755-B1B96DEF2BD2}" srcOrd="0" destOrd="0" presId="urn:microsoft.com/office/officeart/2005/8/layout/process2"/>
    <dgm:cxn modelId="{4BA77B27-3636-42C7-82E3-D271939DBC31}" type="presOf" srcId="{7166A9DB-20D7-41DA-B6C7-4E91D46FE0EA}" destId="{E17E57AF-0587-449A-A755-B1B96DEF2BD2}" srcOrd="0" destOrd="0" presId="urn:microsoft.com/office/officeart/2005/8/layout/process2"/>
    <dgm:cxn modelId="{1070DD64-557A-4D32-9AC2-B4DF00AF2E54}" type="presParOf" srcId="{7E3F7EC5-1729-4088-BB09-36E02E33A0BF}" destId="{11477A19-6F59-488F-BD44-5E3FBE8E3386}" srcOrd="1" destOrd="0" presId="urn:microsoft.com/office/officeart/2005/8/layout/process2"/>
    <dgm:cxn modelId="{235DCDF8-0B98-472B-85B4-1B0BE5BB6F97}" type="presOf" srcId="{581D0B67-AC66-4DBF-B99A-8C26BE060068}" destId="{11477A19-6F59-488F-BD44-5E3FBE8E3386}" srcOrd="0" destOrd="0" presId="urn:microsoft.com/office/officeart/2005/8/layout/process2"/>
    <dgm:cxn modelId="{8A78A347-F50A-4947-B186-7BE67FBE1C20}" type="presParOf" srcId="{11477A19-6F59-488F-BD44-5E3FBE8E3386}" destId="{1FA9844B-FD2C-4DAF-BE12-A8E3C3B7E384}" srcOrd="0" destOrd="1" presId="urn:microsoft.com/office/officeart/2005/8/layout/process2"/>
    <dgm:cxn modelId="{3151BEE2-4596-47B9-B3E6-D67BC6DB1C56}" type="presOf" srcId="{581D0B67-AC66-4DBF-B99A-8C26BE060068}" destId="{1FA9844B-FD2C-4DAF-BE12-A8E3C3B7E384}" srcOrd="1" destOrd="0" presId="urn:microsoft.com/office/officeart/2005/8/layout/process2"/>
    <dgm:cxn modelId="{FBEA2040-38E1-4227-BD81-216FCE6909C4}" type="presParOf" srcId="{7E3F7EC5-1729-4088-BB09-36E02E33A0BF}" destId="{353C71C7-5E8B-4565-86BF-B755B524B25E}" srcOrd="2" destOrd="0" presId="urn:microsoft.com/office/officeart/2005/8/layout/process2"/>
    <dgm:cxn modelId="{353B7834-8EB0-49C0-97EA-1CED0BE0F0D5}" type="presOf" srcId="{6185F46A-CE7B-4D19-AD38-021F06F11723}" destId="{353C71C7-5E8B-4565-86BF-B755B524B25E}" srcOrd="0" destOrd="0" presId="urn:microsoft.com/office/officeart/2005/8/layout/process2"/>
    <dgm:cxn modelId="{DA2DD160-030A-492C-8E95-7A1A99589448}" type="presParOf" srcId="{7E3F7EC5-1729-4088-BB09-36E02E33A0BF}" destId="{06ECC167-6368-4F79-84C6-65D90B9BC4A6}" srcOrd="3" destOrd="0" presId="urn:microsoft.com/office/officeart/2005/8/layout/process2"/>
    <dgm:cxn modelId="{0057D989-D6AB-406F-A031-E7ACF066B933}" type="presOf" srcId="{209F9C23-F1DF-401B-A4AD-306C9EB4247C}" destId="{06ECC167-6368-4F79-84C6-65D90B9BC4A6}" srcOrd="0" destOrd="0" presId="urn:microsoft.com/office/officeart/2005/8/layout/process2"/>
    <dgm:cxn modelId="{E72B0AA8-B9CB-43C5-BDBB-B45FDB16D8B6}" type="presParOf" srcId="{06ECC167-6368-4F79-84C6-65D90B9BC4A6}" destId="{1AF533A8-48F1-4B19-9CD9-5A2DB7199B85}" srcOrd="0" destOrd="3" presId="urn:microsoft.com/office/officeart/2005/8/layout/process2"/>
    <dgm:cxn modelId="{C86C8603-87B7-471E-B716-7259D6FBC92D}" type="presOf" srcId="{209F9C23-F1DF-401B-A4AD-306C9EB4247C}" destId="{1AF533A8-48F1-4B19-9CD9-5A2DB7199B85}" srcOrd="1" destOrd="0" presId="urn:microsoft.com/office/officeart/2005/8/layout/process2"/>
    <dgm:cxn modelId="{4EB9C283-80A5-4BEC-9A2A-840928AE7E48}" type="presParOf" srcId="{7E3F7EC5-1729-4088-BB09-36E02E33A0BF}" destId="{93DEFB83-998E-4F52-9267-01422D869D93}" srcOrd="4" destOrd="0" presId="urn:microsoft.com/office/officeart/2005/8/layout/process2"/>
    <dgm:cxn modelId="{9902569F-6491-4C08-99DA-2E4F685E3991}" type="presOf" srcId="{9D4F7890-BC71-471E-AB1B-9F598D752858}" destId="{93DEFB83-998E-4F52-9267-01422D869D93}" srcOrd="0"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4808855"/>
        <a:chOff x="0" y="0"/>
        <a:chExt cx="8128000" cy="4808855"/>
      </a:xfrm>
    </dsp:grpSpPr>
    <dsp:sp modelId="{E17E57AF-0587-449A-A755-B1B96DEF2BD2}">
      <dsp:nvSpPr>
        <dsp:cNvPr id="3" name="Rounded Rectangle 2"/>
        <dsp:cNvSpPr/>
      </dsp:nvSpPr>
      <dsp:spPr bwMode="white">
        <a:xfrm>
          <a:off x="2982008" y="0"/>
          <a:ext cx="2163985" cy="120221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1600">
              <a:latin typeface="Times New Roman" panose="02020603050405020304" charset="0"/>
              <a:cs typeface="Times New Roman" panose="02020603050405020304" charset="0"/>
            </a:rPr>
            <a:t>Importing the Libraries</a:t>
          </a:r>
          <a:endParaRPr lang="en-IN" altLang="en-US" sz="1600">
            <a:latin typeface="Times New Roman" panose="02020603050405020304" charset="0"/>
            <a:cs typeface="Times New Roman" panose="02020603050405020304" charset="0"/>
          </a:endParaRPr>
        </a:p>
      </dsp:txBody>
      <dsp:txXfrm>
        <a:off x="2982008" y="0"/>
        <a:ext cx="2163985" cy="1202214"/>
      </dsp:txXfrm>
    </dsp:sp>
    <dsp:sp modelId="{11477A19-6F59-488F-BD44-5E3FBE8E3386}">
      <dsp:nvSpPr>
        <dsp:cNvPr id="4" name="Right Arrow 3"/>
        <dsp:cNvSpPr/>
      </dsp:nvSpPr>
      <dsp:spPr bwMode="white">
        <a:xfrm rot="5399999">
          <a:off x="3838585" y="1232269"/>
          <a:ext cx="450830" cy="54099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US"/>
        </a:p>
      </dsp:txBody>
      <dsp:txXfrm rot="5399999">
        <a:off x="3838585" y="1232269"/>
        <a:ext cx="450830" cy="540996"/>
      </dsp:txXfrm>
    </dsp:sp>
    <dsp:sp modelId="{353C71C7-5E8B-4565-86BF-B755B524B25E}">
      <dsp:nvSpPr>
        <dsp:cNvPr id="5" name="Rounded Rectangle 4"/>
        <dsp:cNvSpPr/>
      </dsp:nvSpPr>
      <dsp:spPr bwMode="white">
        <a:xfrm>
          <a:off x="2982008" y="1803321"/>
          <a:ext cx="2163985" cy="120221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altLang="en-US" sz="1600">
              <a:latin typeface="Times New Roman" panose="02020603050405020304" charset="0"/>
              <a:cs typeface="Times New Roman" panose="02020603050405020304" charset="0"/>
              <a:sym typeface="+mn-ea"/>
            </a:rPr>
            <a:t>L</a:t>
          </a:r>
          <a:r>
            <a:rPr lang="en-US" sz="1600">
              <a:latin typeface="Times New Roman" panose="02020603050405020304" charset="0"/>
              <a:cs typeface="Times New Roman" panose="02020603050405020304" charset="0"/>
              <a:sym typeface="+mn-ea"/>
            </a:rPr>
            <a:t>oad the dataset </a:t>
          </a:r>
          <a:r>
            <a:rPr lang="en-IN" altLang="en-US" sz="1600">
              <a:latin typeface="Times New Roman" panose="02020603050405020304" charset="0"/>
              <a:cs typeface="Times New Roman" panose="02020603050405020304" charset="0"/>
              <a:sym typeface="+mn-ea"/>
            </a:rPr>
            <a:t>and Pre Process the data</a:t>
          </a:r>
          <a:endParaRPr lang="en-US" sz="1600">
            <a:latin typeface="Times New Roman" panose="02020603050405020304" charset="0"/>
            <a:cs typeface="Times New Roman" panose="02020603050405020304" charset="0"/>
          </a:endParaRPr>
        </a:p>
      </dsp:txBody>
      <dsp:txXfrm>
        <a:off x="2982008" y="1803321"/>
        <a:ext cx="2163985" cy="1202214"/>
      </dsp:txXfrm>
    </dsp:sp>
    <dsp:sp modelId="{06ECC167-6368-4F79-84C6-65D90B9BC4A6}">
      <dsp:nvSpPr>
        <dsp:cNvPr id="8" name="Right Arrow 7"/>
        <dsp:cNvSpPr/>
      </dsp:nvSpPr>
      <dsp:spPr bwMode="white">
        <a:xfrm rot="5399999">
          <a:off x="3838585" y="3035590"/>
          <a:ext cx="450830" cy="54099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US"/>
        </a:p>
      </dsp:txBody>
      <dsp:txXfrm rot="5399999">
        <a:off x="3838585" y="3035590"/>
        <a:ext cx="450830" cy="540996"/>
      </dsp:txXfrm>
    </dsp:sp>
    <dsp:sp modelId="{93DEFB83-998E-4F52-9267-01422D869D93}">
      <dsp:nvSpPr>
        <dsp:cNvPr id="9" name="Rounded Rectangle 8"/>
        <dsp:cNvSpPr/>
      </dsp:nvSpPr>
      <dsp:spPr bwMode="white">
        <a:xfrm>
          <a:off x="2982008" y="3606641"/>
          <a:ext cx="2163985" cy="120221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Create the model</a:t>
          </a:r>
          <a:endParaRPr lang="en-US" sz="1600">
            <a:latin typeface="Times New Roman" panose="02020603050405020304" charset="0"/>
            <a:cs typeface="Times New Roman" panose="02020603050405020304" charset="0"/>
          </a:endParaRPr>
        </a:p>
      </dsp:txBody>
      <dsp:txXfrm>
        <a:off x="2982008" y="3606641"/>
        <a:ext cx="2163985" cy="1202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29835"/>
        <a:chOff x="0" y="0"/>
        <a:chExt cx="8128000" cy="5029835"/>
      </a:xfrm>
    </dsp:grpSpPr>
    <dsp:sp modelId="{E17E57AF-0587-449A-A755-B1B96DEF2BD2}">
      <dsp:nvSpPr>
        <dsp:cNvPr id="3" name="Rounded Rectangle 2"/>
        <dsp:cNvSpPr/>
      </dsp:nvSpPr>
      <dsp:spPr bwMode="white">
        <a:xfrm>
          <a:off x="2932287" y="0"/>
          <a:ext cx="2263426" cy="125745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Train the model</a:t>
          </a:r>
          <a:endParaRPr lang="en-US" sz="1600">
            <a:latin typeface="Times New Roman" panose="02020603050405020304" charset="0"/>
            <a:cs typeface="Times New Roman" panose="02020603050405020304" charset="0"/>
          </a:endParaRPr>
        </a:p>
      </dsp:txBody>
      <dsp:txXfrm>
        <a:off x="2932287" y="0"/>
        <a:ext cx="2263426" cy="1257459"/>
      </dsp:txXfrm>
    </dsp:sp>
    <dsp:sp modelId="{11477A19-6F59-488F-BD44-5E3FBE8E3386}">
      <dsp:nvSpPr>
        <dsp:cNvPr id="4" name="Right Arrow 3"/>
        <dsp:cNvSpPr/>
      </dsp:nvSpPr>
      <dsp:spPr bwMode="white">
        <a:xfrm rot="5399999">
          <a:off x="3828226" y="1288895"/>
          <a:ext cx="471547" cy="56585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US"/>
        </a:p>
      </dsp:txBody>
      <dsp:txXfrm rot="5399999">
        <a:off x="3828226" y="1288895"/>
        <a:ext cx="471547" cy="565856"/>
      </dsp:txXfrm>
    </dsp:sp>
    <dsp:sp modelId="{353C71C7-5E8B-4565-86BF-B755B524B25E}">
      <dsp:nvSpPr>
        <dsp:cNvPr id="5" name="Rounded Rectangle 4"/>
        <dsp:cNvSpPr/>
      </dsp:nvSpPr>
      <dsp:spPr bwMode="white">
        <a:xfrm>
          <a:off x="2932287" y="1886188"/>
          <a:ext cx="2263426" cy="125745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Evaluate the model</a:t>
          </a:r>
          <a:endParaRPr lang="en-IN" altLang="en-US" sz="1600">
            <a:latin typeface="Times New Roman" panose="02020603050405020304" charset="0"/>
            <a:cs typeface="Times New Roman" panose="02020603050405020304" charset="0"/>
          </a:endParaRPr>
        </a:p>
      </dsp:txBody>
      <dsp:txXfrm>
        <a:off x="2932287" y="1886188"/>
        <a:ext cx="2263426" cy="1257459"/>
      </dsp:txXfrm>
    </dsp:sp>
    <dsp:sp modelId="{06ECC167-6368-4F79-84C6-65D90B9BC4A6}">
      <dsp:nvSpPr>
        <dsp:cNvPr id="6" name="Right Arrow 5"/>
        <dsp:cNvSpPr/>
      </dsp:nvSpPr>
      <dsp:spPr bwMode="white">
        <a:xfrm rot="5399999">
          <a:off x="3828226" y="3175083"/>
          <a:ext cx="471547" cy="56585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US"/>
        </a:p>
      </dsp:txBody>
      <dsp:txXfrm rot="5399999">
        <a:off x="3828226" y="3175083"/>
        <a:ext cx="471547" cy="565856"/>
      </dsp:txXfrm>
    </dsp:sp>
    <dsp:sp modelId="{93DEFB83-998E-4F52-9267-01422D869D93}">
      <dsp:nvSpPr>
        <dsp:cNvPr id="7" name="Rounded Rectangle 6"/>
        <dsp:cNvSpPr/>
      </dsp:nvSpPr>
      <dsp:spPr bwMode="white">
        <a:xfrm>
          <a:off x="2932287" y="3772376"/>
          <a:ext cx="2263426" cy="125745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charset="0"/>
              <a:cs typeface="Times New Roman" panose="02020603050405020304" charset="0"/>
              <a:sym typeface="+mn-ea"/>
            </a:rPr>
            <a:t>Create GUI to predict digits</a:t>
          </a:r>
          <a:r>
            <a:rPr lang="en-IN" altLang="en-US" sz="1600">
              <a:latin typeface="Times New Roman" panose="02020603050405020304" charset="0"/>
              <a:cs typeface="Times New Roman" panose="02020603050405020304" charset="0"/>
              <a:sym typeface="+mn-ea"/>
            </a:rPr>
            <a:t>.</a:t>
          </a:r>
          <a:endParaRPr lang="en-US" sz="1600"/>
        </a:p>
      </dsp:txBody>
      <dsp:txXfrm>
        <a:off x="2932287" y="3772376"/>
        <a:ext cx="2263426" cy="12574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2A116-C65F-4E2E-B6FF-7717E0342469}"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A7205-8246-437E-8634-95B736C9502C}"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4105B6-A895-4F20-8377-12C1BC60337D}" type="datetimeFigureOut">
              <a:rPr lang="en-US" smtClean="0"/>
            </a:fld>
            <a:endParaRPr lang="en-US" dirty="0"/>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AEF3057-7955-4E39-B19E-F6DD3ECD9771}"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4105B6-A895-4F20-8377-12C1BC60337D}"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4105B6-A895-4F20-8377-12C1BC60337D}"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4105B6-A895-4F20-8377-12C1BC60337D}"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4105B6-A895-4F20-8377-12C1BC60337D}"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4105B6-A895-4F20-8377-12C1BC60337D}"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4105B6-A895-4F20-8377-12C1BC60337D}"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4105B6-A895-4F20-8377-12C1BC60337D}"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4105B6-A895-4F20-8377-12C1BC60337D}"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4105B6-A895-4F20-8377-12C1BC60337D}"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4105B6-A895-4F20-8377-12C1BC60337D}"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9AEF3057-7955-4E39-B19E-F6DD3ECD9771}"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4105B6-A895-4F20-8377-12C1BC60337D}" type="datetimeFigureOut">
              <a:rPr lang="en-US" smtClean="0"/>
            </a:fld>
            <a:endParaRPr lang="en-US" dirty="0"/>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AEF3057-7955-4E39-B19E-F6DD3ECD977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10.png"/><Relationship Id="rId2" Type="http://schemas.microsoft.com/office/2007/relationships/media" Target="file:///C:\Users\Akshit%20Joshi\Desktop\MINOR2020\Minor2020.mp4" TargetMode="External"/><Relationship Id="rId1" Type="http://schemas.openxmlformats.org/officeDocument/2006/relationships/video" Target="file:///C:\Users\Akshit%20Joshi\Desktop\MINOR2020\Minor2020.mp4"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2430" y="412750"/>
            <a:ext cx="8229600" cy="582613"/>
          </a:xfrm>
        </p:spPr>
        <p:txBody>
          <a:bodyPr/>
          <a:p>
            <a:pPr algn="ctr"/>
            <a:r>
              <a:rPr lang="en-US">
                <a:latin typeface="Times New Roman" panose="02020603050405020304" charset="0"/>
                <a:cs typeface="Times New Roman" panose="02020603050405020304" charset="0"/>
              </a:rPr>
              <a:t>MINOR PROJECT PRESENTATION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92430" y="2428875"/>
            <a:ext cx="8229600" cy="1298575"/>
          </a:xfrm>
        </p:spPr>
        <p:txBody>
          <a:bodyPr/>
          <a:p>
            <a:pPr marL="0" indent="0" algn="ctr">
              <a:lnSpc>
                <a:spcPct val="100000"/>
              </a:lnSpc>
              <a:buNone/>
            </a:pPr>
            <a:r>
              <a:rPr lang="en-US" sz="2800" dirty="0" smtClean="0">
                <a:latin typeface="Times New Roman" panose="02020603050405020304" charset="0"/>
                <a:cs typeface="Times New Roman" panose="02020603050405020304" charset="0"/>
                <a:sym typeface="+mn-ea"/>
              </a:rPr>
              <a:t>HANDWRITTEN DIGIT RECOGNITION </a:t>
            </a:r>
            <a:r>
              <a:rPr lang="en-US" sz="2800" dirty="0" smtClean="0">
                <a:latin typeface="Times New Roman" panose="02020603050405020304" charset="0"/>
                <a:cs typeface="Times New Roman" panose="02020603050405020304" charset="0"/>
                <a:sym typeface="+mn-ea"/>
              </a:rPr>
              <a:t>USING DEEP LEARNING.</a:t>
            </a:r>
            <a:endParaRPr lang="en-US" sz="2800">
              <a:latin typeface="Times New Roman" panose="02020603050405020304" charset="0"/>
              <a:cs typeface="Times New Roman" panose="02020603050405020304" charset="0"/>
            </a:endParaRPr>
          </a:p>
          <a:p>
            <a:pPr marL="0" indent="0" algn="just">
              <a:buNone/>
            </a:pPr>
            <a:r>
              <a:rPr lang="en-US" sz="1800" dirty="0" smtClean="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endParaRPr>
          </a:p>
        </p:txBody>
      </p:sp>
      <p:sp>
        <p:nvSpPr>
          <p:cNvPr id="4" name="Text Box 3"/>
          <p:cNvSpPr txBox="1"/>
          <p:nvPr/>
        </p:nvSpPr>
        <p:spPr>
          <a:xfrm>
            <a:off x="438150" y="4203700"/>
            <a:ext cx="4133215" cy="1234440"/>
          </a:xfrm>
          <a:prstGeom prst="rect">
            <a:avLst/>
          </a:prstGeom>
          <a:noFill/>
        </p:spPr>
        <p:txBody>
          <a:bodyPr wrap="square" rtlCol="0" anchor="t">
            <a:spAutoFit/>
          </a:bodyPr>
          <a:p>
            <a:pPr marL="0" indent="0" algn="just">
              <a:lnSpc>
                <a:spcPct val="110000"/>
              </a:lnSpc>
              <a:buNone/>
            </a:pPr>
            <a:r>
              <a:rPr lang="en-US">
                <a:latin typeface="Times New Roman" panose="02020603050405020304" charset="0"/>
                <a:cs typeface="Times New Roman" panose="02020603050405020304" charset="0"/>
              </a:rPr>
              <a:t>TEAM MEMBERS </a:t>
            </a:r>
            <a:endParaRPr lang="en-US">
              <a:latin typeface="Times New Roman" panose="02020603050405020304" charset="0"/>
              <a:cs typeface="Times New Roman" panose="02020603050405020304" charset="0"/>
            </a:endParaRPr>
          </a:p>
          <a:p>
            <a:pPr marL="0" indent="0" algn="just">
              <a:lnSpc>
                <a:spcPct val="130000"/>
              </a:lnSpc>
              <a:buNone/>
            </a:pPr>
            <a:r>
              <a:rPr lang="en-US" sz="1400">
                <a:latin typeface="Times New Roman" panose="02020603050405020304" charset="0"/>
                <a:cs typeface="Times New Roman" panose="02020603050405020304" charset="0"/>
              </a:rPr>
              <a:t>AKSHIT JOSHI 18102004 A1</a:t>
            </a:r>
            <a:endParaRPr lang="en-US" sz="1400">
              <a:latin typeface="Times New Roman" panose="02020603050405020304" charset="0"/>
              <a:cs typeface="Times New Roman" panose="02020603050405020304" charset="0"/>
            </a:endParaRPr>
          </a:p>
          <a:p>
            <a:pPr marL="0" indent="0" algn="just">
              <a:lnSpc>
                <a:spcPct val="130000"/>
              </a:lnSpc>
              <a:buNone/>
            </a:pPr>
            <a:r>
              <a:rPr lang="en-US" sz="1400">
                <a:latin typeface="Times New Roman" panose="02020603050405020304" charset="0"/>
                <a:cs typeface="Times New Roman" panose="02020603050405020304" charset="0"/>
              </a:rPr>
              <a:t>ASHUTOSH SHARMA 18102254 A2</a:t>
            </a:r>
            <a:endParaRPr lang="en-US" sz="1400">
              <a:latin typeface="Times New Roman" panose="02020603050405020304" charset="0"/>
              <a:cs typeface="Times New Roman" panose="02020603050405020304" charset="0"/>
            </a:endParaRPr>
          </a:p>
          <a:p>
            <a:pPr marL="0" indent="0" algn="just">
              <a:lnSpc>
                <a:spcPct val="130000"/>
              </a:lnSpc>
              <a:buNone/>
            </a:pPr>
            <a:r>
              <a:rPr lang="en-US" sz="1400">
                <a:latin typeface="Times New Roman" panose="02020603050405020304" charset="0"/>
                <a:cs typeface="Times New Roman" panose="02020603050405020304" charset="0"/>
              </a:rPr>
              <a:t>HIMANSHU KUMAR 18102153 A6</a:t>
            </a:r>
            <a:endParaRPr lang="en-US" sz="1400">
              <a:latin typeface="Times New Roman" panose="02020603050405020304" charset="0"/>
              <a:cs typeface="Times New Roman" panose="02020603050405020304" charset="0"/>
            </a:endParaRPr>
          </a:p>
        </p:txBody>
      </p:sp>
      <p:sp>
        <p:nvSpPr>
          <p:cNvPr id="5" name="Text Box 4"/>
          <p:cNvSpPr txBox="1"/>
          <p:nvPr/>
        </p:nvSpPr>
        <p:spPr>
          <a:xfrm>
            <a:off x="4906010" y="4203700"/>
            <a:ext cx="3469640" cy="645160"/>
          </a:xfrm>
          <a:prstGeom prst="rect">
            <a:avLst/>
          </a:prstGeom>
          <a:noFill/>
        </p:spPr>
        <p:txBody>
          <a:bodyPr wrap="none" rtlCol="0">
            <a:spAutoFit/>
          </a:bodyPr>
          <a:p>
            <a:pPr algn="l"/>
            <a:r>
              <a:rPr lang="en-US" dirty="0" smtClean="0">
                <a:latin typeface="Times New Roman" panose="02020603050405020304" charset="0"/>
                <a:cs typeface="Times New Roman" panose="02020603050405020304" charset="0"/>
                <a:sym typeface="+mn-ea"/>
              </a:rPr>
              <a:t>SUBMITTED TO : Dr Richa Gupta</a:t>
            </a:r>
            <a:endParaRPr lang="en-US" dirty="0" smtClean="0">
              <a:latin typeface="Times New Roman" panose="02020603050405020304" charset="0"/>
              <a:cs typeface="Times New Roman" panose="02020603050405020304" charset="0"/>
              <a:sym typeface="+mn-ea"/>
            </a:endParaRPr>
          </a:p>
          <a:p>
            <a:r>
              <a:rPr lang="en-US"/>
              <a:t>                             </a:t>
            </a:r>
            <a:r>
              <a:rPr lang="en-US">
                <a:latin typeface="Times New Roman" panose="02020603050405020304" charset="0"/>
                <a:cs typeface="Times New Roman" panose="02020603050405020304" charset="0"/>
              </a:rPr>
              <a:t>Dr.Neetu Singh</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a:latin typeface="Times New Roman" panose="02020603050405020304" charset="0"/>
                <a:cs typeface="Times New Roman" panose="02020603050405020304" charset="0"/>
              </a:rPr>
              <a:t>OUTPUT VIDEO</a:t>
            </a:r>
            <a:endParaRPr lang="en-US" sz="2000">
              <a:latin typeface="Times New Roman" panose="02020603050405020304" charset="0"/>
              <a:cs typeface="Times New Roman" panose="02020603050405020304" charset="0"/>
            </a:endParaRPr>
          </a:p>
        </p:txBody>
      </p:sp>
      <p:pic>
        <p:nvPicPr>
          <p:cNvPr id="5" name="Minor2020">
            <a:hlinkClick r:id="" action="ppaction://media"/>
          </p:cNvPr>
          <p:cNvPicPr/>
          <p:nvPr>
            <p:ph sz="half" idx="2"/>
            <a:videoFile r:link="rId1"/>
            <p:extLst>
              <p:ext uri="{DAA4B4D4-6D71-4841-9C94-3DE7FCFB9230}">
                <p14:media xmlns:p14="http://schemas.microsoft.com/office/powerpoint/2010/main" r:link="rId2"/>
              </p:ext>
            </p:extLst>
          </p:nvPr>
        </p:nvPicPr>
        <p:blipFill>
          <a:blip r:embed="rId3"/>
          <a:stretch>
            <a:fillRect/>
          </a:stretch>
        </p:blipFill>
        <p:spPr>
          <a:xfrm>
            <a:off x="457200" y="773430"/>
            <a:ext cx="7583170" cy="428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68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fill="hold" display="1">
                  <p:stCondLst>
                    <p:cond delay="indefinite"/>
                  </p:stCondLst>
                  <p:endCondLst>
                    <p:cond evt="onNext">
                      <p:tgtEl>
                        <p:sldTgt/>
                      </p:tgtEl>
                    </p:cond>
                    <p:cond evt="onPrev">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latin typeface="Times New Roman" panose="02020603050405020304" charset="0"/>
                <a:cs typeface="Times New Roman" panose="02020603050405020304" charset="0"/>
              </a:rPr>
              <a:t>Difficulties</a:t>
            </a:r>
            <a:endParaRPr lang="en-US" sz="28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540385" y="952500"/>
            <a:ext cx="7592060" cy="1784350"/>
          </a:xfrm>
        </p:spPr>
        <p:txBody>
          <a:bodyPr/>
          <a:p>
            <a:pPr marL="0" indent="0">
              <a:buNone/>
            </a:pPr>
            <a:r>
              <a:rPr lang="en-US" sz="1800"/>
              <a:t>The overall accuracy of the handwritten image was 94.5%. Because it sometimes  predicted Digit 8 as Digit 2. Also, since the raw data from the MNIST database, we used for training had been already processed, if we do more processing on the testing image we wrote, the accuracy can be improved further.</a:t>
            </a:r>
            <a:endParaRPr lang="en-US" sz="1800"/>
          </a:p>
          <a:p>
            <a:pPr marL="0" indent="0">
              <a:buNone/>
            </a:pPr>
            <a:r>
              <a:rPr lang="en-US" sz="1800"/>
              <a:t> </a:t>
            </a:r>
            <a:endParaRPr lang="en-US" sz="1800"/>
          </a:p>
        </p:txBody>
      </p:sp>
      <p:pic>
        <p:nvPicPr>
          <p:cNvPr id="34" name="Picture 32"/>
          <p:cNvPicPr>
            <a:picLocks noChangeAspect="1"/>
          </p:cNvPicPr>
          <p:nvPr>
            <p:ph sz="half" idx="2"/>
          </p:nvPr>
        </p:nvPicPr>
        <p:blipFill>
          <a:blip r:embed="rId1"/>
          <a:stretch>
            <a:fillRect/>
          </a:stretch>
        </p:blipFill>
        <p:spPr>
          <a:xfrm>
            <a:off x="2317115" y="2736850"/>
            <a:ext cx="4038600" cy="1594485"/>
          </a:xfrm>
          <a:prstGeom prst="rect">
            <a:avLst/>
          </a:prstGeom>
          <a:noFill/>
          <a:ln>
            <a:noFill/>
          </a:ln>
        </p:spPr>
      </p:pic>
      <p:sp>
        <p:nvSpPr>
          <p:cNvPr id="100" name="Text Box 99"/>
          <p:cNvSpPr txBox="1"/>
          <p:nvPr/>
        </p:nvSpPr>
        <p:spPr>
          <a:xfrm>
            <a:off x="1948180" y="4331335"/>
            <a:ext cx="5080000" cy="306705"/>
          </a:xfrm>
          <a:prstGeom prst="rect">
            <a:avLst/>
          </a:prstGeom>
          <a:noFill/>
          <a:ln w="9525">
            <a:noFill/>
          </a:ln>
        </p:spPr>
        <p:txBody>
          <a:bodyPr>
            <a:spAutoFit/>
          </a:bodyPr>
          <a:p>
            <a:pPr indent="0" algn="ctr"/>
            <a:r>
              <a:rPr lang="en-US" sz="1400" b="1">
                <a:latin typeface="Times New Roman" panose="02020603050405020304" charset="0"/>
                <a:ea typeface="SimSun" panose="02010600030101010101" pitchFamily="2" charset="-122"/>
              </a:rPr>
              <a:t>Digit not recognized correctly.</a:t>
            </a:r>
            <a:endParaRPr lang="en-US" sz="1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2000">
                <a:latin typeface="Times New Roman" panose="02020603050405020304" charset="0"/>
                <a:cs typeface="Times New Roman" panose="02020603050405020304" charset="0"/>
              </a:rPr>
              <a:t>REFERENCES</a:t>
            </a:r>
            <a:endParaRPr lang="en-US" sz="2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952500"/>
            <a:ext cx="7635240" cy="3825875"/>
          </a:xfrm>
        </p:spPr>
        <p:txBody>
          <a:bodyPr/>
          <a:p>
            <a:pPr marL="0" indent="0" algn="just">
              <a:buNone/>
            </a:pPr>
            <a:r>
              <a:rPr lang="en-US" sz="1800">
                <a:latin typeface="Times New Roman" panose="02020603050405020304" charset="0"/>
                <a:cs typeface="Times New Roman" panose="02020603050405020304" charset="0"/>
              </a:rPr>
              <a:t>[1] Deng L, Hinton G, Kingsbury B, “New types of deep neural network </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learning for speech recognition and related applications: an overview,” </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Proceedings of the IEEE International Conference on Acoustics, Speech </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and Signal Processing. Vancouver BC: IEEE, 2013, pp. 8599-8603.</a:t>
            </a:r>
            <a:endParaRPr lang="en-US" sz="1800">
              <a:latin typeface="Times New Roman" panose="02020603050405020304" charset="0"/>
              <a:cs typeface="Times New Roman" panose="02020603050405020304" charset="0"/>
            </a:endParaRPr>
          </a:p>
          <a:p>
            <a:pPr marL="0" indent="0" algn="just">
              <a:buNone/>
            </a:pP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[2] Xu Peng, Bo Hua, “Facial expression recognition based on convolutional </a:t>
            </a: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neural networks,” Microcomputer &amp; Its Applications, no. 12, pp. 45-47, 2015.</a:t>
            </a:r>
            <a:endParaRPr lang="en-US" sz="1800">
              <a:latin typeface="Times New Roman" panose="02020603050405020304" charset="0"/>
              <a:cs typeface="Times New Roman" panose="02020603050405020304" charset="0"/>
            </a:endParaRPr>
          </a:p>
          <a:p>
            <a:pPr marL="0" indent="0" algn="just">
              <a:buNone/>
            </a:pPr>
            <a:endParaRPr lang="en-US" sz="18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[3] Babu, U. R., Chintha, A. K., &amp; Venkateswarlu, Y. (2014). Handwritten Digit Recognition Using Structural, </a:t>
            </a:r>
            <a:endParaRPr lang="en-US"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160" y="2537460"/>
            <a:ext cx="8229600" cy="582613"/>
          </a:xfrm>
        </p:spPr>
        <p:txBody>
          <a:bodyPr/>
          <a:p>
            <a:pPr algn="ctr"/>
            <a:r>
              <a:rPr lang="en-US">
                <a:latin typeface="Times New Roman" panose="02020603050405020304" charset="0"/>
                <a:cs typeface="Times New Roman" panose="02020603050405020304" charset="0"/>
              </a:rPr>
              <a:t>THANK YOU</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45" y="560705"/>
            <a:ext cx="8229600" cy="941705"/>
          </a:xfrm>
        </p:spPr>
        <p:txBody>
          <a:bodyPr>
            <a:normAutofit/>
          </a:bodyPr>
          <a:lstStyle/>
          <a:p>
            <a:r>
              <a:rPr lang="en-US" sz="2665" dirty="0" smtClean="0">
                <a:sym typeface="+mn-ea"/>
              </a:rPr>
              <a:t> </a:t>
            </a:r>
            <a:r>
              <a:rPr lang="en-US" sz="2665" dirty="0" smtClean="0">
                <a:latin typeface="Times New Roman" panose="02020603050405020304" charset="0"/>
                <a:cs typeface="Times New Roman" panose="02020603050405020304" charset="0"/>
                <a:sym typeface="+mn-ea"/>
              </a:rPr>
              <a:t>INTRODUCTION</a:t>
            </a:r>
            <a:br>
              <a:rPr lang="en-US" sz="2665" dirty="0" smtClean="0">
                <a:latin typeface="Times New Roman" panose="02020603050405020304" charset="0"/>
                <a:cs typeface="Times New Roman" panose="02020603050405020304" charset="0"/>
              </a:rPr>
            </a:br>
            <a:endParaRPr lang="en-US" sz="2665"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9245" y="1165860"/>
            <a:ext cx="8229600" cy="4525963"/>
          </a:xfrm>
        </p:spPr>
        <p:txBody>
          <a:bodyPr>
            <a:normAutofit/>
          </a:bodyPr>
          <a:lstStyle/>
          <a:p>
            <a:pPr marL="0" indent="0" algn="just">
              <a:buNone/>
            </a:pPr>
            <a:r>
              <a:rPr lang="en-US" sz="2000" dirty="0" smtClean="0">
                <a:latin typeface="Times New Roman" panose="02020603050405020304" charset="0"/>
                <a:cs typeface="Times New Roman" panose="02020603050405020304" charset="0"/>
              </a:rPr>
              <a:t>The handwritten digit recognition is the ability of computers to recognize human handwritten digits. It is a hard task for the machine because handwritten digits are not perfect and can be made with many different </a:t>
            </a:r>
            <a:r>
              <a:rPr lang="en-US" sz="2000" dirty="0" err="1" smtClean="0">
                <a:latin typeface="Times New Roman" panose="02020603050405020304" charset="0"/>
                <a:cs typeface="Times New Roman" panose="02020603050405020304" charset="0"/>
              </a:rPr>
              <a:t>flavours</a:t>
            </a:r>
            <a:r>
              <a:rPr lang="en-US" sz="2000" dirty="0" smtClean="0">
                <a:latin typeface="Times New Roman" panose="02020603050405020304" charset="0"/>
                <a:cs typeface="Times New Roman" panose="02020603050405020304" charset="0"/>
              </a:rPr>
              <a:t>. The handwritten digit recognition is the solution to this problem which uses the image of a digit and recognizes the digit present in the image. We are going to implement a handwritten digit recognition app using the MNIST dataset. We will be using a special type of deep neural network that is Convolutional Neural Networks. In the end, we are going to build a GUI in which you can draw the digit and recognize it straight away. </a:t>
            </a:r>
            <a:endParaRPr lang="en-US" sz="2000" dirty="0" smtClean="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US" sz="2800">
                <a:latin typeface="Times New Roman" panose="02020603050405020304" charset="0"/>
                <a:cs typeface="Times New Roman" panose="02020603050405020304" charset="0"/>
              </a:rPr>
              <a:t>METHODOLOGY  TO BE  FOLLOWED</a:t>
            </a:r>
            <a:endParaRPr lang="en-US">
              <a:latin typeface="Times New Roman" panose="02020603050405020304" charset="0"/>
              <a:cs typeface="Times New Roman" panose="02020603050405020304" charset="0"/>
            </a:endParaRPr>
          </a:p>
        </p:txBody>
      </p:sp>
      <p:sp>
        <p:nvSpPr>
          <p:cNvPr id="8" name="Content Placeholder 7"/>
          <p:cNvSpPr>
            <a:spLocks noGrp="1"/>
          </p:cNvSpPr>
          <p:nvPr>
            <p:ph idx="1"/>
          </p:nvPr>
        </p:nvSpPr>
        <p:spPr/>
        <p:txBody>
          <a:bodyPr/>
          <a:p>
            <a:pPr marL="0" indent="0">
              <a:buNone/>
            </a:pPr>
            <a:r>
              <a:rPr lang="en-US" sz="1800">
                <a:latin typeface="Times New Roman" panose="02020603050405020304" charset="0"/>
                <a:cs typeface="Times New Roman" panose="02020603050405020304" charset="0"/>
              </a:rPr>
              <a:t>We have divided our work in 3 phases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Phase 1</a:t>
            </a:r>
            <a:endParaRPr lang="en-US" sz="1800">
              <a:latin typeface="Times New Roman" panose="02020603050405020304" charset="0"/>
              <a:cs typeface="Times New Roman" panose="02020603050405020304" charset="0"/>
            </a:endParaRPr>
          </a:p>
          <a:p>
            <a:pPr marL="0" indent="0" algn="just">
              <a:lnSpc>
                <a:spcPct val="120000"/>
              </a:lnSpc>
              <a:buNone/>
            </a:pPr>
            <a:r>
              <a:rPr lang="en-US" sz="1600">
                <a:latin typeface="Times New Roman" panose="02020603050405020304" charset="0"/>
                <a:cs typeface="Times New Roman" panose="02020603050405020304" charset="0"/>
              </a:rPr>
              <a:t>In the first phase we are going to import all the modules that we are going to need for training our model. The image data cannot be fed directly into the model so we need to perform some operations and process the data to make it ready for our neural network. Now we will create our CNN model in Python data science project.</a:t>
            </a:r>
            <a:endParaRPr lang="en-US" sz="1600">
              <a:latin typeface="Times New Roman" panose="02020603050405020304" charset="0"/>
              <a:cs typeface="Times New Roman" panose="02020603050405020304" charset="0"/>
            </a:endParaRPr>
          </a:p>
          <a:p>
            <a:pPr marL="0" indent="0" algn="just">
              <a:buNone/>
            </a:pPr>
            <a:r>
              <a:rPr lang="en-US" sz="1800">
                <a:latin typeface="Times New Roman" panose="02020603050405020304" charset="0"/>
                <a:cs typeface="Times New Roman" panose="02020603050405020304" charset="0"/>
              </a:rPr>
              <a:t>Phase 2</a:t>
            </a:r>
            <a:endParaRPr lang="en-US" sz="1800">
              <a:latin typeface="Times New Roman" panose="02020603050405020304" charset="0"/>
              <a:cs typeface="Times New Roman" panose="02020603050405020304" charset="0"/>
            </a:endParaRPr>
          </a:p>
          <a:p>
            <a:pPr marL="0" indent="0" algn="just">
              <a:lnSpc>
                <a:spcPct val="110000"/>
              </a:lnSpc>
              <a:buNone/>
            </a:pPr>
            <a:r>
              <a:rPr lang="en-US" sz="1600">
                <a:latin typeface="Times New Roman" panose="02020603050405020304" charset="0"/>
                <a:cs typeface="Times New Roman" panose="02020603050405020304" charset="0"/>
              </a:rPr>
              <a:t>In this phase we will start training the model using our dataset. We will have around 10,000 images in our dataset which will be used to evaluate how good our model works.</a:t>
            </a:r>
            <a:endParaRPr lang="en-US" sz="1600">
              <a:latin typeface="Times New Roman" panose="02020603050405020304" charset="0"/>
              <a:cs typeface="Times New Roman" panose="02020603050405020304" charset="0"/>
            </a:endParaRPr>
          </a:p>
          <a:p>
            <a:pPr marL="0" indent="0" algn="just">
              <a:lnSpc>
                <a:spcPct val="110000"/>
              </a:lnSpc>
              <a:buNone/>
            </a:pPr>
            <a:r>
              <a:rPr lang="en-US" sz="1800">
                <a:latin typeface="Times New Roman" panose="02020603050405020304" charset="0"/>
                <a:cs typeface="Times New Roman" panose="02020603050405020304" charset="0"/>
              </a:rPr>
              <a:t>Phase 3</a:t>
            </a:r>
            <a:endParaRPr lang="en-US" sz="1800">
              <a:latin typeface="Times New Roman" panose="02020603050405020304" charset="0"/>
              <a:cs typeface="Times New Roman" panose="02020603050405020304" charset="0"/>
            </a:endParaRPr>
          </a:p>
          <a:p>
            <a:pPr marL="0" indent="0" algn="just">
              <a:lnSpc>
                <a:spcPct val="110000"/>
              </a:lnSpc>
              <a:buNone/>
            </a:pPr>
            <a:r>
              <a:rPr lang="en-US" sz="1600">
                <a:latin typeface="Times New Roman" panose="02020603050405020304" charset="0"/>
                <a:cs typeface="Times New Roman" panose="02020603050405020304" charset="0"/>
              </a:rPr>
              <a:t>Now for the GUI, we have created a new file in which we build an interactive window to draw digits on canvas and with a button, we can recognize the digit.Then we will create the App class which is responsible for building the GUI for our application. We create a canvas where we can draw by capturing the mouse event and with a button.</a:t>
            </a:r>
            <a:endParaRPr lang="en-US" sz="16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634" y="381000"/>
            <a:ext cx="8458200" cy="1906905"/>
          </a:xfrm>
          <a:prstGeom prst="rect">
            <a:avLst/>
          </a:prstGeom>
        </p:spPr>
        <p:txBody>
          <a:bodyPr wrap="square">
            <a:spAutoFit/>
          </a:bodyPr>
          <a:lstStyle/>
          <a:p>
            <a:r>
              <a:rPr lang="en-US" sz="2800" dirty="0" smtClean="0">
                <a:latin typeface="Times New Roman" panose="02020603050405020304" charset="0"/>
                <a:cs typeface="Times New Roman" panose="02020603050405020304" charset="0"/>
              </a:rPr>
              <a:t>Dataset Used </a:t>
            </a:r>
            <a:endParaRPr lang="en-US" sz="2800" dirty="0" smtClean="0">
              <a:latin typeface="Times New Roman" panose="02020603050405020304" charset="0"/>
              <a:cs typeface="Times New Roman" panose="02020603050405020304" charset="0"/>
            </a:endParaRPr>
          </a:p>
          <a:p>
            <a:pPr algn="just"/>
            <a:endParaRPr lang="en-US" dirty="0" smtClean="0">
              <a:latin typeface="Times New Roman" panose="02020603050405020304" charset="0"/>
              <a:cs typeface="Times New Roman" panose="02020603050405020304" charset="0"/>
            </a:endParaRPr>
          </a:p>
          <a:p>
            <a:pPr algn="just"/>
            <a:r>
              <a:rPr lang="en-US" dirty="0" smtClean="0">
                <a:latin typeface="Times New Roman" panose="02020603050405020304" charset="0"/>
                <a:cs typeface="Times New Roman" panose="02020603050405020304" charset="0"/>
              </a:rPr>
              <a:t>We will use MNIST dataset is used in this project to train the model. The MNIST dataset contains 60,000 training images of handwritten digits from zero to nine and 10,000 images for testing. So, the MNIST dataset has 10 different classes. The handwritten digits images are represented as a 28×28 matrix where each cell contains </a:t>
            </a:r>
            <a:r>
              <a:rPr lang="en-US" dirty="0" err="1" smtClean="0">
                <a:latin typeface="Times New Roman" panose="02020603050405020304" charset="0"/>
                <a:cs typeface="Times New Roman" panose="02020603050405020304" charset="0"/>
              </a:rPr>
              <a:t>grayscale</a:t>
            </a:r>
            <a:r>
              <a:rPr lang="en-US" dirty="0" smtClean="0">
                <a:latin typeface="Times New Roman" panose="02020603050405020304" charset="0"/>
                <a:cs typeface="Times New Roman" panose="02020603050405020304" charset="0"/>
              </a:rPr>
              <a:t> pixel value.</a:t>
            </a:r>
            <a:endParaRPr lang="en-US" dirty="0">
              <a:latin typeface="Times New Roman" panose="02020603050405020304" charset="0"/>
              <a:cs typeface="Times New Roman" panose="02020603050405020304" charset="0"/>
            </a:endParaRPr>
          </a:p>
        </p:txBody>
      </p:sp>
      <p:pic>
        <p:nvPicPr>
          <p:cNvPr id="4" name="Picture 3" descr="Plot-of-a-Subset-of-Images-from-the-MNIST-Dataset"/>
          <p:cNvPicPr>
            <a:picLocks noChangeAspect="1"/>
          </p:cNvPicPr>
          <p:nvPr/>
        </p:nvPicPr>
        <p:blipFill>
          <a:blip r:embed="rId1"/>
          <a:stretch>
            <a:fillRect/>
          </a:stretch>
        </p:blipFill>
        <p:spPr>
          <a:xfrm>
            <a:off x="1953260" y="2391410"/>
            <a:ext cx="4224655" cy="2982595"/>
          </a:xfrm>
          <a:prstGeom prst="rect">
            <a:avLst/>
          </a:prstGeom>
        </p:spPr>
      </p:pic>
      <p:sp>
        <p:nvSpPr>
          <p:cNvPr id="5" name="Text Box 4"/>
          <p:cNvSpPr txBox="1"/>
          <p:nvPr/>
        </p:nvSpPr>
        <p:spPr>
          <a:xfrm>
            <a:off x="1578610" y="5561965"/>
            <a:ext cx="5461635" cy="368300"/>
          </a:xfrm>
          <a:prstGeom prst="rect">
            <a:avLst/>
          </a:prstGeom>
          <a:noFill/>
        </p:spPr>
        <p:txBody>
          <a:bodyPr wrap="none" rtlCol="0">
            <a:spAutoFit/>
          </a:bodyPr>
          <a:p>
            <a:pPr algn="l"/>
            <a:r>
              <a:rPr lang="en-US"/>
              <a:t>Plot of a Subset of Images From the MNIST Dataset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r>
              <a:rPr lang="en-US" sz="2400">
                <a:latin typeface="Times New Roman" panose="02020603050405020304" charset="0"/>
                <a:cs typeface="Times New Roman" panose="02020603050405020304" charset="0"/>
              </a:rPr>
              <a:t>SOFTWARE USED</a:t>
            </a:r>
            <a:endParaRPr lang="en-US" sz="2400">
              <a:latin typeface="Times New Roman" panose="02020603050405020304" charset="0"/>
              <a:cs typeface="Times New Roman" panose="02020603050405020304" charset="0"/>
            </a:endParaRPr>
          </a:p>
        </p:txBody>
      </p:sp>
      <p:sp>
        <p:nvSpPr>
          <p:cNvPr id="4" name="Content Placeholder 3"/>
          <p:cNvSpPr>
            <a:spLocks noGrp="1"/>
          </p:cNvSpPr>
          <p:nvPr>
            <p:ph idx="1"/>
          </p:nvPr>
        </p:nvSpPr>
        <p:spPr>
          <a:xfrm>
            <a:off x="401955" y="773430"/>
            <a:ext cx="8284210" cy="5332730"/>
          </a:xfrm>
        </p:spPr>
        <p:txBody>
          <a:bodyPr/>
          <a:p>
            <a:pPr marL="0" indent="0">
              <a:lnSpc>
                <a:spcPct val="130000"/>
              </a:lnSpc>
              <a:buNone/>
            </a:pPr>
            <a:r>
              <a:rPr lang="en-US" sz="2000">
                <a:latin typeface="Times New Roman" panose="02020603050405020304" charset="0"/>
                <a:cs typeface="Times New Roman" panose="02020603050405020304" charset="0"/>
              </a:rPr>
              <a:t>GOOGLE COLABORATORY</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Colab is a free Jupyter notebook environment that runs entirely in the cloud. Most importantly, it does not require a setup and the notebooks that you create can be simultaneously edited by your team members - just the way you edit documents in Google Docs. Colab supports many popular machine learning libraries which can be easily loaded in our notebook.It has all the libraries pre installed which just need to be imported.Our project requires the use of numpy, tensorflow, keras and pillow libraries.</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Other features offered by Colab are:</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Write and execute code in Python</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Document your code that supports mathematical equations</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Create/Upload/Share notebooks</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Import/Publish notebooks from GitHub</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Import external datasets e.g. from Kaggle</a:t>
            </a:r>
            <a:endParaRPr lang="en-US" sz="2000">
              <a:latin typeface="Times New Roman" panose="02020603050405020304" charset="0"/>
              <a:cs typeface="Times New Roman" panose="02020603050405020304" charset="0"/>
            </a:endParaRPr>
          </a:p>
          <a:p>
            <a:pPr marL="0" indent="0" algn="just">
              <a:lnSpc>
                <a:spcPct val="100000"/>
              </a:lnSpc>
              <a:buNone/>
            </a:pPr>
            <a:r>
              <a:rPr lang="en-US" sz="2000">
                <a:latin typeface="Times New Roman" panose="02020603050405020304" charset="0"/>
                <a:cs typeface="Times New Roman" panose="02020603050405020304" charset="0"/>
              </a:rPr>
              <a:t>Integrate PyTorch, TensorFlow, Keras, OpenCV</a:t>
            </a:r>
            <a:endParaRPr lang="en-US" sz="2000">
              <a:latin typeface="Times New Roman" panose="02020603050405020304" charset="0"/>
              <a:cs typeface="Times New Roman" panose="02020603050405020304" charset="0"/>
            </a:endParaRPr>
          </a:p>
          <a:p>
            <a:pPr marL="0" indent="0" algn="just">
              <a:lnSpc>
                <a:spcPct val="120000"/>
              </a:lnSpc>
              <a:buNone/>
            </a:pPr>
            <a:endParaRPr lang="en-US" sz="2000">
              <a:latin typeface="Times New Roman" panose="02020603050405020304" charset="0"/>
              <a:cs typeface="Times New Roman" panose="02020603050405020304" charset="0"/>
            </a:endParaRPr>
          </a:p>
          <a:p>
            <a:pPr marL="0" indent="0" algn="just">
              <a:lnSpc>
                <a:spcPct val="120000"/>
              </a:lnSpc>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a:latin typeface="Times New Roman" panose="02020603050405020304" charset="0"/>
                <a:cs typeface="Times New Roman" panose="02020603050405020304" charset="0"/>
              </a:rPr>
              <a:t>FLOW OF WORK</a:t>
            </a:r>
            <a:endParaRPr lang="en-IN" altLang="en-US" sz="2400">
              <a:latin typeface="Times New Roman" panose="02020603050405020304" charset="0"/>
              <a:cs typeface="Times New Roman" panose="02020603050405020304" charset="0"/>
            </a:endParaRPr>
          </a:p>
        </p:txBody>
      </p:sp>
      <p:graphicFrame>
        <p:nvGraphicFramePr>
          <p:cNvPr id="6" name="Diagram 5"/>
          <p:cNvGraphicFramePr/>
          <p:nvPr/>
        </p:nvGraphicFramePr>
        <p:xfrm>
          <a:off x="508000" y="719455"/>
          <a:ext cx="8128000" cy="48088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Diagram 3"/>
          <p:cNvGraphicFramePr/>
          <p:nvPr/>
        </p:nvGraphicFramePr>
        <p:xfrm>
          <a:off x="508000" y="328930"/>
          <a:ext cx="8128000" cy="50298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582930"/>
          </a:xfrm>
        </p:spPr>
        <p:txBody>
          <a:bodyPr/>
          <a:p>
            <a:r>
              <a:rPr lang="en-US" sz="1800">
                <a:latin typeface="Times New Roman" panose="02020603050405020304" charset="0"/>
                <a:cs typeface="Times New Roman" panose="02020603050405020304" charset="0"/>
              </a:rPr>
              <a:t>Results after testing the model on GOOGLE COLAB</a:t>
            </a:r>
            <a:endParaRPr lang="en-US" sz="1800">
              <a:latin typeface="Times New Roman" panose="02020603050405020304" charset="0"/>
              <a:cs typeface="Times New Roman" panose="02020603050405020304" charset="0"/>
            </a:endParaRPr>
          </a:p>
        </p:txBody>
      </p:sp>
      <p:pic>
        <p:nvPicPr>
          <p:cNvPr id="5" name="Content Placeholder 4" descr="Capture"/>
          <p:cNvPicPr>
            <a:picLocks noChangeAspect="1"/>
          </p:cNvPicPr>
          <p:nvPr>
            <p:ph idx="1"/>
          </p:nvPr>
        </p:nvPicPr>
        <p:blipFill>
          <a:blip r:embed="rId1"/>
          <a:stretch>
            <a:fillRect/>
          </a:stretch>
        </p:blipFill>
        <p:spPr>
          <a:xfrm>
            <a:off x="457200" y="1120140"/>
            <a:ext cx="7720965" cy="3430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latin typeface="Times New Roman" panose="02020603050405020304" charset="0"/>
                <a:cs typeface="Times New Roman" panose="02020603050405020304" charset="0"/>
              </a:rPr>
              <a:t>GUI Output </a:t>
            </a:r>
            <a:endParaRPr lang="en-US" sz="2400">
              <a:latin typeface="Times New Roman" panose="02020603050405020304" charset="0"/>
              <a:cs typeface="Times New Roman" panose="02020603050405020304" charset="0"/>
            </a:endParaRPr>
          </a:p>
        </p:txBody>
      </p:sp>
      <p:pic>
        <p:nvPicPr>
          <p:cNvPr id="26" name="Picture 24"/>
          <p:cNvPicPr>
            <a:picLocks noChangeAspect="1"/>
          </p:cNvPicPr>
          <p:nvPr>
            <p:ph sz="half" idx="1"/>
          </p:nvPr>
        </p:nvPicPr>
        <p:blipFill>
          <a:blip r:embed="rId1"/>
          <a:stretch>
            <a:fillRect/>
          </a:stretch>
        </p:blipFill>
        <p:spPr>
          <a:xfrm>
            <a:off x="603885" y="1209040"/>
            <a:ext cx="2383790" cy="2780030"/>
          </a:xfrm>
          <a:prstGeom prst="rect">
            <a:avLst/>
          </a:prstGeom>
          <a:noFill/>
          <a:ln>
            <a:noFill/>
          </a:ln>
        </p:spPr>
      </p:pic>
      <p:pic>
        <p:nvPicPr>
          <p:cNvPr id="27" name="Picture 25"/>
          <p:cNvPicPr>
            <a:picLocks noChangeAspect="1"/>
          </p:cNvPicPr>
          <p:nvPr>
            <p:ph sz="half" idx="2"/>
          </p:nvPr>
        </p:nvPicPr>
        <p:blipFill>
          <a:blip r:embed="rId2"/>
          <a:stretch>
            <a:fillRect/>
          </a:stretch>
        </p:blipFill>
        <p:spPr>
          <a:xfrm>
            <a:off x="2987675" y="1209040"/>
            <a:ext cx="2425700" cy="2780030"/>
          </a:xfrm>
          <a:prstGeom prst="rect">
            <a:avLst/>
          </a:prstGeom>
          <a:noFill/>
          <a:ln>
            <a:noFill/>
          </a:ln>
        </p:spPr>
      </p:pic>
      <p:pic>
        <p:nvPicPr>
          <p:cNvPr id="28" name="Picture 26"/>
          <p:cNvPicPr>
            <a:picLocks noChangeAspect="1"/>
          </p:cNvPicPr>
          <p:nvPr/>
        </p:nvPicPr>
        <p:blipFill>
          <a:blip r:embed="rId3"/>
          <a:stretch>
            <a:fillRect/>
          </a:stretch>
        </p:blipFill>
        <p:spPr>
          <a:xfrm>
            <a:off x="5413375" y="1209040"/>
            <a:ext cx="2408555" cy="2780030"/>
          </a:xfrm>
          <a:prstGeom prst="rect">
            <a:avLst/>
          </a:prstGeom>
          <a:noFill/>
          <a:ln>
            <a:noFill/>
          </a:ln>
        </p:spPr>
      </p:pic>
      <p:pic>
        <p:nvPicPr>
          <p:cNvPr id="33" name="Picture 31"/>
          <p:cNvPicPr>
            <a:picLocks noChangeAspect="1"/>
          </p:cNvPicPr>
          <p:nvPr/>
        </p:nvPicPr>
        <p:blipFill>
          <a:blip r:embed="rId4"/>
          <a:stretch>
            <a:fillRect/>
          </a:stretch>
        </p:blipFill>
        <p:spPr>
          <a:xfrm>
            <a:off x="1365250" y="3989070"/>
            <a:ext cx="2524125" cy="2135505"/>
          </a:xfrm>
          <a:prstGeom prst="rect">
            <a:avLst/>
          </a:prstGeom>
          <a:noFill/>
          <a:ln>
            <a:noFill/>
          </a:ln>
        </p:spPr>
      </p:pic>
      <p:pic>
        <p:nvPicPr>
          <p:cNvPr id="29" name="Picture 27"/>
          <p:cNvPicPr>
            <a:picLocks noChangeAspect="1"/>
          </p:cNvPicPr>
          <p:nvPr/>
        </p:nvPicPr>
        <p:blipFill>
          <a:blip r:embed="rId5"/>
          <a:stretch>
            <a:fillRect/>
          </a:stretch>
        </p:blipFill>
        <p:spPr>
          <a:xfrm>
            <a:off x="3889375" y="3989070"/>
            <a:ext cx="2454910" cy="2237105"/>
          </a:xfrm>
          <a:prstGeom prst="rect">
            <a:avLst/>
          </a:prstGeom>
          <a:noFill/>
          <a:ln>
            <a:noFill/>
          </a:ln>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4050</Words>
  <Application>WPS Presentation</Application>
  <PresentationFormat/>
  <Paragraphs>76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Times New Roman</vt:lpstr>
      <vt:lpstr>Microsoft YaHei</vt:lpstr>
      <vt:lpstr>Arial Unicode MS</vt:lpstr>
      <vt:lpstr>Calibri</vt:lpstr>
      <vt:lpstr>Blue Waves</vt:lpstr>
      <vt:lpstr>MINOR PROJECT PRESENTATION</vt:lpstr>
      <vt:lpstr> INTRODUCTION </vt:lpstr>
      <vt:lpstr>METHODOLOGY  TO BE  FOLLOWED</vt:lpstr>
      <vt:lpstr>PowerPoint 演示文稿</vt:lpstr>
      <vt:lpstr>SOFTWARE USED</vt:lpstr>
      <vt:lpstr>FLOW OF WORK</vt:lpstr>
      <vt:lpstr>PowerPoint 演示文稿</vt:lpstr>
      <vt:lpstr>Results after testing the model on GOOGLE COLAB</vt:lpstr>
      <vt:lpstr>PowerPoint 演示文稿</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dc:creator/>
  <cp:lastModifiedBy>Akshit Joshi</cp:lastModifiedBy>
  <cp:revision>6</cp:revision>
  <dcterms:created xsi:type="dcterms:W3CDTF">2020-10-16T06:58:00Z</dcterms:created>
  <dcterms:modified xsi:type="dcterms:W3CDTF">2020-12-03T14:48:55Z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