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1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9"/>
  </p:normalViewPr>
  <p:slideViewPr>
    <p:cSldViewPr snapToGrid="0">
      <p:cViewPr>
        <p:scale>
          <a:sx n="106" d="100"/>
          <a:sy n="106" d="100"/>
        </p:scale>
        <p:origin x="8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47B11-8966-4813-9754-8935A769BA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57D636-0ACA-4359-8F47-7DBA99235AE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This dataset provides a comprehensive view of books in a library catalog, capturing details like genre, type, customer ratings, and average reading time. The goal is to analyze trends, understand customer preferences, and identify patterns in pricing and reading habits.</a:t>
          </a:r>
        </a:p>
      </dgm:t>
    </dgm:pt>
    <dgm:pt modelId="{196287EB-4D50-416B-8438-30EDE20D4F64}" type="parTrans" cxnId="{639FEA41-3532-4813-ABF8-CE6E987EFF62}">
      <dgm:prSet/>
      <dgm:spPr/>
      <dgm:t>
        <a:bodyPr/>
        <a:lstStyle/>
        <a:p>
          <a:endParaRPr lang="en-US"/>
        </a:p>
      </dgm:t>
    </dgm:pt>
    <dgm:pt modelId="{ED2D4DA7-49AA-42A5-A3ED-13A05021C370}" type="sibTrans" cxnId="{639FEA41-3532-4813-ABF8-CE6E987EFF62}">
      <dgm:prSet/>
      <dgm:spPr/>
      <dgm:t>
        <a:bodyPr/>
        <a:lstStyle/>
        <a:p>
          <a:endParaRPr lang="en-US"/>
        </a:p>
      </dgm:t>
    </dgm:pt>
    <dgm:pt modelId="{19929691-7B20-4F76-BF20-A43C37924D3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 are comparing data of over </a:t>
          </a:r>
          <a:r>
            <a:rPr lang="en-US" b="1" dirty="0">
              <a:solidFill>
                <a:schemeClr val="bg1"/>
              </a:solidFill>
            </a:rPr>
            <a:t>10,000 books</a:t>
          </a:r>
          <a:r>
            <a:rPr lang="en-US" dirty="0">
              <a:solidFill>
                <a:schemeClr val="bg1"/>
              </a:solidFill>
            </a:rPr>
            <a:t> in a library, featuring </a:t>
          </a:r>
          <a:r>
            <a:rPr lang="en-US" b="1" dirty="0">
              <a:solidFill>
                <a:schemeClr val="bg1"/>
              </a:solidFill>
            </a:rPr>
            <a:t>9 unique titles</a:t>
          </a:r>
          <a:r>
            <a:rPr lang="en-US" dirty="0">
              <a:solidFill>
                <a:schemeClr val="bg1"/>
              </a:solidFill>
            </a:rPr>
            <a:t> across </a:t>
          </a:r>
          <a:r>
            <a:rPr lang="en-US" b="1" dirty="0">
              <a:solidFill>
                <a:schemeClr val="bg1"/>
              </a:solidFill>
            </a:rPr>
            <a:t>3 genres</a:t>
          </a:r>
          <a:r>
            <a:rPr lang="en-US" dirty="0">
              <a:solidFill>
                <a:schemeClr val="bg1"/>
              </a:solidFill>
            </a:rPr>
            <a:t>, with the dataset spanning a period of </a:t>
          </a:r>
          <a:r>
            <a:rPr lang="en-US" b="1" dirty="0">
              <a:solidFill>
                <a:schemeClr val="bg1"/>
              </a:solidFill>
            </a:rPr>
            <a:t>1 year</a:t>
          </a:r>
          <a:r>
            <a:rPr lang="en-US" dirty="0">
              <a:solidFill>
                <a:schemeClr val="bg1"/>
              </a:solidFill>
            </a:rPr>
            <a:t>.</a:t>
          </a:r>
          <a:br>
            <a:rPr lang="en-US" dirty="0"/>
          </a:br>
          <a:endParaRPr lang="en-US" dirty="0"/>
        </a:p>
      </dgm:t>
    </dgm:pt>
    <dgm:pt modelId="{2CBCFC36-1774-474E-B26B-D4B6FF77B745}" type="parTrans" cxnId="{62AAC32C-7490-4417-AC0A-FBA8AD4D206F}">
      <dgm:prSet/>
      <dgm:spPr/>
      <dgm:t>
        <a:bodyPr/>
        <a:lstStyle/>
        <a:p>
          <a:endParaRPr lang="en-US"/>
        </a:p>
      </dgm:t>
    </dgm:pt>
    <dgm:pt modelId="{4540A2F6-E5CB-49CD-A6B7-D3E88C6637A8}" type="sibTrans" cxnId="{62AAC32C-7490-4417-AC0A-FBA8AD4D206F}">
      <dgm:prSet/>
      <dgm:spPr/>
      <dgm:t>
        <a:bodyPr/>
        <a:lstStyle/>
        <a:p>
          <a:endParaRPr lang="en-US"/>
        </a:p>
      </dgm:t>
    </dgm:pt>
    <dgm:pt modelId="{8917EC0B-7F74-4AA9-90C0-109CA8CEF750}" type="pres">
      <dgm:prSet presAssocID="{5C147B11-8966-4813-9754-8935A769BA70}" presName="root" presStyleCnt="0">
        <dgm:presLayoutVars>
          <dgm:dir/>
          <dgm:resizeHandles val="exact"/>
        </dgm:presLayoutVars>
      </dgm:prSet>
      <dgm:spPr/>
    </dgm:pt>
    <dgm:pt modelId="{C5994FCB-1BC1-4A82-8DF4-64C20C8D5184}" type="pres">
      <dgm:prSet presAssocID="{D957D636-0ACA-4359-8F47-7DBA99235AEB}" presName="compNode" presStyleCnt="0"/>
      <dgm:spPr/>
    </dgm:pt>
    <dgm:pt modelId="{49A67AFF-F951-446C-AD0C-E39275BFEB40}" type="pres">
      <dgm:prSet presAssocID="{D957D636-0ACA-4359-8F47-7DBA99235AEB}" presName="bgRect" presStyleLbl="bgShp" presStyleIdx="0" presStyleCnt="2" custLinFactNeighborX="181" custLinFactNeighborY="7131"/>
      <dgm:spPr/>
    </dgm:pt>
    <dgm:pt modelId="{16894D43-D315-4794-9BCB-20FEA6B61A2F}" type="pres">
      <dgm:prSet presAssocID="{D957D636-0ACA-4359-8F47-7DBA99235A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CDA7038-A6AF-4C44-A58A-B1469FBD8549}" type="pres">
      <dgm:prSet presAssocID="{D957D636-0ACA-4359-8F47-7DBA99235AEB}" presName="spaceRect" presStyleCnt="0"/>
      <dgm:spPr/>
    </dgm:pt>
    <dgm:pt modelId="{37098C48-5DA2-4969-AEF6-61D64FAE8170}" type="pres">
      <dgm:prSet presAssocID="{D957D636-0ACA-4359-8F47-7DBA99235AEB}" presName="parTx" presStyleLbl="revTx" presStyleIdx="0" presStyleCnt="2">
        <dgm:presLayoutVars>
          <dgm:chMax val="0"/>
          <dgm:chPref val="0"/>
        </dgm:presLayoutVars>
      </dgm:prSet>
      <dgm:spPr/>
    </dgm:pt>
    <dgm:pt modelId="{4A619BA7-332D-4C7C-8AFB-173225915633}" type="pres">
      <dgm:prSet presAssocID="{ED2D4DA7-49AA-42A5-A3ED-13A05021C370}" presName="sibTrans" presStyleCnt="0"/>
      <dgm:spPr/>
    </dgm:pt>
    <dgm:pt modelId="{D138A7F0-AE06-4A91-A05F-6724159516C3}" type="pres">
      <dgm:prSet presAssocID="{19929691-7B20-4F76-BF20-A43C37924D35}" presName="compNode" presStyleCnt="0"/>
      <dgm:spPr/>
    </dgm:pt>
    <dgm:pt modelId="{0D57EA18-C4DE-4B0C-88F2-A66C547F65D6}" type="pres">
      <dgm:prSet presAssocID="{19929691-7B20-4F76-BF20-A43C37924D35}" presName="bgRect" presStyleLbl="bgShp" presStyleIdx="1" presStyleCnt="2" custLinFactNeighborX="420" custLinFactNeighborY="-454"/>
      <dgm:spPr/>
    </dgm:pt>
    <dgm:pt modelId="{FED9D4D2-3D99-47F8-BA44-1FE147F7BD88}" type="pres">
      <dgm:prSet presAssocID="{19929691-7B20-4F76-BF20-A43C37924D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71AD4C9-17B5-4D61-99C4-47F0E0ABA0DD}" type="pres">
      <dgm:prSet presAssocID="{19929691-7B20-4F76-BF20-A43C37924D35}" presName="spaceRect" presStyleCnt="0"/>
      <dgm:spPr/>
    </dgm:pt>
    <dgm:pt modelId="{FFE99032-DB09-4661-9C4C-79DD4AC42B77}" type="pres">
      <dgm:prSet presAssocID="{19929691-7B20-4F76-BF20-A43C37924D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57CEC00-50C3-4776-8354-A5161155123B}" type="presOf" srcId="{D957D636-0ACA-4359-8F47-7DBA99235AEB}" destId="{37098C48-5DA2-4969-AEF6-61D64FAE8170}" srcOrd="0" destOrd="0" presId="urn:microsoft.com/office/officeart/2018/2/layout/IconVerticalSolidList"/>
    <dgm:cxn modelId="{62AAC32C-7490-4417-AC0A-FBA8AD4D206F}" srcId="{5C147B11-8966-4813-9754-8935A769BA70}" destId="{19929691-7B20-4F76-BF20-A43C37924D35}" srcOrd="1" destOrd="0" parTransId="{2CBCFC36-1774-474E-B26B-D4B6FF77B745}" sibTransId="{4540A2F6-E5CB-49CD-A6B7-D3E88C6637A8}"/>
    <dgm:cxn modelId="{6315EF30-9536-44A0-B947-F1CED35E6FD4}" type="presOf" srcId="{19929691-7B20-4F76-BF20-A43C37924D35}" destId="{FFE99032-DB09-4661-9C4C-79DD4AC42B77}" srcOrd="0" destOrd="0" presId="urn:microsoft.com/office/officeart/2018/2/layout/IconVerticalSolidList"/>
    <dgm:cxn modelId="{DAD2483F-0546-4D4B-AAF5-B4F4C258DE87}" type="presOf" srcId="{5C147B11-8966-4813-9754-8935A769BA70}" destId="{8917EC0B-7F74-4AA9-90C0-109CA8CEF750}" srcOrd="0" destOrd="0" presId="urn:microsoft.com/office/officeart/2018/2/layout/IconVerticalSolidList"/>
    <dgm:cxn modelId="{639FEA41-3532-4813-ABF8-CE6E987EFF62}" srcId="{5C147B11-8966-4813-9754-8935A769BA70}" destId="{D957D636-0ACA-4359-8F47-7DBA99235AEB}" srcOrd="0" destOrd="0" parTransId="{196287EB-4D50-416B-8438-30EDE20D4F64}" sibTransId="{ED2D4DA7-49AA-42A5-A3ED-13A05021C370}"/>
    <dgm:cxn modelId="{7730168F-5B40-4AE3-969B-98D4AA32C998}" type="presParOf" srcId="{8917EC0B-7F74-4AA9-90C0-109CA8CEF750}" destId="{C5994FCB-1BC1-4A82-8DF4-64C20C8D5184}" srcOrd="0" destOrd="0" presId="urn:microsoft.com/office/officeart/2018/2/layout/IconVerticalSolidList"/>
    <dgm:cxn modelId="{6929D74A-D1ED-48DA-876C-428AABE4C2B3}" type="presParOf" srcId="{C5994FCB-1BC1-4A82-8DF4-64C20C8D5184}" destId="{49A67AFF-F951-446C-AD0C-E39275BFEB40}" srcOrd="0" destOrd="0" presId="urn:microsoft.com/office/officeart/2018/2/layout/IconVerticalSolidList"/>
    <dgm:cxn modelId="{F191B437-A77A-4B21-90DC-F885FF2B5E77}" type="presParOf" srcId="{C5994FCB-1BC1-4A82-8DF4-64C20C8D5184}" destId="{16894D43-D315-4794-9BCB-20FEA6B61A2F}" srcOrd="1" destOrd="0" presId="urn:microsoft.com/office/officeart/2018/2/layout/IconVerticalSolidList"/>
    <dgm:cxn modelId="{ACD5408C-DFC3-42AB-92E8-9828807A356E}" type="presParOf" srcId="{C5994FCB-1BC1-4A82-8DF4-64C20C8D5184}" destId="{5CDA7038-A6AF-4C44-A58A-B1469FBD8549}" srcOrd="2" destOrd="0" presId="urn:microsoft.com/office/officeart/2018/2/layout/IconVerticalSolidList"/>
    <dgm:cxn modelId="{61044C61-1898-4423-B542-E7203E622DE2}" type="presParOf" srcId="{C5994FCB-1BC1-4A82-8DF4-64C20C8D5184}" destId="{37098C48-5DA2-4969-AEF6-61D64FAE8170}" srcOrd="3" destOrd="0" presId="urn:microsoft.com/office/officeart/2018/2/layout/IconVerticalSolidList"/>
    <dgm:cxn modelId="{DAC51397-5096-4446-8543-16925BC0DB69}" type="presParOf" srcId="{8917EC0B-7F74-4AA9-90C0-109CA8CEF750}" destId="{4A619BA7-332D-4C7C-8AFB-173225915633}" srcOrd="1" destOrd="0" presId="urn:microsoft.com/office/officeart/2018/2/layout/IconVerticalSolidList"/>
    <dgm:cxn modelId="{12225DAD-A7CD-4843-95F5-446E7D0A0C32}" type="presParOf" srcId="{8917EC0B-7F74-4AA9-90C0-109CA8CEF750}" destId="{D138A7F0-AE06-4A91-A05F-6724159516C3}" srcOrd="2" destOrd="0" presId="urn:microsoft.com/office/officeart/2018/2/layout/IconVerticalSolidList"/>
    <dgm:cxn modelId="{2BBD7EED-1CB8-4F37-959B-80F3E85F7B91}" type="presParOf" srcId="{D138A7F0-AE06-4A91-A05F-6724159516C3}" destId="{0D57EA18-C4DE-4B0C-88F2-A66C547F65D6}" srcOrd="0" destOrd="0" presId="urn:microsoft.com/office/officeart/2018/2/layout/IconVerticalSolidList"/>
    <dgm:cxn modelId="{E4C506C1-DAE4-4EE4-BAEE-87DA758AB5FF}" type="presParOf" srcId="{D138A7F0-AE06-4A91-A05F-6724159516C3}" destId="{FED9D4D2-3D99-47F8-BA44-1FE147F7BD88}" srcOrd="1" destOrd="0" presId="urn:microsoft.com/office/officeart/2018/2/layout/IconVerticalSolidList"/>
    <dgm:cxn modelId="{B390403F-38F1-4816-BDBB-805D47D2C9EF}" type="presParOf" srcId="{D138A7F0-AE06-4A91-A05F-6724159516C3}" destId="{971AD4C9-17B5-4D61-99C4-47F0E0ABA0DD}" srcOrd="2" destOrd="0" presId="urn:microsoft.com/office/officeart/2018/2/layout/IconVerticalSolidList"/>
    <dgm:cxn modelId="{718B38D8-11D3-467C-ADF8-A8FB11D1C9CE}" type="presParOf" srcId="{D138A7F0-AE06-4A91-A05F-6724159516C3}" destId="{FFE99032-DB09-4661-9C4C-79DD4AC42B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67AFF-F951-446C-AD0C-E39275BFEB40}">
      <dsp:nvSpPr>
        <dsp:cNvPr id="0" name=""/>
        <dsp:cNvSpPr/>
      </dsp:nvSpPr>
      <dsp:spPr>
        <a:xfrm>
          <a:off x="0" y="684014"/>
          <a:ext cx="5727511" cy="14923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94D43-D315-4794-9BCB-20FEA6B61A2F}">
      <dsp:nvSpPr>
        <dsp:cNvPr id="0" name=""/>
        <dsp:cNvSpPr/>
      </dsp:nvSpPr>
      <dsp:spPr>
        <a:xfrm>
          <a:off x="451427" y="913368"/>
          <a:ext cx="820776" cy="820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98C48-5DA2-4969-AEF6-61D64FAE8170}">
      <dsp:nvSpPr>
        <dsp:cNvPr id="0" name=""/>
        <dsp:cNvSpPr/>
      </dsp:nvSpPr>
      <dsp:spPr>
        <a:xfrm>
          <a:off x="1723630" y="577596"/>
          <a:ext cx="3874706" cy="172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5" tIns="182615" rIns="182615" bIns="1826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This dataset provides a comprehensive view of books in a library catalog, capturing details like genre, type, customer ratings, and average reading time. The goal is to analyze trends, understand customer preferences, and identify patterns in pricing and reading habits.</a:t>
          </a:r>
        </a:p>
      </dsp:txBody>
      <dsp:txXfrm>
        <a:off x="1723630" y="577596"/>
        <a:ext cx="3874706" cy="1725496"/>
      </dsp:txXfrm>
    </dsp:sp>
    <dsp:sp modelId="{0D57EA18-C4DE-4B0C-88F2-A66C547F65D6}">
      <dsp:nvSpPr>
        <dsp:cNvPr id="0" name=""/>
        <dsp:cNvSpPr/>
      </dsp:nvSpPr>
      <dsp:spPr>
        <a:xfrm>
          <a:off x="0" y="2669397"/>
          <a:ext cx="5727511" cy="14923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9D4D2-3D99-47F8-BA44-1FE147F7BD88}">
      <dsp:nvSpPr>
        <dsp:cNvPr id="0" name=""/>
        <dsp:cNvSpPr/>
      </dsp:nvSpPr>
      <dsp:spPr>
        <a:xfrm>
          <a:off x="451427" y="3011945"/>
          <a:ext cx="820776" cy="820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99032-DB09-4661-9C4C-79DD4AC42B77}">
      <dsp:nvSpPr>
        <dsp:cNvPr id="0" name=""/>
        <dsp:cNvSpPr/>
      </dsp:nvSpPr>
      <dsp:spPr>
        <a:xfrm>
          <a:off x="1723630" y="2676173"/>
          <a:ext cx="3874706" cy="172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5" tIns="182615" rIns="182615" bIns="1826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We are comparing data of over </a:t>
          </a:r>
          <a:r>
            <a:rPr lang="en-US" sz="1400" b="1" kern="1200" dirty="0">
              <a:solidFill>
                <a:schemeClr val="bg1"/>
              </a:solidFill>
            </a:rPr>
            <a:t>10,000 books</a:t>
          </a:r>
          <a:r>
            <a:rPr lang="en-US" sz="1400" kern="1200" dirty="0">
              <a:solidFill>
                <a:schemeClr val="bg1"/>
              </a:solidFill>
            </a:rPr>
            <a:t> in a library, featuring </a:t>
          </a:r>
          <a:r>
            <a:rPr lang="en-US" sz="1400" b="1" kern="1200" dirty="0">
              <a:solidFill>
                <a:schemeClr val="bg1"/>
              </a:solidFill>
            </a:rPr>
            <a:t>9 unique titles</a:t>
          </a:r>
          <a:r>
            <a:rPr lang="en-US" sz="1400" kern="1200" dirty="0">
              <a:solidFill>
                <a:schemeClr val="bg1"/>
              </a:solidFill>
            </a:rPr>
            <a:t> across </a:t>
          </a:r>
          <a:r>
            <a:rPr lang="en-US" sz="1400" b="1" kern="1200" dirty="0">
              <a:solidFill>
                <a:schemeClr val="bg1"/>
              </a:solidFill>
            </a:rPr>
            <a:t>3 genres</a:t>
          </a:r>
          <a:r>
            <a:rPr lang="en-US" sz="1400" kern="1200" dirty="0">
              <a:solidFill>
                <a:schemeClr val="bg1"/>
              </a:solidFill>
            </a:rPr>
            <a:t>, with the dataset spanning a period of </a:t>
          </a:r>
          <a:r>
            <a:rPr lang="en-US" sz="1400" b="1" kern="1200" dirty="0">
              <a:solidFill>
                <a:schemeClr val="bg1"/>
              </a:solidFill>
            </a:rPr>
            <a:t>1 year</a:t>
          </a:r>
          <a:r>
            <a:rPr lang="en-US" sz="1400" kern="1200" dirty="0">
              <a:solidFill>
                <a:schemeClr val="bg1"/>
              </a:solidFill>
            </a:rPr>
            <a:t>.</a:t>
          </a:r>
          <a:br>
            <a:rPr lang="en-US" sz="1400" kern="1200" dirty="0"/>
          </a:br>
          <a:endParaRPr lang="en-US" sz="1400" kern="1200" dirty="0"/>
        </a:p>
      </dsp:txBody>
      <dsp:txXfrm>
        <a:off x="1723630" y="2676173"/>
        <a:ext cx="3874706" cy="172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28143B-46B0-BDA8-7161-005066A93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Section: 6382.502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EE508-E652-DA8B-2640-9E2FCFDB81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76FA-1F37-B444-81A0-B272639C425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8BCFB-CB47-8AC3-30F0-F144B958E4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13ABF-B22A-3E8B-E866-90B8ECCDC8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F6A0-F3F8-584C-B375-6AEC8F32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656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Section: 6382.502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047BF-640C-E046-A0CE-42CBAA38DB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D17C-C897-E047-857A-9A229BBB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40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87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3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EE14-065A-29C4-0EF9-70C9F465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kern="1200" cap="all" spc="400" baseline="0">
                <a:latin typeface="+mj-lt"/>
                <a:ea typeface="+mj-ea"/>
                <a:cs typeface="+mj-cs"/>
              </a:rPr>
              <a:t>Python Final Project</a:t>
            </a:r>
            <a:br>
              <a:rPr lang="en-US" sz="1500" kern="1200" cap="all" spc="400" baseline="0">
                <a:latin typeface="+mj-lt"/>
                <a:ea typeface="+mj-ea"/>
                <a:cs typeface="+mj-cs"/>
              </a:rPr>
            </a:br>
            <a:r>
              <a:rPr lang="en-US" sz="1500" kern="1200" cap="all" spc="400" baseline="0">
                <a:latin typeface="+mj-lt"/>
                <a:ea typeface="+mj-ea"/>
                <a:cs typeface="+mj-cs"/>
              </a:rPr>
              <a:t>MIS 6382.502 Group 11</a:t>
            </a:r>
            <a:br>
              <a:rPr lang="en-US" sz="1500" kern="1200" cap="all" spc="400" baseline="0">
                <a:effectLst/>
                <a:latin typeface="+mj-lt"/>
                <a:ea typeface="+mj-ea"/>
                <a:cs typeface="+mj-cs"/>
              </a:rPr>
            </a:br>
            <a:endParaRPr lang="en-US" sz="1500" kern="1200" cap="all" spc="400" baseline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00756-A6A4-C53B-E6DA-1E701F04905D}"/>
              </a:ext>
            </a:extLst>
          </p:cNvPr>
          <p:cNvSpPr txBox="1"/>
          <p:nvPr/>
        </p:nvSpPr>
        <p:spPr>
          <a:xfrm>
            <a:off x="1079500" y="1854200"/>
            <a:ext cx="4741200" cy="5539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0" kern="1200" cap="all" spc="3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Section: 6382.502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5A23388-DA72-D3C7-5FA0-4BEA6BD0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Ameya Naik</a:t>
            </a:r>
          </a:p>
          <a:p>
            <a:r>
              <a:rPr lang="en-US" dirty="0"/>
              <a:t>Chinmyee Gurav</a:t>
            </a:r>
          </a:p>
          <a:p>
            <a:r>
              <a:rPr lang="en-US" dirty="0"/>
              <a:t>Gauri Binoy</a:t>
            </a:r>
          </a:p>
          <a:p>
            <a:r>
              <a:rPr lang="en-US" dirty="0"/>
              <a:t>Shashank Marri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5F851-66D1-4145-3744-583171AAA9E0}"/>
              </a:ext>
            </a:extLst>
          </p:cNvPr>
          <p:cNvSpPr txBox="1"/>
          <p:nvPr/>
        </p:nvSpPr>
        <p:spPr>
          <a:xfrm>
            <a:off x="6364950" y="1854200"/>
            <a:ext cx="4741200" cy="5539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0" kern="1200" cap="all" spc="3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Group 11</a:t>
            </a:r>
          </a:p>
        </p:txBody>
      </p:sp>
      <p:pic>
        <p:nvPicPr>
          <p:cNvPr id="19" name="Picture Placeholder 9" descr="A white text on an orange background&#10;&#10;Description automatically generated">
            <a:extLst>
              <a:ext uri="{FF2B5EF4-FFF2-40B4-BE49-F238E27FC236}">
                <a16:creationId xmlns:a16="http://schemas.microsoft.com/office/drawing/2014/main" id="{66F2441F-8587-B967-B677-810C9AE2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46" b="12545"/>
          <a:stretch/>
        </p:blipFill>
        <p:spPr>
          <a:xfrm>
            <a:off x="6364950" y="2525560"/>
            <a:ext cx="4741200" cy="324341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184D8-3194-C30C-7123-E5BDC59CCABC}"/>
              </a:ext>
            </a:extLst>
          </p:cNvPr>
          <p:cNvSpPr txBox="1"/>
          <p:nvPr/>
        </p:nvSpPr>
        <p:spPr>
          <a:xfrm>
            <a:off x="592282" y="1766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6A431-C690-7104-B947-089A5BE8C3D0}"/>
              </a:ext>
            </a:extLst>
          </p:cNvPr>
          <p:cNvSpPr txBox="1"/>
          <p:nvPr/>
        </p:nvSpPr>
        <p:spPr>
          <a:xfrm>
            <a:off x="324757" y="6196263"/>
            <a:ext cx="312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Mentor: Prof. Rabih </a:t>
            </a:r>
            <a:r>
              <a:rPr lang="en-US" dirty="0" err="1"/>
              <a:t>Neouchi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2C467-B19E-E2DA-68D1-418C97D43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1E79-07D1-B944-B204-8B72D069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6" y="469777"/>
            <a:ext cx="9368588" cy="655637"/>
          </a:xfrm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Scatter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Reading Time Vs Number of Ratings</a:t>
            </a:r>
            <a:br>
              <a:rPr lang="en-US" sz="2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95CEA-829E-D92E-D74B-E44E3C41C585}"/>
              </a:ext>
            </a:extLst>
          </p:cNvPr>
          <p:cNvSpPr txBox="1"/>
          <p:nvPr/>
        </p:nvSpPr>
        <p:spPr>
          <a:xfrm>
            <a:off x="545745" y="1516596"/>
            <a:ext cx="4038287" cy="4608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000" b="1" dirty="0">
                <a:effectLst/>
                <a:latin typeface="Cambria" panose="02040503050406030204" pitchFamily="18" charset="0"/>
              </a:rPr>
              <a:t>Key Insights:</a:t>
            </a:r>
            <a:endParaRPr lang="en-US" sz="2000" dirty="0">
              <a:effectLst/>
              <a:latin typeface="Cambria" panose="02040503050406030204" pitchFamily="18" charset="0"/>
            </a:endParaRP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dirty="0">
                <a:effectLst/>
                <a:latin typeface="Cambria" panose="02040503050406030204" pitchFamily="18" charset="0"/>
              </a:rPr>
              <a:t>1. </a:t>
            </a:r>
            <a:r>
              <a:rPr lang="en-US" b="1" dirty="0">
                <a:effectLst/>
                <a:latin typeface="Cambria" panose="02040503050406030204" pitchFamily="18" charset="0"/>
              </a:rPr>
              <a:t>High Ratings for “Murder on the Orient Express” and “The Selfish Gene”</a:t>
            </a:r>
            <a:r>
              <a:rPr lang="en-US" dirty="0">
                <a:effectLst/>
                <a:latin typeface="Cambria" panose="02040503050406030204" pitchFamily="18" charset="0"/>
              </a:rPr>
              <a:t>: These books stand out with the highest number of ratings, indicating their popularity and strong engagement among readers.</a:t>
            </a:r>
          </a:p>
          <a:p>
            <a:pPr>
              <a:spcBef>
                <a:spcPts val="900"/>
              </a:spcBef>
            </a:pPr>
            <a:r>
              <a:rPr lang="en-US" dirty="0">
                <a:effectLst/>
                <a:latin typeface="Cambria" panose="02040503050406030204" pitchFamily="18" charset="0"/>
              </a:rPr>
              <a:t>2. </a:t>
            </a:r>
            <a:r>
              <a:rPr lang="en-US" b="1" dirty="0">
                <a:effectLst/>
                <a:latin typeface="Cambria" panose="02040503050406030204" pitchFamily="18" charset="0"/>
              </a:rPr>
              <a:t>Wide Variation in Reading Times</a:t>
            </a:r>
            <a:r>
              <a:rPr lang="en-US" dirty="0">
                <a:effectLst/>
                <a:latin typeface="Cambria" panose="02040503050406030204" pitchFamily="18" charset="0"/>
              </a:rPr>
              <a:t>: Books such as “Gone Girl” and “Sapiens” show a broad range of average reading times, suggesting diverse reader engagement levels and preferences depending on book complexity and genre.</a:t>
            </a:r>
          </a:p>
          <a:p>
            <a:pPr marL="360000" indent="-360000"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14B6B07-28B2-B7F9-ED83-AAAE078A0D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76" y="1774386"/>
            <a:ext cx="6531942" cy="40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4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DFA0-5DBE-CC4A-22A7-A3AD0CB1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CD1-F8F2-7F24-A733-036A3D4B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67" y="431722"/>
            <a:ext cx="9203361" cy="1292400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  <a:r>
              <a:rPr lang="en-US" b="1" i="0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Average Reading time by Rating Type</a:t>
            </a:r>
            <a:endParaRPr lang="en-US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3C7B2-9FC7-89A9-6D45-A27419FD89DD}"/>
              </a:ext>
            </a:extLst>
          </p:cNvPr>
          <p:cNvSpPr txBox="1"/>
          <p:nvPr/>
        </p:nvSpPr>
        <p:spPr>
          <a:xfrm>
            <a:off x="469232" y="2122821"/>
            <a:ext cx="4848726" cy="383807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b="1" kern="1200" dirty="0">
                <a:latin typeface="Cambria" panose="02040503050406030204" pitchFamily="18" charset="0"/>
              </a:rPr>
              <a:t>Key Insights:</a:t>
            </a:r>
            <a:endParaRPr lang="en-US" sz="1600" kern="1200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1600" dirty="0">
                <a:effectLst/>
                <a:latin typeface="Cambria" panose="02040503050406030204" pitchFamily="18" charset="0"/>
              </a:rPr>
              <a:t>1. </a:t>
            </a:r>
            <a:r>
              <a:rPr lang="en-US" sz="1600" b="1" dirty="0">
                <a:effectLst/>
                <a:latin typeface="Cambria" panose="02040503050406030204" pitchFamily="18" charset="0"/>
              </a:rPr>
              <a:t>Fiction Books Show Higher Reading Time</a:t>
            </a:r>
            <a:r>
              <a:rPr lang="en-US" sz="1600" dirty="0">
                <a:effectLst/>
                <a:latin typeface="Cambria" panose="02040503050406030204" pitchFamily="18" charset="0"/>
              </a:rPr>
              <a:t>: Fiction books consistently have higher average reading times compared to Non-Fiction across ratings, with a notable peak at a rating of 3, averaging 36.8 hours.</a:t>
            </a:r>
          </a:p>
          <a:p>
            <a:pPr>
              <a:spcBef>
                <a:spcPts val="900"/>
              </a:spcBef>
            </a:pPr>
            <a:r>
              <a:rPr lang="en-US" sz="1600" dirty="0">
                <a:effectLst/>
                <a:latin typeface="Cambria" panose="02040503050406030204" pitchFamily="18" charset="0"/>
              </a:rPr>
              <a:t>2. </a:t>
            </a:r>
            <a:r>
              <a:rPr lang="en-US" sz="1600" b="1" dirty="0">
                <a:effectLst/>
                <a:latin typeface="Cambria" panose="02040503050406030204" pitchFamily="18" charset="0"/>
              </a:rPr>
              <a:t>Non-Fiction Books Have Lower Engagement</a:t>
            </a:r>
            <a:r>
              <a:rPr lang="en-US" sz="1600" dirty="0">
                <a:effectLst/>
                <a:latin typeface="Cambria" panose="02040503050406030204" pitchFamily="18" charset="0"/>
              </a:rPr>
              <a:t>: Non-Fiction books display lower average reading times overall, particularly at ratings of 3 and 4, where the average reading times are 28.4 and 26.2 hours, respectively, indicating lesser engagement compared to Fiction.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US" sz="16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8D50029-6464-B274-0C15-CC544E3BF5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37" y="1657438"/>
            <a:ext cx="5583238" cy="47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10886-F0B2-2C38-81FF-2B337B1F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5D3C-6DE9-5D54-401A-EBE8DA4F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92" y="782638"/>
            <a:ext cx="3906000" cy="1292400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i="0" u="none" strike="noStrike" kern="1200" cap="all" spc="400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57648-6C0E-AAEF-BFD9-B5B99DD77C45}"/>
              </a:ext>
            </a:extLst>
          </p:cNvPr>
          <p:cNvSpPr txBox="1"/>
          <p:nvPr/>
        </p:nvSpPr>
        <p:spPr>
          <a:xfrm>
            <a:off x="1079499" y="2664000"/>
            <a:ext cx="3905999" cy="3106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US" sz="14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3CCC7-2886-1C4A-A725-C4881E79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810527"/>
            <a:ext cx="9291722" cy="4813745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The dataset provides a well-rounded view of the library’s collection, shedding light on patterns in book pricing, genre preferences, ratings, and reader engagement.</a:t>
            </a:r>
          </a:p>
          <a:p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Dominant Genres</a:t>
            </a: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:  Fiction and Science books dominate the collection, indicating strong reader interest in imaginative and knowledge-driven content. The limited presence of Biography books highlights an opportunity for expansion in this genre.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Pricing Structure</a:t>
            </a: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: The majority of books are priced within a balanced mid-range ($45–$65), ensuring accessibility and affordability for a wide range of readers.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Reader Engagement</a:t>
            </a: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: Engagement varies across genres and price ranges: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Mid-priced books show consistent engagement.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Higher-priced books display greater variability in reading times, reflecting differing levels of reader commitment.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Ratings Patterns</a:t>
            </a: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: Ratings are consistently high across genres, suggesting uniform quality within the collection. Fiction books, however, exhibit a slightly higher proportion of perfect ratings, underscoring their popularity and positive reception.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Overall Insights</a:t>
            </a: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: The dataset reflects a well-curated library collection with opportunities for improvement: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Increase genre diversity, especially for Biography books.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Address gaps in quick-read options to cater to varied reader preferences.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</a:rPr>
              <a:t>Maintain focus on quality and accessibility to serve a broad readership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3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43E2-BFC4-818A-D9DC-9BB2213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7884-639B-B106-0AB4-97CD64E9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35743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latin typeface="Cambria" panose="02040503050406030204" pitchFamily="18" charset="0"/>
              </a:rPr>
              <a:t>Diversify Genre Representation: </a:t>
            </a:r>
            <a:r>
              <a:rPr lang="en-US" sz="2300" dirty="0">
                <a:latin typeface="Cambria" panose="02040503050406030204" pitchFamily="18" charset="0"/>
              </a:rPr>
              <a:t>Increase the collection of </a:t>
            </a:r>
            <a:r>
              <a:rPr lang="en-US" sz="2300" dirty="0" err="1">
                <a:latin typeface="Cambria" panose="02040503050406030204" pitchFamily="18" charset="0"/>
              </a:rPr>
              <a:t>BiographyBooks</a:t>
            </a:r>
            <a:r>
              <a:rPr lang="en-US" sz="2300" dirty="0">
                <a:latin typeface="Cambria" panose="02040503050406030204" pitchFamily="18" charset="0"/>
              </a:rPr>
              <a:t> to balance genre availability and cater to a broader audience. This can attract readers with interests in real-life stories and historical accounts, addressing the current gap in the library’s offerings.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latin typeface="Cambria" panose="02040503050406030204" pitchFamily="18" charset="0"/>
              </a:rPr>
              <a:t>Enhance Pricing Strategy: </a:t>
            </a:r>
            <a:r>
              <a:rPr lang="en-US" sz="2300" dirty="0">
                <a:latin typeface="Cambria" panose="02040503050406030204" pitchFamily="18" charset="0"/>
              </a:rPr>
              <a:t>Introduce a wider range of books in the lower-priced segment (&lt;$45) to ensure affordability for cost-sensitive readers.   Similarly, evaluate the content quality of higher-priced books ($50+) to justify their cost and improve reader engagement.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latin typeface="Cambria" panose="02040503050406030204" pitchFamily="18" charset="0"/>
              </a:rPr>
              <a:t>Expand Quick-Read Options: </a:t>
            </a:r>
            <a:r>
              <a:rPr lang="en-US" sz="2300" dirty="0">
                <a:latin typeface="Cambria" panose="02040503050406030204" pitchFamily="18" charset="0"/>
              </a:rPr>
              <a:t>Add more books with shorter average reading times (&lt;25 hours) to meet the needs of busy readers or those seeking less time-intensive options. This will enhance the library’s appeal to diverse reader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latin typeface="Cambria" panose="02040503050406030204" pitchFamily="18" charset="0"/>
              </a:rPr>
              <a:t>Improve Data Tracking: </a:t>
            </a:r>
            <a:r>
              <a:rPr lang="en-US" sz="2300" dirty="0">
                <a:latin typeface="Cambria" panose="02040503050406030204" pitchFamily="18" charset="0"/>
              </a:rPr>
              <a:t>Address gaps in data, such as the missing entries for </a:t>
            </a:r>
            <a:r>
              <a:rPr lang="en-US" sz="2300" dirty="0" err="1">
                <a:latin typeface="Cambria" panose="02040503050406030204" pitchFamily="18" charset="0"/>
              </a:rPr>
              <a:t>MysteryBooks</a:t>
            </a:r>
            <a:r>
              <a:rPr lang="en-US" sz="2300" dirty="0">
                <a:latin typeface="Cambria" panose="02040503050406030204" pitchFamily="18" charset="0"/>
              </a:rPr>
              <a:t> post-November 2022, by implementing robust tracking systems to ensure consistent updates across all genres and time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746A7-6890-CCA9-2787-002D047B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85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62F-A5B7-73B2-D467-C9ECB79F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451301"/>
            <a:ext cx="10818874" cy="492358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Introduction to Data: </a:t>
            </a:r>
            <a:r>
              <a:rPr lang="en-US" sz="2400" b="1" dirty="0"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Exploring Library Book Data</a:t>
            </a:r>
            <a:br>
              <a:rPr 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</a:br>
            <a:endParaRPr lang="en-US" sz="24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DB5BDA-29BA-FFD5-DAD6-0F6628910C2E}"/>
              </a:ext>
            </a:extLst>
          </p:cNvPr>
          <p:cNvGrpSpPr/>
          <p:nvPr/>
        </p:nvGrpSpPr>
        <p:grpSpPr>
          <a:xfrm>
            <a:off x="6989080" y="1557821"/>
            <a:ext cx="4164194" cy="4857355"/>
            <a:chOff x="7674880" y="1557822"/>
            <a:chExt cx="2597490" cy="27494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2B25651-2883-B713-ECBE-E627EF99D073}"/>
                </a:ext>
              </a:extLst>
            </p:cNvPr>
            <p:cNvSpPr/>
            <p:nvPr/>
          </p:nvSpPr>
          <p:spPr>
            <a:xfrm rot="21600000">
              <a:off x="7674880" y="1557822"/>
              <a:ext cx="2597489" cy="272501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4" bIns="4572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Cambria" panose="02040503050406030204" pitchFamily="18" charset="0"/>
                </a:rPr>
                <a:t>Unique ID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1AAB2A4-FD3B-1977-EE33-A200C4FAEFA5}"/>
                </a:ext>
              </a:extLst>
            </p:cNvPr>
            <p:cNvSpPr/>
            <p:nvPr/>
          </p:nvSpPr>
          <p:spPr>
            <a:xfrm rot="21600000">
              <a:off x="7674880" y="1911665"/>
              <a:ext cx="2597489" cy="272501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4" bIns="4572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Date Added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C753806-0893-E0AD-F0C7-D2A885C9B676}"/>
                </a:ext>
              </a:extLst>
            </p:cNvPr>
            <p:cNvSpPr/>
            <p:nvPr/>
          </p:nvSpPr>
          <p:spPr>
            <a:xfrm rot="21600000">
              <a:off x="7674880" y="2265508"/>
              <a:ext cx="2597489" cy="272500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Title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016AA02-3416-CF63-B869-5F9E2A6CE1A6}"/>
                </a:ext>
              </a:extLst>
            </p:cNvPr>
            <p:cNvSpPr/>
            <p:nvPr/>
          </p:nvSpPr>
          <p:spPr>
            <a:xfrm rot="21600000">
              <a:off x="7674880" y="2619351"/>
              <a:ext cx="2597489" cy="272500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Genre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5C71E39-FB3A-C78A-7BCD-39D6F262B4AE}"/>
                </a:ext>
              </a:extLst>
            </p:cNvPr>
            <p:cNvSpPr/>
            <p:nvPr/>
          </p:nvSpPr>
          <p:spPr>
            <a:xfrm rot="21600000">
              <a:off x="7674880" y="2973194"/>
              <a:ext cx="2597489" cy="272500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Type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BE991E3-9D72-7B7B-8B3D-E6C3F47ACC2D}"/>
                </a:ext>
              </a:extLst>
            </p:cNvPr>
            <p:cNvSpPr/>
            <p:nvPr/>
          </p:nvSpPr>
          <p:spPr>
            <a:xfrm rot="21600000">
              <a:off x="7674880" y="3327036"/>
              <a:ext cx="2597490" cy="272500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5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Rating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533B727-960E-3774-EA1B-23560CC42123}"/>
                </a:ext>
              </a:extLst>
            </p:cNvPr>
            <p:cNvSpPr/>
            <p:nvPr/>
          </p:nvSpPr>
          <p:spPr>
            <a:xfrm rot="21600000">
              <a:off x="7674880" y="3680879"/>
              <a:ext cx="2597490" cy="272500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5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Average Reading Time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907FD51-ED30-063D-EEEA-BAD386A6A924}"/>
                </a:ext>
              </a:extLst>
            </p:cNvPr>
            <p:cNvSpPr/>
            <p:nvPr/>
          </p:nvSpPr>
          <p:spPr>
            <a:xfrm rot="21600000">
              <a:off x="7674880" y="4034722"/>
              <a:ext cx="2597489" cy="272500"/>
            </a:xfrm>
            <a:custGeom>
              <a:avLst/>
              <a:gdLst>
                <a:gd name="connsiteX0" fmla="*/ 0 w 2597489"/>
                <a:gd name="connsiteY0" fmla="*/ 0 h 272499"/>
                <a:gd name="connsiteX1" fmla="*/ 2461240 w 2597489"/>
                <a:gd name="connsiteY1" fmla="*/ 0 h 272499"/>
                <a:gd name="connsiteX2" fmla="*/ 2597489 w 2597489"/>
                <a:gd name="connsiteY2" fmla="*/ 136250 h 272499"/>
                <a:gd name="connsiteX3" fmla="*/ 2461240 w 2597489"/>
                <a:gd name="connsiteY3" fmla="*/ 272499 h 272499"/>
                <a:gd name="connsiteX4" fmla="*/ 0 w 2597489"/>
                <a:gd name="connsiteY4" fmla="*/ 272499 h 272499"/>
                <a:gd name="connsiteX5" fmla="*/ 0 w 2597489"/>
                <a:gd name="connsiteY5" fmla="*/ 0 h 2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489" h="272499">
                  <a:moveTo>
                    <a:pt x="2597489" y="272498"/>
                  </a:moveTo>
                  <a:lnTo>
                    <a:pt x="136249" y="272498"/>
                  </a:lnTo>
                  <a:lnTo>
                    <a:pt x="0" y="136249"/>
                  </a:lnTo>
                  <a:lnTo>
                    <a:pt x="136249" y="1"/>
                  </a:lnTo>
                  <a:lnTo>
                    <a:pt x="2597489" y="1"/>
                  </a:lnTo>
                  <a:lnTo>
                    <a:pt x="2597489" y="272498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290" tIns="45721" rIns="85344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Cambria" panose="02040503050406030204" pitchFamily="18" charset="0"/>
                </a:rPr>
                <a:t>Price</a:t>
              </a:r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265DD8-5982-35DD-14E8-6AB2FBB6A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620525"/>
              </p:ext>
            </p:extLst>
          </p:nvPr>
        </p:nvGraphicFramePr>
        <p:xfrm>
          <a:off x="601579" y="1184299"/>
          <a:ext cx="5727511" cy="497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B8ADFB1-A7A1-36BF-0826-EE596AA9E3F2}"/>
              </a:ext>
            </a:extLst>
          </p:cNvPr>
          <p:cNvSpPr txBox="1"/>
          <p:nvPr/>
        </p:nvSpPr>
        <p:spPr>
          <a:xfrm>
            <a:off x="7056830" y="1015669"/>
            <a:ext cx="409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Cambria" panose="02040503050406030204" pitchFamily="18" charset="0"/>
              </a:rPr>
              <a:t>Key Features of the Dataset</a:t>
            </a:r>
            <a:r>
              <a:rPr lang="en-US" sz="2400" dirty="0">
                <a:effectLst/>
                <a:latin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6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F8AC-C081-8B34-32D5-2EC7E207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40" y="475520"/>
            <a:ext cx="10026650" cy="655637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ctr"/>
            <a:r>
              <a:rPr lang="en-US" b="1" i="0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 Chart: Genre Distribution</a:t>
            </a:r>
            <a:endParaRPr lang="en-US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5B74F-03F7-B715-2D92-62C716AB11B7}"/>
              </a:ext>
            </a:extLst>
          </p:cNvPr>
          <p:cNvSpPr txBox="1"/>
          <p:nvPr/>
        </p:nvSpPr>
        <p:spPr>
          <a:xfrm>
            <a:off x="281050" y="1774386"/>
            <a:ext cx="5257800" cy="4608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dirty="0">
                <a:latin typeface="Cambria" panose="02040503050406030204" pitchFamily="18" charset="0"/>
              </a:rPr>
              <a:t>Key Insights:</a:t>
            </a:r>
          </a:p>
          <a:p>
            <a:pPr>
              <a:spcBef>
                <a:spcPts val="900"/>
              </a:spcBef>
            </a:pPr>
            <a:endParaRPr lang="en-US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b="1" dirty="0">
                <a:latin typeface="Cambria" panose="02040503050406030204" pitchFamily="18" charset="0"/>
              </a:rPr>
              <a:t>1. </a:t>
            </a:r>
            <a:r>
              <a:rPr lang="en-US" b="1" dirty="0">
                <a:effectLst/>
                <a:latin typeface="Cambria" panose="02040503050406030204" pitchFamily="18" charset="0"/>
              </a:rPr>
              <a:t>Genre Popularity</a:t>
            </a:r>
            <a:r>
              <a:rPr lang="en-US" dirty="0">
                <a:effectLst/>
                <a:latin typeface="Cambria" panose="02040503050406030204" pitchFamily="18" charset="0"/>
              </a:rPr>
              <a:t>: </a:t>
            </a:r>
            <a:r>
              <a:rPr lang="en-US" dirty="0" err="1">
                <a:effectLst/>
                <a:latin typeface="Cambria" panose="02040503050406030204" pitchFamily="18" charset="0"/>
              </a:rPr>
              <a:t>MysteryBook</a:t>
            </a:r>
            <a:r>
              <a:rPr lang="en-US" dirty="0">
                <a:effectLst/>
                <a:latin typeface="Cambria" panose="02040503050406030204" pitchFamily="18" charset="0"/>
              </a:rPr>
              <a:t> and </a:t>
            </a:r>
            <a:r>
              <a:rPr lang="en-US" dirty="0" err="1">
                <a:effectLst/>
                <a:latin typeface="Cambria" panose="02040503050406030204" pitchFamily="18" charset="0"/>
              </a:rPr>
              <a:t>ScienceBook</a:t>
            </a:r>
            <a:r>
              <a:rPr lang="en-US" dirty="0">
                <a:effectLst/>
                <a:latin typeface="Cambria" panose="02040503050406030204" pitchFamily="18" charset="0"/>
              </a:rPr>
              <a:t> are the most prevalent genres in the collection, with 4,932 and 4,421 books respectively, highlighting a strong focus on these categories.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>
                <a:effectLst/>
                <a:latin typeface="Cambria" panose="02040503050406030204" pitchFamily="18" charset="0"/>
              </a:rPr>
              <a:t>2. </a:t>
            </a:r>
            <a:r>
              <a:rPr lang="en-US" b="1" dirty="0">
                <a:effectLst/>
                <a:latin typeface="Cambria" panose="02040503050406030204" pitchFamily="18" charset="0"/>
              </a:rPr>
              <a:t>Underrepresented Genre</a:t>
            </a:r>
            <a:r>
              <a:rPr lang="en-US" dirty="0">
                <a:effectLst/>
                <a:latin typeface="Cambria" panose="02040503050406030204" pitchFamily="18" charset="0"/>
              </a:rPr>
              <a:t>: </a:t>
            </a:r>
            <a:r>
              <a:rPr lang="en-US" dirty="0" err="1">
                <a:effectLst/>
                <a:latin typeface="Cambria" panose="02040503050406030204" pitchFamily="18" charset="0"/>
              </a:rPr>
              <a:t>BiographyBook</a:t>
            </a:r>
            <a:r>
              <a:rPr lang="en-US" dirty="0">
                <a:effectLst/>
                <a:latin typeface="Cambria" panose="02040503050406030204" pitchFamily="18" charset="0"/>
              </a:rPr>
              <a:t> is significantly underrepresented, with only 647 books, indicating an opportunity to expand the library’s offerings in this genre.</a:t>
            </a:r>
          </a:p>
          <a:p>
            <a:pPr marL="360000" indent="-360000"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952C2-02A0-6C6A-BD5E-6C3D9E5088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632015" y="1774386"/>
            <a:ext cx="6447377" cy="38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9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FCF2-1255-43DF-E4F2-83A8E3C3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0EF-3022-41DE-A02C-AD04C29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6" y="469777"/>
            <a:ext cx="9368588" cy="655637"/>
          </a:xfrm>
        </p:spPr>
        <p:txBody>
          <a:bodyPr vert="horz" lIns="0" tIns="0" rIns="0" bIns="0" rtlCol="0" anchor="t" anchorCtr="0">
            <a:normAutofit fontScale="90000"/>
          </a:bodyPr>
          <a:lstStyle/>
          <a:p>
            <a:pPr algn="ctr"/>
            <a:r>
              <a:rPr lang="en-US" b="1" i="0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 Chart: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Books with Highest Average Ratings</a:t>
            </a:r>
            <a:b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DEFFA-B8AE-A8E7-AFA8-FE4DAC1AF113}"/>
              </a:ext>
            </a:extLst>
          </p:cNvPr>
          <p:cNvSpPr txBox="1"/>
          <p:nvPr/>
        </p:nvSpPr>
        <p:spPr>
          <a:xfrm>
            <a:off x="281050" y="1774386"/>
            <a:ext cx="5181288" cy="4608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000" b="1" dirty="0">
                <a:effectLst/>
                <a:latin typeface="Cambria" panose="02040503050406030204" pitchFamily="18" charset="0"/>
              </a:rPr>
              <a:t>Key Insights:</a:t>
            </a:r>
            <a:endParaRPr lang="en-US" sz="2000" dirty="0">
              <a:effectLst/>
              <a:latin typeface="Cambria" panose="02040503050406030204" pitchFamily="18" charset="0"/>
            </a:endParaRP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b="1" dirty="0">
                <a:effectLst/>
                <a:latin typeface="Cambria" panose="02040503050406030204" pitchFamily="18" charset="0"/>
              </a:rPr>
              <a:t>1. Top-Rated Book: </a:t>
            </a:r>
            <a:r>
              <a:rPr lang="en-US" i="1" dirty="0">
                <a:effectLst/>
                <a:latin typeface="Cambria" panose="02040503050406030204" pitchFamily="18" charset="0"/>
              </a:rPr>
              <a:t>Steve Jobs</a:t>
            </a:r>
            <a:r>
              <a:rPr lang="en-US" dirty="0">
                <a:effectLst/>
                <a:latin typeface="Cambria" panose="02040503050406030204" pitchFamily="18" charset="0"/>
              </a:rPr>
              <a:t> stands out as the highest-rated book, with an average rating exceeding 3.5, reflecting its exceptional popularity and positive reception.</a:t>
            </a:r>
          </a:p>
          <a:p>
            <a:pPr>
              <a:spcBef>
                <a:spcPts val="900"/>
              </a:spcBef>
            </a:pPr>
            <a:r>
              <a:rPr lang="en-US" b="1" dirty="0">
                <a:effectLst/>
                <a:latin typeface="Cambria" panose="02040503050406030204" pitchFamily="18" charset="0"/>
              </a:rPr>
              <a:t>2. Consistent High Ratings: </a:t>
            </a:r>
            <a:r>
              <a:rPr lang="en-US" dirty="0">
                <a:effectLst/>
                <a:latin typeface="Cambria" panose="02040503050406030204" pitchFamily="18" charset="0"/>
              </a:rPr>
              <a:t>The remaining top-rated books, such as </a:t>
            </a:r>
            <a:r>
              <a:rPr lang="en-US" i="1" dirty="0">
                <a:effectLst/>
                <a:latin typeface="Cambria" panose="02040503050406030204" pitchFamily="18" charset="0"/>
              </a:rPr>
              <a:t>Sapiens</a:t>
            </a:r>
            <a:r>
              <a:rPr lang="en-US" dirty="0">
                <a:effectLst/>
                <a:latin typeface="Cambria" panose="02040503050406030204" pitchFamily="18" charset="0"/>
              </a:rPr>
              <a:t>, </a:t>
            </a:r>
            <a:r>
              <a:rPr lang="en-US" i="1" dirty="0">
                <a:effectLst/>
                <a:latin typeface="Cambria" panose="02040503050406030204" pitchFamily="18" charset="0"/>
              </a:rPr>
              <a:t>Malcolm X</a:t>
            </a:r>
            <a:r>
              <a:rPr lang="en-US" dirty="0">
                <a:effectLst/>
                <a:latin typeface="Cambria" panose="02040503050406030204" pitchFamily="18" charset="0"/>
              </a:rPr>
              <a:t>, and </a:t>
            </a:r>
            <a:r>
              <a:rPr lang="en-US" i="1" dirty="0">
                <a:effectLst/>
                <a:latin typeface="Cambria" panose="02040503050406030204" pitchFamily="18" charset="0"/>
              </a:rPr>
              <a:t>The Selfish Gene</a:t>
            </a:r>
            <a:r>
              <a:rPr lang="en-US" dirty="0">
                <a:effectLst/>
                <a:latin typeface="Cambria" panose="02040503050406030204" pitchFamily="18" charset="0"/>
              </a:rPr>
              <a:t>, have ratings slightly above 3.0, indicating consistent high-quality feedback across a diverse mix of genres, including biographies, science, and fiction.</a:t>
            </a:r>
          </a:p>
          <a:p>
            <a:pPr marL="360000" indent="-360000"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C36131F-1090-090F-1121-48C8974ADE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618747" y="1774385"/>
            <a:ext cx="6292203" cy="422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5B350-5BAC-90C5-5D3D-1AC00A6E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6FF-A794-E7F2-D634-07C5081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12" y="434307"/>
            <a:ext cx="10988175" cy="655637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kern="1200" cap="all" spc="400" baseline="0">
                <a:latin typeface="Arial" panose="020B0604020202020204" pitchFamily="34" charset="0"/>
                <a:cs typeface="Arial" panose="020B0604020202020204" pitchFamily="34" charset="0"/>
              </a:rPr>
              <a:t>BOX Plot</a:t>
            </a:r>
            <a:r>
              <a:rPr lang="en-US" sz="2400" b="1" u="none" strike="noStrike" kern="1200" cap="all" spc="400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kern="1200" cap="all" spc="400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Reading Time by Price Ranges</a:t>
            </a:r>
            <a:br>
              <a:rPr lang="en-US" sz="2400" b="1" kern="1200" cap="all" spc="400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kern="1200" cap="all" spc="400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3A9E0162-4AD4-F3C1-71EF-E044FA374D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115" y="986744"/>
            <a:ext cx="6814233" cy="33730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B8608-3117-8B3A-0629-AC94223388E0}"/>
              </a:ext>
            </a:extLst>
          </p:cNvPr>
          <p:cNvSpPr txBox="1"/>
          <p:nvPr/>
        </p:nvSpPr>
        <p:spPr>
          <a:xfrm>
            <a:off x="328863" y="4359789"/>
            <a:ext cx="11863137" cy="22054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latin typeface="Cambria" panose="02040503050406030204" pitchFamily="18" charset="0"/>
              </a:rPr>
              <a:t>Key Insights:</a:t>
            </a: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>
                <a:latin typeface="Cambria" panose="02040503050406030204" pitchFamily="18" charset="0"/>
              </a:rPr>
              <a:t>1. Mid-Range Stability: Books priced between $30–$50 have consistent engagement, with median reading times around 33–35 hours.</a:t>
            </a: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>
                <a:latin typeface="Cambria" panose="02040503050406030204" pitchFamily="18" charset="0"/>
              </a:rPr>
              <a:t>2. High Variability: Books priced above $50 show greater variability in reading times, with some outliers indicating lower engagement.</a:t>
            </a:r>
          </a:p>
          <a:p>
            <a:pPr marL="360000" indent="-360000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467A-76A7-7F60-5338-BAB8A8D80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8AC0-6572-89F7-8F1E-DCCE4209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7" y="349817"/>
            <a:ext cx="12115467" cy="655637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en-US" b="1" kern="1200" cap="all" spc="400" baseline="0" dirty="0"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r>
              <a:rPr lang="en-US" b="1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Ratings by Genre Over Time</a:t>
            </a:r>
            <a:b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sz="2400" b="1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6B43F-D0E2-67DF-EEBE-3F7AA9E4FA98}"/>
              </a:ext>
            </a:extLst>
          </p:cNvPr>
          <p:cNvSpPr txBox="1"/>
          <p:nvPr/>
        </p:nvSpPr>
        <p:spPr>
          <a:xfrm>
            <a:off x="328863" y="4540263"/>
            <a:ext cx="11863137" cy="22054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b="1" dirty="0">
                <a:latin typeface="Cambria" panose="02040503050406030204" pitchFamily="18" charset="0"/>
              </a:rPr>
              <a:t>Key Insights:</a:t>
            </a:r>
          </a:p>
          <a:p>
            <a:pPr>
              <a:spcBef>
                <a:spcPts val="900"/>
              </a:spcBef>
            </a:pPr>
            <a:r>
              <a:rPr lang="en-US" dirty="0">
                <a:effectLst/>
                <a:latin typeface=".AppleSystemUIFont"/>
              </a:rPr>
              <a:t>1. </a:t>
            </a:r>
            <a:r>
              <a:rPr lang="en-US" b="1" dirty="0">
                <a:effectLst/>
                <a:latin typeface=".AppleSystemUIFont"/>
              </a:rPr>
              <a:t>Consistent Ratings</a:t>
            </a:r>
            <a:r>
              <a:rPr lang="en-US" dirty="0">
                <a:effectLst/>
                <a:latin typeface=".AppleSystemUIFont"/>
              </a:rPr>
              <a:t>: </a:t>
            </a:r>
            <a:r>
              <a:rPr lang="en-US" dirty="0" err="1">
                <a:effectLst/>
                <a:latin typeface=".AppleSystemUIFont"/>
              </a:rPr>
              <a:t>BiographyBook</a:t>
            </a:r>
            <a:r>
              <a:rPr lang="en-US" dirty="0">
                <a:effectLst/>
                <a:latin typeface=".AppleSystemUIFont"/>
              </a:rPr>
              <a:t> and </a:t>
            </a:r>
            <a:r>
              <a:rPr lang="en-US" dirty="0" err="1">
                <a:effectLst/>
                <a:latin typeface=".AppleSystemUIFont"/>
              </a:rPr>
              <a:t>ScienceBook</a:t>
            </a:r>
            <a:r>
              <a:rPr lang="en-US" dirty="0">
                <a:effectLst/>
                <a:latin typeface=".AppleSystemUIFont"/>
              </a:rPr>
              <a:t> maintain steady average ratings around 3.0–3.5, indicating consistent reader satisfaction over time.</a:t>
            </a:r>
          </a:p>
          <a:p>
            <a:pPr>
              <a:spcBef>
                <a:spcPts val="900"/>
              </a:spcBef>
            </a:pPr>
            <a:r>
              <a:rPr lang="en-US" dirty="0">
                <a:effectLst/>
                <a:latin typeface=".AppleSystemUIFont"/>
              </a:rPr>
              <a:t>2. </a:t>
            </a:r>
            <a:r>
              <a:rPr lang="en-US" b="1" dirty="0">
                <a:effectLst/>
                <a:latin typeface=".AppleSystemUIFont"/>
              </a:rPr>
              <a:t>Notable Spike</a:t>
            </a:r>
            <a:r>
              <a:rPr lang="en-US" dirty="0">
                <a:effectLst/>
                <a:latin typeface=".AppleSystemUIFont"/>
              </a:rPr>
              <a:t>: </a:t>
            </a:r>
            <a:r>
              <a:rPr lang="en-US" dirty="0" err="1">
                <a:effectLst/>
                <a:latin typeface=".AppleSystemUIFont"/>
              </a:rPr>
              <a:t>BiographyBook</a:t>
            </a:r>
            <a:r>
              <a:rPr lang="en-US" dirty="0">
                <a:effectLst/>
                <a:latin typeface=".AppleSystemUIFont"/>
              </a:rPr>
              <a:t> experiences a significant spike in November 2022, with an average rating exceeding 4.5, highlighting a surge in positive feedback or highly-rated additions.</a:t>
            </a:r>
          </a:p>
          <a:p>
            <a:pPr marL="360000" indent="-360000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E2FAC6F-493B-066C-7BA6-713BAF2183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856" y="1005454"/>
            <a:ext cx="6966285" cy="345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5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C6F6C-5E7A-A0C7-20CA-7B15CF9A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D2D3-BE0A-E175-2C28-DB29799A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6" y="469777"/>
            <a:ext cx="9368588" cy="655637"/>
          </a:xfrm>
        </p:spPr>
        <p:txBody>
          <a:bodyPr vert="horz" lIns="0" tIns="0" rIns="0" bIns="0" rtlCol="0" anchor="t" anchorCtr="0"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b="1" i="0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Prices</a:t>
            </a:r>
            <a:b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51E87-3583-75F3-DEF4-6893147ECE02}"/>
              </a:ext>
            </a:extLst>
          </p:cNvPr>
          <p:cNvSpPr txBox="1"/>
          <p:nvPr/>
        </p:nvSpPr>
        <p:spPr>
          <a:xfrm>
            <a:off x="281050" y="1774386"/>
            <a:ext cx="4038287" cy="4608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000" b="1" dirty="0">
                <a:effectLst/>
                <a:latin typeface="Cambria" panose="02040503050406030204" pitchFamily="18" charset="0"/>
              </a:rPr>
              <a:t>Key Insights:</a:t>
            </a:r>
            <a:endParaRPr lang="en-US" sz="2000" dirty="0">
              <a:effectLst/>
              <a:latin typeface="Cambria" panose="02040503050406030204" pitchFamily="18" charset="0"/>
            </a:endParaRP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b="1" dirty="0">
                <a:latin typeface="Cambria" panose="02040503050406030204" pitchFamily="18" charset="0"/>
              </a:rPr>
              <a:t>1. </a:t>
            </a:r>
            <a:r>
              <a:rPr lang="en-US" b="1" dirty="0">
                <a:effectLst/>
                <a:latin typeface="Cambria" panose="02040503050406030204" pitchFamily="18" charset="0"/>
              </a:rPr>
              <a:t>Dominant Price Point</a:t>
            </a:r>
            <a:r>
              <a:rPr lang="en-US" dirty="0">
                <a:effectLst/>
                <a:latin typeface="Cambria" panose="02040503050406030204" pitchFamily="18" charset="0"/>
              </a:rPr>
              <a:t>: The price range around $55 has the highest concentration of books, indicating it is the most common pricing point in the library’s collection.</a:t>
            </a:r>
          </a:p>
          <a:p>
            <a:pPr>
              <a:spcBef>
                <a:spcPts val="900"/>
              </a:spcBef>
            </a:pPr>
            <a:r>
              <a:rPr lang="en-US" b="1" dirty="0">
                <a:effectLst/>
                <a:latin typeface="Cambria" panose="02040503050406030204" pitchFamily="18" charset="0"/>
              </a:rPr>
              <a:t>2. Symmetrical Distribution</a:t>
            </a:r>
            <a:r>
              <a:rPr lang="en-US" dirty="0">
                <a:effectLst/>
                <a:latin typeface="Cambria" panose="02040503050406030204" pitchFamily="18" charset="0"/>
              </a:rPr>
              <a:t>: The book prices form a near-symmetrical distribution centered around $55, with a gradual decline in the number of books as prices move toward the lower and higher ends.</a:t>
            </a:r>
          </a:p>
          <a:p>
            <a:pPr marL="360000" indent="-360000"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88221-3B00-C11B-8CBF-ACC0697A4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9337" y="1774386"/>
            <a:ext cx="7610716" cy="37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D19D-0126-94F0-25C6-80C3A370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32A-BF08-861D-5C04-A3675CB7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6" y="338932"/>
            <a:ext cx="9368588" cy="655637"/>
          </a:xfrm>
        </p:spPr>
        <p:txBody>
          <a:bodyPr vert="horz" lIns="0" tIns="0" rIns="0" bIns="0" rtlCol="0" anchor="t" anchorCtr="0"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b="1" i="0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i="0" u="none" strike="noStrike" kern="1200" cap="all" spc="400" baseline="0" dirty="0">
                <a:latin typeface="Arial" panose="020B0604020202020204" pitchFamily="34" charset="0"/>
                <a:cs typeface="Arial" panose="020B0604020202020204" pitchFamily="34" charset="0"/>
              </a:rPr>
              <a:t>Average Reading time</a:t>
            </a:r>
            <a:b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A5673-C18E-587D-6F36-0EC121468DCE}"/>
              </a:ext>
            </a:extLst>
          </p:cNvPr>
          <p:cNvSpPr txBox="1"/>
          <p:nvPr/>
        </p:nvSpPr>
        <p:spPr>
          <a:xfrm>
            <a:off x="281050" y="4950722"/>
            <a:ext cx="11738497" cy="1437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000" b="1" dirty="0">
                <a:effectLst/>
                <a:latin typeface="Cambria" panose="02040503050406030204" pitchFamily="18" charset="0"/>
              </a:rPr>
              <a:t>Key Insights:</a:t>
            </a:r>
            <a:endParaRPr lang="en-US" sz="2000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1600" dirty="0">
                <a:effectLst/>
                <a:latin typeface="Cambria" panose="02040503050406030204" pitchFamily="18" charset="0"/>
              </a:rPr>
              <a:t>1. </a:t>
            </a:r>
            <a:r>
              <a:rPr lang="en-US" sz="1600" b="1" dirty="0">
                <a:effectLst/>
                <a:latin typeface="Cambria" panose="02040503050406030204" pitchFamily="18" charset="0"/>
              </a:rPr>
              <a:t>Dominant Reading Time Range</a:t>
            </a:r>
            <a:r>
              <a:rPr lang="en-US" sz="1600" dirty="0">
                <a:effectLst/>
                <a:latin typeface="Cambria" panose="02040503050406030204" pitchFamily="18" charset="0"/>
              </a:rPr>
              <a:t>: Books with an average reading time between 35 and 37.5 hours dominate the distribution, indicating that most readers prefer books that require moderate to long reading time.</a:t>
            </a:r>
          </a:p>
          <a:p>
            <a:pPr>
              <a:spcBef>
                <a:spcPts val="900"/>
              </a:spcBef>
            </a:pPr>
            <a:r>
              <a:rPr lang="en-US" sz="1600" dirty="0">
                <a:effectLst/>
                <a:latin typeface="Cambria" panose="02040503050406030204" pitchFamily="18" charset="0"/>
              </a:rPr>
              <a:t>2. </a:t>
            </a:r>
            <a:r>
              <a:rPr lang="en-US" sz="1600" b="1" dirty="0">
                <a:effectLst/>
                <a:latin typeface="Cambria" panose="02040503050406030204" pitchFamily="18" charset="0"/>
              </a:rPr>
              <a:t>Gradual Increase in Reading Time Preference</a:t>
            </a:r>
            <a:r>
              <a:rPr lang="en-US" sz="1600" dirty="0">
                <a:effectLst/>
                <a:latin typeface="Cambria" panose="02040503050406030204" pitchFamily="18" charset="0"/>
              </a:rPr>
              <a:t>: The distribution shows a steady increase in the number of books as the average reading time progresses from 20 to 35 hours, reflecting a growing preference for longer reading durations among the library’s offerings.</a:t>
            </a:r>
          </a:p>
          <a:p>
            <a:pPr marL="360000" indent="-360000"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4D2B82C-0A6C-9223-E011-83028CB679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01" y="994569"/>
            <a:ext cx="7575424" cy="37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2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CA00F-E218-A2FD-A27F-CA96D489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87B5-4D66-089C-F375-C7C36E78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6" y="469777"/>
            <a:ext cx="9368588" cy="655637"/>
          </a:xfrm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US" sz="2000" b="1" i="0" u="none" strike="noStrike" kern="1200" cap="all" spc="40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 Chart: Overall, Fiction and Non-fiction distribution</a:t>
            </a:r>
            <a:br>
              <a:rPr lang="en-US" sz="2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kern="1200" cap="all" spc="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CF6B8-A629-BCA7-CAA9-1FE28FE61FFD}"/>
              </a:ext>
            </a:extLst>
          </p:cNvPr>
          <p:cNvSpPr txBox="1"/>
          <p:nvPr/>
        </p:nvSpPr>
        <p:spPr>
          <a:xfrm>
            <a:off x="281050" y="1774385"/>
            <a:ext cx="5097066" cy="4613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400" b="1" dirty="0">
                <a:effectLst/>
                <a:latin typeface="Cambria" panose="02040503050406030204" pitchFamily="18" charset="0"/>
              </a:rPr>
              <a:t>Key Insights:</a:t>
            </a:r>
            <a:endParaRPr lang="en-US" sz="1400" dirty="0">
              <a:effectLst/>
              <a:latin typeface="Cambria" panose="02040503050406030204" pitchFamily="18" charset="0"/>
            </a:endParaRPr>
          </a:p>
          <a:p>
            <a:endParaRPr lang="en-US" sz="1400" dirty="0">
              <a:effectLst/>
              <a:latin typeface="Cambria" panose="020405030504060302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effectLst/>
                <a:latin typeface=".AppleSystemUIFont"/>
              </a:rPr>
              <a:t>1. </a:t>
            </a:r>
            <a:r>
              <a:rPr lang="en-US" sz="1400" b="1" dirty="0">
                <a:effectLst/>
                <a:latin typeface=".AppleSystemUIFont"/>
              </a:rPr>
              <a:t>Dominance of 3-Star Ratings</a:t>
            </a:r>
            <a:r>
              <a:rPr lang="en-US" sz="1400" dirty="0">
                <a:effectLst/>
                <a:latin typeface=".AppleSystemUIFont"/>
              </a:rPr>
              <a:t>: Across all three distributions (Overall, Fiction, and Non-Fiction), 3-star ratings are the most common, accounting for 35.1% of overall ratings, 34.7% for Fiction, and 35.6% for Non-Fiction. This consistency highlights a general trend of moderate satisfaction among readers.</a:t>
            </a:r>
          </a:p>
          <a:p>
            <a:pPr>
              <a:spcBef>
                <a:spcPts val="900"/>
              </a:spcBef>
            </a:pPr>
            <a:r>
              <a:rPr lang="en-US" sz="1400" dirty="0">
                <a:effectLst/>
                <a:latin typeface=".AppleSystemUIFont"/>
              </a:rPr>
              <a:t>2. </a:t>
            </a:r>
            <a:r>
              <a:rPr lang="en-US" sz="1400" b="1" dirty="0">
                <a:effectLst/>
                <a:latin typeface=".AppleSystemUIFont"/>
              </a:rPr>
              <a:t>Fiction’s Slight Edge in 5-Star Ratings</a:t>
            </a:r>
            <a:r>
              <a:rPr lang="en-US" sz="1400" dirty="0">
                <a:effectLst/>
                <a:latin typeface=".AppleSystemUIFont"/>
              </a:rPr>
              <a:t>: Fiction books have a slightly higher proportion of 5-star ratings (8.1%) compared to Non-Fiction (7.6%). This indicates that Fiction books are marginally more likely to receive top ratings, reflecting their popularity and strong reception.</a:t>
            </a:r>
          </a:p>
          <a:p>
            <a:pPr>
              <a:spcBef>
                <a:spcPts val="900"/>
              </a:spcBef>
            </a:pPr>
            <a:r>
              <a:rPr lang="en-US" sz="1400" dirty="0">
                <a:effectLst/>
                <a:latin typeface=".AppleSystemUIFont"/>
              </a:rPr>
              <a:t>3. </a:t>
            </a:r>
            <a:r>
              <a:rPr lang="en-US" sz="1400" b="1" dirty="0">
                <a:effectLst/>
                <a:latin typeface=".AppleSystemUIFont"/>
              </a:rPr>
              <a:t>Balanced Rating Distribution</a:t>
            </a:r>
            <a:r>
              <a:rPr lang="en-US" sz="1400" dirty="0">
                <a:effectLst/>
                <a:latin typeface=".AppleSystemUIFont"/>
              </a:rPr>
              <a:t>: Both Fiction and Non-Fiction books show a relatively balanced spread of ratings across all categories, with minimal differences in low (1-star) and high (5-star) ratings, suggesting consistent quality and reader satisfaction across genres.</a:t>
            </a:r>
          </a:p>
          <a:p>
            <a:pPr marL="360000" indent="-360000">
              <a:lnSpc>
                <a:spcPct val="11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</a:pPr>
            <a:endParaRPr lang="en-US" sz="1400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B60D5E-97C6-5830-B718-332F08226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1774" y="1125414"/>
            <a:ext cx="6186278" cy="54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960BDEC-4078-B442-83F8-AB263E549181}" vid="{BAF580F7-122B-2A48-8F7B-55D1F1B56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1381</TotalTime>
  <Words>1326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.AppleSystemUIFont</vt:lpstr>
      <vt:lpstr>Aptos</vt:lpstr>
      <vt:lpstr>Arial</vt:lpstr>
      <vt:lpstr>Avenir Next LT Pro Light</vt:lpstr>
      <vt:lpstr>Cambria</vt:lpstr>
      <vt:lpstr>Courier New</vt:lpstr>
      <vt:lpstr>Rockwell Nova Light</vt:lpstr>
      <vt:lpstr>Wingdings</vt:lpstr>
      <vt:lpstr>Theme1</vt:lpstr>
      <vt:lpstr>Python Final Project MIS 6382.502 Group 11 </vt:lpstr>
      <vt:lpstr>Introduction to Data: Exploring Library Book Data </vt:lpstr>
      <vt:lpstr>Bar Chart: Genre Distribution</vt:lpstr>
      <vt:lpstr>Bar Chart: Top 10 Books with Highest Average Ratings </vt:lpstr>
      <vt:lpstr>BOX Plot: Average Reading Time by Price Ranges </vt:lpstr>
      <vt:lpstr>Line Plot: Average Ratings by Genre Over Time </vt:lpstr>
      <vt:lpstr>Histogram: Book Prices  </vt:lpstr>
      <vt:lpstr>Histogram: Average Reading time  </vt:lpstr>
      <vt:lpstr>Pie Chart: Overall, Fiction and Non-fiction distribution  </vt:lpstr>
      <vt:lpstr>Scatter PloT: Reading Time Vs Number of Ratings  </vt:lpstr>
      <vt:lpstr>Heat Map: Average Reading time by Rating Type</vt:lpstr>
      <vt:lpstr>Conclusion</vt:lpstr>
      <vt:lpstr>Recommendation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Gurav, Chinmyee Kiran</dc:creator>
  <cp:lastModifiedBy>Gurav, Chinmyee Kiran</cp:lastModifiedBy>
  <cp:revision>1</cp:revision>
  <dcterms:created xsi:type="dcterms:W3CDTF">2024-12-04T23:20:38Z</dcterms:created>
  <dcterms:modified xsi:type="dcterms:W3CDTF">2024-12-05T22:21:45Z</dcterms:modified>
</cp:coreProperties>
</file>