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>
        <p:scale>
          <a:sx n="58" d="100"/>
          <a:sy n="58" d="100"/>
        </p:scale>
        <p:origin x="9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4D4CBA3-F917-4DA0-B5EF-3E6F0658BF43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3EE472C-164B-4110-87A0-A16F1657E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95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CBA3-F917-4DA0-B5EF-3E6F0658BF43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472C-164B-4110-87A0-A16F1657E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65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CBA3-F917-4DA0-B5EF-3E6F0658BF43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472C-164B-4110-87A0-A16F1657E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83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CBA3-F917-4DA0-B5EF-3E6F0658BF43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472C-164B-4110-87A0-A16F1657EAEE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6615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CBA3-F917-4DA0-B5EF-3E6F0658BF43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472C-164B-4110-87A0-A16F1657E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776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CBA3-F917-4DA0-B5EF-3E6F0658BF43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472C-164B-4110-87A0-A16F1657E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444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CBA3-F917-4DA0-B5EF-3E6F0658BF43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472C-164B-4110-87A0-A16F1657E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31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CBA3-F917-4DA0-B5EF-3E6F0658BF43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472C-164B-4110-87A0-A16F1657E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224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CBA3-F917-4DA0-B5EF-3E6F0658BF43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472C-164B-4110-87A0-A16F1657E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6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CBA3-F917-4DA0-B5EF-3E6F0658BF43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472C-164B-4110-87A0-A16F1657E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20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CBA3-F917-4DA0-B5EF-3E6F0658BF43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472C-164B-4110-87A0-A16F1657E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27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CBA3-F917-4DA0-B5EF-3E6F0658BF43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472C-164B-4110-87A0-A16F1657E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43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CBA3-F917-4DA0-B5EF-3E6F0658BF43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472C-164B-4110-87A0-A16F1657E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72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CBA3-F917-4DA0-B5EF-3E6F0658BF43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472C-164B-4110-87A0-A16F1657E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29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CBA3-F917-4DA0-B5EF-3E6F0658BF43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472C-164B-4110-87A0-A16F1657E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51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CBA3-F917-4DA0-B5EF-3E6F0658BF43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472C-164B-4110-87A0-A16F1657E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96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CBA3-F917-4DA0-B5EF-3E6F0658BF43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472C-164B-4110-87A0-A16F1657E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52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4CBA3-F917-4DA0-B5EF-3E6F0658BF43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E472C-164B-4110-87A0-A16F1657E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459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  <p:sldLayoutId id="21474839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0805EEE-55DF-96AA-6E76-9CADC1C3EE82}"/>
              </a:ext>
            </a:extLst>
          </p:cNvPr>
          <p:cNvSpPr/>
          <p:nvPr/>
        </p:nvSpPr>
        <p:spPr>
          <a:xfrm>
            <a:off x="1251858" y="1779813"/>
            <a:ext cx="7990115" cy="109945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Implementing a Speech-to-Speech LLM Bot Using AI Models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976809D-A2B4-B9FB-0B1F-3360E822B59C}"/>
              </a:ext>
            </a:extLst>
          </p:cNvPr>
          <p:cNvSpPr/>
          <p:nvPr/>
        </p:nvSpPr>
        <p:spPr>
          <a:xfrm>
            <a:off x="7794171" y="4963886"/>
            <a:ext cx="3537857" cy="16110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 err="1"/>
              <a:t>TensorGo</a:t>
            </a:r>
            <a:endParaRPr lang="en-IN" sz="2400" dirty="0"/>
          </a:p>
          <a:p>
            <a:endParaRPr lang="en-IN" sz="2400" dirty="0"/>
          </a:p>
          <a:p>
            <a:pPr algn="r"/>
            <a:r>
              <a:rPr lang="en-IN" sz="2400" dirty="0"/>
              <a:t>CH. Janaki Devi</a:t>
            </a:r>
          </a:p>
          <a:p>
            <a:pPr algn="r"/>
            <a:r>
              <a:rPr lang="en-IN" sz="2400" dirty="0"/>
              <a:t>21471A0580</a:t>
            </a:r>
          </a:p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364E66-ED84-F9C0-57C3-46A7D222B992}"/>
              </a:ext>
            </a:extLst>
          </p:cNvPr>
          <p:cNvSpPr txBox="1"/>
          <p:nvPr/>
        </p:nvSpPr>
        <p:spPr>
          <a:xfrm>
            <a:off x="4310742" y="3134086"/>
            <a:ext cx="7794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- developing a bot that can take spoken input, understand it, and generate a spoken response</a:t>
            </a:r>
            <a:endParaRPr lang="en-IN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55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5E4C1EC-63F7-BCC5-401D-4FE9A13C9CF5}"/>
              </a:ext>
            </a:extLst>
          </p:cNvPr>
          <p:cNvSpPr/>
          <p:nvPr/>
        </p:nvSpPr>
        <p:spPr>
          <a:xfrm>
            <a:off x="3831771" y="402771"/>
            <a:ext cx="4528457" cy="10559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1B2E05-9C3F-B513-12E7-A083CA1E3206}"/>
              </a:ext>
            </a:extLst>
          </p:cNvPr>
          <p:cNvSpPr/>
          <p:nvPr/>
        </p:nvSpPr>
        <p:spPr>
          <a:xfrm>
            <a:off x="2558143" y="2373086"/>
            <a:ext cx="7075714" cy="3810000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Creating a speech to speech LLM Bot.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Let’s see some Definitions related to this concept</a:t>
            </a:r>
          </a:p>
          <a:p>
            <a:pPr algn="ctr"/>
            <a:endParaRPr lang="en-US" sz="2200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Large Language Model(LLM)?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1">
                    <a:lumMod val="75000"/>
                  </a:schemeClr>
                </a:solidFill>
              </a:rPr>
              <a:t>GPT-3 (Generative Pre-trained Transformer 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1">
                    <a:lumMod val="75000"/>
                  </a:schemeClr>
                </a:solidFill>
              </a:rPr>
              <a:t>BERT (Bidirectional Encoder Representations from Transformers)</a:t>
            </a:r>
          </a:p>
        </p:txBody>
      </p:sp>
    </p:spTree>
    <p:extLst>
      <p:ext uri="{BB962C8B-B14F-4D97-AF65-F5344CB8AC3E}">
        <p14:creationId xmlns:p14="http://schemas.microsoft.com/office/powerpoint/2010/main" val="355513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14E70F-8226-9B83-C25F-2C1F3C929315}"/>
              </a:ext>
            </a:extLst>
          </p:cNvPr>
          <p:cNvSpPr/>
          <p:nvPr/>
        </p:nvSpPr>
        <p:spPr>
          <a:xfrm>
            <a:off x="4365171" y="81976"/>
            <a:ext cx="2645229" cy="6341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Process</a:t>
            </a:r>
            <a:endParaRPr lang="en-IN" sz="3600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2BA20A-B40B-B4CA-D2AF-460E79453D8D}"/>
              </a:ext>
            </a:extLst>
          </p:cNvPr>
          <p:cNvCxnSpPr>
            <a:cxnSpLocks/>
          </p:cNvCxnSpPr>
          <p:nvPr/>
        </p:nvCxnSpPr>
        <p:spPr>
          <a:xfrm>
            <a:off x="5023729" y="2716111"/>
            <a:ext cx="0" cy="299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86504CF-06EE-206E-B3EB-03711978F81E}"/>
              </a:ext>
            </a:extLst>
          </p:cNvPr>
          <p:cNvSpPr/>
          <p:nvPr/>
        </p:nvSpPr>
        <p:spPr>
          <a:xfrm>
            <a:off x="3034394" y="3024027"/>
            <a:ext cx="4161063" cy="5007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200" dirty="0"/>
              <a:t>Speech-to-Text Conversion (STT)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52F951-3369-870A-FFD1-69A4A5D952AF}"/>
              </a:ext>
            </a:extLst>
          </p:cNvPr>
          <p:cNvCxnSpPr>
            <a:cxnSpLocks/>
          </p:cNvCxnSpPr>
          <p:nvPr/>
        </p:nvCxnSpPr>
        <p:spPr>
          <a:xfrm flipH="1">
            <a:off x="5023687" y="4535472"/>
            <a:ext cx="5" cy="419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AAD07A7-851F-F69F-3582-C8DC99244E9E}"/>
              </a:ext>
            </a:extLst>
          </p:cNvPr>
          <p:cNvSpPr/>
          <p:nvPr/>
        </p:nvSpPr>
        <p:spPr>
          <a:xfrm>
            <a:off x="2556376" y="3936227"/>
            <a:ext cx="4934623" cy="607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Response Generation using LLM Model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1D6EE9-40A6-0BFC-51F7-EEE3109EEF65}"/>
              </a:ext>
            </a:extLst>
          </p:cNvPr>
          <p:cNvCxnSpPr>
            <a:cxnSpLocks/>
          </p:cNvCxnSpPr>
          <p:nvPr/>
        </p:nvCxnSpPr>
        <p:spPr>
          <a:xfrm flipH="1">
            <a:off x="5023688" y="3533455"/>
            <a:ext cx="5" cy="402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08E91AD-A19C-3099-55FB-3B5217A6260D}"/>
              </a:ext>
            </a:extLst>
          </p:cNvPr>
          <p:cNvSpPr/>
          <p:nvPr/>
        </p:nvSpPr>
        <p:spPr>
          <a:xfrm>
            <a:off x="2784973" y="4960154"/>
            <a:ext cx="4477428" cy="490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Text-to-Speech Conversion (TTS)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A99B46-26D8-A292-F549-B062670175D5}"/>
              </a:ext>
            </a:extLst>
          </p:cNvPr>
          <p:cNvCxnSpPr>
            <a:cxnSpLocks/>
          </p:cNvCxnSpPr>
          <p:nvPr/>
        </p:nvCxnSpPr>
        <p:spPr>
          <a:xfrm>
            <a:off x="5023687" y="5451022"/>
            <a:ext cx="0" cy="315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F05442-5FE6-50EE-EE14-8BD4A6690C32}"/>
              </a:ext>
            </a:extLst>
          </p:cNvPr>
          <p:cNvCxnSpPr>
            <a:cxnSpLocks/>
          </p:cNvCxnSpPr>
          <p:nvPr/>
        </p:nvCxnSpPr>
        <p:spPr>
          <a:xfrm>
            <a:off x="5023730" y="1336222"/>
            <a:ext cx="4" cy="421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B6B1D2B0-3BB1-F652-46A1-514A786D66E5}"/>
              </a:ext>
            </a:extLst>
          </p:cNvPr>
          <p:cNvSpPr/>
          <p:nvPr/>
        </p:nvSpPr>
        <p:spPr>
          <a:xfrm>
            <a:off x="4272620" y="912607"/>
            <a:ext cx="1502229" cy="5252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Start</a:t>
            </a:r>
          </a:p>
        </p:txBody>
      </p:sp>
      <p:sp>
        <p:nvSpPr>
          <p:cNvPr id="30" name="Flowchart: Data 29">
            <a:extLst>
              <a:ext uri="{FF2B5EF4-FFF2-40B4-BE49-F238E27FC236}">
                <a16:creationId xmlns:a16="http://schemas.microsoft.com/office/drawing/2014/main" id="{ED5FE13F-F7DA-7F7E-2E69-86581547AD76}"/>
              </a:ext>
            </a:extLst>
          </p:cNvPr>
          <p:cNvSpPr/>
          <p:nvPr/>
        </p:nvSpPr>
        <p:spPr>
          <a:xfrm>
            <a:off x="3412660" y="1747282"/>
            <a:ext cx="3222139" cy="968829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speech capturing using Webcam and Microphone</a:t>
            </a:r>
            <a:endParaRPr lang="en-IN" dirty="0"/>
          </a:p>
        </p:txBody>
      </p: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00525F5F-BA50-0E89-CCD1-7D5E328599C3}"/>
              </a:ext>
            </a:extLst>
          </p:cNvPr>
          <p:cNvSpPr/>
          <p:nvPr/>
        </p:nvSpPr>
        <p:spPr>
          <a:xfrm>
            <a:off x="3559558" y="5766709"/>
            <a:ext cx="2928257" cy="1039587"/>
          </a:xfrm>
          <a:prstGeom prst="flowChartDecisi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Optimization Path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00D2DCA-7C8D-016D-1890-A2BB2EC456DB}"/>
              </a:ext>
            </a:extLst>
          </p:cNvPr>
          <p:cNvCxnSpPr>
            <a:cxnSpLocks/>
          </p:cNvCxnSpPr>
          <p:nvPr/>
        </p:nvCxnSpPr>
        <p:spPr>
          <a:xfrm flipH="1" flipV="1">
            <a:off x="3034394" y="6286501"/>
            <a:ext cx="5251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680A304C-4D78-7BFF-D982-E50D96F07F11}"/>
              </a:ext>
            </a:extLst>
          </p:cNvPr>
          <p:cNvSpPr/>
          <p:nvPr/>
        </p:nvSpPr>
        <p:spPr>
          <a:xfrm>
            <a:off x="1774371" y="5990191"/>
            <a:ext cx="1260023" cy="6075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0C8CFC-53F2-3469-DB5B-8A5C03AF2A30}"/>
              </a:ext>
            </a:extLst>
          </p:cNvPr>
          <p:cNvSpPr txBox="1"/>
          <p:nvPr/>
        </p:nvSpPr>
        <p:spPr>
          <a:xfrm>
            <a:off x="3034394" y="5889171"/>
            <a:ext cx="74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588F00-D4CF-95A9-BC7F-00938D733977}"/>
              </a:ext>
            </a:extLst>
          </p:cNvPr>
          <p:cNvCxnSpPr>
            <a:cxnSpLocks/>
          </p:cNvCxnSpPr>
          <p:nvPr/>
        </p:nvCxnSpPr>
        <p:spPr>
          <a:xfrm>
            <a:off x="6497657" y="6286501"/>
            <a:ext cx="1840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A93A911-C63D-1CEA-A386-3CC76FFC33D7}"/>
              </a:ext>
            </a:extLst>
          </p:cNvPr>
          <p:cNvSpPr txBox="1"/>
          <p:nvPr/>
        </p:nvSpPr>
        <p:spPr>
          <a:xfrm>
            <a:off x="6781783" y="5902868"/>
            <a:ext cx="136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 in 3 sec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CD8BBA-DE9F-E7E6-9EDD-463BBA553389}"/>
              </a:ext>
            </a:extLst>
          </p:cNvPr>
          <p:cNvSpPr/>
          <p:nvPr/>
        </p:nvSpPr>
        <p:spPr>
          <a:xfrm>
            <a:off x="8338457" y="5917056"/>
            <a:ext cx="2776896" cy="753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Optimization Enhancements</a:t>
            </a:r>
          </a:p>
        </p:txBody>
      </p:sp>
      <p:sp>
        <p:nvSpPr>
          <p:cNvPr id="47" name="Speech Bubble: Oval 46">
            <a:extLst>
              <a:ext uri="{FF2B5EF4-FFF2-40B4-BE49-F238E27FC236}">
                <a16:creationId xmlns:a16="http://schemas.microsoft.com/office/drawing/2014/main" id="{89DF9C05-5328-75F1-291C-84ACA048B7B3}"/>
              </a:ext>
            </a:extLst>
          </p:cNvPr>
          <p:cNvSpPr/>
          <p:nvPr/>
        </p:nvSpPr>
        <p:spPr>
          <a:xfrm>
            <a:off x="8001609" y="4196639"/>
            <a:ext cx="3913402" cy="1505273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Parallel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Using GPU’s and TPU’s</a:t>
            </a:r>
          </a:p>
        </p:txBody>
      </p:sp>
    </p:spTree>
    <p:extLst>
      <p:ext uri="{BB962C8B-B14F-4D97-AF65-F5344CB8AC3E}">
        <p14:creationId xmlns:p14="http://schemas.microsoft.com/office/powerpoint/2010/main" val="143567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8" grpId="0" animBg="1"/>
      <p:bldP spid="29" grpId="0" animBg="1"/>
      <p:bldP spid="30" grpId="0" animBg="1"/>
      <p:bldP spid="32" grpId="0" animBg="1"/>
      <p:bldP spid="37" grpId="0" animBg="1"/>
      <p:bldP spid="43" grpId="0" animBg="1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B9A715F-B63B-459F-0A69-41A135C47CFF}"/>
              </a:ext>
            </a:extLst>
          </p:cNvPr>
          <p:cNvSpPr/>
          <p:nvPr/>
        </p:nvSpPr>
        <p:spPr>
          <a:xfrm>
            <a:off x="1284515" y="424543"/>
            <a:ext cx="2764972" cy="65314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Speech Capture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257D37-CD1F-05F8-B6EB-DA4972ED9B7E}"/>
              </a:ext>
            </a:extLst>
          </p:cNvPr>
          <p:cNvSpPr/>
          <p:nvPr/>
        </p:nvSpPr>
        <p:spPr>
          <a:xfrm>
            <a:off x="957943" y="1741713"/>
            <a:ext cx="3200401" cy="44196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F1BA5E-F611-C6B8-DC12-8877BDC0B6A3}"/>
              </a:ext>
            </a:extLst>
          </p:cNvPr>
          <p:cNvSpPr/>
          <p:nvPr/>
        </p:nvSpPr>
        <p:spPr>
          <a:xfrm>
            <a:off x="4713514" y="250371"/>
            <a:ext cx="2383972" cy="90351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Webcam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Microphone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01AB839-709E-3E69-2406-8AC6E8DBA051}"/>
              </a:ext>
            </a:extLst>
          </p:cNvPr>
          <p:cNvSpPr/>
          <p:nvPr/>
        </p:nvSpPr>
        <p:spPr>
          <a:xfrm>
            <a:off x="4604657" y="1741714"/>
            <a:ext cx="3309260" cy="44196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C4FFD5C-610C-B47E-E5C3-BB0FB6869CB0}"/>
              </a:ext>
            </a:extLst>
          </p:cNvPr>
          <p:cNvSpPr/>
          <p:nvPr/>
        </p:nvSpPr>
        <p:spPr>
          <a:xfrm>
            <a:off x="8458200" y="1741714"/>
            <a:ext cx="3200402" cy="44196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7691AED-EF5D-04A2-7D6C-FF52B0097249}"/>
              </a:ext>
            </a:extLst>
          </p:cNvPr>
          <p:cNvSpPr/>
          <p:nvPr/>
        </p:nvSpPr>
        <p:spPr>
          <a:xfrm>
            <a:off x="1175657" y="1850570"/>
            <a:ext cx="2764972" cy="65314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Speech-to-Text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9C450A7-52CF-D643-DB22-CED4F0C9ADFF}"/>
              </a:ext>
            </a:extLst>
          </p:cNvPr>
          <p:cNvSpPr/>
          <p:nvPr/>
        </p:nvSpPr>
        <p:spPr>
          <a:xfrm>
            <a:off x="2427514" y="2503713"/>
            <a:ext cx="261257" cy="55517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B89AD1-AFA9-0052-B7FE-05D230AC5391}"/>
              </a:ext>
            </a:extLst>
          </p:cNvPr>
          <p:cNvSpPr txBox="1"/>
          <p:nvPr/>
        </p:nvSpPr>
        <p:spPr>
          <a:xfrm>
            <a:off x="1061355" y="3058886"/>
            <a:ext cx="2993574" cy="29238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</a:rPr>
              <a:t>Models: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Google Speech-to-Text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Deep Speech</a:t>
            </a:r>
            <a:r>
              <a:rPr lang="en-IN" sz="2000" dirty="0"/>
              <a:t> (by Mozilla)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Microsoft Azure Speech to Text</a:t>
            </a: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Wav2Vec 2.0</a:t>
            </a:r>
            <a:r>
              <a:rPr lang="en-US" sz="2000" dirty="0"/>
              <a:t> (by Facebook AI)</a:t>
            </a:r>
          </a:p>
          <a:p>
            <a:r>
              <a:rPr lang="en-IN" sz="2000" dirty="0">
                <a:solidFill>
                  <a:srgbClr val="002060"/>
                </a:solidFill>
              </a:rPr>
              <a:t>               Wav2Vec 2.0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ED0A9E0-3C76-9E8E-BD82-07F8F6483FBD}"/>
              </a:ext>
            </a:extLst>
          </p:cNvPr>
          <p:cNvSpPr/>
          <p:nvPr/>
        </p:nvSpPr>
        <p:spPr>
          <a:xfrm>
            <a:off x="4871358" y="1850570"/>
            <a:ext cx="2764972" cy="65314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Response Generator </a:t>
            </a:r>
          </a:p>
          <a:p>
            <a:pPr algn="ctr"/>
            <a:r>
              <a:rPr lang="en-US" sz="2400" dirty="0"/>
              <a:t>(LLM)</a:t>
            </a:r>
            <a:endParaRPr lang="en-IN" sz="24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31CDD32-4AC4-3EA4-3241-56CD03D68EB8}"/>
              </a:ext>
            </a:extLst>
          </p:cNvPr>
          <p:cNvSpPr/>
          <p:nvPr/>
        </p:nvSpPr>
        <p:spPr>
          <a:xfrm>
            <a:off x="8621486" y="1850570"/>
            <a:ext cx="2764972" cy="65314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Text-to-Speech 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E7CF20D-4DA9-0D24-4831-889474BE2EF2}"/>
              </a:ext>
            </a:extLst>
          </p:cNvPr>
          <p:cNvSpPr/>
          <p:nvPr/>
        </p:nvSpPr>
        <p:spPr>
          <a:xfrm>
            <a:off x="6123215" y="2503712"/>
            <a:ext cx="261257" cy="55517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655FBC7-B1F8-21E1-4C9D-36EF49E16301}"/>
              </a:ext>
            </a:extLst>
          </p:cNvPr>
          <p:cNvSpPr/>
          <p:nvPr/>
        </p:nvSpPr>
        <p:spPr>
          <a:xfrm>
            <a:off x="9873343" y="2512558"/>
            <a:ext cx="261257" cy="55517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C6BD6A-3D31-C81E-B194-7BEC701196BF}"/>
              </a:ext>
            </a:extLst>
          </p:cNvPr>
          <p:cNvSpPr txBox="1"/>
          <p:nvPr/>
        </p:nvSpPr>
        <p:spPr>
          <a:xfrm>
            <a:off x="4762499" y="3105834"/>
            <a:ext cx="29663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</a:rPr>
              <a:t>Models</a:t>
            </a:r>
            <a:r>
              <a:rPr lang="en-IN" sz="1800" dirty="0">
                <a:solidFill>
                  <a:srgbClr val="00206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GPT-3(by OpenAI)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BERT(by Google)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T5(</a:t>
            </a:r>
            <a:r>
              <a:rPr lang="en-US" sz="2000" dirty="0"/>
              <a:t>Text-To-Text Transfer Transformer, by Google)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r>
              <a:rPr lang="en-IN" sz="2000" dirty="0">
                <a:solidFill>
                  <a:srgbClr val="002060"/>
                </a:solidFill>
              </a:rPr>
              <a:t>                  GPT-3</a:t>
            </a: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0FBDE2-CD20-E13F-729B-E994C620B3E0}"/>
              </a:ext>
            </a:extLst>
          </p:cNvPr>
          <p:cNvSpPr txBox="1"/>
          <p:nvPr/>
        </p:nvSpPr>
        <p:spPr>
          <a:xfrm>
            <a:off x="8621486" y="3178352"/>
            <a:ext cx="293914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</a:rPr>
              <a:t>Models</a:t>
            </a:r>
            <a:r>
              <a:rPr lang="en-IN" sz="1400" dirty="0">
                <a:solidFill>
                  <a:srgbClr val="002060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Google Text-to-Speech (</a:t>
            </a:r>
            <a:r>
              <a:rPr lang="en-IN" sz="2000" b="1" dirty="0" err="1"/>
              <a:t>gTTS</a:t>
            </a:r>
            <a:r>
              <a:rPr lang="en-IN" sz="2000" b="1" dirty="0"/>
              <a:t>)</a:t>
            </a:r>
            <a:endParaRPr lang="en-IN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 err="1"/>
              <a:t>Tacotron</a:t>
            </a:r>
            <a:r>
              <a:rPr lang="en-IN" sz="2000" b="1" dirty="0"/>
              <a:t> 2</a:t>
            </a:r>
            <a:r>
              <a:rPr lang="en-IN" sz="2000" dirty="0"/>
              <a:t> (by Google)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Amazon Polly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Deep Voice 3</a:t>
            </a:r>
            <a:r>
              <a:rPr lang="en-US" sz="2000" dirty="0"/>
              <a:t> (by Baidu)</a:t>
            </a:r>
          </a:p>
          <a:p>
            <a:r>
              <a:rPr lang="en-IN" sz="2000" dirty="0">
                <a:solidFill>
                  <a:srgbClr val="002060"/>
                </a:solidFill>
              </a:rPr>
              <a:t>                      </a:t>
            </a:r>
            <a:r>
              <a:rPr lang="en-IN" sz="2000" dirty="0" err="1">
                <a:solidFill>
                  <a:srgbClr val="002060"/>
                </a:solidFill>
              </a:rPr>
              <a:t>Tactron</a:t>
            </a:r>
            <a:r>
              <a:rPr lang="en-IN" sz="2000" dirty="0">
                <a:solidFill>
                  <a:srgbClr val="002060"/>
                </a:solidFill>
              </a:rPr>
              <a:t> 2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5272647-7D33-7D7D-4172-2236BB447E89}"/>
              </a:ext>
            </a:extLst>
          </p:cNvPr>
          <p:cNvSpPr/>
          <p:nvPr/>
        </p:nvSpPr>
        <p:spPr>
          <a:xfrm>
            <a:off x="4049487" y="604157"/>
            <a:ext cx="664027" cy="29391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FD2333F-8072-8363-B49D-B0C96A10605D}"/>
              </a:ext>
            </a:extLst>
          </p:cNvPr>
          <p:cNvCxnSpPr/>
          <p:nvPr/>
        </p:nvCxnSpPr>
        <p:spPr>
          <a:xfrm>
            <a:off x="1762699" y="5772839"/>
            <a:ext cx="29470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9CD51FC-CF12-5B69-1886-584ECD5E9B24}"/>
              </a:ext>
            </a:extLst>
          </p:cNvPr>
          <p:cNvCxnSpPr>
            <a:cxnSpLocks/>
          </p:cNvCxnSpPr>
          <p:nvPr/>
        </p:nvCxnSpPr>
        <p:spPr>
          <a:xfrm>
            <a:off x="5794872" y="5188945"/>
            <a:ext cx="2093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C657AF2-3822-2235-8598-213FC36BE011}"/>
              </a:ext>
            </a:extLst>
          </p:cNvPr>
          <p:cNvCxnSpPr>
            <a:cxnSpLocks/>
          </p:cNvCxnSpPr>
          <p:nvPr/>
        </p:nvCxnSpPr>
        <p:spPr>
          <a:xfrm>
            <a:off x="9904493" y="5596569"/>
            <a:ext cx="2637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9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1" grpId="0" animBg="1"/>
      <p:bldP spid="13" grpId="0"/>
      <p:bldP spid="14" grpId="0" animBg="1"/>
      <p:bldP spid="15" grpId="0" animBg="1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BEF2E7-FDB0-6FA8-E814-B99884297DA7}"/>
              </a:ext>
            </a:extLst>
          </p:cNvPr>
          <p:cNvSpPr/>
          <p:nvPr/>
        </p:nvSpPr>
        <p:spPr>
          <a:xfrm>
            <a:off x="1447800" y="794657"/>
            <a:ext cx="4191000" cy="6640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accent4">
                    <a:lumMod val="75000"/>
                  </a:schemeClr>
                </a:solidFill>
              </a:rPr>
              <a:t>Achieving 3 sec output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5CFBA7A-7DA3-7D84-1CD1-B5E8BCFEE278}"/>
              </a:ext>
            </a:extLst>
          </p:cNvPr>
          <p:cNvSpPr/>
          <p:nvPr/>
        </p:nvSpPr>
        <p:spPr>
          <a:xfrm>
            <a:off x="4049486" y="2220686"/>
            <a:ext cx="5878285" cy="38426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For Meeting the Real-Time Requirement we need to produce response quickly otherwise users may feel </a:t>
            </a:r>
            <a:r>
              <a:rPr lang="en-IN" sz="2000" b="1" dirty="0"/>
              <a:t>Frustration,</a:t>
            </a:r>
            <a:r>
              <a:rPr lang="en-IN" sz="2000" dirty="0"/>
              <a:t> </a:t>
            </a:r>
            <a:r>
              <a:rPr lang="en-IN" sz="2000" b="1" dirty="0"/>
              <a:t>Reduced Engagement and Poor User Experience</a:t>
            </a:r>
          </a:p>
          <a:p>
            <a:pPr algn="ctr"/>
            <a:endParaRPr lang="en-IN" sz="2000" b="1" dirty="0"/>
          </a:p>
          <a:p>
            <a:r>
              <a:rPr lang="en-IN" sz="2000" dirty="0">
                <a:solidFill>
                  <a:schemeClr val="accent3">
                    <a:lumMod val="50000"/>
                  </a:schemeClr>
                </a:solidFill>
              </a:rPr>
              <a:t>So To solve issue and generate response in 3 sec we can implement the following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Optimize models</a:t>
            </a:r>
            <a:endParaRPr lang="en-I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Parallel processing</a:t>
            </a:r>
            <a:endParaRPr lang="en-I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Utilize hardware acceleration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70063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51DB828-3069-FFFD-1321-E7D2B106A06E}"/>
              </a:ext>
            </a:extLst>
          </p:cNvPr>
          <p:cNvSpPr/>
          <p:nvPr/>
        </p:nvSpPr>
        <p:spPr>
          <a:xfrm>
            <a:off x="3929744" y="555171"/>
            <a:ext cx="4506684" cy="7837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User Interface Designing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A1B5E-3B28-D5ED-18CF-4BF9A81279AC}"/>
              </a:ext>
            </a:extLst>
          </p:cNvPr>
          <p:cNvSpPr txBox="1"/>
          <p:nvPr/>
        </p:nvSpPr>
        <p:spPr>
          <a:xfrm>
            <a:off x="2231309" y="1741752"/>
            <a:ext cx="840377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Frontend - 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</a:rPr>
              <a:t>React JS Framework</a:t>
            </a:r>
          </a:p>
          <a:p>
            <a:r>
              <a:rPr lang="en-IN" sz="2600" b="1" dirty="0"/>
              <a:t>Backend – 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</a:rPr>
              <a:t>Python Flask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60AF1A-2FE1-11CC-1524-7EC36D139BA2}"/>
              </a:ext>
            </a:extLst>
          </p:cNvPr>
          <p:cNvSpPr/>
          <p:nvPr/>
        </p:nvSpPr>
        <p:spPr>
          <a:xfrm>
            <a:off x="3421132" y="2827794"/>
            <a:ext cx="4506684" cy="7837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828AAD-2B07-DB0E-4D78-25D45614FA24}"/>
              </a:ext>
            </a:extLst>
          </p:cNvPr>
          <p:cNvSpPr txBox="1"/>
          <p:nvPr/>
        </p:nvSpPr>
        <p:spPr>
          <a:xfrm>
            <a:off x="1576134" y="3933022"/>
            <a:ext cx="9213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develop a speech-to-speech LLM chatbot by integrating advanced technologies. Using React.js for a dynamic frontend and Python Flask for the backend, the system will efficiently handle speech-to-text conversion, LLM-based response generation, and speech output.</a:t>
            </a:r>
          </a:p>
          <a:p>
            <a:r>
              <a:rPr lang="en-US" sz="2400" dirty="0"/>
              <a:t>This bot represents the future of human-computer interaction, making conversations with AI as natural as speaking to another person.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71574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1B662E-C5A9-30D2-5F79-813FA5ECE516}"/>
              </a:ext>
            </a:extLst>
          </p:cNvPr>
          <p:cNvSpPr/>
          <p:nvPr/>
        </p:nvSpPr>
        <p:spPr>
          <a:xfrm>
            <a:off x="2214390" y="2090450"/>
            <a:ext cx="8328752" cy="26770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Thank You</a:t>
            </a:r>
            <a:r>
              <a:rPr lang="en-US" sz="2800" dirty="0"/>
              <a:t>, </a:t>
            </a:r>
            <a:r>
              <a:rPr lang="en-US" sz="2800" b="1" dirty="0" err="1"/>
              <a:t>TensorGo</a:t>
            </a:r>
            <a:r>
              <a:rPr lang="en-US" sz="2800" dirty="0"/>
              <a:t>, for giving me this wonderful opportunity to work on this great </a:t>
            </a:r>
            <a:r>
              <a:rPr lang="en-US" sz="2800" b="1" dirty="0"/>
              <a:t>Speech-to-Speech LLM bot project</a:t>
            </a:r>
            <a:r>
              <a:rPr lang="en-US" sz="2800" dirty="0"/>
              <a:t>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510016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370</TotalTime>
  <Words>340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CHINNAM JANAKI DEVI</dc:creator>
  <cp:lastModifiedBy>CHINNAM JANAKI DEVI</cp:lastModifiedBy>
  <cp:revision>25</cp:revision>
  <dcterms:created xsi:type="dcterms:W3CDTF">2024-08-22T06:00:43Z</dcterms:created>
  <dcterms:modified xsi:type="dcterms:W3CDTF">2024-08-22T12:10:52Z</dcterms:modified>
</cp:coreProperties>
</file>