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9"/>
  </p:handoutMasterIdLst>
  <p:sldIdLst>
    <p:sldId id="289" r:id="rId5"/>
    <p:sldId id="290" r:id="rId6"/>
    <p:sldId id="302"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showGuides="1">
      <p:cViewPr varScale="1">
        <p:scale>
          <a:sx n="77" d="100"/>
          <a:sy n="77" d="100"/>
        </p:scale>
        <p:origin x="642" y="78"/>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2/8/2022</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sv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3281643" y="740664"/>
            <a:ext cx="5628714" cy="1143000"/>
          </a:xfrm>
        </p:spPr>
        <p:txBody>
          <a:bodyPr>
            <a:noAutofit/>
          </a:bodyPr>
          <a:lstStyle/>
          <a:p>
            <a:r>
              <a:rPr lang="th-TH" sz="6000" dirty="0">
                <a:latin typeface="DB HelvethaicaMon X 75 Bd" panose="02000506090000020004" pitchFamily="2" charset="-34"/>
                <a:cs typeface="DB HelvethaicaMon X 75 Bd" panose="02000506090000020004" pitchFamily="2" charset="-34"/>
              </a:rPr>
              <a:t>กฎหมายที่เกี่ยวข้องกับ งานอาชีพ สาย </a:t>
            </a:r>
            <a:r>
              <a:rPr lang="en-US" sz="6000" dirty="0">
                <a:latin typeface="DB HelvethaicaMon X 75 Bd" panose="02000506090000020004" pitchFamily="2" charset="-34"/>
                <a:cs typeface="DB HelvethaicaMon X 75 Bd" panose="02000506090000020004" pitchFamily="2" charset="-34"/>
              </a:rPr>
              <a:t>IT</a:t>
            </a:r>
          </a:p>
        </p:txBody>
      </p:sp>
      <p:pic>
        <p:nvPicPr>
          <p:cNvPr id="11" name="Graphic 10" descr="Laptop">
            <a:extLst>
              <a:ext uri="{FF2B5EF4-FFF2-40B4-BE49-F238E27FC236}">
                <a16:creationId xmlns:a16="http://schemas.microsoft.com/office/drawing/2014/main" id="{BA7ECB1E-781D-4951-B90D-B4D5C2E569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8345" y="4014682"/>
            <a:ext cx="914400" cy="914400"/>
          </a:xfrm>
          <a:prstGeom prst="rect">
            <a:avLst/>
          </a:prstGeom>
        </p:spPr>
      </p:pic>
      <p:pic>
        <p:nvPicPr>
          <p:cNvPr id="14" name="Graphic 13" descr="Computer">
            <a:extLst>
              <a:ext uri="{FF2B5EF4-FFF2-40B4-BE49-F238E27FC236}">
                <a16:creationId xmlns:a16="http://schemas.microsoft.com/office/drawing/2014/main" id="{BE2D25F7-67DD-45FF-9058-F6872A5660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2714" y="5202936"/>
            <a:ext cx="914400" cy="914400"/>
          </a:xfrm>
          <a:prstGeom prst="rect">
            <a:avLst/>
          </a:prstGeom>
        </p:spPr>
      </p:pic>
      <p:pic>
        <p:nvPicPr>
          <p:cNvPr id="16" name="Graphic 15" descr="Internet">
            <a:extLst>
              <a:ext uri="{FF2B5EF4-FFF2-40B4-BE49-F238E27FC236}">
                <a16:creationId xmlns:a16="http://schemas.microsoft.com/office/drawing/2014/main" id="{E4ED6473-4580-4B07-81F8-B1AE905878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57945" y="4014682"/>
            <a:ext cx="914400" cy="914400"/>
          </a:xfrm>
          <a:prstGeom prst="rect">
            <a:avLst/>
          </a:prstGeom>
        </p:spPr>
      </p:pic>
      <p:pic>
        <p:nvPicPr>
          <p:cNvPr id="18" name="Graphic 17" descr="Smart Phone">
            <a:extLst>
              <a:ext uri="{FF2B5EF4-FFF2-40B4-BE49-F238E27FC236}">
                <a16:creationId xmlns:a16="http://schemas.microsoft.com/office/drawing/2014/main" id="{14FF5BB4-710F-4DED-901D-F33BD68AF9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8094" y="5202936"/>
            <a:ext cx="700958" cy="700958"/>
          </a:xfrm>
          <a:prstGeom prst="rect">
            <a:avLst/>
          </a:prstGeom>
        </p:spPr>
      </p:pic>
      <p:pic>
        <p:nvPicPr>
          <p:cNvPr id="20" name="Graphic 19" descr="Cloud Computing">
            <a:extLst>
              <a:ext uri="{FF2B5EF4-FFF2-40B4-BE49-F238E27FC236}">
                <a16:creationId xmlns:a16="http://schemas.microsoft.com/office/drawing/2014/main" id="{231205E6-88E8-484B-BFF2-A6D7FED448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76857" y="3790766"/>
            <a:ext cx="914400" cy="914400"/>
          </a:xfrm>
          <a:prstGeom prst="rect">
            <a:avLst/>
          </a:prstGeom>
        </p:spPr>
      </p:pic>
      <p:pic>
        <p:nvPicPr>
          <p:cNvPr id="22" name="Graphic 21" descr="Police">
            <a:extLst>
              <a:ext uri="{FF2B5EF4-FFF2-40B4-BE49-F238E27FC236}">
                <a16:creationId xmlns:a16="http://schemas.microsoft.com/office/drawing/2014/main" id="{ABE6A088-71EA-4515-AB93-30ABFA4659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56422" y="2798064"/>
            <a:ext cx="914400" cy="914400"/>
          </a:xfrm>
          <a:prstGeom prst="rect">
            <a:avLst/>
          </a:prstGeom>
        </p:spPr>
      </p:pic>
      <p:pic>
        <p:nvPicPr>
          <p:cNvPr id="24" name="Graphic 23" descr="Books">
            <a:extLst>
              <a:ext uri="{FF2B5EF4-FFF2-40B4-BE49-F238E27FC236}">
                <a16:creationId xmlns:a16="http://schemas.microsoft.com/office/drawing/2014/main" id="{784AB3B4-5A51-41BD-93FD-E2C3C0E54E8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8088" y="3861187"/>
            <a:ext cx="914400" cy="914400"/>
          </a:xfrm>
          <a:prstGeom prst="rect">
            <a:avLst/>
          </a:prstGeom>
        </p:spPr>
      </p:pic>
      <p:pic>
        <p:nvPicPr>
          <p:cNvPr id="26" name="Graphic 25" descr="Clock">
            <a:extLst>
              <a:ext uri="{FF2B5EF4-FFF2-40B4-BE49-F238E27FC236}">
                <a16:creationId xmlns:a16="http://schemas.microsoft.com/office/drawing/2014/main" id="{33931F53-345A-4DEF-8783-463F7DF42CC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798929" y="5103440"/>
            <a:ext cx="914400" cy="914400"/>
          </a:xfrm>
          <a:prstGeom prst="rect">
            <a:avLst/>
          </a:prstGeom>
        </p:spPr>
      </p:pic>
      <p:pic>
        <p:nvPicPr>
          <p:cNvPr id="28" name="Graphic 27" descr="Dollar">
            <a:extLst>
              <a:ext uri="{FF2B5EF4-FFF2-40B4-BE49-F238E27FC236}">
                <a16:creationId xmlns:a16="http://schemas.microsoft.com/office/drawing/2014/main" id="{46091ABD-7022-4460-A002-97954BCA1C7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478671" y="5096215"/>
            <a:ext cx="914400" cy="914400"/>
          </a:xfrm>
          <a:prstGeom prst="rect">
            <a:avLst/>
          </a:prstGeom>
        </p:spPr>
      </p:pic>
      <p:pic>
        <p:nvPicPr>
          <p:cNvPr id="30" name="Graphic 29" descr="Document">
            <a:extLst>
              <a:ext uri="{FF2B5EF4-FFF2-40B4-BE49-F238E27FC236}">
                <a16:creationId xmlns:a16="http://schemas.microsoft.com/office/drawing/2014/main" id="{8384CE88-BA23-418F-872D-6AD7210BD63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639512" y="3861187"/>
            <a:ext cx="914400" cy="914400"/>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th-TH" dirty="0">
                <a:latin typeface="DB HelvethaicaMon X 75 Bd" panose="02000506090000020004" pitchFamily="2" charset="-34"/>
                <a:cs typeface="DB HelvethaicaMon X 75 Bd" panose="02000506090000020004" pitchFamily="2" charset="-34"/>
              </a:rPr>
              <a:t>พ.ร.บ.คอมพิวเตอร์ คืออะไร</a:t>
            </a:r>
            <a:endParaRPr lang="en-US" dirty="0">
              <a:latin typeface="DB HelvethaicaMon X 75 Bd" panose="02000506090000020004" pitchFamily="2" charset="-34"/>
              <a:cs typeface="DB HelvethaicaMon X 75 Bd" panose="02000506090000020004" pitchFamily="2" charset="-34"/>
            </a:endParaRP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800850" cy="4206240"/>
          </a:xfrm>
        </p:spPr>
        <p:txBody>
          <a:bodyPr/>
          <a:lstStyle/>
          <a:p>
            <a:pPr algn="thaiDist">
              <a:lnSpc>
                <a:spcPts val="2800"/>
              </a:lnSpc>
            </a:pPr>
            <a:r>
              <a:rPr lang="th-TH" sz="1800" dirty="0">
                <a:latin typeface="DB HelvethaicaMon X 75 Bd" panose="02000506090000020004" pitchFamily="2" charset="-34"/>
                <a:cs typeface="DB HelvethaicaMon X 75 Bd" panose="02000506090000020004" pitchFamily="2" charset="-34"/>
              </a:rPr>
              <a:t>พ.ร.บ.คอมพิวเตอร์ คือพระราชบัญญัติที่ว่าด้วยการกระทำผิดเกี่ยวกับคอมพิวเตอร์ ซึ่งคอมพิวเตอร์ที่ว่านี้ก็เป็นได้ทั้งคอมพิวเตอร์ตั้งโต๊ะ คอมพิวเตอร์โน้ตบุ๊ค สมาร์ตโฟน รวมถึงระบบต่างๆ ที่ถูกควบคุมด้วยระบบคอมพิวเตอร์ด้วย ซึ่งเป็นพ.ร.บ.ที่ตั้งขึ้นมาเพื่อป้องกัน ควบคุมการกระทำผิดที่จะเกิดขึ้นได้จากการใช้คอมพิวเตอร์ หากใครกระทำความผิดตามพ.ร.บ.คอมพิวเตอร์นี้ ก็จะต้องได้รับการลงโทษตามที่พ.ร.บ.กำหนดไว้ ปัจจุบันมีคนใช้คอมพิวเตอร์ รวมถึงสมาร์ตโฟนเป็นจำนวนมาก บางคนก็อาจจะใช้ในทางที่เป็นประโยชน์ แต่บางคนก็อาจใช้สิ่งนี้ทำร้ายคนอื่นในทางอ้อมด้วยก็ได้ เราอาจจะได้ยินข่าวเรื่องการกระทำความผิดทางคอมพิวเตอร์อยู่บ้าง ซึ่งบางเหตุการณ์ก็สร้างความเสียหายไม่น้อยเลย เพื่อจัดการกับเรื่องพวกนี้ เลยต้องมีพ.ร.บ.ออกมาควบคุม ในเมื่อการใช้คอมพิวเตอร์เป็นเรื่องใกล้ตัวเรา พ.ร.บ.คอมพิวเตอร์ก็เป็นเรื่องใกล้ตัวเราเช่นกันค่ะ หากเราไม่รู้เอาไว้ เราอาจจะเผลอไปทำผิด โดยที่เราไม่ได้ตั้งใจก็ได้</a:t>
            </a:r>
            <a:endParaRPr lang="en-US" dirty="0">
              <a:latin typeface="DB HelvethaicaMon X 75 Bd" panose="02000506090000020004" pitchFamily="2" charset="-34"/>
              <a:cs typeface="DB HelvethaicaMon X 75 Bd" panose="02000506090000020004" pitchFamily="2" charset="-34"/>
            </a:endParaRPr>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a:extLst>
              <a:ext uri="{FF2B5EF4-FFF2-40B4-BE49-F238E27FC236}">
                <a16:creationId xmlns:a16="http://schemas.microsoft.com/office/drawing/2014/main" id="{014755DC-B9ED-4B9A-8BEA-BDEA09D643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63824" y="1949061"/>
            <a:ext cx="2391842" cy="2391842"/>
          </a:xfrm>
          <a:prstGeom prst="rect">
            <a:avLst/>
          </a:prstGeom>
        </p:spPr>
      </p:pic>
    </p:spTree>
    <p:extLst>
      <p:ext uri="{BB962C8B-B14F-4D97-AF65-F5344CB8AC3E}">
        <p14:creationId xmlns:p14="http://schemas.microsoft.com/office/powerpoint/2010/main" val="3001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normAutofit fontScale="90000"/>
          </a:bodyPr>
          <a:lstStyle/>
          <a:p>
            <a:r>
              <a:rPr lang="th-TH" dirty="0">
                <a:latin typeface="DB HelvethaicaMon X 75 Bd" panose="02000506090000020004" pitchFamily="2" charset="-34"/>
                <a:cs typeface="DB HelvethaicaMon X 75 Bd" panose="02000506090000020004" pitchFamily="2" charset="-34"/>
              </a:rPr>
              <a:t>พ.ร.บ. คอมพิวเตอร์ มีกี่ฉบับ</a:t>
            </a:r>
            <a:endParaRPr lang="en-US" dirty="0">
              <a:latin typeface="DB HelvethaicaMon X 75 Bd" panose="02000506090000020004" pitchFamily="2" charset="-34"/>
              <a:cs typeface="DB HelvethaicaMon X 75 Bd" panose="02000506090000020004" pitchFamily="2" charset="-34"/>
            </a:endParaRPr>
          </a:p>
        </p:txBody>
      </p:sp>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19" y="1821334"/>
            <a:ext cx="6858000" cy="4233672"/>
          </a:xfrm>
        </p:spPr>
        <p:txBody>
          <a:bodyPr/>
          <a:lstStyle/>
          <a:p>
            <a:pPr algn="thaiDist">
              <a:lnSpc>
                <a:spcPts val="2800"/>
              </a:lnSpc>
            </a:pPr>
            <a:r>
              <a:rPr lang="th-TH" dirty="0">
                <a:latin typeface="DB HelvethaicaMon X 75 Bd" panose="02000506090000020004" pitchFamily="2" charset="-34"/>
                <a:cs typeface="DB HelvethaicaMon X 75 Bd" panose="02000506090000020004" pitchFamily="2" charset="-34"/>
              </a:rPr>
              <a:t>ประเทศไทย มี พ.ร.บ. คอมพิวเตอร์ มาแล้ว 2 ฉบับ คือ ฉบับแรก ปี 2550 และ ฉบับสอง ปี 2560 โดยฉบับที่ใช้งานปัจจุบัน คือ ฉบับปี 2560 ความแตกต่างสำคัญระหว่างฉบับปี 2560 กับ 2550 คือ แก้ไขมิให้ “ความผิดหมิ่นประมาท” เป็นความผิดตาม พ.ร.บ คอมพิวเตอร์ อีกต่อไป เพราะในอดีต ความผิดหมิ่นประมาท ถือว่าเข้าข่ายผิด พ.ร.บ. คอมพิวเตอร์ ซึ่งกฎหมายระบุว่า ไม่สามารถยอมความได้ ดังนั้นแม้ต่อมา คู่ความจะเจรจายอมความสำเร็จ หรืออยากถอนฟ้อง ศาลก็ไม่สามารถใช้ดุลพ</a:t>
            </a:r>
            <a:r>
              <a:rPr lang="th-TH" dirty="0" err="1">
                <a:latin typeface="DB HelvethaicaMon X 75 Bd" panose="02000506090000020004" pitchFamily="2" charset="-34"/>
                <a:cs typeface="DB HelvethaicaMon X 75 Bd" panose="02000506090000020004" pitchFamily="2" charset="-34"/>
              </a:rPr>
              <a:t>ิจ</a:t>
            </a:r>
            <a:r>
              <a:rPr lang="th-TH" dirty="0">
                <a:latin typeface="DB HelvethaicaMon X 75 Bd" panose="02000506090000020004" pitchFamily="2" charset="-34"/>
                <a:cs typeface="DB HelvethaicaMon X 75 Bd" panose="02000506090000020004" pitchFamily="2" charset="-34"/>
              </a:rPr>
              <a:t>นิจที่จะไม่ลงโทษคู่ความได้ ส่งผลให้มีคดีฟ้องร้องขึ้นศาลจำนวนมากและเกิดปัญหาทางปฏิบัติ เพื่อแก้ปัญหาดังกล่าว จึงมีการนำ “ความผิดหมิ่นประมาท” ออกจาก พรบ คอมพิวเตอร์ แต่ไปบังคับใช้ด้วยประมวลกฎหมายอาญาแทน ทำให้การบังคับใช้กฎหมายมีประสิทธิภาพมากขึ้น</a:t>
            </a:r>
            <a:endParaRPr lang="en-US" dirty="0">
              <a:latin typeface="DB HelvethaicaMon X 75 Bd" panose="02000506090000020004" pitchFamily="2" charset="-34"/>
              <a:cs typeface="DB HelvethaicaMon X 75 Bd" panose="02000506090000020004" pitchFamily="2" charset="-34"/>
            </a:endParaRPr>
          </a:p>
        </p:txBody>
      </p:sp>
      <p:pic>
        <p:nvPicPr>
          <p:cNvPr id="8" name="Graphic 7" descr="Document">
            <a:extLst>
              <a:ext uri="{FF2B5EF4-FFF2-40B4-BE49-F238E27FC236}">
                <a16:creationId xmlns:a16="http://schemas.microsoft.com/office/drawing/2014/main" id="{DB7A622E-0627-4682-8662-A89FD85BB3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5524" y="2178432"/>
            <a:ext cx="1354053" cy="1354053"/>
          </a:xfrm>
          <a:prstGeom prst="rect">
            <a:avLst/>
          </a:prstGeom>
        </p:spPr>
      </p:pic>
      <p:pic>
        <p:nvPicPr>
          <p:cNvPr id="7" name="Graphic 6" descr="Books">
            <a:extLst>
              <a:ext uri="{FF2B5EF4-FFF2-40B4-BE49-F238E27FC236}">
                <a16:creationId xmlns:a16="http://schemas.microsoft.com/office/drawing/2014/main" id="{84E57DAA-086D-4A4B-A306-95E2581AA1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9108" y="2693534"/>
            <a:ext cx="1147082" cy="1147082"/>
          </a:xfrm>
          <a:prstGeom prst="rect">
            <a:avLst/>
          </a:prstGeom>
        </p:spPr>
      </p:pic>
    </p:spTree>
    <p:extLst>
      <p:ext uri="{BB962C8B-B14F-4D97-AF65-F5344CB8AC3E}">
        <p14:creationId xmlns:p14="http://schemas.microsoft.com/office/powerpoint/2010/main" val="217473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normAutofit fontScale="90000"/>
          </a:bodyPr>
          <a:lstStyle/>
          <a:p>
            <a:pPr algn="ctr"/>
            <a:r>
              <a:rPr lang="th-TH" dirty="0">
                <a:latin typeface="DB HelvethaicaMon X 75 Bd" panose="02000506090000020004" pitchFamily="2" charset="-34"/>
                <a:cs typeface="DB HelvethaicaMon X 75 Bd" panose="02000506090000020004" pitchFamily="2" charset="-34"/>
              </a:rPr>
              <a:t>ความผิดตาม พ.ร.บ. คอมพิวเตอร์</a:t>
            </a:r>
            <a:br>
              <a:rPr lang="th-TH" dirty="0">
                <a:latin typeface="DB HelvethaicaMon X 75 Bd" panose="02000506090000020004" pitchFamily="2" charset="-34"/>
                <a:cs typeface="DB HelvethaicaMon X 75 Bd" panose="02000506090000020004" pitchFamily="2" charset="-34"/>
              </a:rPr>
            </a:br>
            <a:r>
              <a:rPr lang="th-TH" dirty="0">
                <a:latin typeface="DB HelvethaicaMon X 75 Bd" panose="02000506090000020004" pitchFamily="2" charset="-34"/>
                <a:cs typeface="DB HelvethaicaMon X 75 Bd" panose="02000506090000020004" pitchFamily="2" charset="-34"/>
              </a:rPr>
              <a:t>ตัวอย่าง</a:t>
            </a:r>
            <a:endParaRPr lang="en-US" dirty="0">
              <a:latin typeface="DB HelvethaicaMon X 75 Bd" panose="02000506090000020004" pitchFamily="2" charset="-34"/>
              <a:cs typeface="DB HelvethaicaMon X 75 Bd" panose="02000506090000020004" pitchFamily="2" charset="-34"/>
            </a:endParaRP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a:xfrm>
            <a:off x="2331720" y="2724911"/>
            <a:ext cx="8291223" cy="3988709"/>
          </a:xfrm>
        </p:spPr>
        <p:txBody>
          <a:bodyPr/>
          <a:lstStyle/>
          <a:p>
            <a:pPr>
              <a:lnSpc>
                <a:spcPts val="2800"/>
              </a:lnSpc>
            </a:pPr>
            <a:r>
              <a:rPr lang="th-TH" dirty="0">
                <a:latin typeface="Angsana New" panose="02020603050405020304" pitchFamily="18" charset="-34"/>
                <a:cs typeface="Angsana New" panose="02020603050405020304" pitchFamily="18" charset="-34"/>
              </a:rPr>
              <a:t>1</a:t>
            </a:r>
            <a:r>
              <a:rPr lang="en-US" dirty="0">
                <a:latin typeface="Angsana New" panose="02020603050405020304" pitchFamily="18" charset="-34"/>
                <a:cs typeface="Angsana New" panose="02020603050405020304" pitchFamily="18" charset="-34"/>
              </a:rPr>
              <a:t>: </a:t>
            </a:r>
            <a:r>
              <a:rPr lang="th-TH" dirty="0">
                <a:latin typeface="Angsana New" panose="02020603050405020304" pitchFamily="18" charset="-34"/>
                <a:cs typeface="Angsana New" panose="02020603050405020304" pitchFamily="18" charset="-34"/>
              </a:rPr>
              <a:t>โดยทุจริต หรือโดยหลอกลวง นําเข้าสู่ระบบคอมพิวเตอร์ซึ่งข้อมูลคอมพิวเตอร์ที่บิดเบือนหรือปลอมไม่ว่าทั้งหมดหรือบางส่วน หรือข้อมูลคอมพิวเตอร์อันเป็นเท็จ โดยประการที่น่าจะเกิดความเสียหายแก่ประชาชน อันมิใช่ การ</a:t>
            </a:r>
            <a:r>
              <a:rPr lang="th-TH" dirty="0" err="1">
                <a:latin typeface="Angsana New" panose="02020603050405020304" pitchFamily="18" charset="-34"/>
                <a:cs typeface="Angsana New" panose="02020603050405020304" pitchFamily="18" charset="-34"/>
              </a:rPr>
              <a:t>กระทํ</a:t>
            </a:r>
            <a:r>
              <a:rPr lang="th-TH" dirty="0">
                <a:latin typeface="Angsana New" panose="02020603050405020304" pitchFamily="18" charset="-34"/>
                <a:cs typeface="Angsana New" panose="02020603050405020304" pitchFamily="18" charset="-34"/>
              </a:rPr>
              <a:t>าความผิดฐานหมิ่นประมาทตามประมวลกฎหมายอาญา </a:t>
            </a:r>
          </a:p>
          <a:p>
            <a:pPr>
              <a:lnSpc>
                <a:spcPts val="2800"/>
              </a:lnSpc>
            </a:pPr>
            <a:r>
              <a:rPr lang="th-TH" dirty="0">
                <a:latin typeface="Angsana New" panose="02020603050405020304" pitchFamily="18" charset="-34"/>
                <a:cs typeface="Angsana New" panose="02020603050405020304" pitchFamily="18" charset="-34"/>
              </a:rPr>
              <a:t>2</a:t>
            </a:r>
            <a:r>
              <a:rPr lang="en-US" dirty="0">
                <a:latin typeface="Angsana New" panose="02020603050405020304" pitchFamily="18" charset="-34"/>
                <a:cs typeface="Angsana New" panose="02020603050405020304" pitchFamily="18" charset="-34"/>
              </a:rPr>
              <a:t>: </a:t>
            </a:r>
            <a:r>
              <a:rPr lang="th-TH" dirty="0">
                <a:latin typeface="Angsana New" panose="02020603050405020304" pitchFamily="18" charset="-34"/>
                <a:cs typeface="Angsana New" panose="02020603050405020304" pitchFamily="18" charset="-34"/>
              </a:rPr>
              <a:t>นําเข้าสู่ระบบคอมพิวเตอร์ซึ่งข้อมูลคอมพิวเตอร์อันเป็นเท็จ โดยประการที่น่าจะเกิดความเสียหายต่อการรักษา ความมันคงปลอดภัยของประเทศ ความปลอดภัยสาธารณะ ความมั่นคงในทางเศรษฐกิจของประเทศ หรือโครงสร้าง พื้นฐานอันเป็นประโยชน์สาธารณะของประเทศ หรือก่อให้เกิดความตื่นตระหนกแก่ประชาชน </a:t>
            </a:r>
          </a:p>
          <a:p>
            <a:pPr>
              <a:lnSpc>
                <a:spcPts val="2800"/>
              </a:lnSpc>
            </a:pPr>
            <a:r>
              <a:rPr lang="th-TH" dirty="0">
                <a:latin typeface="Angsana New" panose="02020603050405020304" pitchFamily="18" charset="-34"/>
                <a:cs typeface="Angsana New" panose="02020603050405020304" pitchFamily="18" charset="-34"/>
              </a:rPr>
              <a:t>3</a:t>
            </a:r>
            <a:r>
              <a:rPr lang="en-US" dirty="0">
                <a:latin typeface="Angsana New" panose="02020603050405020304" pitchFamily="18" charset="-34"/>
                <a:cs typeface="Angsana New" panose="02020603050405020304" pitchFamily="18" charset="-34"/>
              </a:rPr>
              <a:t>: </a:t>
            </a:r>
            <a:r>
              <a:rPr lang="th-TH" dirty="0">
                <a:latin typeface="Angsana New" panose="02020603050405020304" pitchFamily="18" charset="-34"/>
                <a:cs typeface="Angsana New" panose="02020603050405020304" pitchFamily="18" charset="-34"/>
              </a:rPr>
              <a:t>นําเข้าสู่ระบบคอมพิวเตอร์ซึ่งข้อมูลคอมพิวเตอร์ใดๆ อันเป็นความผิดเกี่ยวกบความมั่นคงแห่งราชอาณาจักรหรือความผิดเกี่ยวกบการก่อการร้ายตามประมวลกฎหมายอาญา</a:t>
            </a:r>
            <a:endParaRPr lang="en-US" dirty="0">
              <a:latin typeface="Angsana New" panose="02020603050405020304" pitchFamily="18" charset="-34"/>
              <a:cs typeface="Angsana New" panose="02020603050405020304" pitchFamily="18" charset="-34"/>
            </a:endParaRPr>
          </a:p>
          <a:p>
            <a:r>
              <a:rPr lang="th-TH" dirty="0"/>
              <a:t>ย</a:t>
            </a:r>
            <a:endParaRPr lang="en-US" dirty="0"/>
          </a:p>
        </p:txBody>
      </p:sp>
    </p:spTree>
    <p:extLst>
      <p:ext uri="{BB962C8B-B14F-4D97-AF65-F5344CB8AC3E}">
        <p14:creationId xmlns:p14="http://schemas.microsoft.com/office/powerpoint/2010/main" val="524939592"/>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79</TotalTime>
  <Words>483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Angsana New</vt:lpstr>
      <vt:lpstr>Arial</vt:lpstr>
      <vt:lpstr>Calibri</vt:lpstr>
      <vt:lpstr>DB HelvethaicaMon X 75 Bd</vt:lpstr>
      <vt:lpstr>Kristen ITC</vt:lpstr>
      <vt:lpstr>Quire Sans</vt:lpstr>
      <vt:lpstr>Office Theme</vt:lpstr>
      <vt:lpstr>PowerPoint Presentation</vt:lpstr>
      <vt:lpstr>พ.ร.บ.คอมพิวเตอร์ คืออะไร</vt:lpstr>
      <vt:lpstr>พ.ร.บ. คอมพิวเตอร์ มีกี่ฉบับ</vt:lpstr>
      <vt:lpstr>ความผิดตาม พ.ร.บ. คอมพิวเตอร์ ตัวอย่าง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Elm Elementary School</dc:title>
  <dc:creator>Chinnawat Rattannamun</dc:creator>
  <cp:lastModifiedBy>Chinnawat Rattannamun</cp:lastModifiedBy>
  <cp:revision>5</cp:revision>
  <dcterms:created xsi:type="dcterms:W3CDTF">2022-01-20T06:32:01Z</dcterms:created>
  <dcterms:modified xsi:type="dcterms:W3CDTF">2022-02-08T05:29:15Z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