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9" r:id="rId1"/>
  </p:sldMasterIdLst>
  <p:notesMasterIdLst>
    <p:notesMasterId r:id="rId12"/>
  </p:notesMasterIdLst>
  <p:sldIdLst>
    <p:sldId id="256" r:id="rId2"/>
    <p:sldId id="257" r:id="rId3"/>
    <p:sldId id="265" r:id="rId4"/>
    <p:sldId id="258" r:id="rId5"/>
    <p:sldId id="259" r:id="rId6"/>
    <p:sldId id="260" r:id="rId7"/>
    <p:sldId id="261" r:id="rId8"/>
    <p:sldId id="262" r:id="rId9"/>
    <p:sldId id="263" r:id="rId10"/>
    <p:sldId id="264" r:id="rId11"/>
  </p:sldIdLst>
  <p:sldSz cx="14630400" cy="8229600"/>
  <p:notesSz cx="8229600" cy="14630400"/>
  <p:embeddedFontLst>
    <p:embeddedFont>
      <p:font typeface="Crimson Pro"/>
      <p:regular r:id="rId13"/>
    </p:embeddedFont>
    <p:embeddedFont>
      <p:font typeface="Heebo" panose="02000000000000000000" pitchFamily="2" charset="0"/>
      <p:regular r:id="rId14"/>
      <p:bold r:id="rId15"/>
    </p:embeddedFont>
    <p:embeddedFont>
      <p:font typeface="Trebuchet MS" panose="020B0603020202020204" pitchFamily="34" charset="0"/>
      <p:regular r:id="rId16"/>
      <p:bold r:id="rId17"/>
      <p:italic r:id="rId18"/>
      <p:boldItalic r:id="rId19"/>
    </p:embeddedFont>
    <p:embeddedFont>
      <p:font typeface="Wingdings 3" pitchFamily="2"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autoAdjust="0"/>
    <p:restoredTop sz="94610"/>
  </p:normalViewPr>
  <p:slideViewPr>
    <p:cSldViewPr snapToGrid="0" snapToObjects="1">
      <p:cViewPr varScale="1">
        <p:scale>
          <a:sx n="75" d="100"/>
          <a:sy n="75" d="100"/>
        </p:scale>
        <p:origin x="80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88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IN" dirty="0"/>
          </a:p>
        </p:txBody>
      </p:sp>
    </p:spTree>
    <p:extLst>
      <p:ext uri="{BB962C8B-B14F-4D97-AF65-F5344CB8AC3E}">
        <p14:creationId xmlns:p14="http://schemas.microsoft.com/office/powerpoint/2010/main" val="258920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6502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83973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609420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59635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3786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27469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378812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93781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702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83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47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186671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024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524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92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696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062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60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70423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2558420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53548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37490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44544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5861828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6048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9/29/2024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7424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1.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2.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3.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85204" y="723275"/>
            <a:ext cx="7556421" cy="1830050"/>
          </a:xfrm>
          <a:prstGeom prst="rect">
            <a:avLst/>
          </a:prstGeom>
          <a:noFill/>
          <a:ln/>
        </p:spPr>
        <p:txBody>
          <a:bodyPr wrap="square" lIns="0" tIns="0" rIns="0" bIns="0" rtlCol="0" anchor="t"/>
          <a:lstStyle/>
          <a:p>
            <a:pPr marL="0" indent="0">
              <a:lnSpc>
                <a:spcPts val="7700"/>
              </a:lnSpc>
              <a:buNone/>
            </a:pPr>
            <a:r>
              <a:rPr lang="en-US" sz="6600" b="1" u="sng" dirty="0">
                <a:solidFill>
                  <a:srgbClr val="152D47"/>
                </a:solidFill>
                <a:latin typeface="Crimson Pro" pitchFamily="34" charset="0"/>
                <a:ea typeface="Crimson Pro" pitchFamily="34" charset="-122"/>
                <a:cs typeface="Crimson Pro" pitchFamily="34" charset="-120"/>
              </a:rPr>
              <a:t>Disk Space Management Tool</a:t>
            </a:r>
            <a:endParaRPr lang="en-US" sz="6600" b="1" u="sng" dirty="0"/>
          </a:p>
        </p:txBody>
      </p:sp>
      <p:sp>
        <p:nvSpPr>
          <p:cNvPr id="4" name="Text 1"/>
          <p:cNvSpPr/>
          <p:nvPr/>
        </p:nvSpPr>
        <p:spPr>
          <a:xfrm>
            <a:off x="915591" y="3338317"/>
            <a:ext cx="8002970" cy="1431790"/>
          </a:xfrm>
          <a:prstGeom prst="rect">
            <a:avLst/>
          </a:prstGeom>
          <a:noFill/>
          <a:ln/>
        </p:spPr>
        <p:txBody>
          <a:bodyPr wrap="square" lIns="0" tIns="0" rIns="0" bIns="0" rtlCol="0" anchor="t"/>
          <a:lstStyle/>
          <a:p>
            <a:pPr marL="0" indent="0">
              <a:lnSpc>
                <a:spcPts val="2850"/>
              </a:lnSpc>
              <a:buNone/>
            </a:pPr>
            <a:r>
              <a:rPr lang="en-US" sz="2400" b="1" dirty="0">
                <a:latin typeface="Heebo" pitchFamily="34" charset="0"/>
                <a:ea typeface="Heebo" pitchFamily="34" charset="-122"/>
                <a:cs typeface="Heebo" pitchFamily="34" charset="-120"/>
              </a:rPr>
              <a:t>This tool helps users manage their disk space efficiently. It analyzes disk usage, provides recommendations, and automates cleanup tasks.</a:t>
            </a:r>
            <a:endParaRPr lang="en-US" sz="2400" b="1" dirty="0"/>
          </a:p>
        </p:txBody>
      </p:sp>
      <p:sp>
        <p:nvSpPr>
          <p:cNvPr id="6" name="Text 3"/>
          <p:cNvSpPr/>
          <p:nvPr/>
        </p:nvSpPr>
        <p:spPr>
          <a:xfrm>
            <a:off x="915591" y="5704642"/>
            <a:ext cx="119301"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270040" y="5555099"/>
            <a:ext cx="3193375"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5" name="TextBox 4">
            <a:extLst>
              <a:ext uri="{FF2B5EF4-FFF2-40B4-BE49-F238E27FC236}">
                <a16:creationId xmlns:a16="http://schemas.microsoft.com/office/drawing/2014/main" id="{9953AC10-C170-A33E-45C6-6AE77871BDD5}"/>
              </a:ext>
            </a:extLst>
          </p:cNvPr>
          <p:cNvSpPr txBox="1"/>
          <p:nvPr/>
        </p:nvSpPr>
        <p:spPr>
          <a:xfrm>
            <a:off x="7518779" y="5255692"/>
            <a:ext cx="2977545" cy="1754326"/>
          </a:xfrm>
          <a:prstGeom prst="rect">
            <a:avLst/>
          </a:prstGeom>
          <a:noFill/>
        </p:spPr>
        <p:txBody>
          <a:bodyPr wrap="square">
            <a:spAutoFit/>
          </a:bodyPr>
          <a:lstStyle/>
          <a:p>
            <a:r>
              <a:rPr lang="en-IN" dirty="0"/>
              <a:t>Presented </a:t>
            </a:r>
            <a:r>
              <a:rPr lang="en-US" dirty="0"/>
              <a:t>by:</a:t>
            </a:r>
            <a:endParaRPr lang="en-IN" dirty="0"/>
          </a:p>
          <a:p>
            <a:r>
              <a:rPr lang="en-US" dirty="0"/>
              <a:t>Priyanka </a:t>
            </a:r>
            <a:r>
              <a:rPr lang="en-IN" dirty="0"/>
              <a:t>A</a:t>
            </a:r>
          </a:p>
          <a:p>
            <a:r>
              <a:rPr lang="en-IN" dirty="0"/>
              <a:t>S </a:t>
            </a:r>
            <a:r>
              <a:rPr lang="en-IN" dirty="0" err="1"/>
              <a:t>Gayathri</a:t>
            </a:r>
            <a:endParaRPr lang="en-IN" dirty="0"/>
          </a:p>
          <a:p>
            <a:r>
              <a:rPr lang="en-IN" dirty="0" err="1"/>
              <a:t>Yamini</a:t>
            </a:r>
            <a:r>
              <a:rPr lang="en-IN" dirty="0"/>
              <a:t> D</a:t>
            </a:r>
          </a:p>
          <a:p>
            <a:r>
              <a:rPr lang="en-IN" dirty="0" err="1"/>
              <a:t>Anusree</a:t>
            </a:r>
            <a:r>
              <a:rPr lang="en-IN" dirty="0"/>
              <a:t> M</a:t>
            </a:r>
          </a:p>
          <a:p>
            <a:r>
              <a:rPr lang="en-IN" dirty="0"/>
              <a:t>S </a:t>
            </a:r>
            <a:r>
              <a:rPr lang="en-IN" dirty="0" err="1"/>
              <a:t>Chinni</a:t>
            </a:r>
            <a:r>
              <a:rPr lang="en-IN" dirty="0"/>
              <a:t> Naga </a:t>
            </a:r>
            <a:r>
              <a:rPr lang="en-IN" dirty="0" err="1"/>
              <a:t>Renuka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55665" y="-39172"/>
            <a:ext cx="5486400" cy="8229600"/>
          </a:xfrm>
          <a:prstGeom prst="rect">
            <a:avLst/>
          </a:prstGeom>
        </p:spPr>
      </p:pic>
      <p:sp>
        <p:nvSpPr>
          <p:cNvPr id="3" name="Text 0"/>
          <p:cNvSpPr/>
          <p:nvPr/>
        </p:nvSpPr>
        <p:spPr>
          <a:xfrm>
            <a:off x="6042065" y="1042510"/>
            <a:ext cx="5902405" cy="1086803"/>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Conclusion</a:t>
            </a:r>
            <a:endParaRPr lang="en-US" sz="6600" dirty="0"/>
          </a:p>
        </p:txBody>
      </p:sp>
      <p:sp>
        <p:nvSpPr>
          <p:cNvPr id="4" name="Text 1"/>
          <p:cNvSpPr/>
          <p:nvPr/>
        </p:nvSpPr>
        <p:spPr>
          <a:xfrm>
            <a:off x="6127790" y="2153602"/>
            <a:ext cx="7556421" cy="1814513"/>
          </a:xfrm>
          <a:prstGeom prst="rect">
            <a:avLst/>
          </a:prstGeom>
          <a:noFill/>
          <a:ln/>
        </p:spPr>
        <p:txBody>
          <a:bodyPr wrap="square" lIns="0" tIns="0" rIns="0" bIns="0" rtlCol="0" anchor="t"/>
          <a:lstStyle/>
          <a:p>
            <a:pPr marL="0" indent="0">
              <a:lnSpc>
                <a:spcPts val="2850"/>
              </a:lnSpc>
              <a:buNone/>
            </a:pPr>
            <a:r>
              <a:rPr lang="en-US" sz="3200" dirty="0">
                <a:solidFill>
                  <a:srgbClr val="4C4C4D"/>
                </a:solidFill>
                <a:latin typeface="Heebo" pitchFamily="34" charset="0"/>
                <a:ea typeface="Heebo" pitchFamily="34" charset="-122"/>
                <a:cs typeface="Heebo" pitchFamily="34" charset="-120"/>
              </a:rPr>
              <a:t>By analyzing disk space usage, automating cleanup tasks, and providing customizable alerts, the Disk Space Management Tool helps users maintain their digital spaces efficiently. It allows users to gain valuable insights into their data, reclaim valuable disk space, and improve the overall performance of their devices.</a:t>
            </a:r>
            <a:endParaRPr lang="en-US" sz="3200" dirty="0"/>
          </a:p>
        </p:txBody>
      </p:sp>
      <p:sp>
        <p:nvSpPr>
          <p:cNvPr id="6" name="TextBox 5">
            <a:extLst>
              <a:ext uri="{FF2B5EF4-FFF2-40B4-BE49-F238E27FC236}">
                <a16:creationId xmlns:a16="http://schemas.microsoft.com/office/drawing/2014/main" id="{B1209E5F-C0FE-288C-3C4B-F2282B810A54}"/>
              </a:ext>
            </a:extLst>
          </p:cNvPr>
          <p:cNvSpPr txBox="1"/>
          <p:nvPr/>
        </p:nvSpPr>
        <p:spPr>
          <a:xfrm>
            <a:off x="3659981" y="3934896"/>
            <a:ext cx="7319962" cy="369332"/>
          </a:xfrm>
          <a:prstGeom prst="rect">
            <a:avLst/>
          </a:prstGeom>
          <a:noFill/>
        </p:spPr>
        <p:txBody>
          <a:bodyPr wrap="square">
            <a:spAutoFit/>
          </a:bodyPr>
          <a:lstStyle/>
          <a:p>
            <a:r>
              <a:rPr lang="en-US" sz="1800" dirty="0">
                <a:solidFill>
                  <a:srgbClr val="152D47"/>
                </a:solidFill>
                <a:latin typeface="Crimson Pro" pitchFamily="34" charset="0"/>
                <a:ea typeface="Crimson Pro" pitchFamily="34" charset="-122"/>
                <a:cs typeface="Crimson Pro" pitchFamily="34" charset="-120"/>
              </a:rPr>
              <a:t>Conclusion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46432" y="325716"/>
            <a:ext cx="5670590" cy="641389"/>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Overview</a:t>
            </a:r>
            <a:endParaRPr lang="en-US" sz="6600" dirty="0"/>
          </a:p>
        </p:txBody>
      </p:sp>
      <p:sp>
        <p:nvSpPr>
          <p:cNvPr id="5" name="Text 2"/>
          <p:cNvSpPr/>
          <p:nvPr/>
        </p:nvSpPr>
        <p:spPr>
          <a:xfrm>
            <a:off x="988100" y="5298400"/>
            <a:ext cx="121682" cy="34028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236130" y="1435773"/>
            <a:ext cx="2815590" cy="1591984"/>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rPr>
              <a:t>1 Disk space analysis</a:t>
            </a:r>
            <a:endParaRPr lang="en-US" sz="3600" dirty="0"/>
          </a:p>
        </p:txBody>
      </p:sp>
      <p:sp>
        <p:nvSpPr>
          <p:cNvPr id="7" name="Text 4"/>
          <p:cNvSpPr/>
          <p:nvPr/>
        </p:nvSpPr>
        <p:spPr>
          <a:xfrm>
            <a:off x="634843" y="2107964"/>
            <a:ext cx="3459242" cy="225956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provides comprehensive insights into disk space usage, breaking down data by file types, folders, and applications.</a:t>
            </a:r>
            <a:endParaRPr lang="en-US" sz="2400" dirty="0"/>
          </a:p>
        </p:txBody>
      </p:sp>
      <p:sp>
        <p:nvSpPr>
          <p:cNvPr id="10" name="Text 7"/>
          <p:cNvSpPr/>
          <p:nvPr/>
        </p:nvSpPr>
        <p:spPr>
          <a:xfrm>
            <a:off x="5734050" y="1435773"/>
            <a:ext cx="1455206" cy="4110635"/>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2  Automated Cleanup</a:t>
            </a:r>
            <a:endParaRPr lang="en-US" sz="3600" dirty="0"/>
          </a:p>
        </p:txBody>
      </p:sp>
      <p:sp>
        <p:nvSpPr>
          <p:cNvPr id="11" name="Text 8"/>
          <p:cNvSpPr/>
          <p:nvPr/>
        </p:nvSpPr>
        <p:spPr>
          <a:xfrm>
            <a:off x="6312780" y="2093476"/>
            <a:ext cx="4546045" cy="4110635"/>
          </a:xfrm>
          <a:prstGeom prst="rect">
            <a:avLst/>
          </a:prstGeom>
          <a:noFill/>
          <a:ln/>
        </p:spPr>
        <p:txBody>
          <a:bodyPr wrap="square" lIns="0" tIns="0" rIns="0" bIns="0" rtlCol="0" anchor="t"/>
          <a:lstStyle/>
          <a:p>
            <a:pPr marL="0" indent="0">
              <a:lnSpc>
                <a:spcPts val="2850"/>
              </a:lnSpc>
              <a:buNone/>
            </a:pPr>
            <a:r>
              <a:rPr lang="en-US" sz="2400" dirty="0">
                <a:solidFill>
                  <a:schemeClr val="tx1">
                    <a:lumMod val="75000"/>
                    <a:lumOff val="25000"/>
                  </a:schemeClr>
                </a:solidFill>
                <a:latin typeface="Heebo" pitchFamily="34" charset="0"/>
                <a:ea typeface="Heebo" pitchFamily="34" charset="-122"/>
                <a:cs typeface="Heebo" pitchFamily="34" charset="-120"/>
              </a:rPr>
              <a:t>The tool automates disk cleanup tasks, freeing up space and improving system performance.</a:t>
            </a:r>
            <a:endParaRPr lang="en-US" sz="2400" dirty="0">
              <a:solidFill>
                <a:schemeClr val="tx1">
                  <a:lumMod val="75000"/>
                  <a:lumOff val="25000"/>
                </a:schemeClr>
              </a:solidFill>
            </a:endParaRPr>
          </a:p>
        </p:txBody>
      </p:sp>
      <p:sp>
        <p:nvSpPr>
          <p:cNvPr id="12" name="Shape 9"/>
          <p:cNvSpPr/>
          <p:nvPr/>
        </p:nvSpPr>
        <p:spPr>
          <a:xfrm>
            <a:off x="9640133" y="5213390"/>
            <a:ext cx="510302" cy="510302"/>
          </a:xfrm>
          <a:prstGeom prst="roundRect">
            <a:avLst>
              <a:gd name="adj" fmla="val 6667"/>
            </a:avLst>
          </a:prstGeom>
          <a:solidFill>
            <a:srgbClr val="F2EEEE"/>
          </a:solidFill>
          <a:ln/>
        </p:spPr>
      </p:sp>
      <p:sp>
        <p:nvSpPr>
          <p:cNvPr id="13" name="Text 10"/>
          <p:cNvSpPr/>
          <p:nvPr/>
        </p:nvSpPr>
        <p:spPr>
          <a:xfrm>
            <a:off x="9366737" y="3876556"/>
            <a:ext cx="610462" cy="1762125"/>
          </a:xfrm>
          <a:prstGeom prst="rect">
            <a:avLst/>
          </a:prstGeom>
          <a:noFill/>
          <a:ln/>
        </p:spPr>
        <p:txBody>
          <a:bodyPr wrap="none" lIns="0" tIns="0" rIns="0" bIns="0" rtlCol="0" anchor="t"/>
          <a:lstStyle/>
          <a:p>
            <a:pPr marL="0" indent="0" algn="ctr">
              <a:lnSpc>
                <a:spcPts val="2650"/>
              </a:lnSpc>
              <a:buNone/>
            </a:pPr>
            <a:endParaRPr lang="en-US" sz="2800" dirty="0"/>
          </a:p>
        </p:txBody>
      </p:sp>
      <p:sp>
        <p:nvSpPr>
          <p:cNvPr id="14" name="Text 11"/>
          <p:cNvSpPr/>
          <p:nvPr/>
        </p:nvSpPr>
        <p:spPr>
          <a:xfrm>
            <a:off x="3457575" y="4731817"/>
            <a:ext cx="5259746" cy="1792807"/>
          </a:xfrm>
          <a:prstGeom prst="rect">
            <a:avLst/>
          </a:prstGeom>
          <a:noFill/>
          <a:ln/>
        </p:spPr>
        <p:txBody>
          <a:bodyPr wrap="none" lIns="0" tIns="0" rIns="0" bIns="0" rtlCol="0" anchor="t"/>
          <a:lstStyle/>
          <a:p>
            <a:pPr marL="0" indent="0">
              <a:lnSpc>
                <a:spcPts val="2750"/>
              </a:lnSpc>
              <a:buNone/>
            </a:pPr>
            <a:r>
              <a:rPr lang="en-US" sz="3600">
                <a:latin typeface="Crimson Pro" pitchFamily="34" charset="0"/>
                <a:ea typeface="Crimson Pro" pitchFamily="34" charset="-122"/>
                <a:cs typeface="Crimson Pro" pitchFamily="34" charset="-120"/>
              </a:rPr>
              <a:t>3  Customization &amp; Alerts</a:t>
            </a:r>
            <a:endParaRPr lang="en-US" sz="3600" dirty="0"/>
          </a:p>
        </p:txBody>
      </p:sp>
      <p:sp>
        <p:nvSpPr>
          <p:cNvPr id="15" name="Text 12"/>
          <p:cNvSpPr/>
          <p:nvPr/>
        </p:nvSpPr>
        <p:spPr>
          <a:xfrm>
            <a:off x="4204134" y="5392898"/>
            <a:ext cx="3459242" cy="2420858"/>
          </a:xfrm>
          <a:prstGeom prst="rect">
            <a:avLst/>
          </a:prstGeom>
          <a:noFill/>
          <a:ln/>
        </p:spPr>
        <p:txBody>
          <a:bodyPr wrap="square" lIns="0" tIns="0" rIns="0" bIns="0" rtlCol="0" anchor="t"/>
          <a:lstStyle/>
          <a:p>
            <a:pPr marL="0" indent="0">
              <a:lnSpc>
                <a:spcPts val="2850"/>
              </a:lnSpc>
              <a:buNone/>
            </a:pPr>
            <a:r>
              <a:rPr lang="en-US" sz="2400" dirty="0">
                <a:solidFill>
                  <a:schemeClr val="tx1">
                    <a:lumMod val="75000"/>
                    <a:lumOff val="25000"/>
                  </a:schemeClr>
                </a:solidFill>
                <a:latin typeface="Heebo" pitchFamily="34" charset="0"/>
                <a:ea typeface="Heebo" pitchFamily="34" charset="-122"/>
                <a:cs typeface="Heebo" pitchFamily="34" charset="-120"/>
              </a:rPr>
              <a:t>Users can customize the tool's settings and receive alerts when disk space is low or when specific thresholds are reached.</a:t>
            </a:r>
            <a:endParaRPr lang="en-US" sz="2400" dirty="0">
              <a:solidFill>
                <a:schemeClr val="tx1">
                  <a:lumMod val="75000"/>
                  <a:lumOff val="25000"/>
                </a:schemeClr>
              </a:solidFill>
            </a:endParaRPr>
          </a:p>
        </p:txBody>
      </p:sp>
      <p:sp>
        <p:nvSpPr>
          <p:cNvPr id="19" name="TextBox 18">
            <a:extLst>
              <a:ext uri="{FF2B5EF4-FFF2-40B4-BE49-F238E27FC236}">
                <a16:creationId xmlns:a16="http://schemas.microsoft.com/office/drawing/2014/main" id="{E4D1B274-8BDD-DD3B-A23E-B1B6CAA0F858}"/>
              </a:ext>
            </a:extLst>
          </p:cNvPr>
          <p:cNvSpPr txBox="1"/>
          <p:nvPr/>
        </p:nvSpPr>
        <p:spPr>
          <a:xfrm>
            <a:off x="3624263" y="3812025"/>
            <a:ext cx="7343774" cy="415050"/>
          </a:xfrm>
          <a:prstGeom prst="rect">
            <a:avLst/>
          </a:prstGeom>
          <a:noFill/>
        </p:spPr>
        <p:txBody>
          <a:bodyPr wrap="square">
            <a:spAutoFit/>
          </a:bodyPr>
          <a:lstStyle/>
          <a:p>
            <a:pPr marL="0" indent="0">
              <a:lnSpc>
                <a:spcPts val="2750"/>
              </a:lnSpc>
              <a:buNone/>
            </a:pPr>
            <a:endParaRPr lang="en-US" sz="1800" dirty="0">
              <a:latin typeface="Crimson Pro" pitchFamily="34" charset="0"/>
              <a:ea typeface="Crimson Pro" pitchFamily="34" charset="-122"/>
              <a:cs typeface="Crimson Pro"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1058-C0AE-09D2-69F4-C8E386B1EF6D}"/>
              </a:ext>
            </a:extLst>
          </p:cNvPr>
          <p:cNvSpPr>
            <a:spLocks noGrp="1"/>
          </p:cNvSpPr>
          <p:nvPr>
            <p:ph type="title"/>
          </p:nvPr>
        </p:nvSpPr>
        <p:spPr>
          <a:xfrm>
            <a:off x="812801" y="731520"/>
            <a:ext cx="5364479" cy="914400"/>
          </a:xfrm>
        </p:spPr>
        <p:txBody>
          <a:bodyPr>
            <a:normAutofit/>
          </a:bodyPr>
          <a:lstStyle/>
          <a:p>
            <a:r>
              <a:rPr lang="en-US" sz="4000" dirty="0">
                <a:solidFill>
                  <a:schemeClr val="tx1"/>
                </a:solidFill>
              </a:rPr>
              <a:t>PROBLEM STATMENT</a:t>
            </a:r>
            <a:endParaRPr lang="en-IN" sz="4000" dirty="0">
              <a:solidFill>
                <a:schemeClr val="tx1"/>
              </a:solidFill>
            </a:endParaRPr>
          </a:p>
        </p:txBody>
      </p:sp>
      <p:sp>
        <p:nvSpPr>
          <p:cNvPr id="4" name="TextBox 3">
            <a:extLst>
              <a:ext uri="{FF2B5EF4-FFF2-40B4-BE49-F238E27FC236}">
                <a16:creationId xmlns:a16="http://schemas.microsoft.com/office/drawing/2014/main" id="{48CD51AC-C8A2-8C9F-3786-9C8684C23BF1}"/>
              </a:ext>
            </a:extLst>
          </p:cNvPr>
          <p:cNvSpPr txBox="1"/>
          <p:nvPr/>
        </p:nvSpPr>
        <p:spPr>
          <a:xfrm>
            <a:off x="812800" y="1829495"/>
            <a:ext cx="8564879" cy="5447645"/>
          </a:xfrm>
          <a:prstGeom prst="rect">
            <a:avLst/>
          </a:prstGeom>
          <a:noFill/>
        </p:spPr>
        <p:txBody>
          <a:bodyPr wrap="square">
            <a:spAutoFit/>
          </a:bodyPr>
          <a:lstStyle/>
          <a:p>
            <a:pPr rtl="0">
              <a:spcBef>
                <a:spcPts val="0"/>
              </a:spcBef>
              <a:spcAft>
                <a:spcPts val="1200"/>
              </a:spcAft>
            </a:pPr>
            <a:r>
              <a:rPr lang="en-US" sz="4400" b="1" i="0" u="none" strike="noStrike" dirty="0">
                <a:solidFill>
                  <a:srgbClr val="3B3B3B"/>
                </a:solidFill>
                <a:effectLst/>
                <a:latin typeface="Arial" panose="020B0604020202020204" pitchFamily="34" charset="0"/>
              </a:rPr>
              <a:t>Disk Space Management Tool</a:t>
            </a:r>
            <a:endParaRPr lang="en-US" b="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POC: • CRUD: Disk usage data. </a:t>
            </a:r>
            <a:endParaRPr lang="en-US" sz="220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 </a:t>
            </a:r>
            <a:r>
              <a:rPr lang="en-US" sz="2200" i="0" u="none" strike="noStrike" dirty="0" err="1">
                <a:solidFill>
                  <a:srgbClr val="3B3B3B"/>
                </a:solidFill>
                <a:effectLst/>
                <a:latin typeface="Arial" panose="020B0604020202020204" pitchFamily="34" charset="0"/>
              </a:rPr>
              <a:t>analyze_disk_space</a:t>
            </a:r>
            <a:r>
              <a:rPr lang="en-US" sz="2200" i="0" u="none" strike="noStrike" dirty="0">
                <a:solidFill>
                  <a:srgbClr val="3B3B3B"/>
                </a:solidFill>
                <a:effectLst/>
                <a:latin typeface="Arial" panose="020B0604020202020204" pitchFamily="34" charset="0"/>
              </a:rPr>
              <a:t>(</a:t>
            </a:r>
            <a:r>
              <a:rPr lang="en-US" sz="2200" i="0" u="none" strike="noStrike" dirty="0" err="1">
                <a:solidFill>
                  <a:srgbClr val="3B3B3B"/>
                </a:solidFill>
                <a:effectLst/>
                <a:latin typeface="Arial" panose="020B0604020202020204" pitchFamily="34" charset="0"/>
              </a:rPr>
              <a:t>analysis_id</a:t>
            </a:r>
            <a:r>
              <a:rPr lang="en-US" sz="2200" i="0" u="none" strike="noStrike" dirty="0">
                <a:solidFill>
                  <a:srgbClr val="3B3B3B"/>
                </a:solidFill>
                <a:effectLst/>
                <a:latin typeface="Arial" panose="020B0604020202020204" pitchFamily="34" charset="0"/>
              </a:rPr>
              <a:t>): Analyze and report on disk space usage across servers. • </a:t>
            </a:r>
            <a:r>
              <a:rPr lang="en-US" sz="2200" i="0" u="none" strike="noStrike" dirty="0" err="1">
                <a:solidFill>
                  <a:srgbClr val="3B3B3B"/>
                </a:solidFill>
                <a:effectLst/>
                <a:latin typeface="Arial" panose="020B0604020202020204" pitchFamily="34" charset="0"/>
              </a:rPr>
              <a:t>suggest_cleanup_actions</a:t>
            </a:r>
            <a:r>
              <a:rPr lang="en-US" sz="2200" i="0" u="none" strike="noStrike" dirty="0">
                <a:solidFill>
                  <a:srgbClr val="3B3B3B"/>
                </a:solidFill>
                <a:effectLst/>
                <a:latin typeface="Arial" panose="020B0604020202020204" pitchFamily="34" charset="0"/>
              </a:rPr>
              <a:t>(</a:t>
            </a:r>
            <a:r>
              <a:rPr lang="en-US" sz="2200" i="0" u="none" strike="noStrike" dirty="0" err="1">
                <a:solidFill>
                  <a:srgbClr val="3B3B3B"/>
                </a:solidFill>
                <a:effectLst/>
                <a:latin typeface="Arial" panose="020B0604020202020204" pitchFamily="34" charset="0"/>
              </a:rPr>
              <a:t>action_details</a:t>
            </a:r>
            <a:r>
              <a:rPr lang="en-US" sz="2200" i="0" u="none" strike="noStrike" dirty="0">
                <a:solidFill>
                  <a:srgbClr val="3B3B3B"/>
                </a:solidFill>
                <a:effectLst/>
                <a:latin typeface="Arial" panose="020B0604020202020204" pitchFamily="34" charset="0"/>
              </a:rPr>
              <a:t>): Suggest actions to free up disk space.</a:t>
            </a:r>
            <a:endParaRPr lang="en-US" sz="220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Code: To meet your request for designing a Python-based solution for a Disk Space Management Tool proof of concept (POC), I will include the following components:</a:t>
            </a:r>
            <a:endParaRPr lang="en-US" sz="2200" dirty="0">
              <a:effectLst/>
            </a:endParaRP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Class definitions for handling disk usage data and operations.</a:t>
            </a: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Methods for disk space analysis and cleanup suggestions.</a:t>
            </a: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Basic data handling using built-in types.</a:t>
            </a:r>
          </a:p>
          <a:p>
            <a:pPr rtl="0" fontAlgn="base">
              <a:spcBef>
                <a:spcPts val="0"/>
              </a:spcBef>
              <a:spcAft>
                <a:spcPts val="700"/>
              </a:spcAft>
              <a:buFont typeface="+mj-lt"/>
              <a:buAutoNum type="arabicPeriod"/>
            </a:pPr>
            <a:r>
              <a:rPr lang="en-US" sz="2200" i="0" u="none" strike="noStrike" dirty="0">
                <a:solidFill>
                  <a:srgbClr val="3B3B3B"/>
                </a:solidFill>
                <a:effectLst/>
                <a:latin typeface="Arial" panose="020B0604020202020204" pitchFamily="34" charset="0"/>
              </a:rPr>
              <a:t>Modularity, documentation, and unit testing.</a:t>
            </a:r>
          </a:p>
        </p:txBody>
      </p:sp>
    </p:spTree>
    <p:extLst>
      <p:ext uri="{BB962C8B-B14F-4D97-AF65-F5344CB8AC3E}">
        <p14:creationId xmlns:p14="http://schemas.microsoft.com/office/powerpoint/2010/main" val="388895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69915" y="154841"/>
            <a:ext cx="5670590" cy="866774"/>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Key Features</a:t>
            </a:r>
            <a:endParaRPr lang="en-US" sz="6600" dirty="0"/>
          </a:p>
        </p:txBody>
      </p:sp>
      <p:sp>
        <p:nvSpPr>
          <p:cNvPr id="3" name="Text 1"/>
          <p:cNvSpPr/>
          <p:nvPr/>
        </p:nvSpPr>
        <p:spPr>
          <a:xfrm>
            <a:off x="561976" y="1352550"/>
            <a:ext cx="3067050" cy="2091690"/>
          </a:xfrm>
          <a:prstGeom prst="rect">
            <a:avLst/>
          </a:prstGeom>
          <a:noFill/>
          <a:ln/>
        </p:spPr>
        <p:txBody>
          <a:bodyPr wrap="none" lIns="0" tIns="0" rIns="0" bIns="0" rtlCol="0" anchor="t"/>
          <a:lstStyle/>
          <a:p>
            <a:pPr marL="0" indent="0">
              <a:lnSpc>
                <a:spcPts val="2750"/>
              </a:lnSpc>
              <a:buNone/>
            </a:pPr>
            <a:r>
              <a:rPr lang="en-US" sz="4800" dirty="0">
                <a:latin typeface="Crimson Pro" pitchFamily="34" charset="0"/>
                <a:ea typeface="Crimson Pro" pitchFamily="34" charset="-122"/>
                <a:cs typeface="Crimson Pro" pitchFamily="34" charset="-120"/>
              </a:rPr>
              <a:t>Disk Usage Analysis</a:t>
            </a:r>
            <a:endParaRPr lang="en-US" sz="4800" dirty="0"/>
          </a:p>
        </p:txBody>
      </p:sp>
      <p:sp>
        <p:nvSpPr>
          <p:cNvPr id="4" name="Text 2"/>
          <p:cNvSpPr/>
          <p:nvPr/>
        </p:nvSpPr>
        <p:spPr>
          <a:xfrm>
            <a:off x="764383" y="1856540"/>
            <a:ext cx="3978116" cy="254031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offers detailed reports on disk space usage, breaking down data by file size, date modified, and file type. It provides clear visualizations and charts to help users understand their data and identify potential space-consuming files.</a:t>
            </a:r>
            <a:endParaRPr lang="en-US" sz="2400" dirty="0"/>
          </a:p>
        </p:txBody>
      </p:sp>
      <p:sp>
        <p:nvSpPr>
          <p:cNvPr id="5" name="Text 3"/>
          <p:cNvSpPr/>
          <p:nvPr/>
        </p:nvSpPr>
        <p:spPr>
          <a:xfrm>
            <a:off x="7467599" y="1352550"/>
            <a:ext cx="700563" cy="285750"/>
          </a:xfrm>
          <a:prstGeom prst="rect">
            <a:avLst/>
          </a:prstGeom>
          <a:noFill/>
          <a:ln/>
        </p:spPr>
        <p:txBody>
          <a:bodyPr wrap="none" lIns="0" tIns="0" rIns="0" bIns="0" rtlCol="0" anchor="t"/>
          <a:lstStyle/>
          <a:p>
            <a:pPr marL="0" indent="0">
              <a:lnSpc>
                <a:spcPts val="2750"/>
              </a:lnSpc>
              <a:buNone/>
            </a:pPr>
            <a:r>
              <a:rPr lang="en-US" sz="4800" dirty="0">
                <a:latin typeface="Crimson Pro" pitchFamily="34" charset="0"/>
                <a:ea typeface="Crimson Pro" pitchFamily="34" charset="-122"/>
                <a:cs typeface="Crimson Pro" pitchFamily="34" charset="-120"/>
              </a:rPr>
              <a:t>Disk Cleanup</a:t>
            </a:r>
            <a:endParaRPr lang="en-US" sz="4800" dirty="0"/>
          </a:p>
        </p:txBody>
      </p:sp>
      <p:sp>
        <p:nvSpPr>
          <p:cNvPr id="6" name="Text 4"/>
          <p:cNvSpPr/>
          <p:nvPr/>
        </p:nvSpPr>
        <p:spPr>
          <a:xfrm>
            <a:off x="7733228" y="1856540"/>
            <a:ext cx="3978116" cy="2358867"/>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offers several cleanup options, including deleting temporary files, removing duplicate files, and clearing browser cache. Users can choose from pre-defined cleanup options or customize their own cleaning tasks.</a:t>
            </a:r>
            <a:endParaRPr lang="en-US" sz="2400" dirty="0"/>
          </a:p>
        </p:txBody>
      </p:sp>
      <p:sp>
        <p:nvSpPr>
          <p:cNvPr id="7" name="Text 5"/>
          <p:cNvSpPr/>
          <p:nvPr/>
        </p:nvSpPr>
        <p:spPr>
          <a:xfrm>
            <a:off x="4143375" y="5534025"/>
            <a:ext cx="2643784" cy="390525"/>
          </a:xfrm>
          <a:prstGeom prst="rect">
            <a:avLst/>
          </a:prstGeom>
          <a:noFill/>
          <a:ln/>
        </p:spPr>
        <p:txBody>
          <a:bodyPr wrap="none" lIns="0" tIns="0" rIns="0" bIns="0" rtlCol="0" anchor="t"/>
          <a:lstStyle/>
          <a:p>
            <a:pPr marL="0" indent="0">
              <a:lnSpc>
                <a:spcPts val="2750"/>
              </a:lnSpc>
              <a:buNone/>
            </a:pPr>
            <a:r>
              <a:rPr lang="en-US" sz="4400" dirty="0">
                <a:latin typeface="Crimson Pro" pitchFamily="34" charset="0"/>
                <a:ea typeface="Crimson Pro" pitchFamily="34" charset="-122"/>
                <a:cs typeface="Crimson Pro" pitchFamily="34" charset="-120"/>
              </a:rPr>
              <a:t>Alerts &amp; Notifications</a:t>
            </a:r>
            <a:endParaRPr lang="en-US" sz="4400" dirty="0"/>
          </a:p>
        </p:txBody>
      </p:sp>
      <p:sp>
        <p:nvSpPr>
          <p:cNvPr id="8" name="Text 6"/>
          <p:cNvSpPr/>
          <p:nvPr/>
        </p:nvSpPr>
        <p:spPr>
          <a:xfrm>
            <a:off x="4454128" y="5991225"/>
            <a:ext cx="4906208" cy="2238374"/>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sends alerts and notifications to users when disk space is low or when specific thresholds are reached. Users can customize the frequency and types of notifications they receive</a:t>
            </a:r>
            <a:r>
              <a:rPr lang="en-US" sz="1750" dirty="0">
                <a:solidFill>
                  <a:srgbClr val="4C4C4D"/>
                </a:solidFill>
                <a:latin typeface="Heebo" pitchFamily="34" charset="0"/>
                <a:ea typeface="Heebo" pitchFamily="34" charset="-122"/>
                <a:cs typeface="Heebo"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727506" y="1590675"/>
            <a:ext cx="5486400" cy="4991099"/>
          </a:xfrm>
          <a:prstGeom prst="rect">
            <a:avLst/>
          </a:prstGeom>
        </p:spPr>
      </p:pic>
      <p:sp>
        <p:nvSpPr>
          <p:cNvPr id="3" name="Text 0"/>
          <p:cNvSpPr/>
          <p:nvPr/>
        </p:nvSpPr>
        <p:spPr>
          <a:xfrm>
            <a:off x="793790" y="628651"/>
            <a:ext cx="5670590" cy="2037040"/>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Disk Usage Data</a:t>
            </a:r>
            <a:endParaRPr lang="en-US" sz="6600" dirty="0"/>
          </a:p>
        </p:txBody>
      </p:sp>
      <p:sp>
        <p:nvSpPr>
          <p:cNvPr id="4" name="Shape 1"/>
          <p:cNvSpPr/>
          <p:nvPr/>
        </p:nvSpPr>
        <p:spPr>
          <a:xfrm>
            <a:off x="-112158" y="3028594"/>
            <a:ext cx="7683461" cy="4486274"/>
          </a:xfrm>
          <a:prstGeom prst="roundRect">
            <a:avLst>
              <a:gd name="adj" fmla="val 1042"/>
            </a:avLst>
          </a:prstGeom>
          <a:noFill/>
          <a:ln w="7620">
            <a:solidFill>
              <a:srgbClr val="000000">
                <a:alpha val="8000"/>
              </a:srgbClr>
            </a:solidFill>
            <a:prstDash val="solid"/>
          </a:ln>
        </p:spPr>
        <p:txBody>
          <a:bodyPr/>
          <a:lstStyle/>
          <a:p>
            <a:endParaRPr lang="en-IN" dirty="0"/>
          </a:p>
        </p:txBody>
      </p:sp>
      <p:sp>
        <p:nvSpPr>
          <p:cNvPr id="5" name="Shape 2"/>
          <p:cNvSpPr/>
          <p:nvPr/>
        </p:nvSpPr>
        <p:spPr>
          <a:xfrm>
            <a:off x="809864" y="2238376"/>
            <a:ext cx="7540347" cy="117157"/>
          </a:xfrm>
          <a:prstGeom prst="rect">
            <a:avLst/>
          </a:prstGeom>
          <a:solidFill>
            <a:srgbClr val="FFFFFF">
              <a:alpha val="4000"/>
            </a:srgbClr>
          </a:solidFill>
          <a:ln/>
        </p:spPr>
        <p:txBody>
          <a:bodyPr/>
          <a:lstStyle/>
          <a:p>
            <a:endParaRPr lang="en-IN" dirty="0"/>
          </a:p>
        </p:txBody>
      </p:sp>
      <p:sp>
        <p:nvSpPr>
          <p:cNvPr id="6" name="Text 3"/>
          <p:cNvSpPr/>
          <p:nvPr/>
        </p:nvSpPr>
        <p:spPr>
          <a:xfrm>
            <a:off x="1029057" y="1781176"/>
            <a:ext cx="2055733" cy="1738908"/>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File Type</a:t>
            </a:r>
            <a:endParaRPr lang="en-US" sz="2800" dirty="0"/>
          </a:p>
        </p:txBody>
      </p:sp>
      <p:sp>
        <p:nvSpPr>
          <p:cNvPr id="7" name="Text 4"/>
          <p:cNvSpPr/>
          <p:nvPr/>
        </p:nvSpPr>
        <p:spPr>
          <a:xfrm>
            <a:off x="3546038" y="1781176"/>
            <a:ext cx="2051923" cy="1738907"/>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Size</a:t>
            </a:r>
            <a:endParaRPr lang="en-US" sz="2800" dirty="0"/>
          </a:p>
        </p:txBody>
      </p:sp>
      <p:sp>
        <p:nvSpPr>
          <p:cNvPr id="8" name="Text 5"/>
          <p:cNvSpPr/>
          <p:nvPr/>
        </p:nvSpPr>
        <p:spPr>
          <a:xfrm>
            <a:off x="5782739" y="1781176"/>
            <a:ext cx="2160286" cy="884515"/>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Percentage</a:t>
            </a:r>
            <a:endParaRPr lang="en-US" sz="2800" dirty="0"/>
          </a:p>
        </p:txBody>
      </p:sp>
      <p:sp>
        <p:nvSpPr>
          <p:cNvPr id="9" name="Shape 6"/>
          <p:cNvSpPr/>
          <p:nvPr/>
        </p:nvSpPr>
        <p:spPr>
          <a:xfrm>
            <a:off x="2694206" y="5368941"/>
            <a:ext cx="7540347" cy="1141809"/>
          </a:xfrm>
          <a:prstGeom prst="rect">
            <a:avLst/>
          </a:prstGeom>
          <a:solidFill>
            <a:srgbClr val="000000">
              <a:alpha val="4000"/>
            </a:srgbClr>
          </a:solidFill>
          <a:ln/>
        </p:spPr>
        <p:txBody>
          <a:bodyPr/>
          <a:lstStyle/>
          <a:p>
            <a:endParaRPr lang="en-IN" dirty="0"/>
          </a:p>
        </p:txBody>
      </p:sp>
      <p:sp>
        <p:nvSpPr>
          <p:cNvPr id="10" name="Text 7"/>
          <p:cNvSpPr/>
          <p:nvPr/>
        </p:nvSpPr>
        <p:spPr>
          <a:xfrm>
            <a:off x="1019889" y="2548833"/>
            <a:ext cx="579084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Documents</a:t>
            </a:r>
            <a:endParaRPr lang="en-US" sz="2400" dirty="0"/>
          </a:p>
        </p:txBody>
      </p:sp>
      <p:sp>
        <p:nvSpPr>
          <p:cNvPr id="11" name="Text 8"/>
          <p:cNvSpPr/>
          <p:nvPr/>
        </p:nvSpPr>
        <p:spPr>
          <a:xfrm>
            <a:off x="3564254" y="2568986"/>
            <a:ext cx="2003644" cy="352187"/>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20GB</a:t>
            </a:r>
            <a:endParaRPr lang="en-US" sz="2400" dirty="0"/>
          </a:p>
        </p:txBody>
      </p:sp>
      <p:sp>
        <p:nvSpPr>
          <p:cNvPr id="12" name="Text 9"/>
          <p:cNvSpPr/>
          <p:nvPr/>
        </p:nvSpPr>
        <p:spPr>
          <a:xfrm>
            <a:off x="5845127" y="2483464"/>
            <a:ext cx="2055733" cy="148822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40%</a:t>
            </a:r>
            <a:endParaRPr lang="en-US" sz="2400" dirty="0"/>
          </a:p>
        </p:txBody>
      </p:sp>
      <p:sp>
        <p:nvSpPr>
          <p:cNvPr id="13" name="Shape 10"/>
          <p:cNvSpPr/>
          <p:nvPr/>
        </p:nvSpPr>
        <p:spPr>
          <a:xfrm>
            <a:off x="869156" y="4248602"/>
            <a:ext cx="7540347" cy="650319"/>
          </a:xfrm>
          <a:prstGeom prst="rect">
            <a:avLst/>
          </a:prstGeom>
          <a:solidFill>
            <a:srgbClr val="FFFFFF">
              <a:alpha val="4000"/>
            </a:srgbClr>
          </a:solidFill>
          <a:ln/>
        </p:spPr>
        <p:txBody>
          <a:bodyPr/>
          <a:lstStyle/>
          <a:p>
            <a:endParaRPr lang="en-IN" dirty="0"/>
          </a:p>
        </p:txBody>
      </p:sp>
      <p:sp>
        <p:nvSpPr>
          <p:cNvPr id="14" name="Text 11"/>
          <p:cNvSpPr/>
          <p:nvPr/>
        </p:nvSpPr>
        <p:spPr>
          <a:xfrm>
            <a:off x="1062930" y="3297972"/>
            <a:ext cx="205573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Images</a:t>
            </a:r>
            <a:endParaRPr lang="en-US" sz="2400" dirty="0"/>
          </a:p>
        </p:txBody>
      </p:sp>
      <p:sp>
        <p:nvSpPr>
          <p:cNvPr id="15" name="Text 12"/>
          <p:cNvSpPr/>
          <p:nvPr/>
        </p:nvSpPr>
        <p:spPr>
          <a:xfrm>
            <a:off x="3512165" y="3294994"/>
            <a:ext cx="2003644" cy="34629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15GB</a:t>
            </a:r>
            <a:endParaRPr lang="en-US" sz="2400" dirty="0"/>
          </a:p>
        </p:txBody>
      </p:sp>
      <p:sp>
        <p:nvSpPr>
          <p:cNvPr id="16" name="Text 13"/>
          <p:cNvSpPr/>
          <p:nvPr/>
        </p:nvSpPr>
        <p:spPr>
          <a:xfrm>
            <a:off x="5845127" y="3219982"/>
            <a:ext cx="1993471"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30%</a:t>
            </a:r>
            <a:endParaRPr lang="en-US" sz="2400" dirty="0"/>
          </a:p>
        </p:txBody>
      </p:sp>
      <p:sp>
        <p:nvSpPr>
          <p:cNvPr id="17" name="Shape 14"/>
          <p:cNvSpPr/>
          <p:nvPr/>
        </p:nvSpPr>
        <p:spPr>
          <a:xfrm>
            <a:off x="-432199" y="6380171"/>
            <a:ext cx="7540347" cy="1085673"/>
          </a:xfrm>
          <a:prstGeom prst="rect">
            <a:avLst/>
          </a:prstGeom>
          <a:solidFill>
            <a:srgbClr val="000000">
              <a:alpha val="4000"/>
            </a:srgbClr>
          </a:solidFill>
          <a:ln/>
        </p:spPr>
        <p:txBody>
          <a:bodyPr/>
          <a:lstStyle/>
          <a:p>
            <a:endParaRPr lang="en-IN" dirty="0"/>
          </a:p>
        </p:txBody>
      </p:sp>
      <p:sp>
        <p:nvSpPr>
          <p:cNvPr id="18" name="Text 15"/>
          <p:cNvSpPr/>
          <p:nvPr/>
        </p:nvSpPr>
        <p:spPr>
          <a:xfrm>
            <a:off x="1062930" y="4175346"/>
            <a:ext cx="1936491" cy="521851"/>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Videos</a:t>
            </a:r>
            <a:endParaRPr lang="en-US" sz="2400" dirty="0"/>
          </a:p>
        </p:txBody>
      </p:sp>
      <p:sp>
        <p:nvSpPr>
          <p:cNvPr id="19" name="Text 16"/>
          <p:cNvSpPr/>
          <p:nvPr/>
        </p:nvSpPr>
        <p:spPr>
          <a:xfrm>
            <a:off x="3546038" y="4175346"/>
            <a:ext cx="1826775"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10GB</a:t>
            </a:r>
            <a:endParaRPr lang="en-US" sz="2400" dirty="0"/>
          </a:p>
        </p:txBody>
      </p:sp>
      <p:sp>
        <p:nvSpPr>
          <p:cNvPr id="20" name="Text 17"/>
          <p:cNvSpPr/>
          <p:nvPr/>
        </p:nvSpPr>
        <p:spPr>
          <a:xfrm>
            <a:off x="5845127" y="4089973"/>
            <a:ext cx="216526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20%</a:t>
            </a:r>
            <a:endParaRPr lang="en-US" sz="2400" dirty="0"/>
          </a:p>
        </p:txBody>
      </p:sp>
      <p:sp>
        <p:nvSpPr>
          <p:cNvPr id="21" name="Shape 18"/>
          <p:cNvSpPr/>
          <p:nvPr/>
        </p:nvSpPr>
        <p:spPr>
          <a:xfrm>
            <a:off x="801410" y="5614749"/>
            <a:ext cx="7540347" cy="650319"/>
          </a:xfrm>
          <a:prstGeom prst="rect">
            <a:avLst/>
          </a:prstGeom>
          <a:solidFill>
            <a:srgbClr val="FFFFFF">
              <a:alpha val="4000"/>
            </a:srgbClr>
          </a:solidFill>
          <a:ln/>
        </p:spPr>
      </p:sp>
      <p:sp>
        <p:nvSpPr>
          <p:cNvPr id="22" name="Text 19"/>
          <p:cNvSpPr/>
          <p:nvPr/>
        </p:nvSpPr>
        <p:spPr>
          <a:xfrm>
            <a:off x="1062930" y="5074920"/>
            <a:ext cx="2012692"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Other</a:t>
            </a:r>
            <a:endParaRPr lang="en-US" sz="2400" dirty="0"/>
          </a:p>
        </p:txBody>
      </p:sp>
      <p:sp>
        <p:nvSpPr>
          <p:cNvPr id="23" name="Text 20"/>
          <p:cNvSpPr/>
          <p:nvPr/>
        </p:nvSpPr>
        <p:spPr>
          <a:xfrm>
            <a:off x="3564254" y="5074920"/>
            <a:ext cx="1999834" cy="411898"/>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5GB</a:t>
            </a:r>
            <a:endParaRPr lang="en-US" sz="2400" dirty="0"/>
          </a:p>
        </p:txBody>
      </p:sp>
      <p:sp>
        <p:nvSpPr>
          <p:cNvPr id="24" name="Text 21"/>
          <p:cNvSpPr/>
          <p:nvPr/>
        </p:nvSpPr>
        <p:spPr>
          <a:xfrm>
            <a:off x="5845127" y="5006038"/>
            <a:ext cx="2724455"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10%</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444460" y="131445"/>
            <a:ext cx="7664529" cy="1203126"/>
          </a:xfrm>
          <a:prstGeom prst="rect">
            <a:avLst/>
          </a:prstGeom>
          <a:noFill/>
          <a:ln/>
        </p:spPr>
        <p:txBody>
          <a:bodyPr wrap="square" lIns="0" tIns="0" rIns="0" bIns="0" rtlCol="0" anchor="t"/>
          <a:lstStyle/>
          <a:p>
            <a:pPr marL="0" indent="0">
              <a:lnSpc>
                <a:spcPts val="5200"/>
              </a:lnSpc>
              <a:buNone/>
            </a:pPr>
            <a:r>
              <a:rPr lang="en-US" sz="6600" dirty="0">
                <a:solidFill>
                  <a:srgbClr val="152D47"/>
                </a:solidFill>
                <a:latin typeface="Crimson Pro" pitchFamily="34" charset="0"/>
                <a:ea typeface="Crimson Pro" pitchFamily="34" charset="-122"/>
                <a:cs typeface="Crimson Pro" pitchFamily="34" charset="-120"/>
              </a:rPr>
              <a:t>Analyze and Report on Disk space usage</a:t>
            </a:r>
            <a:endParaRPr lang="en-US" sz="6600" dirty="0"/>
          </a:p>
        </p:txBody>
      </p:sp>
      <p:sp>
        <p:nvSpPr>
          <p:cNvPr id="4" name="Shape 1"/>
          <p:cNvSpPr/>
          <p:nvPr/>
        </p:nvSpPr>
        <p:spPr>
          <a:xfrm>
            <a:off x="-40719" y="-8284988"/>
            <a:ext cx="22860" cy="16097274"/>
          </a:xfrm>
          <a:prstGeom prst="roundRect">
            <a:avLst>
              <a:gd name="adj" fmla="val 138692"/>
            </a:avLst>
          </a:prstGeom>
          <a:solidFill>
            <a:srgbClr val="D8D4D4"/>
          </a:solidFill>
          <a:ln/>
        </p:spPr>
      </p:sp>
      <p:sp>
        <p:nvSpPr>
          <p:cNvPr id="5" name="Shape 2"/>
          <p:cNvSpPr/>
          <p:nvPr/>
        </p:nvSpPr>
        <p:spPr>
          <a:xfrm>
            <a:off x="1271588" y="2803188"/>
            <a:ext cx="739735" cy="72290"/>
          </a:xfrm>
          <a:prstGeom prst="roundRect">
            <a:avLst>
              <a:gd name="adj" fmla="val 138692"/>
            </a:avLst>
          </a:prstGeom>
          <a:solidFill>
            <a:srgbClr val="D8D4D4"/>
          </a:solidFill>
          <a:ln/>
        </p:spPr>
      </p:sp>
      <p:sp>
        <p:nvSpPr>
          <p:cNvPr id="6" name="Shape 3"/>
          <p:cNvSpPr/>
          <p:nvPr/>
        </p:nvSpPr>
        <p:spPr>
          <a:xfrm>
            <a:off x="818912" y="1793539"/>
            <a:ext cx="475536" cy="666886"/>
          </a:xfrm>
          <a:prstGeom prst="roundRect">
            <a:avLst>
              <a:gd name="adj" fmla="val 6667"/>
            </a:avLst>
          </a:prstGeom>
          <a:solidFill>
            <a:srgbClr val="F2EEEE"/>
          </a:solidFill>
          <a:ln/>
        </p:spPr>
        <p:txBody>
          <a:bodyPr/>
          <a:lstStyle/>
          <a:p>
            <a:r>
              <a:rPr lang="en-US" dirty="0"/>
              <a:t> 1</a:t>
            </a:r>
            <a:endParaRPr lang="en-IN" dirty="0"/>
          </a:p>
        </p:txBody>
      </p:sp>
      <p:sp>
        <p:nvSpPr>
          <p:cNvPr id="7" name="Text 4"/>
          <p:cNvSpPr/>
          <p:nvPr/>
        </p:nvSpPr>
        <p:spPr>
          <a:xfrm>
            <a:off x="1000006" y="2019877"/>
            <a:ext cx="113348" cy="1002643"/>
          </a:xfrm>
          <a:prstGeom prst="rect">
            <a:avLst/>
          </a:prstGeom>
          <a:noFill/>
          <a:ln/>
        </p:spPr>
        <p:txBody>
          <a:bodyPr wrap="none" lIns="0" tIns="0" rIns="0" bIns="0" rtlCol="0" anchor="t"/>
          <a:lstStyle/>
          <a:p>
            <a:pPr marL="0" indent="0" algn="ctr">
              <a:lnSpc>
                <a:spcPts val="2450"/>
              </a:lnSpc>
              <a:buNone/>
            </a:pPr>
            <a:endParaRPr lang="en-US" sz="2450" dirty="0"/>
          </a:p>
        </p:txBody>
      </p:sp>
      <p:sp>
        <p:nvSpPr>
          <p:cNvPr id="8" name="Text 5"/>
          <p:cNvSpPr/>
          <p:nvPr/>
        </p:nvSpPr>
        <p:spPr>
          <a:xfrm>
            <a:off x="1321118" y="1819632"/>
            <a:ext cx="2641997" cy="852351"/>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    Data Collection</a:t>
            </a:r>
            <a:endParaRPr lang="en-US" sz="3600" dirty="0"/>
          </a:p>
        </p:txBody>
      </p:sp>
      <p:sp>
        <p:nvSpPr>
          <p:cNvPr id="9" name="Text 6"/>
          <p:cNvSpPr/>
          <p:nvPr/>
        </p:nvSpPr>
        <p:spPr>
          <a:xfrm>
            <a:off x="2219087" y="2352675"/>
            <a:ext cx="6185178" cy="1111651"/>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continuously monitors disk space usage and collects data on file sizes, file types, and timestamps</a:t>
            </a:r>
            <a:r>
              <a:rPr lang="en-US" sz="1650" dirty="0">
                <a:solidFill>
                  <a:srgbClr val="4C4C4D"/>
                </a:solidFill>
                <a:latin typeface="Heebo" pitchFamily="34" charset="0"/>
                <a:ea typeface="Heebo" pitchFamily="34" charset="-122"/>
                <a:cs typeface="Heebo" pitchFamily="34" charset="-120"/>
              </a:rPr>
              <a:t>.</a:t>
            </a:r>
            <a:endParaRPr lang="en-US" sz="1650" dirty="0"/>
          </a:p>
        </p:txBody>
      </p:sp>
      <p:sp>
        <p:nvSpPr>
          <p:cNvPr id="10" name="Shape 7"/>
          <p:cNvSpPr/>
          <p:nvPr/>
        </p:nvSpPr>
        <p:spPr>
          <a:xfrm>
            <a:off x="1271588" y="4570433"/>
            <a:ext cx="739735" cy="72290"/>
          </a:xfrm>
          <a:prstGeom prst="roundRect">
            <a:avLst>
              <a:gd name="adj" fmla="val 138692"/>
            </a:avLst>
          </a:prstGeom>
          <a:solidFill>
            <a:srgbClr val="D8D4D4"/>
          </a:solidFill>
          <a:ln/>
        </p:spPr>
      </p:sp>
      <p:sp>
        <p:nvSpPr>
          <p:cNvPr id="11" name="Shape 8"/>
          <p:cNvSpPr/>
          <p:nvPr/>
        </p:nvSpPr>
        <p:spPr>
          <a:xfrm>
            <a:off x="818912" y="3365282"/>
            <a:ext cx="475536" cy="45719"/>
          </a:xfrm>
          <a:prstGeom prst="roundRect">
            <a:avLst>
              <a:gd name="adj" fmla="val 6667"/>
            </a:avLst>
          </a:prstGeom>
          <a:solidFill>
            <a:srgbClr val="F2EEEE"/>
          </a:solidFill>
          <a:ln/>
        </p:spPr>
        <p:txBody>
          <a:bodyPr/>
          <a:lstStyle/>
          <a:p>
            <a:endParaRPr lang="en-IN" dirty="0"/>
          </a:p>
        </p:txBody>
      </p:sp>
      <p:sp>
        <p:nvSpPr>
          <p:cNvPr id="12" name="Text 9"/>
          <p:cNvSpPr/>
          <p:nvPr/>
        </p:nvSpPr>
        <p:spPr>
          <a:xfrm>
            <a:off x="818912" y="3680630"/>
            <a:ext cx="297122" cy="495338"/>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pitchFamily="34" charset="0"/>
                <a:ea typeface="Crimson Pro" pitchFamily="34" charset="-122"/>
                <a:cs typeface="Crimson Pro" pitchFamily="34" charset="-120"/>
              </a:rPr>
              <a:t>2</a:t>
            </a:r>
            <a:endParaRPr lang="en-US" sz="2450" dirty="0"/>
          </a:p>
        </p:txBody>
      </p:sp>
      <p:sp>
        <p:nvSpPr>
          <p:cNvPr id="13" name="Text 10"/>
          <p:cNvSpPr/>
          <p:nvPr/>
        </p:nvSpPr>
        <p:spPr>
          <a:xfrm>
            <a:off x="1668900" y="3746659"/>
            <a:ext cx="3192184" cy="393942"/>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Data Analysis</a:t>
            </a:r>
            <a:endParaRPr lang="en-US" sz="3600" dirty="0"/>
          </a:p>
        </p:txBody>
      </p:sp>
      <p:sp>
        <p:nvSpPr>
          <p:cNvPr id="14" name="Text 11"/>
          <p:cNvSpPr/>
          <p:nvPr/>
        </p:nvSpPr>
        <p:spPr>
          <a:xfrm>
            <a:off x="2219087" y="4267403"/>
            <a:ext cx="6185178" cy="760147"/>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analyzes the collected data and identifies patterns, trends, and anomalies in disk space usage.</a:t>
            </a:r>
            <a:endParaRPr lang="en-US" sz="2400" dirty="0"/>
          </a:p>
        </p:txBody>
      </p:sp>
      <p:sp>
        <p:nvSpPr>
          <p:cNvPr id="15" name="Shape 12"/>
          <p:cNvSpPr/>
          <p:nvPr/>
        </p:nvSpPr>
        <p:spPr>
          <a:xfrm>
            <a:off x="1271588" y="6337678"/>
            <a:ext cx="739735" cy="72290"/>
          </a:xfrm>
          <a:prstGeom prst="roundRect">
            <a:avLst>
              <a:gd name="adj" fmla="val 138692"/>
            </a:avLst>
          </a:prstGeom>
          <a:solidFill>
            <a:srgbClr val="D8D4D4"/>
          </a:solidFill>
          <a:ln/>
        </p:spPr>
      </p:sp>
      <p:sp>
        <p:nvSpPr>
          <p:cNvPr id="16" name="Shape 13"/>
          <p:cNvSpPr/>
          <p:nvPr/>
        </p:nvSpPr>
        <p:spPr>
          <a:xfrm>
            <a:off x="818912" y="5426034"/>
            <a:ext cx="475536" cy="709138"/>
          </a:xfrm>
          <a:prstGeom prst="roundRect">
            <a:avLst>
              <a:gd name="adj" fmla="val 6667"/>
            </a:avLst>
          </a:prstGeom>
          <a:solidFill>
            <a:srgbClr val="F2EEEE"/>
          </a:solidFill>
          <a:ln/>
        </p:spPr>
      </p:sp>
      <p:sp>
        <p:nvSpPr>
          <p:cNvPr id="17" name="Text 14"/>
          <p:cNvSpPr/>
          <p:nvPr/>
        </p:nvSpPr>
        <p:spPr>
          <a:xfrm>
            <a:off x="980361" y="5554367"/>
            <a:ext cx="152638" cy="1002643"/>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pitchFamily="34" charset="0"/>
                <a:ea typeface="Crimson Pro" pitchFamily="34" charset="-122"/>
                <a:cs typeface="Crimson Pro" pitchFamily="34" charset="-120"/>
              </a:rPr>
              <a:t>3</a:t>
            </a:r>
            <a:endParaRPr lang="en-US" sz="2450" dirty="0"/>
          </a:p>
        </p:txBody>
      </p:sp>
      <p:sp>
        <p:nvSpPr>
          <p:cNvPr id="18" name="Text 15"/>
          <p:cNvSpPr/>
          <p:nvPr/>
        </p:nvSpPr>
        <p:spPr>
          <a:xfrm>
            <a:off x="1739624" y="5554367"/>
            <a:ext cx="2988350" cy="910131"/>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Report Generation</a:t>
            </a:r>
            <a:endParaRPr lang="en-US" sz="3600" dirty="0"/>
          </a:p>
        </p:txBody>
      </p:sp>
      <p:sp>
        <p:nvSpPr>
          <p:cNvPr id="19" name="Text 16"/>
          <p:cNvSpPr/>
          <p:nvPr/>
        </p:nvSpPr>
        <p:spPr>
          <a:xfrm>
            <a:off x="2219087" y="6083774"/>
            <a:ext cx="6185178" cy="1183801"/>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generates reports summarizing disk space usage, highlighting potential issues and providing actionable insights</a:t>
            </a:r>
            <a:r>
              <a:rPr lang="en-US" sz="1650" dirty="0">
                <a:solidFill>
                  <a:srgbClr val="4C4C4D"/>
                </a:solidFill>
                <a:latin typeface="Heebo" pitchFamily="34" charset="0"/>
                <a:ea typeface="Heebo" pitchFamily="34" charset="-122"/>
                <a:cs typeface="Heebo" pitchFamily="34" charset="-120"/>
              </a:rPr>
              <a:t>.</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06229" y="275391"/>
            <a:ext cx="7831931" cy="937261"/>
          </a:xfrm>
          <a:prstGeom prst="rect">
            <a:avLst/>
          </a:prstGeom>
          <a:noFill/>
          <a:ln/>
        </p:spPr>
        <p:txBody>
          <a:bodyPr wrap="none" lIns="0" tIns="0" rIns="0" bIns="0" rtlCol="0" anchor="t"/>
          <a:lstStyle/>
          <a:p>
            <a:pPr marL="0" indent="0">
              <a:lnSpc>
                <a:spcPts val="4600"/>
              </a:lnSpc>
              <a:buNone/>
            </a:pPr>
            <a:r>
              <a:rPr lang="en-US" sz="6600" dirty="0">
                <a:solidFill>
                  <a:srgbClr val="152D47"/>
                </a:solidFill>
                <a:latin typeface="Crimson Pro" pitchFamily="34" charset="0"/>
                <a:ea typeface="Crimson Pro" pitchFamily="34" charset="-122"/>
                <a:cs typeface="Crimson Pro" pitchFamily="34" charset="-120"/>
              </a:rPr>
              <a:t>Automatic Cleanup Recommendations</a:t>
            </a:r>
            <a:endParaRPr lang="en-US" sz="6600" dirty="0"/>
          </a:p>
        </p:txBody>
      </p:sp>
      <p:pic>
        <p:nvPicPr>
          <p:cNvPr id="4" name="Image 1" descr="preencoded.png"/>
          <p:cNvPicPr>
            <a:picLocks noChangeAspect="1"/>
          </p:cNvPicPr>
          <p:nvPr/>
        </p:nvPicPr>
        <p:blipFill>
          <a:blip r:embed="rId3"/>
          <a:stretch>
            <a:fillRect/>
          </a:stretch>
        </p:blipFill>
        <p:spPr>
          <a:xfrm>
            <a:off x="533400" y="1079244"/>
            <a:ext cx="857250" cy="780096"/>
          </a:xfrm>
          <a:prstGeom prst="rect">
            <a:avLst/>
          </a:prstGeom>
        </p:spPr>
      </p:pic>
      <p:sp>
        <p:nvSpPr>
          <p:cNvPr id="5" name="Text 1"/>
          <p:cNvSpPr/>
          <p:nvPr/>
        </p:nvSpPr>
        <p:spPr>
          <a:xfrm>
            <a:off x="656034" y="1927679"/>
            <a:ext cx="2343269" cy="439998"/>
          </a:xfrm>
          <a:prstGeom prst="rect">
            <a:avLst/>
          </a:prstGeom>
          <a:noFill/>
          <a:ln/>
        </p:spPr>
        <p:txBody>
          <a:bodyPr wrap="none" lIns="0" tIns="0" rIns="0" bIns="0" rtlCol="0" anchor="t"/>
          <a:lstStyle/>
          <a:p>
            <a:pPr marL="0" indent="0" algn="l">
              <a:lnSpc>
                <a:spcPts val="2300"/>
              </a:lnSpc>
              <a:buNone/>
            </a:pPr>
            <a:r>
              <a:rPr lang="en-US" sz="3200" dirty="0">
                <a:latin typeface="Crimson Pro" pitchFamily="34" charset="0"/>
                <a:ea typeface="Crimson Pro" pitchFamily="34" charset="-122"/>
                <a:cs typeface="Crimson Pro" pitchFamily="34" charset="-120"/>
              </a:rPr>
              <a:t>Delete Temporary Files</a:t>
            </a:r>
            <a:endParaRPr lang="en-US" sz="3200" dirty="0"/>
          </a:p>
        </p:txBody>
      </p:sp>
      <p:sp>
        <p:nvSpPr>
          <p:cNvPr id="6" name="Text 2"/>
          <p:cNvSpPr/>
          <p:nvPr/>
        </p:nvSpPr>
        <p:spPr>
          <a:xfrm>
            <a:off x="656034" y="2333149"/>
            <a:ext cx="7831931" cy="600075"/>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automatically identifies and recommends deleting temporary files that are no longer needed, freeing up valuable disk space</a:t>
            </a:r>
            <a:r>
              <a:rPr lang="en-US" sz="1450" dirty="0">
                <a:solidFill>
                  <a:srgbClr val="4C4C4D"/>
                </a:solidFill>
                <a:latin typeface="Heebo" pitchFamily="34" charset="0"/>
                <a:ea typeface="Heebo" pitchFamily="34" charset="-122"/>
                <a:cs typeface="Heebo" pitchFamily="34" charset="-120"/>
              </a:rPr>
              <a:t>.</a:t>
            </a:r>
            <a:endParaRPr lang="en-US" sz="1450" dirty="0"/>
          </a:p>
        </p:txBody>
      </p:sp>
      <p:pic>
        <p:nvPicPr>
          <p:cNvPr id="7" name="Image 2" descr="preencoded.png"/>
          <p:cNvPicPr>
            <a:picLocks noChangeAspect="1"/>
          </p:cNvPicPr>
          <p:nvPr/>
        </p:nvPicPr>
        <p:blipFill>
          <a:blip r:embed="rId4"/>
          <a:stretch>
            <a:fillRect/>
          </a:stretch>
        </p:blipFill>
        <p:spPr>
          <a:xfrm>
            <a:off x="533400" y="3334704"/>
            <a:ext cx="857250" cy="780096"/>
          </a:xfrm>
          <a:prstGeom prst="rect">
            <a:avLst/>
          </a:prstGeom>
        </p:spPr>
      </p:pic>
      <p:sp>
        <p:nvSpPr>
          <p:cNvPr id="8" name="Text 3"/>
          <p:cNvSpPr/>
          <p:nvPr/>
        </p:nvSpPr>
        <p:spPr>
          <a:xfrm>
            <a:off x="656033" y="4218416"/>
            <a:ext cx="2343269" cy="466694"/>
          </a:xfrm>
          <a:prstGeom prst="rect">
            <a:avLst/>
          </a:prstGeom>
          <a:noFill/>
          <a:ln/>
        </p:spPr>
        <p:txBody>
          <a:bodyPr wrap="none" lIns="0" tIns="0" rIns="0" bIns="0" rtlCol="0" anchor="t"/>
          <a:lstStyle/>
          <a:p>
            <a:pPr marL="0" indent="0" algn="l">
              <a:lnSpc>
                <a:spcPts val="2300"/>
              </a:lnSpc>
              <a:buNone/>
            </a:pPr>
            <a:r>
              <a:rPr lang="en-US" sz="3600" dirty="0">
                <a:latin typeface="Crimson Pro" pitchFamily="34" charset="0"/>
                <a:ea typeface="Crimson Pro" pitchFamily="34" charset="-122"/>
                <a:cs typeface="Crimson Pro" pitchFamily="34" charset="-120"/>
              </a:rPr>
              <a:t>Remove Duplicate Files</a:t>
            </a:r>
            <a:endParaRPr lang="en-US" sz="3600" dirty="0"/>
          </a:p>
        </p:txBody>
      </p:sp>
      <p:sp>
        <p:nvSpPr>
          <p:cNvPr id="9" name="Text 4"/>
          <p:cNvSpPr/>
          <p:nvPr/>
        </p:nvSpPr>
        <p:spPr>
          <a:xfrm>
            <a:off x="656034" y="4685110"/>
            <a:ext cx="7831931" cy="693777"/>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identifies and recommends deleting duplicate files, which can take up significant disk space, especially with large media libraries or document collections.</a:t>
            </a:r>
            <a:endParaRPr lang="en-US" sz="2400" dirty="0"/>
          </a:p>
        </p:txBody>
      </p:sp>
      <p:pic>
        <p:nvPicPr>
          <p:cNvPr id="10" name="Image 3" descr="preencoded.png"/>
          <p:cNvPicPr>
            <a:picLocks noChangeAspect="1"/>
          </p:cNvPicPr>
          <p:nvPr/>
        </p:nvPicPr>
        <p:blipFill>
          <a:blip r:embed="rId5"/>
          <a:stretch>
            <a:fillRect/>
          </a:stretch>
        </p:blipFill>
        <p:spPr>
          <a:xfrm>
            <a:off x="656034" y="5657850"/>
            <a:ext cx="563166" cy="779145"/>
          </a:xfrm>
          <a:prstGeom prst="rect">
            <a:avLst/>
          </a:prstGeom>
        </p:spPr>
      </p:pic>
      <p:sp>
        <p:nvSpPr>
          <p:cNvPr id="11" name="Text 5"/>
          <p:cNvSpPr/>
          <p:nvPr/>
        </p:nvSpPr>
        <p:spPr>
          <a:xfrm>
            <a:off x="656034" y="6443781"/>
            <a:ext cx="2537222" cy="292894"/>
          </a:xfrm>
          <a:prstGeom prst="rect">
            <a:avLst/>
          </a:prstGeom>
          <a:noFill/>
          <a:ln/>
        </p:spPr>
        <p:txBody>
          <a:bodyPr wrap="none" lIns="0" tIns="0" rIns="0" bIns="0" rtlCol="0" anchor="t"/>
          <a:lstStyle/>
          <a:p>
            <a:pPr marL="0" indent="0" algn="l">
              <a:lnSpc>
                <a:spcPts val="2300"/>
              </a:lnSpc>
              <a:buNone/>
            </a:pPr>
            <a:r>
              <a:rPr lang="en-US" sz="3600" dirty="0">
                <a:latin typeface="Crimson Pro" pitchFamily="34" charset="0"/>
                <a:ea typeface="Crimson Pro" pitchFamily="34" charset="-122"/>
                <a:cs typeface="Crimson Pro" pitchFamily="34" charset="-120"/>
              </a:rPr>
              <a:t>Optimize Folder Structure</a:t>
            </a:r>
            <a:endParaRPr lang="en-US" sz="3600" dirty="0"/>
          </a:p>
        </p:txBody>
      </p:sp>
      <p:sp>
        <p:nvSpPr>
          <p:cNvPr id="12" name="Text 6"/>
          <p:cNvSpPr/>
          <p:nvPr/>
        </p:nvSpPr>
        <p:spPr>
          <a:xfrm>
            <a:off x="656034" y="6908842"/>
            <a:ext cx="7831931" cy="693776"/>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analyzes folder structure and suggests ways to organize files more efficiently, potentially reducing the overall size of folders and freeing up space.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458390" y="240269"/>
            <a:ext cx="6143268" cy="1066919"/>
          </a:xfrm>
          <a:prstGeom prst="rect">
            <a:avLst/>
          </a:prstGeom>
          <a:noFill/>
          <a:ln/>
        </p:spPr>
        <p:txBody>
          <a:bodyPr wrap="none" lIns="0" tIns="0" rIns="0" bIns="0" rtlCol="0" anchor="t"/>
          <a:lstStyle/>
          <a:p>
            <a:pPr marL="0" indent="0">
              <a:lnSpc>
                <a:spcPts val="5450"/>
              </a:lnSpc>
              <a:buNone/>
            </a:pPr>
            <a:r>
              <a:rPr lang="en-US" sz="6600" dirty="0">
                <a:solidFill>
                  <a:srgbClr val="152D47"/>
                </a:solidFill>
                <a:latin typeface="Crimson Pro" pitchFamily="34" charset="0"/>
                <a:ea typeface="Crimson Pro" pitchFamily="34" charset="-122"/>
                <a:cs typeface="Crimson Pro" pitchFamily="34" charset="-120"/>
              </a:rPr>
              <a:t>Scheduled Cleanup Tasks</a:t>
            </a:r>
            <a:endParaRPr lang="en-US" sz="6600" dirty="0"/>
          </a:p>
        </p:txBody>
      </p:sp>
      <p:pic>
        <p:nvPicPr>
          <p:cNvPr id="4" name="Image 1" descr="preencoded.png"/>
          <p:cNvPicPr>
            <a:picLocks noChangeAspect="1"/>
          </p:cNvPicPr>
          <p:nvPr/>
        </p:nvPicPr>
        <p:blipFill>
          <a:blip r:embed="rId4"/>
          <a:stretch>
            <a:fillRect/>
          </a:stretch>
        </p:blipFill>
        <p:spPr>
          <a:xfrm>
            <a:off x="287299" y="831318"/>
            <a:ext cx="1546502" cy="2226207"/>
          </a:xfrm>
          <a:prstGeom prst="rect">
            <a:avLst/>
          </a:prstGeom>
        </p:spPr>
      </p:pic>
      <p:sp>
        <p:nvSpPr>
          <p:cNvPr id="5" name="Text 1"/>
          <p:cNvSpPr/>
          <p:nvPr/>
        </p:nvSpPr>
        <p:spPr>
          <a:xfrm>
            <a:off x="1964350" y="1019174"/>
            <a:ext cx="2778681" cy="1257657"/>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Schedule Definition</a:t>
            </a:r>
            <a:endParaRPr lang="en-US" sz="4000" dirty="0"/>
          </a:p>
        </p:txBody>
      </p:sp>
      <p:sp>
        <p:nvSpPr>
          <p:cNvPr id="6" name="Text 2"/>
          <p:cNvSpPr/>
          <p:nvPr/>
        </p:nvSpPr>
        <p:spPr>
          <a:xfrm>
            <a:off x="1986853" y="1565344"/>
            <a:ext cx="6143268" cy="1066919"/>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Users can define schedules for automated cleanup tasks, specifying the frequency and types of cleanup to be performed.</a:t>
            </a:r>
            <a:endParaRPr lang="en-US" sz="2400" dirty="0"/>
          </a:p>
        </p:txBody>
      </p:sp>
      <p:pic>
        <p:nvPicPr>
          <p:cNvPr id="7" name="Image 2" descr="preencoded.png"/>
          <p:cNvPicPr>
            <a:picLocks noChangeAspect="1"/>
          </p:cNvPicPr>
          <p:nvPr/>
        </p:nvPicPr>
        <p:blipFill>
          <a:blip r:embed="rId5"/>
          <a:stretch>
            <a:fillRect/>
          </a:stretch>
        </p:blipFill>
        <p:spPr>
          <a:xfrm>
            <a:off x="313790" y="3123426"/>
            <a:ext cx="1493519" cy="2424470"/>
          </a:xfrm>
          <a:prstGeom prst="rect">
            <a:avLst/>
          </a:prstGeom>
        </p:spPr>
      </p:pic>
      <p:sp>
        <p:nvSpPr>
          <p:cNvPr id="8" name="Text 3"/>
          <p:cNvSpPr/>
          <p:nvPr/>
        </p:nvSpPr>
        <p:spPr>
          <a:xfrm>
            <a:off x="2140683" y="3237728"/>
            <a:ext cx="2778681" cy="543697"/>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Task Execution</a:t>
            </a:r>
            <a:endParaRPr lang="en-US" sz="4000" dirty="0"/>
          </a:p>
        </p:txBody>
      </p:sp>
      <p:sp>
        <p:nvSpPr>
          <p:cNvPr id="9" name="Text 4"/>
          <p:cNvSpPr/>
          <p:nvPr/>
        </p:nvSpPr>
        <p:spPr>
          <a:xfrm>
            <a:off x="2222778" y="3781425"/>
            <a:ext cx="6143268" cy="1621155"/>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The tool automatically executes the scheduled cleanup tasks at the specified intervals, ensuring regular maintenance and freeing up disk space.</a:t>
            </a:r>
            <a:endParaRPr lang="en-US" sz="2400" dirty="0"/>
          </a:p>
        </p:txBody>
      </p:sp>
      <p:pic>
        <p:nvPicPr>
          <p:cNvPr id="10" name="Image 3" descr="preencoded.png"/>
          <p:cNvPicPr>
            <a:picLocks noChangeAspect="1"/>
          </p:cNvPicPr>
          <p:nvPr/>
        </p:nvPicPr>
        <p:blipFill>
          <a:blip r:embed="rId6"/>
          <a:stretch>
            <a:fillRect/>
          </a:stretch>
        </p:blipFill>
        <p:spPr>
          <a:xfrm>
            <a:off x="342900" y="5624869"/>
            <a:ext cx="1546502" cy="2226207"/>
          </a:xfrm>
          <a:prstGeom prst="rect">
            <a:avLst/>
          </a:prstGeom>
        </p:spPr>
      </p:pic>
      <p:sp>
        <p:nvSpPr>
          <p:cNvPr id="11" name="Text 5"/>
          <p:cNvSpPr/>
          <p:nvPr/>
        </p:nvSpPr>
        <p:spPr>
          <a:xfrm>
            <a:off x="2222778" y="5847159"/>
            <a:ext cx="2778681" cy="347305"/>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Log &amp; Reporting</a:t>
            </a:r>
            <a:endParaRPr lang="en-US" sz="4000" dirty="0"/>
          </a:p>
        </p:txBody>
      </p:sp>
      <p:sp>
        <p:nvSpPr>
          <p:cNvPr id="12" name="Text 6"/>
          <p:cNvSpPr/>
          <p:nvPr/>
        </p:nvSpPr>
        <p:spPr>
          <a:xfrm>
            <a:off x="2222778" y="6327815"/>
            <a:ext cx="6143268" cy="1066919"/>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The tool keeps a log of completed cleanup tasks, providing users with detailed information about the files deleted and the space reclaimed.</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5912" y="239375"/>
            <a:ext cx="5670590" cy="708779"/>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Customizable Alerts</a:t>
            </a:r>
            <a:endParaRPr lang="en-US" sz="6600" dirty="0"/>
          </a:p>
        </p:txBody>
      </p:sp>
      <p:sp>
        <p:nvSpPr>
          <p:cNvPr id="4" name="Shape 1"/>
          <p:cNvSpPr/>
          <p:nvPr/>
        </p:nvSpPr>
        <p:spPr>
          <a:xfrm>
            <a:off x="754796" y="1926372"/>
            <a:ext cx="3742849" cy="3486924"/>
          </a:xfrm>
          <a:prstGeom prst="roundRect">
            <a:avLst>
              <a:gd name="adj" fmla="val 11090"/>
            </a:avLst>
          </a:prstGeom>
          <a:solidFill>
            <a:srgbClr val="F2EEEE"/>
          </a:solidFill>
          <a:ln/>
        </p:spPr>
        <p:txBody>
          <a:bodyPr/>
          <a:lstStyle/>
          <a:p>
            <a:endParaRPr lang="en-IN" dirty="0"/>
          </a:p>
        </p:txBody>
      </p:sp>
      <p:sp>
        <p:nvSpPr>
          <p:cNvPr id="5" name="Text 2"/>
          <p:cNvSpPr/>
          <p:nvPr/>
        </p:nvSpPr>
        <p:spPr>
          <a:xfrm>
            <a:off x="910827" y="1466850"/>
            <a:ext cx="3141465" cy="1229083"/>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Disk Space Thresholds</a:t>
            </a:r>
            <a:endParaRPr lang="en-US" sz="3600" dirty="0"/>
          </a:p>
        </p:txBody>
      </p:sp>
      <p:sp>
        <p:nvSpPr>
          <p:cNvPr id="6" name="Text 3"/>
          <p:cNvSpPr/>
          <p:nvPr/>
        </p:nvSpPr>
        <p:spPr>
          <a:xfrm>
            <a:off x="1020604" y="2000251"/>
            <a:ext cx="3211235" cy="2661642"/>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customize the disk space thresholds that trigger alerts. They can set specific percentages or absolute values for disk space remaining that will trigger notifications.</a:t>
            </a:r>
            <a:endParaRPr lang="en-US" sz="2400" dirty="0"/>
          </a:p>
        </p:txBody>
      </p:sp>
      <p:sp>
        <p:nvSpPr>
          <p:cNvPr id="7" name="Shape 4"/>
          <p:cNvSpPr/>
          <p:nvPr/>
        </p:nvSpPr>
        <p:spPr>
          <a:xfrm>
            <a:off x="6296502" y="2007215"/>
            <a:ext cx="3742849" cy="3325237"/>
          </a:xfrm>
          <a:prstGeom prst="roundRect">
            <a:avLst>
              <a:gd name="adj" fmla="val 11364"/>
            </a:avLst>
          </a:prstGeom>
          <a:solidFill>
            <a:srgbClr val="F2EEEE"/>
          </a:solidFill>
          <a:ln/>
        </p:spPr>
        <p:txBody>
          <a:bodyPr/>
          <a:lstStyle/>
          <a:p>
            <a:endParaRPr lang="en-IN" dirty="0"/>
          </a:p>
        </p:txBody>
      </p:sp>
      <p:sp>
        <p:nvSpPr>
          <p:cNvPr id="8" name="Text 5"/>
          <p:cNvSpPr/>
          <p:nvPr/>
        </p:nvSpPr>
        <p:spPr>
          <a:xfrm>
            <a:off x="6705779" y="1495484"/>
            <a:ext cx="2835235" cy="498935"/>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Alert Types</a:t>
            </a:r>
            <a:endParaRPr lang="en-US" sz="3600" dirty="0"/>
          </a:p>
        </p:txBody>
      </p:sp>
      <p:sp>
        <p:nvSpPr>
          <p:cNvPr id="9" name="Text 6"/>
          <p:cNvSpPr/>
          <p:nvPr/>
        </p:nvSpPr>
        <p:spPr>
          <a:xfrm>
            <a:off x="6789122" y="2280403"/>
            <a:ext cx="3211235" cy="254031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choose from different types of alerts, such as email notifications, desktop pop-ups, or even text messages. The tool offers flexibility in how users receive alerts.</a:t>
            </a:r>
            <a:endParaRPr lang="en-US" sz="2400" dirty="0"/>
          </a:p>
        </p:txBody>
      </p:sp>
      <p:sp>
        <p:nvSpPr>
          <p:cNvPr id="10" name="Shape 7"/>
          <p:cNvSpPr/>
          <p:nvPr/>
        </p:nvSpPr>
        <p:spPr>
          <a:xfrm>
            <a:off x="754796" y="6059566"/>
            <a:ext cx="7556421" cy="1855589"/>
          </a:xfrm>
          <a:prstGeom prst="roundRect">
            <a:avLst>
              <a:gd name="adj" fmla="val 10577"/>
            </a:avLst>
          </a:prstGeom>
          <a:solidFill>
            <a:srgbClr val="F2EEEE"/>
          </a:solidFill>
          <a:ln/>
        </p:spPr>
      </p:sp>
      <p:sp>
        <p:nvSpPr>
          <p:cNvPr id="11" name="Text 8"/>
          <p:cNvSpPr/>
          <p:nvPr/>
        </p:nvSpPr>
        <p:spPr>
          <a:xfrm>
            <a:off x="1020604" y="5705237"/>
            <a:ext cx="2835235" cy="354330"/>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Customization Options</a:t>
            </a:r>
            <a:endParaRPr lang="en-US" sz="3600" dirty="0"/>
          </a:p>
        </p:txBody>
      </p:sp>
      <p:sp>
        <p:nvSpPr>
          <p:cNvPr id="12" name="Text 9"/>
          <p:cNvSpPr/>
          <p:nvPr/>
        </p:nvSpPr>
        <p:spPr>
          <a:xfrm>
            <a:off x="1020604" y="6195655"/>
            <a:ext cx="7102793" cy="108870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customize the content and frequency of alerts. They can tailor the alerts to fit their specific needs and preferences, ensuring they receive timely and relevant notifications.</a:t>
            </a:r>
            <a:endParaRPr lang="en-US"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842</TotalTime>
  <Words>757</Words>
  <Application>Microsoft Office PowerPoint</Application>
  <PresentationFormat>Custom</PresentationFormat>
  <Paragraphs>84</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PowerPoint Presentation</vt:lpstr>
      <vt:lpstr>PROBLEM STATMENT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sunkaranarayana202526@gmail.com</cp:lastModifiedBy>
  <cp:revision>6</cp:revision>
  <dcterms:created xsi:type="dcterms:W3CDTF">2024-09-27T13:05:57Z</dcterms:created>
  <dcterms:modified xsi:type="dcterms:W3CDTF">2024-09-29T05:55:24Z</dcterms:modified>
</cp:coreProperties>
</file>