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399" r:id="rId4"/>
    <p:sldId id="400" r:id="rId5"/>
    <p:sldId id="258" r:id="rId6"/>
    <p:sldId id="259" r:id="rId7"/>
    <p:sldId id="375" r:id="rId8"/>
    <p:sldId id="376" r:id="rId9"/>
    <p:sldId id="396" r:id="rId10"/>
    <p:sldId id="392" r:id="rId11"/>
    <p:sldId id="268" r:id="rId12"/>
    <p:sldId id="430" r:id="rId13"/>
    <p:sldId id="429" r:id="rId14"/>
    <p:sldId id="407" r:id="rId15"/>
    <p:sldId id="432" r:id="rId16"/>
    <p:sldId id="431" r:id="rId17"/>
    <p:sldId id="433" r:id="rId18"/>
    <p:sldId id="434" r:id="rId19"/>
    <p:sldId id="435" r:id="rId20"/>
    <p:sldId id="387" r:id="rId21"/>
    <p:sldId id="383" r:id="rId22"/>
    <p:sldId id="290" r:id="rId23"/>
    <p:sldId id="28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909" autoAdjust="0"/>
  </p:normalViewPr>
  <p:slideViewPr>
    <p:cSldViewPr>
      <p:cViewPr varScale="1">
        <p:scale>
          <a:sx n="84" d="100"/>
          <a:sy n="84"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extLst>
      <p:ext uri="{BB962C8B-B14F-4D97-AF65-F5344CB8AC3E}">
        <p14:creationId xmlns:p14="http://schemas.microsoft.com/office/powerpoint/2010/main" val="996676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51811100-C181-4161-81E1-C1B1D191B141}" type="slidenum">
              <a:rPr lang="en-IN" smtClean="0"/>
              <a:pPr algn="r"/>
              <a:t>16</a:t>
            </a:fld>
            <a:endParaRPr lang="en-IN"/>
          </a:p>
        </p:txBody>
      </p:sp>
    </p:spTree>
    <p:extLst>
      <p:ext uri="{BB962C8B-B14F-4D97-AF65-F5344CB8AC3E}">
        <p14:creationId xmlns:p14="http://schemas.microsoft.com/office/powerpoint/2010/main" val="3817054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www.bonaccorso.eu/2017/10/06/ml-algorithms-addendum-passive-aggressive-algorithms/"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0375" y="1483481"/>
            <a:ext cx="8683625" cy="523220"/>
          </a:xfrm>
          <a:prstGeom prst="rect">
            <a:avLst/>
          </a:prstGeom>
          <a:noFill/>
        </p:spPr>
        <p:txBody>
          <a:bodyPr wrap="square" rtlCol="0">
            <a:spAutoFit/>
          </a:bodyPr>
          <a:lstStyle/>
          <a:p>
            <a:pPr algn="ctr"/>
            <a:r>
              <a:rPr lang="en-US" sz="28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TELUGU DATA CLASSIFICATION</a:t>
            </a:r>
          </a:p>
        </p:txBody>
      </p:sp>
      <p:sp>
        <p:nvSpPr>
          <p:cNvPr id="3" name="TextBox 2"/>
          <p:cNvSpPr txBox="1"/>
          <p:nvPr/>
        </p:nvSpPr>
        <p:spPr>
          <a:xfrm>
            <a:off x="4802187" y="2743200"/>
            <a:ext cx="3927802" cy="1477328"/>
          </a:xfrm>
          <a:prstGeom prst="rect">
            <a:avLst/>
          </a:prstGeom>
          <a:noFill/>
        </p:spPr>
        <p:txBody>
          <a:bodyPr wrap="square" rtlCol="0">
            <a:spAutoFit/>
          </a:bodyPr>
          <a:lstStyle/>
          <a:p>
            <a:r>
              <a:rPr lang="en-US" b="1" dirty="0">
                <a:solidFill>
                  <a:schemeClr val="tx2">
                    <a:lumMod val="75000"/>
                  </a:schemeClr>
                </a:solidFill>
              </a:rPr>
              <a:t>Name of the student:</a:t>
            </a:r>
          </a:p>
          <a:p>
            <a:r>
              <a:rPr lang="en-US" b="1" dirty="0">
                <a:solidFill>
                  <a:schemeClr val="tx2">
                    <a:lumMod val="75000"/>
                  </a:schemeClr>
                </a:solidFill>
              </a:rPr>
              <a:t>V. Durga Bhavani   </a:t>
            </a:r>
            <a:r>
              <a:rPr lang="en-US" sz="1800" b="1" dirty="0">
                <a:solidFill>
                  <a:schemeClr val="tx2">
                    <a:lumMod val="75000"/>
                  </a:schemeClr>
                </a:solidFill>
              </a:rPr>
              <a:t>- 20H51A05D4</a:t>
            </a:r>
          </a:p>
          <a:p>
            <a:r>
              <a:rPr lang="en-US" b="1" dirty="0">
                <a:solidFill>
                  <a:schemeClr val="tx2">
                    <a:lumMod val="75000"/>
                  </a:schemeClr>
                </a:solidFill>
              </a:rPr>
              <a:t>R. Narasimha</a:t>
            </a:r>
            <a:r>
              <a:rPr lang="en-US" sz="1800" b="1" dirty="0">
                <a:solidFill>
                  <a:schemeClr val="tx2">
                    <a:lumMod val="75000"/>
                  </a:schemeClr>
                </a:solidFill>
              </a:rPr>
              <a:t>          - 21H55A0519</a:t>
            </a:r>
          </a:p>
          <a:p>
            <a:r>
              <a:rPr lang="en-US" b="1" dirty="0">
                <a:solidFill>
                  <a:schemeClr val="tx2">
                    <a:lumMod val="75000"/>
                  </a:schemeClr>
                </a:solidFill>
              </a:rPr>
              <a:t>V. Keerthana</a:t>
            </a:r>
            <a:r>
              <a:rPr lang="en-US" sz="1800" b="1" dirty="0">
                <a:solidFill>
                  <a:schemeClr val="tx2">
                    <a:lumMod val="75000"/>
                  </a:schemeClr>
                </a:solidFill>
              </a:rPr>
              <a:t>           - 21H55A0524</a:t>
            </a:r>
          </a:p>
          <a:p>
            <a:endParaRPr lang="en-US" b="1" dirty="0">
              <a:solidFill>
                <a:schemeClr val="tx2">
                  <a:lumMod val="75000"/>
                </a:schemeClr>
              </a:solidFill>
            </a:endParaRPr>
          </a:p>
        </p:txBody>
      </p:sp>
      <p:sp>
        <p:nvSpPr>
          <p:cNvPr id="4" name="TextBox 3"/>
          <p:cNvSpPr txBox="1"/>
          <p:nvPr/>
        </p:nvSpPr>
        <p:spPr>
          <a:xfrm>
            <a:off x="155575" y="4419600"/>
            <a:ext cx="5181600" cy="1231106"/>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esteemed guidance of</a:t>
            </a:r>
          </a:p>
          <a:p>
            <a:r>
              <a:rPr lang="en-US" sz="2000" b="1" dirty="0"/>
              <a:t>Ms. Komal Parashar </a:t>
            </a:r>
          </a:p>
          <a:p>
            <a:r>
              <a:rPr lang="en-US" sz="1200" b="1" dirty="0"/>
              <a:t>Assistant Professor </a:t>
            </a:r>
          </a:p>
          <a:p>
            <a:r>
              <a:rPr lang="en-US" sz="1200" b="1" dirty="0"/>
              <a:t>Dept. of CSE</a:t>
            </a:r>
          </a:p>
        </p:txBody>
      </p:sp>
      <p:graphicFrame>
        <p:nvGraphicFramePr>
          <p:cNvPr id="5" name="Table 4"/>
          <p:cNvGraphicFramePr>
            <a:graphicFrameLocks noGrp="1"/>
          </p:cNvGraphicFramePr>
          <p:nvPr>
            <p:extLst>
              <p:ext uri="{D42A27DB-BD31-4B8C-83A1-F6EECF244321}">
                <p14:modId xmlns:p14="http://schemas.microsoft.com/office/powerpoint/2010/main"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a:solidFill>
                            <a:srgbClr val="002060"/>
                          </a:solidFill>
                        </a:rPr>
                        <a:t>Kandlakoya, Medchal,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339398" y="2743200"/>
            <a:ext cx="2480002" cy="400110"/>
          </a:xfrm>
          <a:prstGeom prst="rect">
            <a:avLst/>
          </a:prstGeom>
          <a:noFill/>
        </p:spPr>
        <p:txBody>
          <a:bodyPr wrap="square" rtlCol="0">
            <a:spAutoFit/>
          </a:bodyPr>
          <a:lstStyle/>
          <a:p>
            <a:r>
              <a:rPr lang="en-US" sz="2000" b="1" dirty="0">
                <a:solidFill>
                  <a:schemeClr val="tx2">
                    <a:lumMod val="75000"/>
                  </a:schemeClr>
                </a:solidFill>
              </a:rPr>
              <a:t>Batch No.:64</a:t>
            </a:r>
          </a:p>
        </p:txBody>
      </p:sp>
      <p:sp>
        <p:nvSpPr>
          <p:cNvPr id="7" name="TextBox 6">
            <a:extLst>
              <a:ext uri="{FF2B5EF4-FFF2-40B4-BE49-F238E27FC236}">
                <a16:creationId xmlns:a16="http://schemas.microsoft.com/office/drawing/2014/main"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- 2 (PRC –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5" name="TextBox 4">
            <a:extLst>
              <a:ext uri="{FF2B5EF4-FFF2-40B4-BE49-F238E27FC236}">
                <a16:creationId xmlns:a16="http://schemas.microsoft.com/office/drawing/2014/main" id="{8F5667EB-32B8-30BC-0151-634A039FCE46}"/>
              </a:ext>
            </a:extLst>
          </p:cNvPr>
          <p:cNvSpPr txBox="1"/>
          <p:nvPr/>
        </p:nvSpPr>
        <p:spPr>
          <a:xfrm>
            <a:off x="432062" y="1676400"/>
            <a:ext cx="8381160" cy="3780522"/>
          </a:xfrm>
          <a:prstGeom prst="rect">
            <a:avLst/>
          </a:prstGeom>
          <a:noFill/>
        </p:spPr>
        <p:txBody>
          <a:bodyPr wrap="square">
            <a:spAutoFit/>
          </a:bodyPr>
          <a:lstStyle/>
          <a:p>
            <a:pPr marL="342900" indent="-342900" algn="l">
              <a:lnSpc>
                <a:spcPct val="150000"/>
              </a:lnSpc>
              <a:buFont typeface="Wingdings" panose="05000000000000000000" pitchFamily="2" charset="2"/>
              <a:buChar char="Ø"/>
            </a:pPr>
            <a:r>
              <a:rPr lang="en-US" sz="1800" b="0" i="0" dirty="0">
                <a:solidFill>
                  <a:srgbClr val="000000"/>
                </a:solidFill>
                <a:effectLst/>
                <a:latin typeface="Times New Roman" panose="02020603050405020304" pitchFamily="18" charset="0"/>
                <a:cs typeface="Times New Roman" panose="02020603050405020304" pitchFamily="18" charset="0"/>
              </a:rPr>
              <a:t>Telugu Text data and categorizing based on public sentiments is quite important since a lot of fake news emerged with rise of social media.</a:t>
            </a:r>
          </a:p>
          <a:p>
            <a:pPr marL="342900" indent="-342900" algn="l">
              <a:lnSpc>
                <a:spcPct val="150000"/>
              </a:lnSpc>
              <a:buFont typeface="Wingdings" panose="05000000000000000000" pitchFamily="2" charset="2"/>
              <a:buChar char="Ø"/>
            </a:pPr>
            <a:r>
              <a:rPr lang="en-US" sz="1800" b="0" i="0" dirty="0">
                <a:solidFill>
                  <a:srgbClr val="000000"/>
                </a:solidFill>
                <a:effectLst/>
                <a:latin typeface="Times New Roman" panose="02020603050405020304" pitchFamily="18" charset="0"/>
                <a:cs typeface="Times New Roman" panose="02020603050405020304" pitchFamily="18" charset="0"/>
              </a:rPr>
              <a:t>Identifying whether news text is positive, negative, or neutral and later classifying the data in which areas they fall like business, editorial, entertainment, nation, and sports is included throughout this research work.</a:t>
            </a:r>
          </a:p>
          <a:p>
            <a:pPr marL="342900" indent="-342900" algn="l">
              <a:lnSpc>
                <a:spcPct val="150000"/>
              </a:lnSpc>
              <a:buFont typeface="Wingdings" panose="05000000000000000000" pitchFamily="2" charset="2"/>
              <a:buChar char="Ø"/>
            </a:pPr>
            <a:r>
              <a:rPr lang="en-US" sz="1800" b="0" i="0" dirty="0">
                <a:solidFill>
                  <a:srgbClr val="000000"/>
                </a:solidFill>
                <a:effectLst/>
                <a:latin typeface="Times New Roman" panose="02020603050405020304" pitchFamily="18" charset="0"/>
                <a:cs typeface="Times New Roman" panose="02020603050405020304" pitchFamily="18" charset="0"/>
              </a:rPr>
              <a:t> This research work proposes an eﬃcient model by adopting machine learning classiﬁers to perform classiﬁcation on Telugu news data. </a:t>
            </a:r>
          </a:p>
          <a:p>
            <a:pPr marL="285750" indent="-285750" algn="just">
              <a:lnSpc>
                <a:spcPct val="150000"/>
              </a:lnSpc>
              <a:buFont typeface="Arial" panose="020B0604020202020204" pitchFamily="34" charset="0"/>
              <a:buChar char="•"/>
            </a:pPr>
            <a:endParaRPr lang="en-US" sz="1800" b="0"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5" name="TextBox 4">
            <a:extLst>
              <a:ext uri="{FF2B5EF4-FFF2-40B4-BE49-F238E27FC236}">
                <a16:creationId xmlns:a16="http://schemas.microsoft.com/office/drawing/2014/main" id="{99C51517-32EA-9956-6925-DFD21DE75D1C}"/>
              </a:ext>
            </a:extLst>
          </p:cNvPr>
          <p:cNvSpPr txBox="1"/>
          <p:nvPr/>
        </p:nvSpPr>
        <p:spPr>
          <a:xfrm>
            <a:off x="459557" y="1524000"/>
            <a:ext cx="8381160" cy="3365024"/>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main scope of the project is to develop a method for detecting and classifying the Telugu text data using Natural Language Processing.</a:t>
            </a:r>
          </a:p>
          <a:p>
            <a:pPr marL="342900" indent="-342900">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We further classify the text that can be categorized into business, editorials, sports, entertainment and nation.</a:t>
            </a:r>
          </a:p>
          <a:p>
            <a:pPr marL="342900" indent="-342900">
              <a:lnSpc>
                <a:spcPct val="150000"/>
              </a:lnSpc>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endParaRPr lang="en-US" b="0" i="0" dirty="0">
              <a:solidFill>
                <a:srgbClr val="374151"/>
              </a:solidFill>
              <a:effectLst/>
            </a:endParaRPr>
          </a:p>
        </p:txBody>
      </p:sp>
    </p:spTree>
    <p:extLst>
      <p:ext uri="{BB962C8B-B14F-4D97-AF65-F5344CB8AC3E}">
        <p14:creationId xmlns:p14="http://schemas.microsoft.com/office/powerpoint/2010/main" val="189659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2800" b="1" dirty="0"/>
              <a:t>Literature Review</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4277705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7211" y="70613"/>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2904190318"/>
              </p:ext>
            </p:extLst>
          </p:nvPr>
        </p:nvGraphicFramePr>
        <p:xfrm>
          <a:off x="84483" y="685800"/>
          <a:ext cx="8917056" cy="6101587"/>
        </p:xfrm>
        <a:graphic>
          <a:graphicData uri="http://schemas.openxmlformats.org/drawingml/2006/table">
            <a:tbl>
              <a:tblPr firstRow="1" bandRow="1">
                <a:tableStyleId>{5C22544A-7EE6-4342-B048-85BDC9FD1C3A}</a:tableStyleId>
              </a:tblPr>
              <a:tblGrid>
                <a:gridCol w="525117">
                  <a:extLst>
                    <a:ext uri="{9D8B030D-6E8A-4147-A177-3AD203B41FA5}">
                      <a16:colId xmlns:a16="http://schemas.microsoft.com/office/drawing/2014/main" val="432745929"/>
                    </a:ext>
                  </a:extLst>
                </a:gridCol>
                <a:gridCol w="1207933">
                  <a:extLst>
                    <a:ext uri="{9D8B030D-6E8A-4147-A177-3AD203B41FA5}">
                      <a16:colId xmlns:a16="http://schemas.microsoft.com/office/drawing/2014/main" val="1998233565"/>
                    </a:ext>
                  </a:extLst>
                </a:gridCol>
                <a:gridCol w="1825214">
                  <a:extLst>
                    <a:ext uri="{9D8B030D-6E8A-4147-A177-3AD203B41FA5}">
                      <a16:colId xmlns:a16="http://schemas.microsoft.com/office/drawing/2014/main" val="3760181125"/>
                    </a:ext>
                  </a:extLst>
                </a:gridCol>
                <a:gridCol w="1733050">
                  <a:extLst>
                    <a:ext uri="{9D8B030D-6E8A-4147-A177-3AD203B41FA5}">
                      <a16:colId xmlns:a16="http://schemas.microsoft.com/office/drawing/2014/main" val="1470764825"/>
                    </a:ext>
                  </a:extLst>
                </a:gridCol>
                <a:gridCol w="2306320">
                  <a:extLst>
                    <a:ext uri="{9D8B030D-6E8A-4147-A177-3AD203B41FA5}">
                      <a16:colId xmlns:a16="http://schemas.microsoft.com/office/drawing/2014/main" val="3423994347"/>
                    </a:ext>
                  </a:extLst>
                </a:gridCol>
                <a:gridCol w="1319422">
                  <a:extLst>
                    <a:ext uri="{9D8B030D-6E8A-4147-A177-3AD203B41FA5}">
                      <a16:colId xmlns:a16="http://schemas.microsoft.com/office/drawing/2014/main" val="635663868"/>
                    </a:ext>
                  </a:extLst>
                </a:gridCol>
              </a:tblGrid>
              <a:tr h="1116658">
                <a:tc>
                  <a:txBody>
                    <a:bodyPr/>
                    <a:lstStyle/>
                    <a:p>
                      <a:pPr algn="ctr"/>
                      <a:r>
                        <a:rPr lang="en-US" sz="1400" dirty="0">
                          <a:latin typeface="Times New Roman" panose="02020603050405020304" pitchFamily="18" charset="0"/>
                          <a:cs typeface="Times New Roman" panose="02020603050405020304" pitchFamily="18" charset="0"/>
                        </a:rPr>
                        <a:t>S. </a:t>
                      </a:r>
                    </a:p>
                    <a:p>
                      <a:pPr algn="ctr"/>
                      <a:r>
                        <a:rPr lang="en-US" sz="1400" dirty="0">
                          <a:latin typeface="Times New Roman" panose="02020603050405020304" pitchFamily="18" charset="0"/>
                          <a:cs typeface="Times New Roman" panose="02020603050405020304" pitchFamily="18" charset="0"/>
                        </a:rPr>
                        <a:t>No</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Authors and Journal Name&amp; Year of publication</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Problem Statement</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Name of the Proposed solution/Method</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Solution </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Remarks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2159942">
                <a:tc>
                  <a:txBody>
                    <a:bodyPr/>
                    <a:lstStyle/>
                    <a:p>
                      <a:pPr algn="ctr"/>
                      <a:r>
                        <a:rPr lang="en-US" sz="1400" dirty="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endParaRPr lang="en-US" sz="1400" b="0" i="0" dirty="0">
                        <a:solidFill>
                          <a:schemeClr val="dk1"/>
                        </a:solidFill>
                        <a:effectLst/>
                        <a:latin typeface="Times New Roman" panose="02020603050405020304" pitchFamily="18" charset="0"/>
                        <a:ea typeface="+mn-ea"/>
                        <a:cs typeface="Times New Roman" panose="02020603050405020304" pitchFamily="18" charset="0"/>
                      </a:endParaRPr>
                    </a:p>
                    <a:p>
                      <a:pPr algn="ctr"/>
                      <a:endParaRPr lang="en-US" sz="1400" b="0" i="0" dirty="0">
                        <a:solidFill>
                          <a:schemeClr val="dk1"/>
                        </a:solidFill>
                        <a:effectLst/>
                        <a:latin typeface="Times New Roman" panose="02020603050405020304" pitchFamily="18" charset="0"/>
                        <a:ea typeface="+mn-ea"/>
                        <a:cs typeface="Times New Roman" panose="02020603050405020304" pitchFamily="18" charset="0"/>
                      </a:endParaRPr>
                    </a:p>
                    <a:p>
                      <a:pPr algn="ctr"/>
                      <a:endParaRPr lang="en-US" sz="1400" b="0" i="0" dirty="0">
                        <a:solidFill>
                          <a:schemeClr val="dk1"/>
                        </a:solidFill>
                        <a:effectLst/>
                        <a:latin typeface="Times New Roman" panose="02020603050405020304" pitchFamily="18" charset="0"/>
                        <a:ea typeface="+mn-ea"/>
                        <a:cs typeface="Times New Roman" panose="02020603050405020304" pitchFamily="18" charset="0"/>
                      </a:endParaRPr>
                    </a:p>
                    <a:p>
                      <a:pPr algn="ctr"/>
                      <a:endParaRPr lang="en-US" sz="1400" b="0" i="0" dirty="0">
                        <a:solidFill>
                          <a:schemeClr val="dk1"/>
                        </a:solidFill>
                        <a:effectLst/>
                        <a:latin typeface="Times New Roman" panose="02020603050405020304" pitchFamily="18" charset="0"/>
                        <a:ea typeface="+mn-ea"/>
                        <a:cs typeface="Times New Roman" panose="02020603050405020304" pitchFamily="18" charset="0"/>
                      </a:endParaRPr>
                    </a:p>
                    <a:p>
                      <a:pPr algn="ctr"/>
                      <a:r>
                        <a:rPr lang="en-US" sz="1400" b="0" i="0" dirty="0">
                          <a:solidFill>
                            <a:schemeClr val="dk1"/>
                          </a:solidFill>
                          <a:effectLst/>
                          <a:latin typeface="Times New Roman" panose="02020603050405020304" pitchFamily="18" charset="0"/>
                          <a:ea typeface="+mn-ea"/>
                          <a:cs typeface="Times New Roman" panose="02020603050405020304" pitchFamily="18" charset="0"/>
                        </a:rPr>
                        <a:t>Deepu S. Nair and Co. </a:t>
                      </a:r>
                      <a:endParaRPr lang="en-IN" sz="1400" dirty="0">
                        <a:latin typeface="Times New Roman" panose="02020603050405020304" pitchFamily="18" charset="0"/>
                        <a:cs typeface="Times New Roman" panose="02020603050405020304" pitchFamily="18" charset="0"/>
                      </a:endParaRPr>
                    </a:p>
                  </a:txBody>
                  <a:tcPr/>
                </a:tc>
                <a:tc>
                  <a:txBody>
                    <a:bodyPr/>
                    <a:lstStyle/>
                    <a:p>
                      <a:pPr algn="ctr" fontAlgn="base"/>
                      <a:r>
                        <a:rPr lang="en-US" sz="1400" b="0" i="0" dirty="0">
                          <a:solidFill>
                            <a:schemeClr val="dk1"/>
                          </a:solidFill>
                          <a:effectLst/>
                          <a:latin typeface="Times New Roman" panose="02020603050405020304" pitchFamily="18" charset="0"/>
                          <a:ea typeface="+mn-ea"/>
                          <a:cs typeface="Times New Roman" panose="02020603050405020304" pitchFamily="18" charset="0"/>
                        </a:rPr>
                        <a:t>Malayalam sentiment analysis, addressing spelling errors in user feedback.</a:t>
                      </a:r>
                      <a:endParaRPr lang="en-US" sz="1400" dirty="0">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US" sz="1400" b="0" i="0" dirty="0">
                          <a:solidFill>
                            <a:schemeClr val="dk1"/>
                          </a:solidFill>
                          <a:effectLst/>
                          <a:latin typeface="Times New Roman" panose="02020603050405020304" pitchFamily="18" charset="0"/>
                          <a:ea typeface="+mn-ea"/>
                          <a:cs typeface="Times New Roman" panose="02020603050405020304" pitchFamily="18" charset="0"/>
                        </a:rPr>
                        <a:t>Rule-based approach for Malayalam sentiment analysis from film review websites.</a:t>
                      </a:r>
                      <a:endParaRPr lang="en-IN" sz="1400" dirty="0">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US" sz="1400" b="0" i="0" dirty="0">
                          <a:solidFill>
                            <a:schemeClr val="dk1"/>
                          </a:solidFill>
                          <a:effectLst/>
                          <a:latin typeface="Times New Roman" panose="02020603050405020304" pitchFamily="18" charset="0"/>
                          <a:ea typeface="+mn-ea"/>
                          <a:cs typeface="Times New Roman" panose="02020603050405020304" pitchFamily="18" charset="0"/>
                        </a:rPr>
                        <a:t>This rule-based approach focuses on classifying Malayalam text into positive, negative, or neutral sentiments, despite spelling errors.</a:t>
                      </a:r>
                      <a:endParaRPr lang="en-US" sz="1400" dirty="0">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IN" sz="1400" dirty="0">
                          <a:effectLst/>
                          <a:latin typeface="Times New Roman" panose="02020603050405020304" pitchFamily="18" charset="0"/>
                          <a:cs typeface="Times New Roman" panose="02020603050405020304" pitchFamily="18" charset="0"/>
                        </a:rPr>
                        <a:t>_</a:t>
                      </a:r>
                    </a:p>
                  </a:txBody>
                  <a:tcPr anchor="ctr"/>
                </a:tc>
                <a:extLst>
                  <a:ext uri="{0D108BD9-81ED-4DB2-BD59-A6C34878D82A}">
                    <a16:rowId xmlns:a16="http://schemas.microsoft.com/office/drawing/2014/main" val="3097843794"/>
                  </a:ext>
                </a:extLst>
              </a:tr>
              <a:tr h="2783405">
                <a:tc>
                  <a:txBody>
                    <a:bodyPr/>
                    <a:lstStyle/>
                    <a:p>
                      <a:pPr algn="ctr"/>
                      <a:r>
                        <a:rPr lang="en-US" sz="1400" dirty="0">
                          <a:latin typeface="Times New Roman" panose="02020603050405020304" pitchFamily="18" charset="0"/>
                          <a:cs typeface="Times New Roman" panose="02020603050405020304" pitchFamily="18" charset="0"/>
                        </a:rPr>
                        <a:t>2</a:t>
                      </a:r>
                      <a:endParaRPr lang="en-IN" sz="1400" dirty="0">
                        <a:latin typeface="Times New Roman" panose="02020603050405020304" pitchFamily="18" charset="0"/>
                        <a:cs typeface="Times New Roman" panose="02020603050405020304" pitchFamily="18" charset="0"/>
                      </a:endParaRPr>
                    </a:p>
                  </a:txBody>
                  <a:tcPr/>
                </a:tc>
                <a:tc>
                  <a:txBody>
                    <a:bodyPr/>
                    <a:lstStyle/>
                    <a:p>
                      <a:pPr algn="ctr" fontAlgn="base"/>
                      <a:r>
                        <a:rPr lang="en-IN" sz="1400" b="0" i="0" dirty="0">
                          <a:solidFill>
                            <a:schemeClr val="dk1"/>
                          </a:solidFill>
                          <a:effectLst/>
                          <a:latin typeface="Times New Roman" panose="02020603050405020304" pitchFamily="18" charset="0"/>
                          <a:ea typeface="+mn-ea"/>
                          <a:cs typeface="Times New Roman" panose="02020603050405020304" pitchFamily="18" charset="0"/>
                        </a:rPr>
                        <a:t>Sahu et al. </a:t>
                      </a:r>
                    </a:p>
                    <a:p>
                      <a:pPr algn="ctr" fontAlgn="base"/>
                      <a:r>
                        <a:rPr lang="en-IN" sz="1400" b="0" i="0" dirty="0">
                          <a:solidFill>
                            <a:schemeClr val="dk1"/>
                          </a:solidFill>
                          <a:effectLst/>
                          <a:latin typeface="Times New Roman" panose="02020603050405020304" pitchFamily="18" charset="0"/>
                          <a:ea typeface="+mn-ea"/>
                          <a:cs typeface="Times New Roman" panose="02020603050405020304" pitchFamily="18" charset="0"/>
                        </a:rPr>
                        <a:t>(2016)</a:t>
                      </a:r>
                      <a:endParaRPr lang="en-IN" sz="1400" dirty="0">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US" sz="1400" b="0" i="0" dirty="0">
                          <a:solidFill>
                            <a:schemeClr val="dk1"/>
                          </a:solidFill>
                          <a:effectLst/>
                          <a:latin typeface="Times New Roman" panose="02020603050405020304" pitchFamily="18" charset="0"/>
                          <a:ea typeface="+mn-ea"/>
                          <a:cs typeface="Times New Roman" panose="02020603050405020304" pitchFamily="18" charset="0"/>
                        </a:rPr>
                        <a:t>Odia movie review sentiment analysis.</a:t>
                      </a:r>
                      <a:endParaRPr lang="en-US" sz="1400" dirty="0">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US" sz="1400" b="0" i="0" dirty="0">
                          <a:solidFill>
                            <a:schemeClr val="dk1"/>
                          </a:solidFill>
                          <a:effectLst/>
                          <a:latin typeface="Times New Roman" panose="02020603050405020304" pitchFamily="18" charset="0"/>
                          <a:ea typeface="+mn-ea"/>
                          <a:cs typeface="Times New Roman" panose="02020603050405020304" pitchFamily="18" charset="0"/>
                        </a:rPr>
                        <a:t>Development of a system for Odia sentiment analysis using supervised learning techniques (Naive Bayes, SVM, Logistic Regression) in Python with the NLTK framework.</a:t>
                      </a:r>
                      <a:endParaRPr lang="en-US" sz="1400" dirty="0">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US" sz="1400" b="0" i="0" dirty="0">
                          <a:solidFill>
                            <a:schemeClr val="dk1"/>
                          </a:solidFill>
                          <a:effectLst/>
                          <a:latin typeface="Times New Roman" panose="02020603050405020304" pitchFamily="18" charset="0"/>
                          <a:ea typeface="+mn-ea"/>
                          <a:cs typeface="Times New Roman" panose="02020603050405020304" pitchFamily="18" charset="0"/>
                        </a:rPr>
                        <a:t>The system classifies Odia text into positive and negative sentiments for movie reviews.</a:t>
                      </a:r>
                      <a:endParaRPr lang="en-US" sz="1400" dirty="0">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US" sz="1400" dirty="0">
                          <a:effectLst/>
                          <a:latin typeface="Times New Roman" panose="02020603050405020304" pitchFamily="18" charset="0"/>
                          <a:cs typeface="Times New Roman" panose="02020603050405020304" pitchFamily="18" charset="0"/>
                        </a:rPr>
                        <a:t>_</a:t>
                      </a:r>
                    </a:p>
                  </a:txBody>
                  <a:tcPr anchor="ctr"/>
                </a:tc>
                <a:extLst>
                  <a:ext uri="{0D108BD9-81ED-4DB2-BD59-A6C34878D82A}">
                    <a16:rowId xmlns:a16="http://schemas.microsoft.com/office/drawing/2014/main" val="3396774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771" y="76200"/>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552045894"/>
              </p:ext>
            </p:extLst>
          </p:nvPr>
        </p:nvGraphicFramePr>
        <p:xfrm>
          <a:off x="76200" y="685800"/>
          <a:ext cx="8991600" cy="5943600"/>
        </p:xfrm>
        <a:graphic>
          <a:graphicData uri="http://schemas.openxmlformats.org/drawingml/2006/table">
            <a:tbl>
              <a:tblPr firstRow="1" bandRow="1">
                <a:tableStyleId>{5C22544A-7EE6-4342-B048-85BDC9FD1C3A}</a:tableStyleId>
              </a:tblPr>
              <a:tblGrid>
                <a:gridCol w="580103">
                  <a:extLst>
                    <a:ext uri="{9D8B030D-6E8A-4147-A177-3AD203B41FA5}">
                      <a16:colId xmlns:a16="http://schemas.microsoft.com/office/drawing/2014/main" val="432745929"/>
                    </a:ext>
                  </a:extLst>
                </a:gridCol>
                <a:gridCol w="1341461">
                  <a:extLst>
                    <a:ext uri="{9D8B030D-6E8A-4147-A177-3AD203B41FA5}">
                      <a16:colId xmlns:a16="http://schemas.microsoft.com/office/drawing/2014/main" val="1998233565"/>
                    </a:ext>
                  </a:extLst>
                </a:gridCol>
                <a:gridCol w="1600200">
                  <a:extLst>
                    <a:ext uri="{9D8B030D-6E8A-4147-A177-3AD203B41FA5}">
                      <a16:colId xmlns:a16="http://schemas.microsoft.com/office/drawing/2014/main" val="3760181125"/>
                    </a:ext>
                  </a:extLst>
                </a:gridCol>
                <a:gridCol w="1888436">
                  <a:extLst>
                    <a:ext uri="{9D8B030D-6E8A-4147-A177-3AD203B41FA5}">
                      <a16:colId xmlns:a16="http://schemas.microsoft.com/office/drawing/2014/main" val="1470764825"/>
                    </a:ext>
                  </a:extLst>
                </a:gridCol>
                <a:gridCol w="2057400">
                  <a:extLst>
                    <a:ext uri="{9D8B030D-6E8A-4147-A177-3AD203B41FA5}">
                      <a16:colId xmlns:a16="http://schemas.microsoft.com/office/drawing/2014/main" val="3423994347"/>
                    </a:ext>
                  </a:extLst>
                </a:gridCol>
                <a:gridCol w="1524000">
                  <a:extLst>
                    <a:ext uri="{9D8B030D-6E8A-4147-A177-3AD203B41FA5}">
                      <a16:colId xmlns:a16="http://schemas.microsoft.com/office/drawing/2014/main" val="635663868"/>
                    </a:ext>
                  </a:extLst>
                </a:gridCol>
              </a:tblGrid>
              <a:tr h="1613690">
                <a:tc>
                  <a:txBody>
                    <a:bodyPr/>
                    <a:lstStyle/>
                    <a:p>
                      <a:pPr algn="ctr"/>
                      <a:r>
                        <a:rPr lang="en-US" sz="1400" dirty="0" err="1">
                          <a:latin typeface="Times New Roman" panose="02020603050405020304" pitchFamily="18" charset="0"/>
                          <a:cs typeface="Times New Roman" panose="02020603050405020304" pitchFamily="18" charset="0"/>
                        </a:rPr>
                        <a:t>S.No</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Authors and Journal Name&amp; Year of publication</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Problem Statement</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Name of the Proposed solution/Method by authors</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 Solution </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Remarks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972204">
                <a:tc>
                  <a:txBody>
                    <a:bodyPr/>
                    <a:lstStyle/>
                    <a:p>
                      <a:pPr algn="ctr"/>
                      <a:r>
                        <a:rPr lang="en-US" sz="1400" dirty="0">
                          <a:latin typeface="Times New Roman" panose="02020603050405020304" pitchFamily="18" charset="0"/>
                          <a:cs typeface="Times New Roman" panose="02020603050405020304" pitchFamily="18" charset="0"/>
                        </a:rPr>
                        <a:t>3</a:t>
                      </a:r>
                      <a:endParaRPr lang="en-IN" sz="1400" dirty="0">
                        <a:latin typeface="Times New Roman" panose="02020603050405020304" pitchFamily="18" charset="0"/>
                        <a:cs typeface="Times New Roman" panose="02020603050405020304" pitchFamily="18" charset="0"/>
                      </a:endParaRPr>
                    </a:p>
                  </a:txBody>
                  <a:tcPr/>
                </a:tc>
                <a:tc>
                  <a:txBody>
                    <a:bodyPr/>
                    <a:lstStyle/>
                    <a:p>
                      <a:pPr algn="ctr" fontAlgn="base"/>
                      <a:r>
                        <a:rPr lang="en-IN" sz="1400" b="0" i="0" dirty="0">
                          <a:solidFill>
                            <a:schemeClr val="dk1"/>
                          </a:solidFill>
                          <a:effectLst/>
                          <a:latin typeface="Times New Roman" panose="02020603050405020304" pitchFamily="18" charset="0"/>
                          <a:ea typeface="+mn-ea"/>
                          <a:cs typeface="Times New Roman" panose="02020603050405020304" pitchFamily="18" charset="0"/>
                        </a:rPr>
                        <a:t>Prasad et al. </a:t>
                      </a:r>
                      <a:endParaRPr lang="en-IN" sz="1400" dirty="0">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US" sz="1400" b="0" i="0" dirty="0">
                          <a:solidFill>
                            <a:schemeClr val="dk1"/>
                          </a:solidFill>
                          <a:effectLst/>
                          <a:latin typeface="Times New Roman" panose="02020603050405020304" pitchFamily="18" charset="0"/>
                          <a:ea typeface="+mn-ea"/>
                          <a:cs typeface="Times New Roman" panose="02020603050405020304" pitchFamily="18" charset="0"/>
                        </a:rPr>
                        <a:t>Sentiment analysis of Hindi tweets.</a:t>
                      </a:r>
                      <a:endParaRPr lang="en-US" sz="1400" dirty="0">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US" sz="1400" b="0" i="0" dirty="0">
                          <a:solidFill>
                            <a:schemeClr val="dk1"/>
                          </a:solidFill>
                          <a:effectLst/>
                          <a:latin typeface="Times New Roman" panose="02020603050405020304" pitchFamily="18" charset="0"/>
                          <a:ea typeface="+mn-ea"/>
                          <a:cs typeface="Times New Roman" panose="02020603050405020304" pitchFamily="18" charset="0"/>
                        </a:rPr>
                        <a:t>Proposed a decision tree-based sentiment analyzer.</a:t>
                      </a:r>
                      <a:endParaRPr lang="en-US" sz="1400" dirty="0">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US" sz="1400" b="0" i="0" dirty="0">
                          <a:solidFill>
                            <a:schemeClr val="dk1"/>
                          </a:solidFill>
                          <a:effectLst/>
                          <a:latin typeface="Times New Roman" panose="02020603050405020304" pitchFamily="18" charset="0"/>
                          <a:ea typeface="+mn-ea"/>
                          <a:cs typeface="Times New Roman" panose="02020603050405020304" pitchFamily="18" charset="0"/>
                        </a:rPr>
                        <a:t>The decision tree approach was designed for Hindi tweets.</a:t>
                      </a:r>
                      <a:endParaRPr lang="en-US" sz="1400" dirty="0">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IN" sz="1400" dirty="0">
                          <a:effectLst/>
                          <a:latin typeface="Times New Roman" panose="02020603050405020304" pitchFamily="18" charset="0"/>
                          <a:cs typeface="Times New Roman" panose="02020603050405020304" pitchFamily="18" charset="0"/>
                        </a:rPr>
                        <a:t>_</a:t>
                      </a:r>
                    </a:p>
                  </a:txBody>
                  <a:tcPr anchor="ctr"/>
                </a:tc>
                <a:extLst>
                  <a:ext uri="{0D108BD9-81ED-4DB2-BD59-A6C34878D82A}">
                    <a16:rowId xmlns:a16="http://schemas.microsoft.com/office/drawing/2014/main" val="3097843794"/>
                  </a:ext>
                </a:extLst>
              </a:tr>
              <a:tr h="2357706">
                <a:tc>
                  <a:txBody>
                    <a:bodyPr/>
                    <a:lstStyle/>
                    <a:p>
                      <a:pPr algn="ctr"/>
                      <a:r>
                        <a:rPr lang="en-US" sz="1400" dirty="0">
                          <a:latin typeface="Times New Roman" panose="02020603050405020304" pitchFamily="18" charset="0"/>
                          <a:cs typeface="Times New Roman" panose="02020603050405020304" pitchFamily="18" charset="0"/>
                        </a:rPr>
                        <a:t>4</a:t>
                      </a:r>
                      <a:endParaRPr lang="en-IN" sz="1400" dirty="0">
                        <a:latin typeface="Times New Roman" panose="02020603050405020304" pitchFamily="18" charset="0"/>
                        <a:cs typeface="Times New Roman" panose="02020603050405020304" pitchFamily="18" charset="0"/>
                      </a:endParaRPr>
                    </a:p>
                  </a:txBody>
                  <a:tcPr/>
                </a:tc>
                <a:tc>
                  <a:txBody>
                    <a:bodyPr/>
                    <a:lstStyle/>
                    <a:p>
                      <a:pPr algn="ctr" fontAlgn="base"/>
                      <a:r>
                        <a:rPr lang="en-IN" sz="1400" b="0" i="0" dirty="0">
                          <a:solidFill>
                            <a:schemeClr val="dk1"/>
                          </a:solidFill>
                          <a:effectLst/>
                          <a:latin typeface="Times New Roman" panose="02020603050405020304" pitchFamily="18" charset="0"/>
                          <a:ea typeface="+mn-ea"/>
                          <a:cs typeface="Times New Roman" panose="02020603050405020304" pitchFamily="18" charset="0"/>
                        </a:rPr>
                        <a:t>Sarkar et al.</a:t>
                      </a:r>
                    </a:p>
                    <a:p>
                      <a:pPr algn="ctr" fontAlgn="base"/>
                      <a:r>
                        <a:rPr lang="en-IN" sz="1400" b="0" i="0" dirty="0">
                          <a:solidFill>
                            <a:schemeClr val="dk1"/>
                          </a:solidFill>
                          <a:effectLst/>
                          <a:latin typeface="Times New Roman" panose="02020603050405020304" pitchFamily="18" charset="0"/>
                          <a:ea typeface="+mn-ea"/>
                          <a:cs typeface="Times New Roman" panose="02020603050405020304" pitchFamily="18" charset="0"/>
                        </a:rPr>
                        <a:t>(2015) </a:t>
                      </a:r>
                      <a:endParaRPr lang="en-IN" sz="1400" dirty="0">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IN" sz="1400" b="0" i="0" dirty="0">
                          <a:solidFill>
                            <a:schemeClr val="dk1"/>
                          </a:solidFill>
                          <a:effectLst/>
                          <a:latin typeface="Times New Roman" panose="02020603050405020304" pitchFamily="18" charset="0"/>
                          <a:ea typeface="+mn-ea"/>
                          <a:cs typeface="Times New Roman" panose="02020603050405020304" pitchFamily="18" charset="0"/>
                        </a:rPr>
                        <a:t>Sentiment analysis for Hindi and Bengali tweets.</a:t>
                      </a:r>
                      <a:endParaRPr lang="en-US" sz="1400" dirty="0">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US" sz="1400" b="0" i="0" dirty="0">
                          <a:solidFill>
                            <a:schemeClr val="dk1"/>
                          </a:solidFill>
                          <a:effectLst/>
                          <a:latin typeface="Times New Roman" panose="02020603050405020304" pitchFamily="18" charset="0"/>
                          <a:ea typeface="+mn-ea"/>
                          <a:cs typeface="Times New Roman" panose="02020603050405020304" pitchFamily="18" charset="0"/>
                        </a:rPr>
                        <a:t>Developed a sentiment analysis system using a multinomial naive Bayes classifier with unigrams, bigrams, and trigrams as features.</a:t>
                      </a:r>
                      <a:endParaRPr lang="en-IN" sz="1400" dirty="0">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US" sz="1400" b="0" i="0" dirty="0">
                          <a:solidFill>
                            <a:schemeClr val="dk1"/>
                          </a:solidFill>
                          <a:effectLst/>
                          <a:latin typeface="Times New Roman" panose="02020603050405020304" pitchFamily="18" charset="0"/>
                          <a:ea typeface="+mn-ea"/>
                          <a:cs typeface="Times New Roman" panose="02020603050405020304" pitchFamily="18" charset="0"/>
                        </a:rPr>
                        <a:t>The system covered sentiment analysis for Hindi and Bengali tweets.</a:t>
                      </a:r>
                      <a:endParaRPr lang="en-US" sz="1400" dirty="0">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US" sz="1400" dirty="0">
                          <a:effectLst/>
                          <a:latin typeface="Times New Roman" panose="02020603050405020304" pitchFamily="18" charset="0"/>
                          <a:cs typeface="Times New Roman" panose="02020603050405020304" pitchFamily="18" charset="0"/>
                        </a:rPr>
                        <a:t>_</a:t>
                      </a:r>
                    </a:p>
                  </a:txBody>
                  <a:tcPr anchor="ctr"/>
                </a:tc>
                <a:extLst>
                  <a:ext uri="{0D108BD9-81ED-4DB2-BD59-A6C34878D82A}">
                    <a16:rowId xmlns:a16="http://schemas.microsoft.com/office/drawing/2014/main" val="3396774005"/>
                  </a:ext>
                </a:extLst>
              </a:tr>
            </a:tbl>
          </a:graphicData>
        </a:graphic>
      </p:graphicFrame>
    </p:spTree>
    <p:extLst>
      <p:ext uri="{BB962C8B-B14F-4D97-AF65-F5344CB8AC3E}">
        <p14:creationId xmlns:p14="http://schemas.microsoft.com/office/powerpoint/2010/main" val="2831753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87925" y="169606"/>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487925" y="722632"/>
            <a:ext cx="8168150" cy="73368"/>
          </a:xfrm>
          <a:prstGeom prst="rect">
            <a:avLst/>
          </a:prstGeom>
          <a:solidFill>
            <a:srgbClr val="7030A0"/>
          </a:solidFill>
          <a:ln w="25560">
            <a:solidFill>
              <a:srgbClr val="3A5F8B"/>
            </a:solidFill>
            <a:round/>
          </a:ln>
        </p:spPr>
        <p:txBody>
          <a:bodyPr/>
          <a:lstStyle/>
          <a:p>
            <a:endParaRPr lang="en-IN"/>
          </a:p>
        </p:txBody>
      </p:sp>
      <p:sp>
        <p:nvSpPr>
          <p:cNvPr id="3" name="TextBox 2">
            <a:extLst>
              <a:ext uri="{FF2B5EF4-FFF2-40B4-BE49-F238E27FC236}">
                <a16:creationId xmlns:a16="http://schemas.microsoft.com/office/drawing/2014/main" id="{3C5357A6-48BC-E219-7F80-D624F7E02A37}"/>
              </a:ext>
            </a:extLst>
          </p:cNvPr>
          <p:cNvSpPr txBox="1"/>
          <p:nvPr/>
        </p:nvSpPr>
        <p:spPr>
          <a:xfrm>
            <a:off x="487925" y="1066800"/>
            <a:ext cx="8168150" cy="5482976"/>
          </a:xfrm>
          <a:prstGeom prst="rect">
            <a:avLst/>
          </a:prstGeom>
          <a:noFill/>
        </p:spPr>
        <p:txBody>
          <a:bodyPr wrap="square">
            <a:spAutoFit/>
          </a:bodyPr>
          <a:lstStyle/>
          <a:p>
            <a:pPr algn="l">
              <a:lnSpc>
                <a:spcPct val="150000"/>
              </a:lnSpc>
            </a:pPr>
            <a:r>
              <a:rPr lang="en-US" b="1" i="0" u="sng" dirty="0">
                <a:solidFill>
                  <a:srgbClr val="374151"/>
                </a:solidFill>
                <a:effectLst/>
                <a:latin typeface="Times New Roman" panose="02020603050405020304" pitchFamily="18" charset="0"/>
                <a:cs typeface="Times New Roman" panose="02020603050405020304" pitchFamily="18" charset="0"/>
              </a:rPr>
              <a:t>A rule-based approach </a:t>
            </a:r>
            <a:r>
              <a:rPr lang="en-US" b="0" i="0" dirty="0">
                <a:solidFill>
                  <a:srgbClr val="374151"/>
                </a:solidFill>
                <a:effectLst/>
                <a:latin typeface="Times New Roman" panose="02020603050405020304" pitchFamily="18" charset="0"/>
                <a:cs typeface="Times New Roman" panose="02020603050405020304" pitchFamily="18" charset="0"/>
              </a:rPr>
              <a:t>for sentiment analysis involves defining a set of linguistic rules and heuristics to classify text into sentiment categories (e.g., positive, negative, neutral) based on predefined criteria.</a:t>
            </a:r>
          </a:p>
          <a:p>
            <a:pPr marL="285750" indent="-285750" algn="l">
              <a:lnSpc>
                <a:spcPct val="150000"/>
              </a:lnSpc>
              <a:buFont typeface="Wingdings" panose="05000000000000000000" pitchFamily="2" charset="2"/>
              <a:buChar char="Ø"/>
            </a:pPr>
            <a:r>
              <a:rPr lang="en-US" b="1" i="0" dirty="0">
                <a:solidFill>
                  <a:srgbClr val="374151"/>
                </a:solidFill>
                <a:effectLst/>
                <a:latin typeface="Times New Roman" panose="02020603050405020304" pitchFamily="18" charset="0"/>
                <a:cs typeface="Times New Roman" panose="02020603050405020304" pitchFamily="18" charset="0"/>
              </a:rPr>
              <a:t>Text Preprocessing</a:t>
            </a:r>
            <a:r>
              <a:rPr lang="en-US" b="0" i="0" dirty="0">
                <a:solidFill>
                  <a:srgbClr val="374151"/>
                </a:solidFill>
                <a:effectLst/>
                <a:latin typeface="Times New Roman" panose="02020603050405020304" pitchFamily="18" charset="0"/>
                <a:cs typeface="Times New Roman" panose="02020603050405020304" pitchFamily="18" charset="0"/>
              </a:rPr>
              <a:t>: Clean and prepare the text data, which may involve tasks such as tokenization (splitting text into words or phrases), lowercasing, and removing punctuation, stop words, and other noise.</a:t>
            </a:r>
          </a:p>
          <a:p>
            <a:pPr marL="285750" indent="-285750" algn="l">
              <a:lnSpc>
                <a:spcPct val="150000"/>
              </a:lnSpc>
              <a:buFont typeface="Wingdings" panose="05000000000000000000" pitchFamily="2" charset="2"/>
              <a:buChar char="Ø"/>
            </a:pPr>
            <a:r>
              <a:rPr lang="en-US" b="1" i="0" dirty="0">
                <a:solidFill>
                  <a:srgbClr val="374151"/>
                </a:solidFill>
                <a:effectLst/>
                <a:latin typeface="Times New Roman" panose="02020603050405020304" pitchFamily="18" charset="0"/>
                <a:cs typeface="Times New Roman" panose="02020603050405020304" pitchFamily="18" charset="0"/>
              </a:rPr>
              <a:t>Rule Design</a:t>
            </a:r>
            <a:r>
              <a:rPr lang="en-US" b="0" i="0" dirty="0">
                <a:solidFill>
                  <a:srgbClr val="374151"/>
                </a:solidFill>
                <a:effectLst/>
                <a:latin typeface="Times New Roman" panose="02020603050405020304" pitchFamily="18" charset="0"/>
                <a:cs typeface="Times New Roman" panose="02020603050405020304" pitchFamily="18" charset="0"/>
              </a:rPr>
              <a:t>: Define rules that capture linguistic patterns, keywords, or features indicative of different sentiments. </a:t>
            </a:r>
          </a:p>
          <a:p>
            <a:pPr marL="285750" indent="-285750" algn="l">
              <a:lnSpc>
                <a:spcPct val="150000"/>
              </a:lnSpc>
              <a:buFont typeface="Wingdings" panose="05000000000000000000" pitchFamily="2" charset="2"/>
              <a:buChar char="Ø"/>
            </a:pPr>
            <a:r>
              <a:rPr lang="en-US" b="1" i="0" dirty="0">
                <a:solidFill>
                  <a:srgbClr val="374151"/>
                </a:solidFill>
                <a:effectLst/>
                <a:latin typeface="Times New Roman" panose="02020603050405020304" pitchFamily="18" charset="0"/>
                <a:cs typeface="Times New Roman" panose="02020603050405020304" pitchFamily="18" charset="0"/>
              </a:rPr>
              <a:t>Sentiment Classification</a:t>
            </a:r>
            <a:r>
              <a:rPr lang="en-US" b="0" i="0" dirty="0">
                <a:solidFill>
                  <a:srgbClr val="374151"/>
                </a:solidFill>
                <a:effectLst/>
                <a:latin typeface="Times New Roman" panose="02020603050405020304" pitchFamily="18" charset="0"/>
                <a:cs typeface="Times New Roman" panose="02020603050405020304" pitchFamily="18" charset="0"/>
              </a:rPr>
              <a:t>: Apply the predefined rules to the text data. The rules are </a:t>
            </a:r>
          </a:p>
          <a:p>
            <a:pPr algn="l">
              <a:lnSpc>
                <a:spcPct val="150000"/>
              </a:lnSpc>
            </a:pPr>
            <a:r>
              <a:rPr lang="en-US" dirty="0">
                <a:solidFill>
                  <a:srgbClr val="374151"/>
                </a:solidFill>
                <a:latin typeface="Times New Roman" panose="02020603050405020304" pitchFamily="18" charset="0"/>
                <a:cs typeface="Times New Roman" panose="02020603050405020304" pitchFamily="18" charset="0"/>
              </a:rPr>
              <a:t>     </a:t>
            </a:r>
            <a:r>
              <a:rPr lang="en-US" b="0" i="0" dirty="0">
                <a:solidFill>
                  <a:srgbClr val="374151"/>
                </a:solidFill>
                <a:effectLst/>
                <a:latin typeface="Times New Roman" panose="02020603050405020304" pitchFamily="18" charset="0"/>
                <a:cs typeface="Times New Roman" panose="02020603050405020304" pitchFamily="18" charset="0"/>
              </a:rPr>
              <a:t>typically designed to trigger specific sentiment labels (positive, negative, or neutral)</a:t>
            </a:r>
          </a:p>
          <a:p>
            <a:pPr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     based on the presence or absence of particular features.</a:t>
            </a:r>
          </a:p>
          <a:p>
            <a:pPr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endParaRPr lang="en-US" sz="2000" dirty="0"/>
          </a:p>
        </p:txBody>
      </p:sp>
    </p:spTree>
    <p:extLst>
      <p:ext uri="{BB962C8B-B14F-4D97-AF65-F5344CB8AC3E}">
        <p14:creationId xmlns:p14="http://schemas.microsoft.com/office/powerpoint/2010/main" val="1038465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73BE597-098A-1FAF-2DA5-C870FEE9D268}"/>
              </a:ext>
            </a:extLst>
          </p:cNvPr>
          <p:cNvSpPr>
            <a:spLocks noGrp="1"/>
          </p:cNvSpPr>
          <p:nvPr>
            <p:ph type="body"/>
          </p:nvPr>
        </p:nvSpPr>
        <p:spPr>
          <a:xfrm>
            <a:off x="266700" y="533400"/>
            <a:ext cx="8724900" cy="5791200"/>
          </a:xfrm>
        </p:spPr>
        <p:txBody>
          <a:bodyPr/>
          <a:lstStyle/>
          <a:p>
            <a:pPr marL="285750" indent="-285750" algn="l">
              <a:lnSpc>
                <a:spcPct val="150000"/>
              </a:lnSpc>
              <a:buFont typeface="Wingdings" panose="05000000000000000000" pitchFamily="2" charset="2"/>
              <a:buChar char="Ø"/>
            </a:pPr>
            <a:r>
              <a:rPr lang="en-US" b="1" i="0" dirty="0">
                <a:solidFill>
                  <a:srgbClr val="374151"/>
                </a:solidFill>
                <a:effectLst/>
                <a:latin typeface="Times New Roman" panose="02020603050405020304" pitchFamily="18" charset="0"/>
                <a:cs typeface="Times New Roman" panose="02020603050405020304" pitchFamily="18" charset="0"/>
              </a:rPr>
              <a:t>Aggregation and Scoring</a:t>
            </a:r>
            <a:r>
              <a:rPr lang="en-US" b="0" i="0" dirty="0">
                <a:solidFill>
                  <a:srgbClr val="374151"/>
                </a:solidFill>
                <a:effectLst/>
                <a:latin typeface="Times New Roman" panose="02020603050405020304" pitchFamily="18" charset="0"/>
                <a:cs typeface="Times New Roman" panose="02020603050405020304" pitchFamily="18" charset="0"/>
              </a:rPr>
              <a:t>: If you're analyzing longer texts, like movie reviews, you may</a:t>
            </a:r>
          </a:p>
          <a:p>
            <a:pPr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     aggregate the sentiment labels of individual sentences to produce an overall sentiment</a:t>
            </a:r>
          </a:p>
          <a:p>
            <a:pPr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     score for the entire text. You could use simple rules, like counting the number of positive </a:t>
            </a:r>
          </a:p>
          <a:p>
            <a:pPr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     and negative sentences.</a:t>
            </a:r>
          </a:p>
          <a:p>
            <a:pPr marL="285750" indent="-285750" algn="l">
              <a:lnSpc>
                <a:spcPct val="150000"/>
              </a:lnSpc>
              <a:buFont typeface="Wingdings" panose="05000000000000000000" pitchFamily="2" charset="2"/>
              <a:buChar char="Ø"/>
            </a:pPr>
            <a:r>
              <a:rPr lang="en-US" b="1" i="0" dirty="0">
                <a:solidFill>
                  <a:srgbClr val="374151"/>
                </a:solidFill>
                <a:effectLst/>
                <a:latin typeface="Times New Roman" panose="02020603050405020304" pitchFamily="18" charset="0"/>
                <a:cs typeface="Times New Roman" panose="02020603050405020304" pitchFamily="18" charset="0"/>
              </a:rPr>
              <a:t>Thresholds and Fine-Tuning</a:t>
            </a:r>
            <a:r>
              <a:rPr lang="en-US" b="0" i="0" dirty="0">
                <a:solidFill>
                  <a:srgbClr val="374151"/>
                </a:solidFill>
                <a:effectLst/>
                <a:latin typeface="Times New Roman" panose="02020603050405020304" pitchFamily="18" charset="0"/>
                <a:cs typeface="Times New Roman" panose="02020603050405020304" pitchFamily="18" charset="0"/>
              </a:rPr>
              <a:t>: You may introduce thresholds or fine-tuning rules to handle</a:t>
            </a:r>
          </a:p>
          <a:p>
            <a:pPr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     cases where multiple sentiments are present in a text or to reduce false positives or </a:t>
            </a:r>
          </a:p>
          <a:p>
            <a:pPr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     negatives. These rules help ensure the accuracy of the sentiment analysis.</a:t>
            </a:r>
          </a:p>
          <a:p>
            <a:pPr marL="285750" indent="-285750" algn="l">
              <a:lnSpc>
                <a:spcPct val="150000"/>
              </a:lnSpc>
              <a:buFont typeface="Wingdings" panose="05000000000000000000" pitchFamily="2" charset="2"/>
              <a:buChar char="Ø"/>
            </a:pPr>
            <a:r>
              <a:rPr lang="en-US" b="1" i="0" dirty="0">
                <a:solidFill>
                  <a:srgbClr val="374151"/>
                </a:solidFill>
                <a:effectLst/>
                <a:latin typeface="Times New Roman" panose="02020603050405020304" pitchFamily="18" charset="0"/>
                <a:cs typeface="Times New Roman" panose="02020603050405020304" pitchFamily="18" charset="0"/>
              </a:rPr>
              <a:t>Evaluation and Refinement</a:t>
            </a:r>
            <a:r>
              <a:rPr lang="en-US" b="0" i="0" dirty="0">
                <a:solidFill>
                  <a:srgbClr val="374151"/>
                </a:solidFill>
                <a:effectLst/>
                <a:latin typeface="Times New Roman" panose="02020603050405020304" pitchFamily="18" charset="0"/>
                <a:cs typeface="Times New Roman" panose="02020603050405020304" pitchFamily="18" charset="0"/>
              </a:rPr>
              <a:t>: Evaluate the performance of your rule-based system by </a:t>
            </a:r>
          </a:p>
          <a:p>
            <a:pPr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     comparing its predictions with a labeled dataset. Refine the rules and heuristics based on </a:t>
            </a:r>
          </a:p>
          <a:p>
            <a:pPr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     the evaluation results.</a:t>
            </a:r>
          </a:p>
          <a:p>
            <a:pPr marL="285750" indent="-285750" algn="l">
              <a:lnSpc>
                <a:spcPct val="150000"/>
              </a:lnSpc>
              <a:buFont typeface="Wingdings" panose="05000000000000000000" pitchFamily="2" charset="2"/>
              <a:buChar char="Ø"/>
            </a:pPr>
            <a:r>
              <a:rPr lang="en-US" b="1" i="0" dirty="0">
                <a:solidFill>
                  <a:srgbClr val="374151"/>
                </a:solidFill>
                <a:effectLst/>
                <a:latin typeface="Times New Roman" panose="02020603050405020304" pitchFamily="18" charset="0"/>
                <a:cs typeface="Times New Roman" panose="02020603050405020304" pitchFamily="18" charset="0"/>
              </a:rPr>
              <a:t>Rule Maintenance</a:t>
            </a:r>
            <a:r>
              <a:rPr lang="en-US" b="0" i="0" dirty="0">
                <a:solidFill>
                  <a:srgbClr val="374151"/>
                </a:solidFill>
                <a:effectLst/>
                <a:latin typeface="Times New Roman" panose="02020603050405020304" pitchFamily="18" charset="0"/>
                <a:cs typeface="Times New Roman" panose="02020603050405020304" pitchFamily="18" charset="0"/>
              </a:rPr>
              <a:t>: Regularly update and maintain the rule set as language use and </a:t>
            </a:r>
          </a:p>
          <a:p>
            <a:pPr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     sentiment expressions evolve.</a:t>
            </a:r>
          </a:p>
          <a:p>
            <a:pPr>
              <a:lnSpc>
                <a:spcPct val="150000"/>
              </a:lnSpc>
            </a:pPr>
            <a:endParaRPr lang="en-IN" dirty="0"/>
          </a:p>
        </p:txBody>
      </p:sp>
    </p:spTree>
    <p:extLst>
      <p:ext uri="{BB962C8B-B14F-4D97-AF65-F5344CB8AC3E}">
        <p14:creationId xmlns:p14="http://schemas.microsoft.com/office/powerpoint/2010/main" val="3592011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19ACE-A7C1-9367-5AFB-E4041D12C678}"/>
              </a:ext>
            </a:extLst>
          </p:cNvPr>
          <p:cNvSpPr>
            <a:spLocks noGrp="1"/>
          </p:cNvSpPr>
          <p:nvPr>
            <p:ph type="title"/>
          </p:nvPr>
        </p:nvSpPr>
        <p:spPr>
          <a:xfrm>
            <a:off x="304800" y="381000"/>
            <a:ext cx="7771680" cy="610200"/>
          </a:xfrm>
        </p:spPr>
        <p:txBody>
          <a:bodyPr/>
          <a:lstStyle/>
          <a:p>
            <a:r>
              <a:rPr lang="en-US" sz="2500" b="1" dirty="0">
                <a:solidFill>
                  <a:srgbClr val="C00000"/>
                </a:solidFill>
                <a:latin typeface="+mj-lt"/>
              </a:rPr>
              <a:t>Proposed System</a:t>
            </a:r>
            <a:br>
              <a:rPr lang="en-US" sz="1800" b="1" dirty="0">
                <a:solidFill>
                  <a:srgbClr val="C00000"/>
                </a:solidFill>
                <a:latin typeface="+mj-lt"/>
              </a:rPr>
            </a:br>
            <a:endParaRPr lang="en-IN" dirty="0"/>
          </a:p>
        </p:txBody>
      </p:sp>
      <p:sp>
        <p:nvSpPr>
          <p:cNvPr id="3" name="Text Placeholder 2">
            <a:extLst>
              <a:ext uri="{FF2B5EF4-FFF2-40B4-BE49-F238E27FC236}">
                <a16:creationId xmlns:a16="http://schemas.microsoft.com/office/drawing/2014/main" id="{DE183EFF-EB61-4DB5-A504-A19594068BB3}"/>
              </a:ext>
            </a:extLst>
          </p:cNvPr>
          <p:cNvSpPr>
            <a:spLocks noGrp="1"/>
          </p:cNvSpPr>
          <p:nvPr>
            <p:ph type="body"/>
          </p:nvPr>
        </p:nvSpPr>
        <p:spPr>
          <a:xfrm>
            <a:off x="289800" y="1219200"/>
            <a:ext cx="8548560" cy="4362240"/>
          </a:xfrm>
        </p:spPr>
        <p:txBody>
          <a:bodyPr/>
          <a:lstStyle/>
          <a:p>
            <a:pPr marL="285750" indent="-285750" algn="just">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The proposed system helps in classifying the Telugu text into the categories </a:t>
            </a:r>
          </a:p>
          <a:p>
            <a:pPr algn="just"/>
            <a:r>
              <a:rPr lang="en-IN" sz="1600" dirty="0">
                <a:latin typeface="Times New Roman" panose="02020603050405020304" pitchFamily="18" charset="0"/>
                <a:cs typeface="Times New Roman" panose="02020603050405020304" pitchFamily="18" charset="0"/>
              </a:rPr>
              <a:t>    such as business, sports, nation, entertainment and editorial.</a:t>
            </a:r>
          </a:p>
          <a:p>
            <a:pPr marL="285750" indent="-285750" algn="just">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Install the Dependencies</a:t>
            </a:r>
          </a:p>
          <a:p>
            <a:pPr marL="285750" indent="-285750" algn="just">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Importing the Kaggle Dataset - </a:t>
            </a:r>
            <a:r>
              <a:rPr lang="en-IN" sz="1600" i="0" dirty="0">
                <a:solidFill>
                  <a:srgbClr val="202124"/>
                </a:solidFill>
                <a:effectLst/>
                <a:latin typeface="Times New Roman" panose="02020603050405020304" pitchFamily="18" charset="0"/>
                <a:cs typeface="Times New Roman" panose="02020603050405020304" pitchFamily="18" charset="0"/>
              </a:rPr>
              <a:t>Telugu news classification</a:t>
            </a:r>
          </a:p>
          <a:p>
            <a:pPr marL="285750" indent="-285750" algn="just">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Data Processing</a:t>
            </a:r>
          </a:p>
          <a:p>
            <a:pPr algn="just"/>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Sklearn</a:t>
            </a:r>
            <a:r>
              <a:rPr lang="en-IN" sz="1600" dirty="0">
                <a:latin typeface="Times New Roman" panose="02020603050405020304" pitchFamily="18" charset="0"/>
                <a:cs typeface="Times New Roman" panose="02020603050405020304" pitchFamily="18" charset="0"/>
              </a:rPr>
              <a:t>: Label Encoder --&gt; Gives unique numerical value to the categories</a:t>
            </a:r>
          </a:p>
          <a:p>
            <a:pPr algn="just"/>
            <a:r>
              <a:rPr lang="en-IN" sz="1600" dirty="0">
                <a:latin typeface="Times New Roman" panose="02020603050405020304" pitchFamily="18" charset="0"/>
                <a:cs typeface="Times New Roman" panose="02020603050405020304" pitchFamily="18" charset="0"/>
              </a:rPr>
              <a:t>        - Tokenization and building vocabulary for the text</a:t>
            </a:r>
          </a:p>
          <a:p>
            <a:pPr marL="285750" indent="-285750" algn="just">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Feature Extraction: Converts text into feature matrix using n-grams</a:t>
            </a:r>
          </a:p>
          <a:p>
            <a:pPr algn="just"/>
            <a:r>
              <a:rPr lang="en-IN" sz="1600" dirty="0">
                <a:latin typeface="Times New Roman" panose="02020603050405020304" pitchFamily="18" charset="0"/>
                <a:cs typeface="Times New Roman" panose="02020603050405020304" pitchFamily="18" charset="0"/>
              </a:rPr>
              <a:t> 	Here we analyse the probabilities by applying different n values and also use </a:t>
            </a:r>
          </a:p>
          <a:p>
            <a:pPr algn="just"/>
            <a:r>
              <a:rPr lang="en-IN" sz="1600" dirty="0">
                <a:latin typeface="Times New Roman" panose="02020603050405020304" pitchFamily="18" charset="0"/>
                <a:cs typeface="Times New Roman" panose="02020603050405020304" pitchFamily="18" charset="0"/>
              </a:rPr>
              <a:t>count-vectorization, </a:t>
            </a:r>
            <a:r>
              <a:rPr lang="en-IN" sz="1600" dirty="0" err="1">
                <a:latin typeface="Times New Roman" panose="02020603050405020304" pitchFamily="18" charset="0"/>
                <a:cs typeface="Times New Roman" panose="02020603050405020304" pitchFamily="18" charset="0"/>
              </a:rPr>
              <a:t>TfidfVectorizer</a:t>
            </a:r>
            <a:r>
              <a:rPr lang="en-IN" sz="1600" dirty="0">
                <a:latin typeface="Times New Roman" panose="02020603050405020304" pitchFamily="18" charset="0"/>
                <a:cs typeface="Times New Roman" panose="02020603050405020304" pitchFamily="18" charset="0"/>
              </a:rPr>
              <a:t> from </a:t>
            </a:r>
            <a:r>
              <a:rPr lang="en-IN" sz="1600" dirty="0" err="1">
                <a:latin typeface="Times New Roman" panose="02020603050405020304" pitchFamily="18" charset="0"/>
                <a:cs typeface="Times New Roman" panose="02020603050405020304" pitchFamily="18" charset="0"/>
              </a:rPr>
              <a:t>sklearn</a:t>
            </a:r>
            <a:r>
              <a:rPr lang="en-IN" sz="1600" dirty="0">
                <a:latin typeface="Times New Roman" panose="02020603050405020304" pitchFamily="18" charset="0"/>
                <a:cs typeface="Times New Roman" panose="02020603050405020304" pitchFamily="18" charset="0"/>
              </a:rPr>
              <a:t> library for representing the data in the vector format </a:t>
            </a:r>
          </a:p>
          <a:p>
            <a:pPr algn="just"/>
            <a:r>
              <a:rPr lang="en-IN" sz="1600" dirty="0">
                <a:latin typeface="Times New Roman" panose="02020603050405020304" pitchFamily="18" charset="0"/>
                <a:cs typeface="Times New Roman" panose="02020603050405020304" pitchFamily="18" charset="0"/>
              </a:rPr>
              <a:t>giving importance of each word.</a:t>
            </a:r>
          </a:p>
          <a:p>
            <a:pPr marL="285750" indent="-285750" algn="just">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Model Training: Uses Naïve Bayes classifier, SVM with </a:t>
            </a:r>
            <a:r>
              <a:rPr lang="en-IN" sz="1600" dirty="0" err="1">
                <a:latin typeface="Times New Roman" panose="02020603050405020304" pitchFamily="18" charset="0"/>
                <a:cs typeface="Times New Roman" panose="02020603050405020304" pitchFamily="18" charset="0"/>
              </a:rPr>
              <a:t>laplace</a:t>
            </a:r>
            <a:r>
              <a:rPr lang="en-IN" sz="1600" dirty="0">
                <a:latin typeface="Times New Roman" panose="02020603050405020304" pitchFamily="18" charset="0"/>
                <a:cs typeface="Times New Roman" panose="02020603050405020304" pitchFamily="18" charset="0"/>
              </a:rPr>
              <a:t> smoothing.</a:t>
            </a:r>
          </a:p>
          <a:p>
            <a:pPr marL="285750" indent="-285750" algn="just">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Model Prediction</a:t>
            </a: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itchFamily="18" charset="0"/>
              </a:rPr>
              <a:t>Perform various comparison for all the algorithms like Precision, Accuracy, F1 Score,</a:t>
            </a:r>
          </a:p>
          <a:p>
            <a:pPr algn="just"/>
            <a:r>
              <a:rPr lang="en-US" sz="1600" dirty="0">
                <a:latin typeface="Times New Roman" panose="02020603050405020304" pitchFamily="18" charset="0"/>
                <a:cs typeface="Times New Roman" pitchFamily="18" charset="0"/>
              </a:rPr>
              <a:t>     Execution time for different algorithms, Recall.</a:t>
            </a:r>
          </a:p>
          <a:p>
            <a:endParaRPr lang="en-IN" sz="1500" dirty="0">
              <a:latin typeface="Times New Roman" panose="02020603050405020304" pitchFamily="18" charset="0"/>
              <a:cs typeface="Times New Roman" panose="02020603050405020304" pitchFamily="18" charset="0"/>
            </a:endParaRPr>
          </a:p>
        </p:txBody>
      </p:sp>
      <p:sp>
        <p:nvSpPr>
          <p:cNvPr id="4" name="CustomShape 1">
            <a:extLst>
              <a:ext uri="{FF2B5EF4-FFF2-40B4-BE49-F238E27FC236}">
                <a16:creationId xmlns:a16="http://schemas.microsoft.com/office/drawing/2014/main" id="{3CC2A80E-63CB-3E5B-D312-AB7363E40256}"/>
              </a:ext>
            </a:extLst>
          </p:cNvPr>
          <p:cNvSpPr/>
          <p:nvPr/>
        </p:nvSpPr>
        <p:spPr>
          <a:xfrm>
            <a:off x="289800" y="897312"/>
            <a:ext cx="8381160" cy="75600"/>
          </a:xfrm>
          <a:prstGeom prst="rect">
            <a:avLst/>
          </a:prstGeom>
          <a:solidFill>
            <a:srgbClr val="7030A0"/>
          </a:solidFill>
          <a:ln w="25560">
            <a:solidFill>
              <a:srgbClr val="3A5F8B"/>
            </a:solidFill>
            <a:rou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Tree>
    <p:extLst>
      <p:ext uri="{BB962C8B-B14F-4D97-AF65-F5344CB8AC3E}">
        <p14:creationId xmlns:p14="http://schemas.microsoft.com/office/powerpoint/2010/main" val="3269721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E183EFF-EB61-4DB5-A504-A19594068BB3}"/>
              </a:ext>
            </a:extLst>
          </p:cNvPr>
          <p:cNvSpPr>
            <a:spLocks noGrp="1"/>
          </p:cNvSpPr>
          <p:nvPr>
            <p:ph type="body"/>
          </p:nvPr>
        </p:nvSpPr>
        <p:spPr>
          <a:xfrm>
            <a:off x="685800" y="457200"/>
            <a:ext cx="7771680" cy="838200"/>
          </a:xfrm>
        </p:spPr>
        <p:txBody>
          <a:bodyPr/>
          <a:lstStyle/>
          <a:p>
            <a:r>
              <a:rPr lang="en-US" sz="2500" b="1" dirty="0">
                <a:solidFill>
                  <a:srgbClr val="C00000"/>
                </a:solidFill>
                <a:latin typeface="+mj-lt"/>
              </a:rPr>
              <a:t>Block Diagram</a:t>
            </a:r>
            <a:endParaRPr lang="en-IN" sz="2500" dirty="0"/>
          </a:p>
        </p:txBody>
      </p:sp>
      <p:sp>
        <p:nvSpPr>
          <p:cNvPr id="4" name="CustomShape 1">
            <a:extLst>
              <a:ext uri="{FF2B5EF4-FFF2-40B4-BE49-F238E27FC236}">
                <a16:creationId xmlns:a16="http://schemas.microsoft.com/office/drawing/2014/main" id="{7F15D35B-31B2-A2FB-B32F-3A66BBBD455A}"/>
              </a:ext>
            </a:extLst>
          </p:cNvPr>
          <p:cNvSpPr/>
          <p:nvPr/>
        </p:nvSpPr>
        <p:spPr>
          <a:xfrm>
            <a:off x="457200" y="1219800"/>
            <a:ext cx="8381160" cy="75600"/>
          </a:xfrm>
          <a:prstGeom prst="rect">
            <a:avLst/>
          </a:prstGeom>
          <a:solidFill>
            <a:srgbClr val="7030A0"/>
          </a:solidFill>
          <a:ln w="25560">
            <a:solidFill>
              <a:srgbClr val="3A5F8B"/>
            </a:solidFill>
            <a:rou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2" name="Rectangle: Rounded Corners 1">
            <a:extLst>
              <a:ext uri="{FF2B5EF4-FFF2-40B4-BE49-F238E27FC236}">
                <a16:creationId xmlns:a16="http://schemas.microsoft.com/office/drawing/2014/main" id="{7882AB42-499B-15E2-9DB9-FEB013533622}"/>
              </a:ext>
            </a:extLst>
          </p:cNvPr>
          <p:cNvSpPr/>
          <p:nvPr/>
        </p:nvSpPr>
        <p:spPr>
          <a:xfrm>
            <a:off x="457200" y="1676400"/>
            <a:ext cx="1752600" cy="53340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Importing Libraries</a:t>
            </a:r>
          </a:p>
        </p:txBody>
      </p:sp>
      <p:sp>
        <p:nvSpPr>
          <p:cNvPr id="5" name="Rectangle: Rounded Corners 4">
            <a:extLst>
              <a:ext uri="{FF2B5EF4-FFF2-40B4-BE49-F238E27FC236}">
                <a16:creationId xmlns:a16="http://schemas.microsoft.com/office/drawing/2014/main" id="{1DFFDE09-7A0B-314C-E609-23038964582F}"/>
              </a:ext>
            </a:extLst>
          </p:cNvPr>
          <p:cNvSpPr/>
          <p:nvPr/>
        </p:nvSpPr>
        <p:spPr>
          <a:xfrm>
            <a:off x="3050287" y="1676400"/>
            <a:ext cx="1752600" cy="53340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Dataset</a:t>
            </a:r>
          </a:p>
        </p:txBody>
      </p:sp>
      <p:sp>
        <p:nvSpPr>
          <p:cNvPr id="6" name="Rectangle: Rounded Corners 5">
            <a:extLst>
              <a:ext uri="{FF2B5EF4-FFF2-40B4-BE49-F238E27FC236}">
                <a16:creationId xmlns:a16="http://schemas.microsoft.com/office/drawing/2014/main" id="{503700E3-235E-4092-71A7-79627DD0E76A}"/>
              </a:ext>
            </a:extLst>
          </p:cNvPr>
          <p:cNvSpPr/>
          <p:nvPr/>
        </p:nvSpPr>
        <p:spPr>
          <a:xfrm>
            <a:off x="5643374" y="1676400"/>
            <a:ext cx="1752600" cy="53340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Data Preprocessing</a:t>
            </a:r>
          </a:p>
        </p:txBody>
      </p:sp>
      <p:sp>
        <p:nvSpPr>
          <p:cNvPr id="7" name="Rectangle: Rounded Corners 6">
            <a:extLst>
              <a:ext uri="{FF2B5EF4-FFF2-40B4-BE49-F238E27FC236}">
                <a16:creationId xmlns:a16="http://schemas.microsoft.com/office/drawing/2014/main" id="{410E6DF1-9572-5C93-B686-5AEF70993959}"/>
              </a:ext>
            </a:extLst>
          </p:cNvPr>
          <p:cNvSpPr/>
          <p:nvPr/>
        </p:nvSpPr>
        <p:spPr>
          <a:xfrm>
            <a:off x="5643374" y="3438144"/>
            <a:ext cx="1752600" cy="53340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Feature Extraction using N-grams</a:t>
            </a:r>
          </a:p>
        </p:txBody>
      </p:sp>
      <p:sp>
        <p:nvSpPr>
          <p:cNvPr id="8" name="Rectangle: Rounded Corners 7">
            <a:extLst>
              <a:ext uri="{FF2B5EF4-FFF2-40B4-BE49-F238E27FC236}">
                <a16:creationId xmlns:a16="http://schemas.microsoft.com/office/drawing/2014/main" id="{8D994216-81AB-A173-A9FD-CE27E0DC257C}"/>
              </a:ext>
            </a:extLst>
          </p:cNvPr>
          <p:cNvSpPr/>
          <p:nvPr/>
        </p:nvSpPr>
        <p:spPr>
          <a:xfrm>
            <a:off x="2149601" y="5454394"/>
            <a:ext cx="1752600" cy="53340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Model Prediction</a:t>
            </a:r>
          </a:p>
        </p:txBody>
      </p:sp>
      <p:sp>
        <p:nvSpPr>
          <p:cNvPr id="9" name="Rectangle: Rounded Corners 8">
            <a:extLst>
              <a:ext uri="{FF2B5EF4-FFF2-40B4-BE49-F238E27FC236}">
                <a16:creationId xmlns:a16="http://schemas.microsoft.com/office/drawing/2014/main" id="{8C5434AA-75FC-336E-2CD0-FE83D2AAC3CC}"/>
              </a:ext>
            </a:extLst>
          </p:cNvPr>
          <p:cNvSpPr/>
          <p:nvPr/>
        </p:nvSpPr>
        <p:spPr>
          <a:xfrm>
            <a:off x="1997203" y="2947418"/>
            <a:ext cx="2057397" cy="1514851"/>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Model Training</a:t>
            </a:r>
          </a:p>
          <a:p>
            <a:pPr marL="285750" indent="-285750">
              <a:buFont typeface="Arial" panose="020B0604020202020204" pitchFamily="34" charset="0"/>
              <a:buChar char="•"/>
            </a:pPr>
            <a:r>
              <a:rPr lang="en-IN" sz="1200" dirty="0">
                <a:solidFill>
                  <a:schemeClr val="tx1"/>
                </a:solidFill>
                <a:latin typeface="Times New Roman" panose="02020603050405020304" pitchFamily="18" charset="0"/>
                <a:cs typeface="Times New Roman" panose="02020603050405020304" pitchFamily="18" charset="0"/>
              </a:rPr>
              <a:t>SVM</a:t>
            </a:r>
          </a:p>
          <a:p>
            <a:pPr marL="285750" indent="-285750">
              <a:buFont typeface="Arial" panose="020B0604020202020204" pitchFamily="34" charset="0"/>
              <a:buChar char="•"/>
            </a:pPr>
            <a:r>
              <a:rPr lang="en-IN" sz="1200" dirty="0">
                <a:solidFill>
                  <a:schemeClr val="tx1"/>
                </a:solidFill>
                <a:latin typeface="Times New Roman" panose="02020603050405020304" pitchFamily="18" charset="0"/>
                <a:cs typeface="Times New Roman" panose="02020603050405020304" pitchFamily="18" charset="0"/>
              </a:rPr>
              <a:t>Naïve Bayes</a:t>
            </a:r>
          </a:p>
          <a:p>
            <a:pPr marL="285750" indent="-285750">
              <a:buFont typeface="Arial" panose="020B0604020202020204" pitchFamily="34" charset="0"/>
              <a:buChar char="•"/>
            </a:pPr>
            <a:r>
              <a:rPr lang="en-IN" sz="1200" dirty="0">
                <a:solidFill>
                  <a:schemeClr val="tx1"/>
                </a:solidFill>
                <a:latin typeface="Times New Roman" panose="02020603050405020304" pitchFamily="18" charset="0"/>
                <a:cs typeface="Times New Roman" panose="02020603050405020304" pitchFamily="18" charset="0"/>
              </a:rPr>
              <a:t>Logistic regression</a:t>
            </a:r>
          </a:p>
        </p:txBody>
      </p:sp>
      <p:sp>
        <p:nvSpPr>
          <p:cNvPr id="10" name="Rectangle: Rounded Corners 9">
            <a:extLst>
              <a:ext uri="{FF2B5EF4-FFF2-40B4-BE49-F238E27FC236}">
                <a16:creationId xmlns:a16="http://schemas.microsoft.com/office/drawing/2014/main" id="{7EDC59E4-2C24-EDC4-6490-EC61EE45C486}"/>
              </a:ext>
            </a:extLst>
          </p:cNvPr>
          <p:cNvSpPr/>
          <p:nvPr/>
        </p:nvSpPr>
        <p:spPr>
          <a:xfrm>
            <a:off x="5029200" y="5466588"/>
            <a:ext cx="1752600" cy="53340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Performance Evaluation</a:t>
            </a:r>
          </a:p>
        </p:txBody>
      </p:sp>
      <p:cxnSp>
        <p:nvCxnSpPr>
          <p:cNvPr id="13" name="Straight Arrow Connector 12">
            <a:extLst>
              <a:ext uri="{FF2B5EF4-FFF2-40B4-BE49-F238E27FC236}">
                <a16:creationId xmlns:a16="http://schemas.microsoft.com/office/drawing/2014/main" id="{4B8A2EF5-23E8-E8D0-758C-9063C26D0329}"/>
              </a:ext>
            </a:extLst>
          </p:cNvPr>
          <p:cNvCxnSpPr>
            <a:stCxn id="2" idx="3"/>
            <a:endCxn id="5" idx="1"/>
          </p:cNvCxnSpPr>
          <p:nvPr/>
        </p:nvCxnSpPr>
        <p:spPr>
          <a:xfrm>
            <a:off x="2209800" y="1943100"/>
            <a:ext cx="84048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3F43681A-4F49-B163-EED9-4FBADDE72E15}"/>
              </a:ext>
            </a:extLst>
          </p:cNvPr>
          <p:cNvCxnSpPr>
            <a:cxnSpLocks/>
            <a:stCxn id="5" idx="3"/>
            <a:endCxn id="6" idx="1"/>
          </p:cNvCxnSpPr>
          <p:nvPr/>
        </p:nvCxnSpPr>
        <p:spPr>
          <a:xfrm>
            <a:off x="4802887" y="1943100"/>
            <a:ext cx="84048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CA2C41B8-445F-E626-478B-8998919D677B}"/>
              </a:ext>
            </a:extLst>
          </p:cNvPr>
          <p:cNvCxnSpPr>
            <a:cxnSpLocks/>
            <a:stCxn id="6" idx="2"/>
            <a:endCxn id="7" idx="0"/>
          </p:cNvCxnSpPr>
          <p:nvPr/>
        </p:nvCxnSpPr>
        <p:spPr>
          <a:xfrm>
            <a:off x="6519674" y="2209800"/>
            <a:ext cx="0" cy="12283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ED43221C-C48F-EC9F-D58F-8A6815D589C4}"/>
              </a:ext>
            </a:extLst>
          </p:cNvPr>
          <p:cNvCxnSpPr>
            <a:cxnSpLocks/>
            <a:stCxn id="7" idx="1"/>
            <a:endCxn id="9" idx="3"/>
          </p:cNvCxnSpPr>
          <p:nvPr/>
        </p:nvCxnSpPr>
        <p:spPr>
          <a:xfrm flipH="1">
            <a:off x="4054600" y="3704844"/>
            <a:ext cx="158877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E892EF69-1BDC-F0A0-99E5-168C3C2AFA42}"/>
              </a:ext>
            </a:extLst>
          </p:cNvPr>
          <p:cNvCxnSpPr>
            <a:cxnSpLocks/>
            <a:stCxn id="9" idx="2"/>
            <a:endCxn id="8" idx="0"/>
          </p:cNvCxnSpPr>
          <p:nvPr/>
        </p:nvCxnSpPr>
        <p:spPr>
          <a:xfrm flipH="1">
            <a:off x="3025901" y="4462269"/>
            <a:ext cx="1" cy="9921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4DD8795C-A743-347D-6C12-07E15B7BE067}"/>
              </a:ext>
            </a:extLst>
          </p:cNvPr>
          <p:cNvCxnSpPr>
            <a:cxnSpLocks/>
            <a:stCxn id="8" idx="3"/>
            <a:endCxn id="10" idx="1"/>
          </p:cNvCxnSpPr>
          <p:nvPr/>
        </p:nvCxnSpPr>
        <p:spPr>
          <a:xfrm>
            <a:off x="3902201" y="5721094"/>
            <a:ext cx="1126999" cy="1219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814693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914400" y="1639740"/>
            <a:ext cx="6477000" cy="445626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Bookman Old Style" pitchFamily="18" charset="0"/>
              </a:rPr>
              <a:t> Abstract </a:t>
            </a:r>
          </a:p>
          <a:p>
            <a:pPr>
              <a:lnSpc>
                <a:spcPct val="150000"/>
              </a:lnSpc>
              <a:buFont typeface="Arial" pitchFamily="34" charset="0"/>
              <a:buChar char="•"/>
            </a:pPr>
            <a:r>
              <a:rPr lang="en-IN" sz="2000" b="1" dirty="0">
                <a:solidFill>
                  <a:srgbClr val="000000"/>
                </a:solidFill>
                <a:latin typeface="Bookman Old Style" pitchFamily="18" charset="0"/>
              </a:rPr>
              <a:t> Introduction </a:t>
            </a:r>
          </a:p>
          <a:p>
            <a:pPr>
              <a:lnSpc>
                <a:spcPct val="150000"/>
              </a:lnSpc>
              <a:buFont typeface="Arial"/>
              <a:buChar char="•"/>
            </a:pPr>
            <a:r>
              <a:rPr lang="en-IN" sz="2000" b="1" dirty="0">
                <a:solidFill>
                  <a:srgbClr val="000000"/>
                </a:solidFill>
                <a:latin typeface="Bookman Old Style" pitchFamily="18" charset="0"/>
              </a:rPr>
              <a:t> Research Objective </a:t>
            </a:r>
          </a:p>
          <a:p>
            <a:pPr>
              <a:lnSpc>
                <a:spcPct val="150000"/>
              </a:lnSpc>
              <a:buFont typeface="Arial" pitchFamily="34" charset="0"/>
              <a:buChar char="•"/>
            </a:pPr>
            <a:r>
              <a:rPr lang="en-IN" sz="2000" b="1" dirty="0">
                <a:solidFill>
                  <a:srgbClr val="000000"/>
                </a:solidFill>
                <a:latin typeface="Bookman Old Style" pitchFamily="18" charset="0"/>
              </a:rPr>
              <a:t> Problem Definition</a:t>
            </a:r>
          </a:p>
          <a:p>
            <a:pPr>
              <a:lnSpc>
                <a:spcPct val="150000"/>
              </a:lnSpc>
              <a:buFont typeface="Arial" pitchFamily="34" charset="0"/>
              <a:buChar char="•"/>
            </a:pPr>
            <a:r>
              <a:rPr lang="en-IN" sz="2000" b="1" dirty="0">
                <a:solidFill>
                  <a:srgbClr val="000000"/>
                </a:solidFill>
                <a:latin typeface="Bookman Old Style" pitchFamily="18" charset="0"/>
              </a:rPr>
              <a:t> Scope of the Project</a:t>
            </a:r>
          </a:p>
          <a:p>
            <a:pPr>
              <a:lnSpc>
                <a:spcPct val="150000"/>
              </a:lnSpc>
              <a:buFont typeface="Arial" pitchFamily="34" charset="0"/>
              <a:buChar char="•"/>
            </a:pPr>
            <a:r>
              <a:rPr lang="en-IN" sz="2000" b="1" dirty="0">
                <a:solidFill>
                  <a:srgbClr val="000000"/>
                </a:solidFill>
                <a:latin typeface="Bookman Old Style" pitchFamily="18" charset="0"/>
              </a:rPr>
              <a:t> Literature Review</a:t>
            </a:r>
          </a:p>
          <a:p>
            <a:pPr>
              <a:lnSpc>
                <a:spcPct val="150000"/>
              </a:lnSpc>
              <a:buFont typeface="Arial" pitchFamily="34" charset="0"/>
              <a:buChar char="•"/>
            </a:pPr>
            <a:r>
              <a:rPr lang="en-IN" sz="2000" b="1" dirty="0">
                <a:solidFill>
                  <a:srgbClr val="000000"/>
                </a:solidFill>
                <a:latin typeface="Bookman Old Style" pitchFamily="18" charset="0"/>
              </a:rPr>
              <a:t> Implementation of Existing system</a:t>
            </a:r>
          </a:p>
          <a:p>
            <a:pPr>
              <a:lnSpc>
                <a:spcPct val="150000"/>
              </a:lnSpc>
              <a:buFont typeface="Arial" pitchFamily="34" charset="0"/>
              <a:buChar char="•"/>
            </a:pPr>
            <a:r>
              <a:rPr lang="en-IN" sz="2000" b="1" dirty="0">
                <a:solidFill>
                  <a:srgbClr val="000000"/>
                </a:solidFill>
                <a:latin typeface="Bookman Old Style" pitchFamily="18" charset="0"/>
              </a:rPr>
              <a:t> Conclusion</a:t>
            </a:r>
          </a:p>
          <a:p>
            <a:pPr>
              <a:lnSpc>
                <a:spcPct val="150000"/>
              </a:lnSpc>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17" name="TextBox 16">
            <a:extLst>
              <a:ext uri="{FF2B5EF4-FFF2-40B4-BE49-F238E27FC236}">
                <a16:creationId xmlns:a16="http://schemas.microsoft.com/office/drawing/2014/main" id="{71441B74-7851-C885-9072-BECE2A3B0CEE}"/>
              </a:ext>
            </a:extLst>
          </p:cNvPr>
          <p:cNvSpPr txBox="1"/>
          <p:nvPr/>
        </p:nvSpPr>
        <p:spPr>
          <a:xfrm>
            <a:off x="1447800" y="5899195"/>
            <a:ext cx="6781800" cy="456535"/>
          </a:xfrm>
          <a:prstGeom prst="rect">
            <a:avLst/>
          </a:prstGeom>
          <a:noFill/>
        </p:spPr>
        <p:txBody>
          <a:bodyPr wrap="square">
            <a:spAutoFit/>
          </a:bodyPr>
          <a:lstStyle/>
          <a:p>
            <a:pPr algn="just">
              <a:lnSpc>
                <a:spcPct val="150000"/>
              </a:lnSpc>
            </a:pPr>
            <a:r>
              <a:rPr lang="en-US" sz="1800" dirty="0">
                <a:effectLst/>
                <a:ea typeface="Times New Roman" panose="02020603050405020304" pitchFamily="18" charset="0"/>
              </a:rPr>
              <a:t>  </a:t>
            </a:r>
            <a:endParaRPr lang="en-IN" sz="1600" dirty="0">
              <a:effectLst/>
              <a:ea typeface="Times New Roman" panose="02020603050405020304" pitchFamily="18" charset="0"/>
            </a:endParaRPr>
          </a:p>
        </p:txBody>
      </p:sp>
      <p:sp>
        <p:nvSpPr>
          <p:cNvPr id="3" name="TextBox 2">
            <a:extLst>
              <a:ext uri="{FF2B5EF4-FFF2-40B4-BE49-F238E27FC236}">
                <a16:creationId xmlns:a16="http://schemas.microsoft.com/office/drawing/2014/main" id="{0FA90762-6829-D55D-6DC4-34FF58703339}"/>
              </a:ext>
            </a:extLst>
          </p:cNvPr>
          <p:cNvSpPr txBox="1"/>
          <p:nvPr/>
        </p:nvSpPr>
        <p:spPr>
          <a:xfrm>
            <a:off x="457200" y="1260249"/>
            <a:ext cx="7696200" cy="1704569"/>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1800" dirty="0">
                <a:effectLst/>
                <a:latin typeface="Times New Roman" panose="02020603050405020304" pitchFamily="18" charset="0"/>
                <a:ea typeface="Cambria" panose="02040503050406030204" pitchFamily="18" charset="0"/>
                <a:cs typeface="Times New Roman" panose="02020603050405020304" pitchFamily="18" charset="0"/>
              </a:rPr>
              <a:t>These results include accuracy, precision, recall, and F1-score for different classifiers applied to the dataset. Naïve Bayes is outperforming than other two models. </a:t>
            </a:r>
          </a:p>
          <a:p>
            <a:pPr marL="285750" indent="-285750">
              <a:lnSpc>
                <a:spcPct val="150000"/>
              </a:lnSpc>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Below are the Accuracy scores for the Three models </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FA1FA61-1FC4-7243-9275-A9C4AA1CD2C4}"/>
              </a:ext>
            </a:extLst>
          </p:cNvPr>
          <p:cNvPicPr>
            <a:picLocks noChangeAspect="1"/>
          </p:cNvPicPr>
          <p:nvPr/>
        </p:nvPicPr>
        <p:blipFill>
          <a:blip r:embed="rId2"/>
          <a:stretch>
            <a:fillRect/>
          </a:stretch>
        </p:blipFill>
        <p:spPr>
          <a:xfrm>
            <a:off x="1047540" y="3048000"/>
            <a:ext cx="6515520" cy="202415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3" name="TextBox 2">
            <a:extLst>
              <a:ext uri="{FF2B5EF4-FFF2-40B4-BE49-F238E27FC236}">
                <a16:creationId xmlns:a16="http://schemas.microsoft.com/office/drawing/2014/main" id="{1B7B446F-77F7-8A06-0453-6458FEBED1B7}"/>
              </a:ext>
            </a:extLst>
          </p:cNvPr>
          <p:cNvSpPr txBox="1"/>
          <p:nvPr/>
        </p:nvSpPr>
        <p:spPr>
          <a:xfrm>
            <a:off x="457200" y="1370999"/>
            <a:ext cx="8305800" cy="3371564"/>
          </a:xfrm>
          <a:prstGeom prst="rect">
            <a:avLst/>
          </a:prstGeom>
          <a:noFill/>
        </p:spPr>
        <p:txBody>
          <a:bodyPr wrap="square">
            <a:spAutoFit/>
          </a:bodyPr>
          <a:lstStyle/>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The availability of an annotated dataset has reduced the difficulty of Natural Language Processing in the Telugu language to some extent. As we proposed in our paper, the </a:t>
            </a:r>
            <a:r>
              <a:rPr lang="en-US" b="0" i="0" dirty="0" err="1">
                <a:solidFill>
                  <a:srgbClr val="000000"/>
                </a:solidFill>
                <a:effectLst/>
                <a:latin typeface="Times New Roman" panose="02020603050405020304" pitchFamily="18" charset="0"/>
                <a:cs typeface="Times New Roman" panose="02020603050405020304" pitchFamily="18" charset="0"/>
              </a:rPr>
              <a:t>SentiWordNet</a:t>
            </a:r>
            <a:r>
              <a:rPr lang="en-US" b="0" i="0" dirty="0">
                <a:solidFill>
                  <a:srgbClr val="000000"/>
                </a:solidFill>
                <a:effectLst/>
                <a:latin typeface="Times New Roman" panose="02020603050405020304" pitchFamily="18" charset="0"/>
                <a:cs typeface="Times New Roman" panose="02020603050405020304" pitchFamily="18" charset="0"/>
              </a:rPr>
              <a:t> can be extended for as long as it encounters new words which are not specified in the </a:t>
            </a:r>
            <a:r>
              <a:rPr lang="en-US" b="0" i="0" dirty="0" err="1">
                <a:solidFill>
                  <a:srgbClr val="000000"/>
                </a:solidFill>
                <a:effectLst/>
                <a:latin typeface="Times New Roman" panose="02020603050405020304" pitchFamily="18" charset="0"/>
                <a:cs typeface="Times New Roman" panose="02020603050405020304" pitchFamily="18" charset="0"/>
              </a:rPr>
              <a:t>SentiWordNet</a:t>
            </a:r>
            <a:r>
              <a:rPr lang="en-US" b="0" i="0" dirty="0">
                <a:solidFill>
                  <a:srgbClr val="000000"/>
                </a:solidFill>
                <a:effectLst/>
                <a:latin typeface="Times New Roman" panose="02020603050405020304" pitchFamily="18" charset="0"/>
                <a:cs typeface="Times New Roman" panose="02020603050405020304" pitchFamily="18" charset="0"/>
              </a:rPr>
              <a:t>. But, even then there are possibilities for the existence of some drawbacks as one word may not always give appropriate sentiment for the whole sentence. Though the accuracy obtained is74.74%, the above-mentioned flaw in our approach can be reduced by the usage of Bi-gram sand Tri-grams, which can be an extension to the current approach.</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4" name="TextBox 3">
            <a:extLst>
              <a:ext uri="{FF2B5EF4-FFF2-40B4-BE49-F238E27FC236}">
                <a16:creationId xmlns:a16="http://schemas.microsoft.com/office/drawing/2014/main" id="{03561164-A3DB-B809-CEBC-D8D831C810D2}"/>
              </a:ext>
            </a:extLst>
          </p:cNvPr>
          <p:cNvSpPr txBox="1"/>
          <p:nvPr/>
        </p:nvSpPr>
        <p:spPr>
          <a:xfrm>
            <a:off x="228600" y="1219200"/>
            <a:ext cx="8305800" cy="5442516"/>
          </a:xfrm>
          <a:prstGeom prst="rect">
            <a:avLst/>
          </a:prstGeom>
          <a:noFill/>
        </p:spPr>
        <p:txBody>
          <a:bodyPr wrap="square">
            <a:spAutoFit/>
          </a:bodyPr>
          <a:lstStyle/>
          <a:p>
            <a:pPr marL="342900" marR="532130" lvl="0" indent="-342900">
              <a:lnSpc>
                <a:spcPct val="150000"/>
              </a:lnSpc>
              <a:spcAft>
                <a:spcPts val="0"/>
              </a:spcAft>
              <a:buFont typeface="Symbol" panose="05050102010706020507" pitchFamily="18" charset="2"/>
              <a:buChar char=""/>
              <a:tabLst>
                <a:tab pos="1054735" algn="l"/>
              </a:tabLst>
            </a:pPr>
            <a:r>
              <a:rPr lang="en-US" sz="1800" dirty="0" err="1">
                <a:effectLst/>
                <a:latin typeface="Times New Roman" panose="02020603050405020304" pitchFamily="18" charset="0"/>
                <a:ea typeface="Cambria" panose="02040503050406030204" pitchFamily="18" charset="0"/>
                <a:cs typeface="Times New Roman" panose="02020603050405020304" pitchFamily="18" charset="0"/>
              </a:rPr>
              <a:t>Bonaccorso.G</a:t>
            </a:r>
            <a:r>
              <a:rPr lang="en-US" sz="1800" dirty="0">
                <a:effectLst/>
                <a:latin typeface="Times New Roman" panose="02020603050405020304" pitchFamily="18" charset="0"/>
                <a:ea typeface="Cambria" panose="02040503050406030204" pitchFamily="18" charset="0"/>
                <a:cs typeface="Times New Roman" panose="02020603050405020304" pitchFamily="18" charset="0"/>
              </a:rPr>
              <a:t>.(2017,October,6).Passive Aggressive Algorithms. </a:t>
            </a:r>
            <a:r>
              <a:rPr lang="en-US" sz="1800" u="sng" dirty="0">
                <a:solidFill>
                  <a:srgbClr val="0000FF"/>
                </a:solidFill>
                <a:effectLst/>
                <a:latin typeface="Times New Roman" panose="02020603050405020304" pitchFamily="18" charset="0"/>
                <a:ea typeface="Cambria" panose="02040503050406030204" pitchFamily="18" charset="0"/>
                <a:cs typeface="Times New Roman" panose="02020603050405020304" pitchFamily="18" charset="0"/>
                <a:hlinkClick r:id="rId2"/>
              </a:rPr>
              <a:t>https://www.bonaccorso.eu/2017/10/06/ml-algorithms-addendum-passive-aggressive-algorithms/</a:t>
            </a:r>
            <a:endParaRPr lang="en-IN" sz="1800" dirty="0">
              <a:effectLst/>
              <a:latin typeface="Times New Roman" panose="02020603050405020304" pitchFamily="18" charset="0"/>
              <a:ea typeface="Cambria" panose="02040503050406030204" pitchFamily="18" charset="0"/>
              <a:cs typeface="Times New Roman" panose="02020603050405020304" pitchFamily="18" charset="0"/>
            </a:endParaRPr>
          </a:p>
          <a:p>
            <a:pPr marL="342900" marR="532130" lvl="0" indent="-342900" algn="just">
              <a:lnSpc>
                <a:spcPct val="150000"/>
              </a:lnSpc>
              <a:spcAft>
                <a:spcPts val="0"/>
              </a:spcAft>
              <a:buFont typeface="Symbol" panose="05050102010706020507" pitchFamily="18" charset="2"/>
              <a:buChar char=""/>
              <a:tabLst>
                <a:tab pos="1054735" algn="l"/>
              </a:tabLst>
            </a:pPr>
            <a:r>
              <a:rPr lang="en-US" sz="1800" dirty="0">
                <a:effectLst/>
                <a:latin typeface="Times New Roman" panose="02020603050405020304" pitchFamily="18" charset="0"/>
                <a:ea typeface="Cambria" panose="02040503050406030204" pitchFamily="18" charset="0"/>
                <a:cs typeface="Times New Roman" panose="02020603050405020304" pitchFamily="18" charset="0"/>
              </a:rPr>
              <a:t>Collins, M. (2002). Discriminative training methods for hidden Markov models: Theory and experiments with the perceptron algorithm. Proceedings of the Conference on Empirical Methods in Natural Language Processing (EMNLP ‘02). </a:t>
            </a:r>
            <a:endParaRPr lang="en-IN" sz="1800" dirty="0">
              <a:effectLst/>
              <a:latin typeface="Times New Roman" panose="02020603050405020304" pitchFamily="18" charset="0"/>
              <a:ea typeface="Cambria" panose="02040503050406030204" pitchFamily="18" charset="0"/>
              <a:cs typeface="Times New Roman" panose="02020603050405020304" pitchFamily="18" charset="0"/>
            </a:endParaRPr>
          </a:p>
          <a:p>
            <a:pPr marL="342900" marR="532130" lvl="0" indent="-342900" algn="just">
              <a:lnSpc>
                <a:spcPct val="150000"/>
              </a:lnSpc>
              <a:spcAft>
                <a:spcPts val="0"/>
              </a:spcAft>
              <a:buFont typeface="Symbol" panose="05050102010706020507" pitchFamily="18" charset="2"/>
              <a:buChar char=""/>
              <a:tabLst>
                <a:tab pos="1054735" algn="l"/>
              </a:tabLst>
            </a:pPr>
            <a:r>
              <a:rPr lang="en-US" sz="1800" dirty="0" err="1">
                <a:effectLst/>
                <a:latin typeface="Times New Roman" panose="02020603050405020304" pitchFamily="18" charset="0"/>
                <a:ea typeface="Cambria" panose="02040503050406030204" pitchFamily="18" charset="0"/>
                <a:cs typeface="Times New Roman" panose="02020603050405020304" pitchFamily="18" charset="0"/>
              </a:rPr>
              <a:t>Haddi</a:t>
            </a:r>
            <a:r>
              <a:rPr lang="en-US" sz="1800" dirty="0">
                <a:effectLst/>
                <a:latin typeface="Times New Roman" panose="02020603050405020304" pitchFamily="18" charset="0"/>
                <a:ea typeface="Cambria" panose="02040503050406030204" pitchFamily="18" charset="0"/>
                <a:cs typeface="Times New Roman" panose="02020603050405020304" pitchFamily="18" charset="0"/>
              </a:rPr>
              <a:t>, E., Liu, X., &amp; Shi, Y. (2013). The Role of Text Pre-processing in Sentiment Analysis. Procedia Computer Science, 17, 26–32.</a:t>
            </a:r>
            <a:endParaRPr lang="en-IN" sz="1800" dirty="0">
              <a:effectLst/>
              <a:latin typeface="Times New Roman" panose="02020603050405020304" pitchFamily="18" charset="0"/>
              <a:ea typeface="Cambria" panose="02040503050406030204" pitchFamily="18" charset="0"/>
              <a:cs typeface="Times New Roman" panose="02020603050405020304" pitchFamily="18" charset="0"/>
            </a:endParaRPr>
          </a:p>
          <a:p>
            <a:pPr marL="342900" marR="532130" lvl="0" indent="-342900" algn="just">
              <a:lnSpc>
                <a:spcPct val="150000"/>
              </a:lnSpc>
              <a:spcAft>
                <a:spcPts val="0"/>
              </a:spcAft>
              <a:buFont typeface="Symbol" panose="05050102010706020507" pitchFamily="18" charset="2"/>
              <a:buChar char=""/>
              <a:tabLst>
                <a:tab pos="1054735" algn="l"/>
              </a:tabLst>
            </a:pPr>
            <a:r>
              <a:rPr lang="en-US" sz="1800" dirty="0">
                <a:effectLst/>
                <a:latin typeface="Times New Roman" panose="02020603050405020304" pitchFamily="18" charset="0"/>
                <a:ea typeface="Cambria" panose="02040503050406030204" pitchFamily="18" charset="0"/>
                <a:cs typeface="Times New Roman" panose="02020603050405020304" pitchFamily="18" charset="0"/>
              </a:rPr>
              <a:t>Jabeen Sultana, M. (2020). Deep Learning Based Recommender System using Sentiment Analysis to reform Indian Education. Learning and Analytics in Intelligent Systems, 15, 143–150. </a:t>
            </a:r>
            <a:endParaRPr lang="en-IN" sz="1800" dirty="0">
              <a:effectLst/>
              <a:latin typeface="Times New Roman" panose="02020603050405020304" pitchFamily="18" charset="0"/>
              <a:ea typeface="Cambria" panose="020405030504060302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19825"/>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3" name="TextBox 2">
            <a:extLst>
              <a:ext uri="{FF2B5EF4-FFF2-40B4-BE49-F238E27FC236}">
                <a16:creationId xmlns:a16="http://schemas.microsoft.com/office/drawing/2014/main" id="{1EAF617A-5DBD-7BC6-3389-48782333C497}"/>
              </a:ext>
            </a:extLst>
          </p:cNvPr>
          <p:cNvSpPr txBox="1"/>
          <p:nvPr/>
        </p:nvSpPr>
        <p:spPr>
          <a:xfrm>
            <a:off x="457200" y="1397675"/>
            <a:ext cx="8381160" cy="4385816"/>
          </a:xfrm>
          <a:prstGeom prst="rect">
            <a:avLst/>
          </a:prstGeom>
          <a:noFill/>
        </p:spPr>
        <p:txBody>
          <a:bodyPr wrap="square">
            <a:spAutoFit/>
          </a:bodyPr>
          <a:lstStyle/>
          <a:p>
            <a:pPr algn="just">
              <a:lnSpc>
                <a:spcPct val="150000"/>
              </a:lnSpc>
            </a:pPr>
            <a:r>
              <a:rPr lang="en-US" sz="1800" dirty="0">
                <a:effectLst/>
                <a:latin typeface="Times New Roman" panose="02020603050405020304" pitchFamily="18" charset="0"/>
                <a:ea typeface="Cambria" panose="02040503050406030204" pitchFamily="18" charset="0"/>
                <a:cs typeface="Times New Roman" panose="02020603050405020304" pitchFamily="18" charset="0"/>
              </a:rPr>
              <a:t>Telugu is one of most difficult language which is morphologically rich Dravidian languages. There are many Telugu documents available on the Internet, it is important to organize the data by automatically by assigning a collection of text with predefined categories (business, science, sports, medical, entertainment...</a:t>
            </a:r>
            <a:r>
              <a:rPr lang="en-US" sz="1800" dirty="0" err="1">
                <a:effectLst/>
                <a:latin typeface="Times New Roman" panose="02020603050405020304" pitchFamily="18" charset="0"/>
                <a:ea typeface="Cambria" panose="02040503050406030204" pitchFamily="18" charset="0"/>
                <a:cs typeface="Times New Roman" panose="02020603050405020304" pitchFamily="18" charset="0"/>
              </a:rPr>
              <a:t>etc</a:t>
            </a:r>
            <a:r>
              <a:rPr lang="en-US" sz="1800" dirty="0">
                <a:effectLst/>
                <a:latin typeface="Times New Roman" panose="02020603050405020304" pitchFamily="18" charset="0"/>
                <a:ea typeface="Cambria" panose="02040503050406030204" pitchFamily="18" charset="0"/>
                <a:cs typeface="Times New Roman" panose="02020603050405020304" pitchFamily="18" charset="0"/>
              </a:rPr>
              <a:t>) based on their content using modern techniques. So, we will be doing a Telugu text data classification where the Telugu language data will be classified by Support Vector Machine (SVM) using Natural Language Processing (NLP) of Machine Learning. By using these techniques we will be generating the output as the category the information that is provided it belongs to. KEYWORDS: SVM, Naïve Bayes, Logistic regression, supervised learning, NLP.</a:t>
            </a:r>
            <a:endParaRPr lang="en-IN" sz="1800" dirty="0">
              <a:effectLst/>
              <a:latin typeface="Times New Roman" panose="02020603050405020304" pitchFamily="18" charset="0"/>
              <a:ea typeface="Cambria" panose="02040503050406030204" pitchFamily="18" charset="0"/>
              <a:cs typeface="Times New Roman" panose="02020603050405020304" pitchFamily="18" charset="0"/>
            </a:endParaRPr>
          </a:p>
          <a:p>
            <a:br>
              <a:rPr lang="en-US" sz="1800" dirty="0">
                <a:effectLst/>
                <a:latin typeface="Times New Roman" panose="02020603050405020304" pitchFamily="18" charset="0"/>
                <a:ea typeface="Cambria" panose="020405030504060302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620" y="785513"/>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26563" y="208073"/>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457620" y="1207411"/>
            <a:ext cx="8392944" cy="5442516"/>
          </a:xfrm>
          <a:prstGeom prst="rect">
            <a:avLst/>
          </a:prstGeom>
          <a:noFill/>
        </p:spPr>
        <p:txBody>
          <a:bodyPr wrap="square" rtlCol="0">
            <a:spAutoFit/>
          </a:bodyPr>
          <a:lstStyle/>
          <a:p>
            <a:pPr marL="342900" indent="-342900" algn="l">
              <a:lnSpc>
                <a:spcPct val="150000"/>
              </a:lnSpc>
              <a:buFont typeface="Wingdings" panose="05000000000000000000" pitchFamily="2" charset="2"/>
              <a:buChar char="Ø"/>
            </a:pPr>
            <a:r>
              <a:rPr lang="en-US" sz="1800" b="0" i="0" dirty="0">
                <a:solidFill>
                  <a:srgbClr val="000000"/>
                </a:solidFill>
                <a:effectLst/>
                <a:latin typeface="Times New Roman" panose="02020603050405020304" pitchFamily="18" charset="0"/>
                <a:cs typeface="Times New Roman" panose="02020603050405020304" pitchFamily="18" charset="0"/>
              </a:rPr>
              <a:t>Natural Language Processing-NLP is a sub-extent of Artificial Intelligence that describes communications between computers and languages of people. </a:t>
            </a:r>
          </a:p>
          <a:p>
            <a:pPr marL="342900" indent="-342900" algn="l">
              <a:lnSpc>
                <a:spcPct val="150000"/>
              </a:lnSpc>
              <a:buFont typeface="Wingdings" panose="05000000000000000000" pitchFamily="2" charset="2"/>
              <a:buChar char="Ø"/>
            </a:pPr>
            <a:r>
              <a:rPr lang="en-US" sz="1800" b="0" i="0" dirty="0">
                <a:solidFill>
                  <a:srgbClr val="000000"/>
                </a:solidFill>
                <a:effectLst/>
                <a:latin typeface="Times New Roman" panose="02020603050405020304" pitchFamily="18" charset="0"/>
                <a:cs typeface="Times New Roman" panose="02020603050405020304" pitchFamily="18" charset="0"/>
              </a:rPr>
              <a:t>Recently numerous individuals accept online multimedia platforms such as blogs, online shopping review websites, feedback forums, social networking sites to mention their opinions and perspectives on a particular thing.</a:t>
            </a:r>
          </a:p>
          <a:p>
            <a:pPr marL="342900" indent="-342900" algn="l">
              <a:lnSpc>
                <a:spcPct val="150000"/>
              </a:lnSpc>
              <a:buFont typeface="Wingdings" panose="05000000000000000000" pitchFamily="2" charset="2"/>
              <a:buChar char="Ø"/>
            </a:pPr>
            <a:r>
              <a:rPr lang="en-IN" sz="1800" b="0" i="0" dirty="0">
                <a:solidFill>
                  <a:srgbClr val="000000"/>
                </a:solidFill>
                <a:effectLst/>
                <a:latin typeface="Times New Roman" panose="02020603050405020304" pitchFamily="18" charset="0"/>
                <a:cs typeface="Times New Roman" panose="02020603050405020304" pitchFamily="18" charset="0"/>
              </a:rPr>
              <a:t>The Sentimental Analysis is a significant portion of NLP and is the study of </a:t>
            </a:r>
            <a:r>
              <a:rPr lang="en-IN" sz="1800" b="0" i="0" dirty="0" err="1">
                <a:solidFill>
                  <a:srgbClr val="000000"/>
                </a:solidFill>
                <a:effectLst/>
                <a:latin typeface="Times New Roman" panose="02020603050405020304" pitchFamily="18" charset="0"/>
                <a:cs typeface="Times New Roman" panose="02020603050405020304" pitchFamily="18" charset="0"/>
              </a:rPr>
              <a:t>analyzing</a:t>
            </a:r>
            <a:r>
              <a:rPr lang="en-IN" sz="1800" b="0" i="0" dirty="0">
                <a:solidFill>
                  <a:srgbClr val="000000"/>
                </a:solidFill>
                <a:effectLst/>
                <a:latin typeface="Times New Roman" panose="02020603050405020304" pitchFamily="18" charset="0"/>
                <a:cs typeface="Times New Roman" panose="02020603050405020304" pitchFamily="18" charset="0"/>
              </a:rPr>
              <a:t> opinions, sentiments, emotions, evaluations and attitudes of human being on specific Telugu Text Data Classification.</a:t>
            </a:r>
          </a:p>
          <a:p>
            <a:pPr marL="342900" indent="-342900" algn="l">
              <a:lnSpc>
                <a:spcPct val="150000"/>
              </a:lnSpc>
              <a:buFont typeface="Wingdings" panose="05000000000000000000" pitchFamily="2" charset="2"/>
              <a:buChar char="Ø"/>
            </a:pPr>
            <a:r>
              <a:rPr lang="en-US" sz="1800" b="0" i="0" dirty="0">
                <a:solidFill>
                  <a:srgbClr val="000000"/>
                </a:solidFill>
                <a:effectLst/>
                <a:latin typeface="Times New Roman" panose="02020603050405020304" pitchFamily="18" charset="0"/>
                <a:cs typeface="Times New Roman" panose="02020603050405020304" pitchFamily="18" charset="0"/>
              </a:rPr>
              <a:t>At present majority of the sites, web journals, twitters and so forth, about news are wealthy in Telugu content. Hence there is a necessity to </a:t>
            </a:r>
            <a:r>
              <a:rPr lang="en-US" sz="1800" b="0" i="0" dirty="0" err="1">
                <a:solidFill>
                  <a:srgbClr val="000000"/>
                </a:solidFill>
                <a:effectLst/>
                <a:latin typeface="Times New Roman" panose="02020603050405020304" pitchFamily="18" charset="0"/>
                <a:cs typeface="Times New Roman" panose="02020603050405020304" pitchFamily="18" charset="0"/>
              </a:rPr>
              <a:t>analyse</a:t>
            </a:r>
            <a:r>
              <a:rPr lang="en-US" sz="1800" b="0" i="0" dirty="0">
                <a:solidFill>
                  <a:srgbClr val="000000"/>
                </a:solidFill>
                <a:effectLst/>
                <a:latin typeface="Times New Roman" panose="02020603050405020304" pitchFamily="18" charset="0"/>
                <a:cs typeface="Times New Roman" panose="02020603050405020304" pitchFamily="18" charset="0"/>
              </a:rPr>
              <a:t> the sentiments of news in Telugu language.</a:t>
            </a:r>
          </a:p>
          <a:p>
            <a:pPr algn="l">
              <a:lnSpc>
                <a:spcPct val="150000"/>
              </a:lnSpc>
            </a:pPr>
            <a:endParaRPr lang="en-IN" sz="1800" b="0" i="0"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3" name="TextBox 2">
            <a:extLst>
              <a:ext uri="{FF2B5EF4-FFF2-40B4-BE49-F238E27FC236}">
                <a16:creationId xmlns:a16="http://schemas.microsoft.com/office/drawing/2014/main" id="{B8E1266C-A480-0791-B5F3-25DA89372728}"/>
              </a:ext>
            </a:extLst>
          </p:cNvPr>
          <p:cNvSpPr txBox="1"/>
          <p:nvPr/>
        </p:nvSpPr>
        <p:spPr>
          <a:xfrm>
            <a:off x="457200" y="1524000"/>
            <a:ext cx="8381160" cy="5858014"/>
          </a:xfrm>
          <a:prstGeom prst="rect">
            <a:avLst/>
          </a:prstGeom>
          <a:noFill/>
        </p:spPr>
        <p:txBody>
          <a:bodyPr wrap="square">
            <a:spAutoFit/>
          </a:bodyPr>
          <a:lstStyle/>
          <a:p>
            <a:pPr marL="342900" indent="-342900" algn="l">
              <a:lnSpc>
                <a:spcPct val="150000"/>
              </a:lnSpc>
              <a:buFont typeface="Wingdings" panose="05000000000000000000" pitchFamily="2" charset="2"/>
              <a:buChar char="Ø"/>
            </a:pPr>
            <a:r>
              <a:rPr lang="en-US" sz="1800" b="0" i="0" dirty="0">
                <a:solidFill>
                  <a:srgbClr val="000000"/>
                </a:solidFill>
                <a:effectLst/>
                <a:latin typeface="Times New Roman" panose="02020603050405020304" pitchFamily="18" charset="0"/>
                <a:cs typeface="Times New Roman" panose="02020603050405020304" pitchFamily="18" charset="0"/>
              </a:rPr>
              <a:t>Research analysts have exposed the attention of sentiment analysis with regards to Indian dialects, for example, Hindi, Malayalam, Telugu, and so on.</a:t>
            </a:r>
          </a:p>
          <a:p>
            <a:pPr marL="342900" indent="-342900" algn="l">
              <a:lnSpc>
                <a:spcPct val="150000"/>
              </a:lnSpc>
              <a:buFont typeface="Wingdings" panose="05000000000000000000" pitchFamily="2" charset="2"/>
              <a:buChar char="Ø"/>
            </a:pPr>
            <a:r>
              <a:rPr lang="en-US" sz="1800" b="0" i="0" dirty="0">
                <a:solidFill>
                  <a:srgbClr val="000000"/>
                </a:solidFill>
                <a:effectLst/>
                <a:latin typeface="Times New Roman" panose="02020603050405020304" pitchFamily="18" charset="0"/>
                <a:cs typeface="Times New Roman" panose="02020603050405020304" pitchFamily="18" charset="0"/>
              </a:rPr>
              <a:t>A rule-based approach is proposed  on resulting the sentiments either positive, negative and neutral of Malayalam movie reviews.</a:t>
            </a:r>
          </a:p>
          <a:p>
            <a:pPr marL="342900" indent="-342900" algn="l">
              <a:lnSpc>
                <a:spcPct val="150000"/>
              </a:lnSpc>
              <a:buFont typeface="Wingdings" panose="05000000000000000000" pitchFamily="2" charset="2"/>
              <a:buChar char="Ø"/>
            </a:pPr>
            <a:r>
              <a:rPr lang="en-US" sz="1800" b="0" i="0" dirty="0">
                <a:solidFill>
                  <a:srgbClr val="000000"/>
                </a:solidFill>
                <a:effectLst/>
                <a:latin typeface="Times New Roman" panose="02020603050405020304" pitchFamily="18" charset="0"/>
                <a:cs typeface="Times New Roman" panose="02020603050405020304" pitchFamily="18" charset="0"/>
              </a:rPr>
              <a:t>Sarkar et al. built up a system for sentiment analysis of Hindi tweets and Bengali tweets using the classifier Multinomial Naive Bayes and used selection features are unigrams, bigrams and trigrams. </a:t>
            </a:r>
          </a:p>
          <a:p>
            <a:pPr marL="342900" indent="-342900" algn="l">
              <a:lnSpc>
                <a:spcPct val="150000"/>
              </a:lnSpc>
              <a:buFont typeface="Wingdings" panose="05000000000000000000" pitchFamily="2" charset="2"/>
              <a:buChar char="Ø"/>
            </a:pPr>
            <a:r>
              <a:rPr lang="en-IN" sz="1800" b="0" i="0" dirty="0">
                <a:solidFill>
                  <a:srgbClr val="000000"/>
                </a:solidFill>
                <a:effectLst/>
                <a:latin typeface="Times New Roman" panose="02020603050405020304" pitchFamily="18" charset="0"/>
                <a:cs typeface="Times New Roman" panose="02020603050405020304" pitchFamily="18" charset="0"/>
              </a:rPr>
              <a:t>For Telugu language, Naidu et </a:t>
            </a:r>
            <a:r>
              <a:rPr lang="en-IN" sz="1800" b="0" i="0" dirty="0" err="1">
                <a:solidFill>
                  <a:srgbClr val="000000"/>
                </a:solidFill>
                <a:effectLst/>
                <a:latin typeface="Times New Roman" panose="02020603050405020304" pitchFamily="18" charset="0"/>
                <a:cs typeface="Times New Roman" panose="02020603050405020304" pitchFamily="18" charset="0"/>
              </a:rPr>
              <a:t>al.proposed</a:t>
            </a:r>
            <a:r>
              <a:rPr lang="en-IN" sz="1800" b="0" i="0" dirty="0">
                <a:solidFill>
                  <a:srgbClr val="000000"/>
                </a:solidFill>
                <a:effectLst/>
                <a:latin typeface="Times New Roman" panose="02020603050405020304" pitchFamily="18" charset="0"/>
                <a:cs typeface="Times New Roman" panose="02020603050405020304" pitchFamily="18" charset="0"/>
              </a:rPr>
              <a:t> sentiment  analysis in two-phase using Telugu </a:t>
            </a:r>
            <a:r>
              <a:rPr lang="en-IN" sz="1800" b="0" i="0" dirty="0" err="1">
                <a:solidFill>
                  <a:srgbClr val="000000"/>
                </a:solidFill>
                <a:effectLst/>
                <a:latin typeface="Times New Roman" panose="02020603050405020304" pitchFamily="18" charset="0"/>
                <a:cs typeface="Times New Roman" panose="02020603050405020304" pitchFamily="18" charset="0"/>
              </a:rPr>
              <a:t>SentiWord</a:t>
            </a:r>
            <a:r>
              <a:rPr lang="en-IN" sz="1800" b="0" i="0" dirty="0">
                <a:solidFill>
                  <a:srgbClr val="000000"/>
                </a:solidFill>
                <a:effectLst/>
                <a:latin typeface="Times New Roman" panose="02020603050405020304" pitchFamily="18" charset="0"/>
                <a:cs typeface="Times New Roman" panose="02020603050405020304" pitchFamily="18" charset="0"/>
              </a:rPr>
              <a:t> Net for Telugu e-News sentences. </a:t>
            </a:r>
          </a:p>
          <a:p>
            <a:pPr marL="342900" indent="-342900" algn="l">
              <a:lnSpc>
                <a:spcPct val="150000"/>
              </a:lnSpc>
              <a:buFont typeface="Arial" panose="020B0604020202020204" pitchFamily="34" charset="0"/>
              <a:buChar char="•"/>
            </a:pPr>
            <a:endParaRPr lang="en-US" sz="1800" b="0" i="0" dirty="0">
              <a:solidFill>
                <a:srgbClr val="000000"/>
              </a:solidFill>
              <a:effectLst/>
              <a:latin typeface="Arial" panose="020B0604020202020204" pitchFamily="34" charset="0"/>
              <a:cs typeface="Arial" panose="020B0604020202020204" pitchFamily="34" charset="0"/>
            </a:endParaRPr>
          </a:p>
          <a:p>
            <a:pPr algn="l">
              <a:lnSpc>
                <a:spcPct val="150000"/>
              </a:lnSpc>
            </a:pPr>
            <a:endParaRPr lang="en-US" sz="1800" b="0" i="0" dirty="0">
              <a:solidFill>
                <a:srgbClr val="000000"/>
              </a:solidFill>
              <a:effectLst/>
              <a:latin typeface="ff2"/>
            </a:endParaRPr>
          </a:p>
          <a:p>
            <a:pPr algn="l">
              <a:lnSpc>
                <a:spcPct val="150000"/>
              </a:lnSpc>
            </a:pPr>
            <a:endParaRPr lang="en-US" sz="1800" b="0" i="0" dirty="0">
              <a:solidFill>
                <a:srgbClr val="000000"/>
              </a:solidFill>
              <a:effectLst/>
              <a:latin typeface="ff2"/>
            </a:endParaRPr>
          </a:p>
          <a:p>
            <a:pPr>
              <a:lnSpc>
                <a:spcPct val="150000"/>
              </a:lnSpc>
            </a:pPr>
            <a:endParaRPr lang="en-US" sz="1800" dirty="0"/>
          </a:p>
          <a:p>
            <a:pPr marL="285750" indent="-285750" algn="just">
              <a:lnSpc>
                <a:spcPct val="150000"/>
              </a:lnSpc>
              <a:buFont typeface="Wingdings" panose="05000000000000000000" pitchFamily="2" charset="2"/>
              <a:buChar char="Ø"/>
            </a:pPr>
            <a:endParaRPr lang="en-US" b="0" i="0" dirty="0">
              <a:solidFill>
                <a:srgbClr val="374151"/>
              </a:solidFill>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14016</TotalTime>
  <Words>1624</Words>
  <Application>Microsoft Office PowerPoint</Application>
  <PresentationFormat>On-screen Show (4:3)</PresentationFormat>
  <Paragraphs>168</Paragraphs>
  <Slides>23</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Arial Black</vt:lpstr>
      <vt:lpstr>Bookman Old Style</vt:lpstr>
      <vt:lpstr>Calibri</vt:lpstr>
      <vt:lpstr>ff2</vt:lpstr>
      <vt:lpstr>StarSymbol</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Proposed System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Durga Bhavani Vempati</cp:lastModifiedBy>
  <cp:revision>759</cp:revision>
  <dcterms:modified xsi:type="dcterms:W3CDTF">2024-04-05T19:35:26Z</dcterms:modified>
</cp:coreProperties>
</file>