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72" r:id="rId5"/>
    <p:sldId id="273" r:id="rId6"/>
    <p:sldId id="274" r:id="rId7"/>
    <p:sldId id="387" r:id="rId8"/>
    <p:sldId id="276" r:id="rId9"/>
    <p:sldId id="390" r:id="rId10"/>
    <p:sldId id="392" r:id="rId11"/>
    <p:sldId id="383" r:id="rId12"/>
    <p:sldId id="278" r:id="rId13"/>
    <p:sldId id="393" r:id="rId14"/>
    <p:sldId id="412" r:id="rId15"/>
    <p:sldId id="417" r:id="rId16"/>
    <p:sldId id="418" r:id="rId17"/>
    <p:sldId id="419" r:id="rId18"/>
    <p:sldId id="420" r:id="rId19"/>
    <p:sldId id="421" r:id="rId20"/>
    <p:sldId id="422" r:id="rId21"/>
    <p:sldId id="385" r:id="rId22"/>
    <p:sldId id="414" r:id="rId23"/>
    <p:sldId id="394" r:id="rId24"/>
    <p:sldId id="395" r:id="rId25"/>
    <p:sldId id="396" r:id="rId26"/>
    <p:sldId id="397" r:id="rId27"/>
    <p:sldId id="398" r:id="rId28"/>
    <p:sldId id="399" r:id="rId29"/>
    <p:sldId id="283" r:id="rId30"/>
    <p:sldId id="416" r:id="rId31"/>
    <p:sldId id="400" r:id="rId32"/>
    <p:sldId id="401" r:id="rId33"/>
    <p:sldId id="402" r:id="rId34"/>
    <p:sldId id="403" r:id="rId35"/>
    <p:sldId id="404" r:id="rId36"/>
    <p:sldId id="413" r:id="rId37"/>
    <p:sldId id="285" r:id="rId38"/>
    <p:sldId id="313" r:id="rId39"/>
    <p:sldId id="375" r:id="rId40"/>
    <p:sldId id="376" r:id="rId41"/>
    <p:sldId id="315" r:id="rId42"/>
    <p:sldId id="292" r:id="rId43"/>
    <p:sldId id="294" r:id="rId44"/>
    <p:sldId id="377" r:id="rId45"/>
    <p:sldId id="405" r:id="rId46"/>
    <p:sldId id="406" r:id="rId47"/>
    <p:sldId id="407" r:id="rId48"/>
    <p:sldId id="410" r:id="rId49"/>
    <p:sldId id="411" r:id="rId50"/>
    <p:sldId id="263"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98" autoAdjust="0"/>
  </p:normalViewPr>
  <p:slideViewPr>
    <p:cSldViewPr>
      <p:cViewPr>
        <p:scale>
          <a:sx n="62" d="100"/>
          <a:sy n="62" d="100"/>
        </p:scale>
        <p:origin x="-151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9B2B393-5623-4A88-AA37-6711B386223C}" type="datetimeFigureOut">
              <a:rPr lang="en-US"/>
              <a:pPr>
                <a:defRPr/>
              </a:pPr>
              <a:t>12/27/2016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C8CF839-E1E7-41F4-BB0F-5D89AAAAF07C}" type="slidenum">
              <a:rPr lang="en-US"/>
              <a:pPr>
                <a:defRPr/>
              </a:pPr>
              <a:t>‹#›</a:t>
            </a:fld>
            <a:endParaRPr lang="en-US"/>
          </a:p>
        </p:txBody>
      </p:sp>
    </p:spTree>
    <p:extLst>
      <p:ext uri="{BB962C8B-B14F-4D97-AF65-F5344CB8AC3E}">
        <p14:creationId xmlns:p14="http://schemas.microsoft.com/office/powerpoint/2010/main" val="794948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36046E4-8F42-4C8A-A74B-6C78BB3D78D1}" type="datetimeFigureOut">
              <a:rPr lang="en-US"/>
              <a:pPr>
                <a:defRPr/>
              </a:pPr>
              <a:t>12/27/2016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B42705-50B4-4898-8D77-613EB93FD78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E8DEC8-27A0-4072-9F2C-C1C0D4FC1D62}" type="datetimeFigureOut">
              <a:rPr lang="en-US"/>
              <a:pPr>
                <a:defRPr/>
              </a:pPr>
              <a:t>12/27/2016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1E4D0D-D174-4D98-BD0A-15B1BB363A5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E416633-C99D-4198-8F93-6386D2220E04}" type="datetimeFigureOut">
              <a:rPr lang="en-US"/>
              <a:pPr>
                <a:defRPr/>
              </a:pPr>
              <a:t>12/27/2016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C238FA-3097-4687-801B-89BEA57ED62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9BBFE00-C883-4453-BAF3-31D08E5BE2D9}" type="datetimeFigureOut">
              <a:rPr lang="en-US"/>
              <a:pPr>
                <a:defRPr/>
              </a:pPr>
              <a:t>12/27/2016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79A4B3-BC25-4ED2-AF74-1CE8F45C620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EB039DF-0415-45BF-916C-E05420FB8246}" type="datetimeFigureOut">
              <a:rPr lang="en-US"/>
              <a:pPr>
                <a:defRPr/>
              </a:pPr>
              <a:t>12/27/2016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57F9B0-64A3-403B-8756-B8F61E4B03A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88F012-493A-44CA-8987-11C418F2A379}" type="datetimeFigureOut">
              <a:rPr lang="en-US"/>
              <a:pPr>
                <a:defRPr/>
              </a:pPr>
              <a:t>12/27/2016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6270B4E-2828-43B5-A481-AE9D526950B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91CE317-AB40-4973-95C8-E618A3233F74}" type="datetimeFigureOut">
              <a:rPr lang="en-US"/>
              <a:pPr>
                <a:defRPr/>
              </a:pPr>
              <a:t>12/27/2016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B04F9A3-1526-45CF-B920-6FA9BEFF793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031C4A9-0FD9-40B4-ABF8-5CAC5C163F87}" type="datetimeFigureOut">
              <a:rPr lang="en-US"/>
              <a:pPr>
                <a:defRPr/>
              </a:pPr>
              <a:t>12/27/2016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6977AFC-D57D-4DE2-B6C2-E3FCBAFBAD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134776D-DA0C-4EAB-8E7C-6694CA6D6D38}" type="datetimeFigureOut">
              <a:rPr lang="en-US"/>
              <a:pPr>
                <a:defRPr/>
              </a:pPr>
              <a:t>12/27/2016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C94ABD7-A2E4-4455-8382-93951B969C1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A76EB8-A374-46E3-A667-DFFC99F4E4C3}" type="datetimeFigureOut">
              <a:rPr lang="en-US"/>
              <a:pPr>
                <a:defRPr/>
              </a:pPr>
              <a:t>12/27/2016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7DE6AD8-AA62-46D2-9B90-9A0DE1AA0DC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AB46981-4BB3-477D-8536-CCF50CE3CE15}" type="datetimeFigureOut">
              <a:rPr lang="en-US"/>
              <a:pPr>
                <a:defRPr/>
              </a:pPr>
              <a:t>12/27/2016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8E2841-C002-4AAF-A464-081EFA9BCE8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EBD2510-5D28-4550-8DE3-59667741BBF0}" type="datetimeFigureOut">
              <a:rPr lang="en-US"/>
              <a:pPr>
                <a:defRPr/>
              </a:pPr>
              <a:t>12/27/2016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CC5CD80-D617-47B5-B43E-9EF53E1068A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ChangeArrowheads="1"/>
          </p:cNvSpPr>
          <p:nvPr/>
        </p:nvSpPr>
        <p:spPr bwMode="auto">
          <a:xfrm>
            <a:off x="457200" y="2136576"/>
            <a:ext cx="7848600" cy="1938992"/>
          </a:xfrm>
          <a:prstGeom prst="rect">
            <a:avLst/>
          </a:prstGeom>
          <a:noFill/>
          <a:ln w="9525">
            <a:noFill/>
            <a:miter lim="800000"/>
            <a:headEnd/>
            <a:tailEnd/>
          </a:ln>
        </p:spPr>
        <p:txBody>
          <a:bodyPr anchor="ctr">
            <a:spAutoFit/>
          </a:bodyPr>
          <a:lstStyle/>
          <a:p>
            <a:pPr algn="ctr"/>
            <a:r>
              <a:rPr lang="en-US" sz="4000" b="1" dirty="0"/>
              <a:t>PROVIDING USER SECURITY GUARANTEES IN PUBLIC</a:t>
            </a:r>
          </a:p>
          <a:p>
            <a:pPr algn="ctr"/>
            <a:r>
              <a:rPr lang="en-US" sz="4000" b="1" dirty="0"/>
              <a:t>INFRASTRUCTURE CLOUDS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96200" cy="6400800"/>
          </a:xfrm>
        </p:spPr>
        <p:txBody>
          <a:bodyPr/>
          <a:lstStyle/>
          <a:p>
            <a:pPr algn="just">
              <a:buNone/>
            </a:pPr>
            <a:r>
              <a:rPr lang="en-US" sz="2000" b="1" dirty="0">
                <a:latin typeface="Times New Roman" pitchFamily="18" charset="0"/>
                <a:cs typeface="Times New Roman" pitchFamily="18" charset="0"/>
              </a:rPr>
              <a:t>MODULES</a:t>
            </a:r>
          </a:p>
          <a:p>
            <a:pPr algn="just">
              <a:buNone/>
            </a:pPr>
            <a:r>
              <a:rPr lang="en-US" sz="2000" b="1" dirty="0">
                <a:latin typeface="Times New Roman" pitchFamily="18" charset="0"/>
                <a:cs typeface="Times New Roman" pitchFamily="18" charset="0"/>
              </a:rPr>
              <a:t>CLOUD OWNER</a:t>
            </a:r>
          </a:p>
          <a:p>
            <a:pPr algn="just">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AUTHENTICATION</a:t>
            </a:r>
          </a:p>
          <a:p>
            <a:pPr algn="just">
              <a:buNone/>
            </a:pPr>
            <a:r>
              <a:rPr lang="en-US" sz="2000" dirty="0">
                <a:latin typeface="Times New Roman" pitchFamily="18" charset="0"/>
                <a:cs typeface="Times New Roman" pitchFamily="18" charset="0"/>
              </a:rPr>
              <a:t>	UPDATE A FILE </a:t>
            </a:r>
          </a:p>
          <a:p>
            <a:pPr algn="just">
              <a:buNone/>
            </a:pPr>
            <a:r>
              <a:rPr lang="en-US" sz="2000" dirty="0">
                <a:latin typeface="Times New Roman" pitchFamily="18" charset="0"/>
                <a:cs typeface="Times New Roman" pitchFamily="18" charset="0"/>
              </a:rPr>
              <a:t>	SELECT STEM </a:t>
            </a:r>
          </a:p>
          <a:p>
            <a:pPr algn="just">
              <a:buNone/>
            </a:pPr>
            <a:r>
              <a:rPr lang="en-US" sz="2000" dirty="0">
                <a:latin typeface="Times New Roman" pitchFamily="18" charset="0"/>
                <a:cs typeface="Times New Roman" pitchFamily="18" charset="0"/>
              </a:rPr>
              <a:t>	HASH TABLE</a:t>
            </a:r>
          </a:p>
          <a:p>
            <a:pPr algn="just">
              <a:buNone/>
            </a:pPr>
            <a:r>
              <a:rPr lang="en-US" sz="2000" dirty="0">
                <a:latin typeface="Times New Roman" pitchFamily="18" charset="0"/>
                <a:cs typeface="Times New Roman" pitchFamily="18" charset="0"/>
              </a:rPr>
              <a:t>	FILE OUTSOURCE</a:t>
            </a:r>
          </a:p>
          <a:p>
            <a:pPr algn="just">
              <a:buNone/>
            </a:pPr>
            <a:r>
              <a:rPr lang="en-US" sz="2000" b="1" dirty="0">
                <a:latin typeface="Times New Roman" pitchFamily="18" charset="0"/>
                <a:cs typeface="Times New Roman" pitchFamily="18" charset="0"/>
              </a:rPr>
              <a:t>USER</a:t>
            </a:r>
          </a:p>
          <a:p>
            <a:pPr algn="just">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AUTHENTICATION</a:t>
            </a:r>
          </a:p>
          <a:p>
            <a:pPr algn="just">
              <a:buNone/>
            </a:pPr>
            <a:r>
              <a:rPr lang="en-US" sz="2000" dirty="0">
                <a:latin typeface="Times New Roman" pitchFamily="18" charset="0"/>
                <a:cs typeface="Times New Roman" pitchFamily="18" charset="0"/>
              </a:rPr>
              <a:t>	KEYWORD SEARCH</a:t>
            </a:r>
          </a:p>
          <a:p>
            <a:pPr algn="just">
              <a:buNone/>
            </a:pPr>
            <a:r>
              <a:rPr lang="en-US" sz="2000" dirty="0">
                <a:latin typeface="Times New Roman" pitchFamily="18" charset="0"/>
                <a:cs typeface="Times New Roman" pitchFamily="18" charset="0"/>
              </a:rPr>
              <a:t>	FILE REQUEST</a:t>
            </a:r>
          </a:p>
          <a:p>
            <a:pPr algn="just">
              <a:buNone/>
            </a:pPr>
            <a:r>
              <a:rPr lang="en-US" sz="2000" dirty="0">
                <a:latin typeface="Times New Roman" pitchFamily="18" charset="0"/>
                <a:cs typeface="Times New Roman" pitchFamily="18" charset="0"/>
              </a:rPr>
              <a:t>	WRAP KEYWORD </a:t>
            </a:r>
          </a:p>
          <a:p>
            <a:pPr algn="just">
              <a:buNone/>
            </a:pPr>
            <a:r>
              <a:rPr lang="en-US" sz="2000" dirty="0">
                <a:latin typeface="Times New Roman" pitchFamily="18" charset="0"/>
                <a:cs typeface="Times New Roman" pitchFamily="18" charset="0"/>
              </a:rPr>
              <a:t>	RETIEVE FILE</a:t>
            </a:r>
          </a:p>
          <a:p>
            <a:pPr algn="just">
              <a:buNone/>
            </a:pPr>
            <a:endParaRPr lang="en-US" sz="2000" dirty="0" smtClean="0">
              <a:latin typeface="Times New Roman" pitchFamily="18" charset="0"/>
              <a:cs typeface="Times New Roman" pitchFamily="18" charset="0"/>
            </a:endParaRPr>
          </a:p>
          <a:p>
            <a:pPr marL="914400" lvl="2" indent="0" algn="just">
              <a:lnSpc>
                <a:spcPct val="15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4"/>
          <p:cNvSpPr>
            <a:spLocks noChangeArrowheads="1"/>
          </p:cNvSpPr>
          <p:nvPr/>
        </p:nvSpPr>
        <p:spPr bwMode="auto">
          <a:xfrm>
            <a:off x="457200" y="0"/>
            <a:ext cx="7696200" cy="2246769"/>
          </a:xfrm>
          <a:prstGeom prst="rect">
            <a:avLst/>
          </a:prstGeom>
          <a:noFill/>
          <a:ln w="9525">
            <a:noFill/>
            <a:miter lim="800000"/>
            <a:headEnd/>
            <a:tailEnd/>
          </a:ln>
        </p:spPr>
        <p:txBody>
          <a:bodyPr wrap="square" anchor="ctr">
            <a:spAutoFit/>
          </a:bodyPr>
          <a:lstStyle/>
          <a:p>
            <a:pPr algn="just"/>
            <a:r>
              <a:rPr lang="en-US" sz="2000" b="1" dirty="0" smtClean="0">
                <a:latin typeface="Times New Roman" pitchFamily="18" charset="0"/>
                <a:cs typeface="Times New Roman" pitchFamily="18" charset="0"/>
              </a:rPr>
              <a:t>Module Description &amp; Diagrams:</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1. Authentication</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Login:</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The user has to provide exact username and password which was provided at the time of registration, if login success means it will take up to main page else it will remain in the login page itself. </a:t>
            </a:r>
            <a:endParaRPr lang="en-US" sz="2000" dirty="0">
              <a:latin typeface="Times New Roman" pitchFamily="18" charset="0"/>
              <a:cs typeface="Times New Roman" pitchFamily="18" charset="0"/>
            </a:endParaRPr>
          </a:p>
        </p:txBody>
      </p:sp>
      <p:grpSp>
        <p:nvGrpSpPr>
          <p:cNvPr id="12291" name="Group 1"/>
          <p:cNvGrpSpPr>
            <a:grpSpLocks/>
          </p:cNvGrpSpPr>
          <p:nvPr/>
        </p:nvGrpSpPr>
        <p:grpSpPr bwMode="auto">
          <a:xfrm>
            <a:off x="1295400" y="2514276"/>
            <a:ext cx="6019800" cy="4115200"/>
            <a:chOff x="3016" y="5945"/>
            <a:chExt cx="8402" cy="4610"/>
          </a:xfrm>
        </p:grpSpPr>
        <p:grpSp>
          <p:nvGrpSpPr>
            <p:cNvPr id="12293" name="Group 3"/>
            <p:cNvGrpSpPr>
              <a:grpSpLocks/>
            </p:cNvGrpSpPr>
            <p:nvPr/>
          </p:nvGrpSpPr>
          <p:grpSpPr bwMode="auto">
            <a:xfrm>
              <a:off x="3016" y="5945"/>
              <a:ext cx="8402" cy="4610"/>
              <a:chOff x="3016" y="5945"/>
              <a:chExt cx="8402" cy="4610"/>
            </a:xfrm>
          </p:grpSpPr>
          <p:sp>
            <p:nvSpPr>
              <p:cNvPr id="112653" name="Rectangle 13"/>
              <p:cNvSpPr>
                <a:spLocks noChangeArrowheads="1"/>
              </p:cNvSpPr>
              <p:nvPr/>
            </p:nvSpPr>
            <p:spPr bwMode="auto">
              <a:xfrm>
                <a:off x="3016" y="7050"/>
                <a:ext cx="1755" cy="5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just" eaLnBrk="0" hangingPunct="0">
                  <a:defRPr/>
                </a:pPr>
                <a:r>
                  <a:rPr lang="en-US" sz="1100" b="1">
                    <a:latin typeface="Times New Roman" pitchFamily="18" charset="0"/>
                    <a:ea typeface="Calibri" pitchFamily="34" charset="0"/>
                    <a:cs typeface="Arial" pitchFamily="34" charset="0"/>
                  </a:rPr>
                  <a:t>         Login</a:t>
                </a:r>
                <a:endParaRPr lang="en-US">
                  <a:latin typeface="Arial" pitchFamily="34" charset="0"/>
                  <a:cs typeface="Arial" pitchFamily="34" charset="0"/>
                </a:endParaRPr>
              </a:p>
            </p:txBody>
          </p:sp>
          <p:sp>
            <p:nvSpPr>
              <p:cNvPr id="112652" name="AutoShape 12"/>
              <p:cNvSpPr>
                <a:spLocks noChangeArrowheads="1"/>
              </p:cNvSpPr>
              <p:nvPr/>
            </p:nvSpPr>
            <p:spPr bwMode="auto">
              <a:xfrm>
                <a:off x="6316" y="6563"/>
                <a:ext cx="1680" cy="1458"/>
              </a:xfrm>
              <a:prstGeom prst="diamond">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just" eaLnBrk="0" hangingPunct="0">
                  <a:defRPr/>
                </a:pPr>
                <a:r>
                  <a:rPr lang="en-US" sz="1100" b="1" dirty="0">
                    <a:latin typeface="Times New Roman" pitchFamily="18" charset="0"/>
                    <a:ea typeface="Calibri" pitchFamily="34" charset="0"/>
                    <a:cs typeface="Arial" pitchFamily="34" charset="0"/>
                  </a:rPr>
                  <a:t>Check status</a:t>
                </a:r>
                <a:endParaRPr lang="en-US" dirty="0">
                  <a:latin typeface="Arial" pitchFamily="34" charset="0"/>
                  <a:cs typeface="Arial" pitchFamily="34" charset="0"/>
                </a:endParaRPr>
              </a:p>
            </p:txBody>
          </p:sp>
          <p:sp>
            <p:nvSpPr>
              <p:cNvPr id="112651" name="Rectangle 11"/>
              <p:cNvSpPr>
                <a:spLocks noChangeArrowheads="1"/>
              </p:cNvSpPr>
              <p:nvPr/>
            </p:nvSpPr>
            <p:spPr bwMode="auto">
              <a:xfrm>
                <a:off x="9468" y="6848"/>
                <a:ext cx="1950" cy="83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just" eaLnBrk="0" hangingPunct="0">
                  <a:defRPr/>
                </a:pPr>
                <a:r>
                  <a:rPr lang="en-US" sz="1100" b="1">
                    <a:latin typeface="Times New Roman" pitchFamily="18" charset="0"/>
                    <a:ea typeface="Calibri" pitchFamily="34" charset="0"/>
                    <a:cs typeface="Arial" pitchFamily="34" charset="0"/>
                  </a:rPr>
                  <a:t>Proceed to next hierarchy</a:t>
                </a:r>
                <a:endParaRPr lang="en-US">
                  <a:latin typeface="Arial" pitchFamily="34" charset="0"/>
                  <a:cs typeface="Arial" pitchFamily="34" charset="0"/>
                </a:endParaRPr>
              </a:p>
            </p:txBody>
          </p:sp>
          <p:sp>
            <p:nvSpPr>
              <p:cNvPr id="112650" name="AutoShape 10"/>
              <p:cNvSpPr>
                <a:spLocks noChangeArrowheads="1"/>
              </p:cNvSpPr>
              <p:nvPr/>
            </p:nvSpPr>
            <p:spPr bwMode="auto">
              <a:xfrm>
                <a:off x="6316" y="9008"/>
                <a:ext cx="1740" cy="1547"/>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just" eaLnBrk="0" hangingPunct="0">
                  <a:defRPr/>
                </a:pPr>
                <a:r>
                  <a:rPr lang="en-US" sz="1100">
                    <a:latin typeface="Calibri" pitchFamily="34" charset="0"/>
                    <a:ea typeface="Calibri" pitchFamily="34" charset="0"/>
                    <a:cs typeface="Arial" pitchFamily="34" charset="0"/>
                  </a:rPr>
                  <a:t>                                                           </a:t>
                </a:r>
                <a:endParaRPr lang="en-US">
                  <a:latin typeface="Arial" pitchFamily="34" charset="0"/>
                  <a:cs typeface="Arial" pitchFamily="34" charset="0"/>
                </a:endParaRPr>
              </a:p>
            </p:txBody>
          </p:sp>
          <p:cxnSp>
            <p:nvCxnSpPr>
              <p:cNvPr id="12299" name="AutoShape 9"/>
              <p:cNvCxnSpPr>
                <a:cxnSpLocks noChangeShapeType="1"/>
              </p:cNvCxnSpPr>
              <p:nvPr/>
            </p:nvCxnSpPr>
            <p:spPr bwMode="auto">
              <a:xfrm>
                <a:off x="4771" y="7283"/>
                <a:ext cx="1544" cy="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2300" name="AutoShape 8"/>
              <p:cNvCxnSpPr>
                <a:cxnSpLocks noChangeShapeType="1"/>
              </p:cNvCxnSpPr>
              <p:nvPr/>
            </p:nvCxnSpPr>
            <p:spPr bwMode="auto">
              <a:xfrm>
                <a:off x="7149" y="8020"/>
                <a:ext cx="17" cy="988"/>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301" name="AutoShape 7"/>
              <p:cNvCxnSpPr>
                <a:cxnSpLocks noChangeShapeType="1"/>
              </p:cNvCxnSpPr>
              <p:nvPr/>
            </p:nvCxnSpPr>
            <p:spPr bwMode="auto">
              <a:xfrm rot="5400000" flipH="1" flipV="1">
                <a:off x="6848" y="6247"/>
                <a:ext cx="618" cy="15"/>
              </a:xfrm>
              <a:prstGeom prst="straightConnector1">
                <a:avLst/>
              </a:prstGeom>
              <a:ln>
                <a:headEnd/>
                <a:tailEnd/>
              </a:ln>
            </p:spPr>
            <p:style>
              <a:lnRef idx="1">
                <a:schemeClr val="dk1"/>
              </a:lnRef>
              <a:fillRef idx="0">
                <a:schemeClr val="dk1"/>
              </a:fillRef>
              <a:effectRef idx="0">
                <a:schemeClr val="dk1"/>
              </a:effectRef>
              <a:fontRef idx="minor">
                <a:schemeClr val="tx1"/>
              </a:fontRef>
            </p:style>
          </p:cxnSp>
          <p:cxnSp>
            <p:nvCxnSpPr>
              <p:cNvPr id="12302" name="AutoShape 6"/>
              <p:cNvCxnSpPr>
                <a:cxnSpLocks noChangeShapeType="1"/>
              </p:cNvCxnSpPr>
              <p:nvPr/>
            </p:nvCxnSpPr>
            <p:spPr bwMode="auto">
              <a:xfrm rot="10800000">
                <a:off x="3867" y="5945"/>
                <a:ext cx="3297" cy="0"/>
              </a:xfrm>
              <a:prstGeom prst="straightConnector1">
                <a:avLst/>
              </a:prstGeom>
              <a:ln>
                <a:headEnd/>
                <a:tailEnd/>
              </a:ln>
            </p:spPr>
            <p:style>
              <a:lnRef idx="1">
                <a:schemeClr val="dk1"/>
              </a:lnRef>
              <a:fillRef idx="0">
                <a:schemeClr val="dk1"/>
              </a:fillRef>
              <a:effectRef idx="0">
                <a:schemeClr val="dk1"/>
              </a:effectRef>
              <a:fontRef idx="minor">
                <a:schemeClr val="tx1"/>
              </a:fontRef>
            </p:style>
          </p:cxnSp>
          <p:cxnSp>
            <p:nvCxnSpPr>
              <p:cNvPr id="12303" name="AutoShape 5"/>
              <p:cNvCxnSpPr>
                <a:cxnSpLocks noChangeShapeType="1"/>
              </p:cNvCxnSpPr>
              <p:nvPr/>
            </p:nvCxnSpPr>
            <p:spPr bwMode="auto">
              <a:xfrm rot="5400000">
                <a:off x="3307" y="6488"/>
                <a:ext cx="1103" cy="17"/>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2304" name="AutoShape 4"/>
              <p:cNvCxnSpPr>
                <a:cxnSpLocks noChangeShapeType="1"/>
              </p:cNvCxnSpPr>
              <p:nvPr/>
            </p:nvCxnSpPr>
            <p:spPr bwMode="auto">
              <a:xfrm>
                <a:off x="7995" y="7283"/>
                <a:ext cx="1473" cy="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grpSp>
        <p:sp>
          <p:nvSpPr>
            <p:cNvPr id="112642" name="AutoShape 2"/>
            <p:cNvSpPr>
              <a:spLocks noChangeArrowheads="1"/>
            </p:cNvSpPr>
            <p:nvPr/>
          </p:nvSpPr>
          <p:spPr bwMode="auto">
            <a:xfrm>
              <a:off x="6631" y="9406"/>
              <a:ext cx="1222" cy="1093"/>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just" eaLnBrk="0" hangingPunct="0">
                <a:defRPr/>
              </a:pPr>
              <a:r>
                <a:rPr lang="en-US" sz="1100" b="1">
                  <a:latin typeface="Times New Roman" pitchFamily="18" charset="0"/>
                  <a:ea typeface="Calibri" pitchFamily="34" charset="0"/>
                  <a:cs typeface="Arial" pitchFamily="34" charset="0"/>
                </a:rPr>
                <a:t>Database</a:t>
              </a:r>
              <a:endParaRPr lang="en-US">
                <a:latin typeface="Arial" pitchFamily="34" charset="0"/>
                <a:cs typeface="Arial" pitchFamily="34" charset="0"/>
              </a:endParaRPr>
            </a:p>
          </p:txBody>
        </p:sp>
      </p:grpSp>
      <p:sp>
        <p:nvSpPr>
          <p:cNvPr id="12292" name="Rectangle 20"/>
          <p:cNvSpPr>
            <a:spLocks noChangeArrowheads="1"/>
          </p:cNvSpPr>
          <p:nvPr/>
        </p:nvSpPr>
        <p:spPr bwMode="auto">
          <a:xfrm>
            <a:off x="457200" y="457200"/>
            <a:ext cx="9144000" cy="457200"/>
          </a:xfrm>
          <a:prstGeom prst="rect">
            <a:avLst/>
          </a:prstGeom>
          <a:noFill/>
          <a:ln w="9525">
            <a:noFill/>
            <a:miter lim="800000"/>
            <a:headEnd/>
            <a:tailEnd/>
          </a:ln>
        </p:spPr>
        <p:txBody>
          <a:bodyPr wrap="none" anchor="ctr">
            <a:spAutoFit/>
          </a:bodyPr>
          <a:lstStyle/>
          <a:p>
            <a:pPr eaLnBrk="0" hangingPunct="0"/>
            <a:r>
              <a:rPr lang="en-US" sz="800"/>
              <a:t/>
            </a:r>
            <a:br>
              <a:rPr lang="en-US" sz="800"/>
            </a:br>
            <a:endParaRPr lang="en-US"/>
          </a:p>
          <a:p>
            <a:pPr eaLnBrk="0" hangingPunct="0"/>
            <a:r>
              <a:rPr lang="en-US" sz="1200" b="1">
                <a:latin typeface="Times New Roman" pitchFamily="18" charset="0"/>
                <a:cs typeface="Calibri" pitchFamily="34" charset="0"/>
              </a:rPr>
              <a:t>                                                                                        </a:t>
            </a:r>
            <a:endParaRPr lang="en-US" sz="800"/>
          </a:p>
          <a:p>
            <a:pPr eaLnBrk="0" hangingPunct="0"/>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90022" y="431794"/>
            <a:ext cx="7772400" cy="1938992"/>
          </a:xfrm>
          <a:prstGeom prst="rect">
            <a:avLst/>
          </a:prstGeom>
          <a:noFill/>
          <a:ln w="9525">
            <a:noFill/>
            <a:miter lim="800000"/>
            <a:headEnd/>
            <a:tailEnd/>
          </a:ln>
        </p:spPr>
        <p:txBody>
          <a:bodyPr wrap="square" anchor="ctr">
            <a:spAutoFit/>
          </a:bodyPr>
          <a:lstStyle/>
          <a:p>
            <a:r>
              <a:rPr lang="en-US" sz="2000" b="1" dirty="0">
                <a:latin typeface="Times New Roman" pitchFamily="18" charset="0"/>
                <a:cs typeface="Times New Roman" pitchFamily="18" charset="0"/>
              </a:rPr>
              <a:t>Update a file </a:t>
            </a:r>
          </a:p>
          <a:p>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In this scheme data owner upload the multimedia files in the cloud server. Each service has different set of files. Data owner collect several file from the local path and stored in the Cloud Server. This cloud server has collection of server cluster which uniquely connected with the cloud server.</a:t>
            </a:r>
          </a:p>
        </p:txBody>
      </p:sp>
      <p:grpSp>
        <p:nvGrpSpPr>
          <p:cNvPr id="4" name="Group 3"/>
          <p:cNvGrpSpPr>
            <a:grpSpLocks/>
          </p:cNvGrpSpPr>
          <p:nvPr/>
        </p:nvGrpSpPr>
        <p:grpSpPr bwMode="auto">
          <a:xfrm>
            <a:off x="1266825" y="2707640"/>
            <a:ext cx="6423660" cy="2347595"/>
            <a:chOff x="1122" y="10090"/>
            <a:chExt cx="10116" cy="3697"/>
          </a:xfrm>
        </p:grpSpPr>
        <p:sp>
          <p:nvSpPr>
            <p:cNvPr id="5" name="AutoShape 61"/>
            <p:cNvSpPr>
              <a:spLocks noChangeArrowheads="1"/>
            </p:cNvSpPr>
            <p:nvPr/>
          </p:nvSpPr>
          <p:spPr bwMode="auto">
            <a:xfrm>
              <a:off x="4682" y="10090"/>
              <a:ext cx="1674" cy="714"/>
            </a:xfrm>
            <a:prstGeom prst="flowChartInputOutpu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File 1</a:t>
              </a:r>
            </a:p>
          </p:txBody>
        </p:sp>
        <p:sp>
          <p:nvSpPr>
            <p:cNvPr id="6" name="AutoShape 62"/>
            <p:cNvSpPr>
              <a:spLocks noChangeArrowheads="1"/>
            </p:cNvSpPr>
            <p:nvPr/>
          </p:nvSpPr>
          <p:spPr bwMode="auto">
            <a:xfrm>
              <a:off x="4566" y="11322"/>
              <a:ext cx="1674" cy="714"/>
            </a:xfrm>
            <a:prstGeom prst="flowChartInputOutpu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File 2</a:t>
              </a:r>
            </a:p>
          </p:txBody>
        </p:sp>
        <p:sp>
          <p:nvSpPr>
            <p:cNvPr id="7" name="AutoShape 63"/>
            <p:cNvSpPr>
              <a:spLocks noChangeArrowheads="1"/>
            </p:cNvSpPr>
            <p:nvPr/>
          </p:nvSpPr>
          <p:spPr bwMode="auto">
            <a:xfrm>
              <a:off x="4337" y="13073"/>
              <a:ext cx="1773" cy="714"/>
            </a:xfrm>
            <a:prstGeom prst="flowChartInputOutpu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File n</a:t>
              </a:r>
            </a:p>
          </p:txBody>
        </p:sp>
        <p:sp>
          <p:nvSpPr>
            <p:cNvPr id="8" name="AutoShape 64"/>
            <p:cNvSpPr>
              <a:spLocks noChangeArrowheads="1"/>
            </p:cNvSpPr>
            <p:nvPr/>
          </p:nvSpPr>
          <p:spPr bwMode="auto">
            <a:xfrm>
              <a:off x="5396" y="12153"/>
              <a:ext cx="129" cy="143"/>
            </a:xfrm>
            <a:prstGeom prst="flowChartConnector">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endParaRPr lang="en-US"/>
            </a:p>
          </p:txBody>
        </p:sp>
        <p:sp>
          <p:nvSpPr>
            <p:cNvPr id="9" name="AutoShape 65"/>
            <p:cNvSpPr>
              <a:spLocks noChangeArrowheads="1"/>
            </p:cNvSpPr>
            <p:nvPr/>
          </p:nvSpPr>
          <p:spPr bwMode="auto">
            <a:xfrm>
              <a:off x="5396" y="12528"/>
              <a:ext cx="129" cy="143"/>
            </a:xfrm>
            <a:prstGeom prst="flowChartConnector">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endParaRPr lang="en-US"/>
            </a:p>
          </p:txBody>
        </p:sp>
        <p:sp>
          <p:nvSpPr>
            <p:cNvPr id="10" name="AutoShape 66"/>
            <p:cNvSpPr>
              <a:spLocks noChangeArrowheads="1"/>
            </p:cNvSpPr>
            <p:nvPr/>
          </p:nvSpPr>
          <p:spPr bwMode="auto">
            <a:xfrm>
              <a:off x="5396" y="12787"/>
              <a:ext cx="129" cy="143"/>
            </a:xfrm>
            <a:prstGeom prst="flowChartConnector">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endParaRPr lang="en-US"/>
            </a:p>
          </p:txBody>
        </p:sp>
        <p:sp>
          <p:nvSpPr>
            <p:cNvPr id="11" name="Rectangle 10"/>
            <p:cNvSpPr>
              <a:spLocks noChangeArrowheads="1"/>
            </p:cNvSpPr>
            <p:nvPr/>
          </p:nvSpPr>
          <p:spPr bwMode="auto">
            <a:xfrm>
              <a:off x="7562" y="11387"/>
              <a:ext cx="1440" cy="766"/>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Find Server Path</a:t>
              </a:r>
            </a:p>
            <a:p>
              <a:pPr marL="0" marR="0">
                <a:lnSpc>
                  <a:spcPct val="115000"/>
                </a:lnSpc>
                <a:spcBef>
                  <a:spcPts val="0"/>
                </a:spcBef>
                <a:spcAft>
                  <a:spcPts val="1000"/>
                </a:spcAft>
              </a:pPr>
              <a:r>
                <a:rPr lang="en-US" sz="1100">
                  <a:effectLst/>
                  <a:latin typeface="Calibri"/>
                  <a:ea typeface="Calibri"/>
                  <a:cs typeface="Times New Roman"/>
                </a:rPr>
                <a:t> </a:t>
              </a:r>
            </a:p>
          </p:txBody>
        </p:sp>
        <p:sp>
          <p:nvSpPr>
            <p:cNvPr id="12" name="AutoShape 68"/>
            <p:cNvSpPr>
              <a:spLocks noChangeArrowheads="1"/>
            </p:cNvSpPr>
            <p:nvPr/>
          </p:nvSpPr>
          <p:spPr bwMode="auto">
            <a:xfrm>
              <a:off x="1122" y="11219"/>
              <a:ext cx="1725" cy="791"/>
            </a:xfrm>
            <a:prstGeom prst="flowChartInputOutpu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File Upload</a:t>
              </a:r>
            </a:p>
          </p:txBody>
        </p:sp>
        <p:cxnSp>
          <p:nvCxnSpPr>
            <p:cNvPr id="13" name="AutoShape 69"/>
            <p:cNvCxnSpPr>
              <a:cxnSpLocks noChangeShapeType="1"/>
            </p:cNvCxnSpPr>
            <p:nvPr/>
          </p:nvCxnSpPr>
          <p:spPr bwMode="auto">
            <a:xfrm flipV="1">
              <a:off x="2741" y="10479"/>
              <a:ext cx="2006" cy="985"/>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14" name="AutoShape 70"/>
            <p:cNvCxnSpPr>
              <a:cxnSpLocks noChangeShapeType="1"/>
            </p:cNvCxnSpPr>
            <p:nvPr/>
          </p:nvCxnSpPr>
          <p:spPr bwMode="auto">
            <a:xfrm>
              <a:off x="2540" y="11931"/>
              <a:ext cx="1935" cy="144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15" name="AutoShape 71"/>
            <p:cNvCxnSpPr>
              <a:cxnSpLocks noChangeShapeType="1"/>
            </p:cNvCxnSpPr>
            <p:nvPr/>
          </p:nvCxnSpPr>
          <p:spPr bwMode="auto">
            <a:xfrm>
              <a:off x="2671" y="11700"/>
              <a:ext cx="2011" cy="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16" name="AutoShape 72"/>
            <p:cNvCxnSpPr>
              <a:cxnSpLocks noChangeShapeType="1"/>
            </p:cNvCxnSpPr>
            <p:nvPr/>
          </p:nvCxnSpPr>
          <p:spPr bwMode="auto">
            <a:xfrm flipV="1">
              <a:off x="5915" y="12036"/>
              <a:ext cx="1647" cy="1498"/>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17" name="AutoShape 73"/>
            <p:cNvCxnSpPr>
              <a:cxnSpLocks noChangeShapeType="1"/>
            </p:cNvCxnSpPr>
            <p:nvPr/>
          </p:nvCxnSpPr>
          <p:spPr bwMode="auto">
            <a:xfrm flipV="1">
              <a:off x="6033" y="11776"/>
              <a:ext cx="1529" cy="26"/>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18" name="AutoShape 74"/>
            <p:cNvCxnSpPr>
              <a:cxnSpLocks noChangeShapeType="1"/>
            </p:cNvCxnSpPr>
            <p:nvPr/>
          </p:nvCxnSpPr>
          <p:spPr bwMode="auto">
            <a:xfrm>
              <a:off x="6110" y="10479"/>
              <a:ext cx="1452" cy="985"/>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19" name="AutoShape 75"/>
            <p:cNvSpPr>
              <a:spLocks noChangeArrowheads="1"/>
            </p:cNvSpPr>
            <p:nvPr/>
          </p:nvSpPr>
          <p:spPr bwMode="auto">
            <a:xfrm>
              <a:off x="9435" y="11082"/>
              <a:ext cx="1803" cy="1446"/>
            </a:xfrm>
            <a:prstGeom prst="diamond">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0"/>
                </a:spcAft>
              </a:pPr>
              <a:r>
                <a:rPr lang="en-US" sz="1100">
                  <a:effectLst/>
                  <a:latin typeface="Calibri"/>
                  <a:ea typeface="Calibri"/>
                  <a:cs typeface="Times New Roman"/>
                </a:rPr>
                <a:t>     </a:t>
              </a:r>
            </a:p>
            <a:p>
              <a:pPr marL="0" marR="0">
                <a:lnSpc>
                  <a:spcPct val="115000"/>
                </a:lnSpc>
                <a:spcBef>
                  <a:spcPts val="0"/>
                </a:spcBef>
                <a:spcAft>
                  <a:spcPts val="0"/>
                </a:spcAft>
              </a:pPr>
              <a:r>
                <a:rPr lang="en-US" sz="1100">
                  <a:effectLst/>
                  <a:latin typeface="Calibri"/>
                  <a:ea typeface="Calibri"/>
                  <a:cs typeface="Times New Roman"/>
                </a:rPr>
                <a:t>      DB</a:t>
              </a:r>
            </a:p>
          </p:txBody>
        </p:sp>
        <p:cxnSp>
          <p:nvCxnSpPr>
            <p:cNvPr id="20" name="AutoShape 76"/>
            <p:cNvCxnSpPr>
              <a:cxnSpLocks noChangeShapeType="1"/>
            </p:cNvCxnSpPr>
            <p:nvPr/>
          </p:nvCxnSpPr>
          <p:spPr bwMode="auto">
            <a:xfrm>
              <a:off x="9002" y="11802"/>
              <a:ext cx="433" cy="1"/>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533400" y="44232"/>
            <a:ext cx="7620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en-US" sz="2000" b="1" dirty="0">
                <a:latin typeface="Times New Roman" pitchFamily="18" charset="0"/>
                <a:ea typeface="Times New Roman" pitchFamily="18" charset="0"/>
                <a:cs typeface="Times New Roman" pitchFamily="18" charset="0"/>
              </a:rPr>
              <a:t>Select stem </a:t>
            </a:r>
          </a:p>
          <a:p>
            <a:pPr lvl="0" algn="just"/>
            <a:r>
              <a:rPr lang="en-US" sz="2000" dirty="0">
                <a:latin typeface="Times New Roman" pitchFamily="18" charset="0"/>
                <a:ea typeface="Times New Roman" pitchFamily="18" charset="0"/>
                <a:cs typeface="Times New Roman" pitchFamily="18" charset="0"/>
              </a:rPr>
              <a:t>The admin select the stem word from the uploaded file and to update the file to the cloud server. And this stem word always matches with the file. Whenever the user finds the file into the cloud the stem word refers dynamically to the respective file.</a:t>
            </a:r>
          </a:p>
          <a:p>
            <a:pPr lvl="0" algn="just"/>
            <a:endParaRPr lang="en-US" sz="2000" dirty="0" smtClean="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nvGrpSpPr>
          <p:cNvPr id="4" name="Group 3"/>
          <p:cNvGrpSpPr/>
          <p:nvPr/>
        </p:nvGrpSpPr>
        <p:grpSpPr>
          <a:xfrm>
            <a:off x="1917382" y="2667001"/>
            <a:ext cx="5309234" cy="954432"/>
            <a:chOff x="0" y="0"/>
            <a:chExt cx="5309468" cy="587725"/>
          </a:xfrm>
        </p:grpSpPr>
        <p:sp>
          <p:nvSpPr>
            <p:cNvPr id="5" name="Rectangle 4"/>
            <p:cNvSpPr>
              <a:spLocks noChangeArrowheads="1"/>
            </p:cNvSpPr>
            <p:nvPr/>
          </p:nvSpPr>
          <p:spPr bwMode="auto">
            <a:xfrm>
              <a:off x="0" y="111968"/>
              <a:ext cx="724535" cy="313055"/>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Admin</a:t>
              </a:r>
            </a:p>
          </p:txBody>
        </p:sp>
        <p:sp>
          <p:nvSpPr>
            <p:cNvPr id="6" name="Rectangle 5"/>
            <p:cNvSpPr>
              <a:spLocks noChangeArrowheads="1"/>
            </p:cNvSpPr>
            <p:nvPr/>
          </p:nvSpPr>
          <p:spPr bwMode="auto">
            <a:xfrm>
              <a:off x="1558212" y="0"/>
              <a:ext cx="910448" cy="587725"/>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Choose Stem Word</a:t>
              </a:r>
            </a:p>
          </p:txBody>
        </p:sp>
        <p:cxnSp>
          <p:nvCxnSpPr>
            <p:cNvPr id="7" name="AutoShape 17"/>
            <p:cNvCxnSpPr>
              <a:cxnSpLocks noChangeShapeType="1"/>
            </p:cNvCxnSpPr>
            <p:nvPr/>
          </p:nvCxnSpPr>
          <p:spPr bwMode="auto">
            <a:xfrm>
              <a:off x="727787" y="279919"/>
              <a:ext cx="770890" cy="8255"/>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8" name="AutoShape 18"/>
            <p:cNvCxnSpPr>
              <a:cxnSpLocks noChangeShapeType="1"/>
            </p:cNvCxnSpPr>
            <p:nvPr/>
          </p:nvCxnSpPr>
          <p:spPr bwMode="auto">
            <a:xfrm flipV="1">
              <a:off x="2472612" y="279919"/>
              <a:ext cx="476885" cy="889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9" name="Rectangle 8"/>
            <p:cNvSpPr>
              <a:spLocks noChangeArrowheads="1"/>
            </p:cNvSpPr>
            <p:nvPr/>
          </p:nvSpPr>
          <p:spPr bwMode="auto">
            <a:xfrm>
              <a:off x="2948473" y="37323"/>
              <a:ext cx="914400" cy="49403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Upload a file to cloud</a:t>
              </a:r>
            </a:p>
            <a:p>
              <a:pPr marL="0" marR="0">
                <a:lnSpc>
                  <a:spcPct val="115000"/>
                </a:lnSpc>
                <a:spcBef>
                  <a:spcPts val="0"/>
                </a:spcBef>
                <a:spcAft>
                  <a:spcPts val="1000"/>
                </a:spcAft>
              </a:pPr>
              <a:r>
                <a:rPr lang="en-US" sz="1100">
                  <a:effectLst/>
                  <a:latin typeface="Calibri"/>
                  <a:ea typeface="Calibri"/>
                  <a:cs typeface="Times New Roman"/>
                </a:rPr>
                <a:t> </a:t>
              </a:r>
            </a:p>
          </p:txBody>
        </p:sp>
        <p:cxnSp>
          <p:nvCxnSpPr>
            <p:cNvPr id="10" name="AutoShape 20"/>
            <p:cNvCxnSpPr>
              <a:cxnSpLocks noChangeShapeType="1"/>
            </p:cNvCxnSpPr>
            <p:nvPr/>
          </p:nvCxnSpPr>
          <p:spPr bwMode="auto">
            <a:xfrm flipH="1">
              <a:off x="3862873" y="289249"/>
              <a:ext cx="609600" cy="635"/>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11" name="AutoShape 21"/>
            <p:cNvSpPr>
              <a:spLocks noChangeArrowheads="1"/>
            </p:cNvSpPr>
            <p:nvPr/>
          </p:nvSpPr>
          <p:spPr bwMode="auto">
            <a:xfrm>
              <a:off x="4469363" y="0"/>
              <a:ext cx="840105" cy="535305"/>
            </a:xfrm>
            <a:prstGeom prst="can">
              <a:avLst>
                <a:gd name="adj" fmla="val 25000"/>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DB</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457200" y="152400"/>
            <a:ext cx="77724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a:latin typeface="Times New Roman" pitchFamily="18" charset="0"/>
                <a:cs typeface="Times New Roman" pitchFamily="18" charset="0"/>
              </a:rPr>
              <a:t>Hash Set</a:t>
            </a:r>
          </a:p>
          <a:p>
            <a:r>
              <a:rPr lang="en-US" sz="2000" dirty="0" smtClean="0">
                <a:latin typeface="Times New Roman" pitchFamily="18" charset="0"/>
                <a:cs typeface="Times New Roman" pitchFamily="18" charset="0"/>
              </a:rPr>
              <a:t>The cloud owner will update the file information to the hash set. Which also holds the information of each the files stem words as well as the encryption key and the keyword.</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grpSp>
        <p:nvGrpSpPr>
          <p:cNvPr id="4" name="Group 3"/>
          <p:cNvGrpSpPr/>
          <p:nvPr/>
        </p:nvGrpSpPr>
        <p:grpSpPr>
          <a:xfrm>
            <a:off x="1917382" y="3154045"/>
            <a:ext cx="5309235" cy="549910"/>
            <a:chOff x="0" y="0"/>
            <a:chExt cx="5309469" cy="550402"/>
          </a:xfrm>
        </p:grpSpPr>
        <p:sp>
          <p:nvSpPr>
            <p:cNvPr id="5" name="Rectangle 4"/>
            <p:cNvSpPr>
              <a:spLocks noChangeArrowheads="1"/>
            </p:cNvSpPr>
            <p:nvPr/>
          </p:nvSpPr>
          <p:spPr bwMode="auto">
            <a:xfrm>
              <a:off x="0" y="111967"/>
              <a:ext cx="724535" cy="313055"/>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Admin</a:t>
              </a:r>
            </a:p>
          </p:txBody>
        </p:sp>
        <p:sp>
          <p:nvSpPr>
            <p:cNvPr id="6" name="Rectangle 5"/>
            <p:cNvSpPr>
              <a:spLocks noChangeArrowheads="1"/>
            </p:cNvSpPr>
            <p:nvPr/>
          </p:nvSpPr>
          <p:spPr bwMode="auto">
            <a:xfrm>
              <a:off x="1502229" y="37322"/>
              <a:ext cx="724535" cy="51308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Upload files</a:t>
              </a:r>
            </a:p>
          </p:txBody>
        </p:sp>
        <p:cxnSp>
          <p:nvCxnSpPr>
            <p:cNvPr id="7" name="AutoShape 43"/>
            <p:cNvCxnSpPr>
              <a:cxnSpLocks noChangeShapeType="1"/>
            </p:cNvCxnSpPr>
            <p:nvPr/>
          </p:nvCxnSpPr>
          <p:spPr bwMode="auto">
            <a:xfrm>
              <a:off x="727788" y="279918"/>
              <a:ext cx="770890" cy="8255"/>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8" name="AutoShape 44"/>
            <p:cNvCxnSpPr>
              <a:cxnSpLocks noChangeShapeType="1"/>
            </p:cNvCxnSpPr>
            <p:nvPr/>
          </p:nvCxnSpPr>
          <p:spPr bwMode="auto">
            <a:xfrm>
              <a:off x="2220686" y="279918"/>
              <a:ext cx="728980" cy="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9" name="Rectangle 8"/>
            <p:cNvSpPr>
              <a:spLocks noChangeArrowheads="1"/>
            </p:cNvSpPr>
            <p:nvPr/>
          </p:nvSpPr>
          <p:spPr bwMode="auto">
            <a:xfrm>
              <a:off x="2948474" y="37322"/>
              <a:ext cx="914400" cy="49403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Hash Set</a:t>
              </a:r>
            </a:p>
            <a:p>
              <a:pPr marL="0" marR="0">
                <a:lnSpc>
                  <a:spcPct val="115000"/>
                </a:lnSpc>
                <a:spcBef>
                  <a:spcPts val="0"/>
                </a:spcBef>
                <a:spcAft>
                  <a:spcPts val="1000"/>
                </a:spcAft>
              </a:pPr>
              <a:r>
                <a:rPr lang="en-US" sz="1100">
                  <a:effectLst/>
                  <a:latin typeface="Calibri"/>
                  <a:ea typeface="Calibri"/>
                  <a:cs typeface="Times New Roman"/>
                </a:rPr>
                <a:t> </a:t>
              </a:r>
            </a:p>
          </p:txBody>
        </p:sp>
        <p:cxnSp>
          <p:nvCxnSpPr>
            <p:cNvPr id="10" name="AutoShape 46"/>
            <p:cNvCxnSpPr>
              <a:cxnSpLocks noChangeShapeType="1"/>
            </p:cNvCxnSpPr>
            <p:nvPr/>
          </p:nvCxnSpPr>
          <p:spPr bwMode="auto">
            <a:xfrm flipH="1">
              <a:off x="3862874" y="289249"/>
              <a:ext cx="609600" cy="635"/>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11" name="AutoShape 47"/>
            <p:cNvSpPr>
              <a:spLocks noChangeArrowheads="1"/>
            </p:cNvSpPr>
            <p:nvPr/>
          </p:nvSpPr>
          <p:spPr bwMode="auto">
            <a:xfrm>
              <a:off x="4469364" y="0"/>
              <a:ext cx="840105" cy="535305"/>
            </a:xfrm>
            <a:prstGeom prst="can">
              <a:avLst>
                <a:gd name="adj" fmla="val 25000"/>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DB</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7010400" cy="1938992"/>
          </a:xfrm>
          <a:prstGeom prst="rect">
            <a:avLst/>
          </a:prstGeom>
        </p:spPr>
        <p:txBody>
          <a:bodyPr wrap="square">
            <a:spAutoFit/>
          </a:bodyPr>
          <a:lstStyle/>
          <a:p>
            <a:pPr algn="just"/>
            <a:r>
              <a:rPr lang="en-US" sz="2000" b="1" dirty="0">
                <a:latin typeface="Times New Roman" pitchFamily="18" charset="0"/>
                <a:cs typeface="Times New Roman" pitchFamily="18" charset="0"/>
              </a:rPr>
              <a:t>File outsource</a:t>
            </a:r>
          </a:p>
          <a:p>
            <a:pPr algn="just"/>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After the completion of the wrapping the file has to be encrypted before the outsourcing process. Each and every time cloud owner has to encrypt the file before outsource into cloud. This is for security reasons in the cloud server.</a:t>
            </a:r>
          </a:p>
          <a:p>
            <a:pPr algn="just"/>
            <a:endParaRPr lang="en-US" sz="2000" dirty="0">
              <a:latin typeface="Times New Roman" pitchFamily="18" charset="0"/>
              <a:cs typeface="Times New Roman" pitchFamily="18" charset="0"/>
            </a:endParaRPr>
          </a:p>
        </p:txBody>
      </p:sp>
      <p:grpSp>
        <p:nvGrpSpPr>
          <p:cNvPr id="4" name="Group 3"/>
          <p:cNvGrpSpPr/>
          <p:nvPr/>
        </p:nvGrpSpPr>
        <p:grpSpPr>
          <a:xfrm>
            <a:off x="1600200" y="3081268"/>
            <a:ext cx="5429250" cy="1800226"/>
            <a:chOff x="0" y="0"/>
            <a:chExt cx="5429781" cy="1800342"/>
          </a:xfrm>
        </p:grpSpPr>
        <p:sp>
          <p:nvSpPr>
            <p:cNvPr id="5" name="Rectangle 4"/>
            <p:cNvSpPr>
              <a:spLocks noChangeArrowheads="1"/>
            </p:cNvSpPr>
            <p:nvPr/>
          </p:nvSpPr>
          <p:spPr bwMode="auto">
            <a:xfrm>
              <a:off x="0" y="74645"/>
              <a:ext cx="724503" cy="312775"/>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Admin</a:t>
              </a:r>
            </a:p>
          </p:txBody>
        </p:sp>
        <p:sp>
          <p:nvSpPr>
            <p:cNvPr id="6" name="Rectangle 5"/>
            <p:cNvSpPr>
              <a:spLocks noChangeArrowheads="1"/>
            </p:cNvSpPr>
            <p:nvPr/>
          </p:nvSpPr>
          <p:spPr bwMode="auto">
            <a:xfrm>
              <a:off x="1502228" y="0"/>
              <a:ext cx="724503" cy="512621"/>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Keyword Wrap</a:t>
              </a:r>
            </a:p>
          </p:txBody>
        </p:sp>
        <p:cxnSp>
          <p:nvCxnSpPr>
            <p:cNvPr id="7" name="AutoShape 43"/>
            <p:cNvCxnSpPr>
              <a:cxnSpLocks noChangeShapeType="1"/>
            </p:cNvCxnSpPr>
            <p:nvPr/>
          </p:nvCxnSpPr>
          <p:spPr bwMode="auto">
            <a:xfrm>
              <a:off x="727787" y="242596"/>
              <a:ext cx="770856" cy="8248"/>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8" name="AutoShape 44"/>
            <p:cNvCxnSpPr>
              <a:cxnSpLocks noChangeShapeType="1"/>
            </p:cNvCxnSpPr>
            <p:nvPr/>
          </p:nvCxnSpPr>
          <p:spPr bwMode="auto">
            <a:xfrm>
              <a:off x="2220685" y="242596"/>
              <a:ext cx="728948" cy="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9" name="Rectangle 8"/>
            <p:cNvSpPr>
              <a:spLocks noChangeArrowheads="1"/>
            </p:cNvSpPr>
            <p:nvPr/>
          </p:nvSpPr>
          <p:spPr bwMode="auto">
            <a:xfrm>
              <a:off x="2948473" y="0"/>
              <a:ext cx="914360" cy="493588"/>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Encrypt a file</a:t>
              </a:r>
            </a:p>
            <a:p>
              <a:pPr marL="0" marR="0">
                <a:lnSpc>
                  <a:spcPct val="115000"/>
                </a:lnSpc>
                <a:spcBef>
                  <a:spcPts val="0"/>
                </a:spcBef>
                <a:spcAft>
                  <a:spcPts val="1000"/>
                </a:spcAft>
              </a:pPr>
              <a:r>
                <a:rPr lang="en-US" sz="1100">
                  <a:effectLst/>
                  <a:latin typeface="Calibri"/>
                  <a:ea typeface="Calibri"/>
                  <a:cs typeface="Times New Roman"/>
                </a:rPr>
                <a:t> </a:t>
              </a:r>
            </a:p>
          </p:txBody>
        </p:sp>
        <p:cxnSp>
          <p:nvCxnSpPr>
            <p:cNvPr id="10" name="AutoShape 46"/>
            <p:cNvCxnSpPr>
              <a:cxnSpLocks noChangeShapeType="1"/>
            </p:cNvCxnSpPr>
            <p:nvPr/>
          </p:nvCxnSpPr>
          <p:spPr bwMode="auto">
            <a:xfrm>
              <a:off x="3862873" y="251927"/>
              <a:ext cx="652780" cy="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11" name="AutoShape 47"/>
            <p:cNvSpPr>
              <a:spLocks noChangeArrowheads="1"/>
            </p:cNvSpPr>
            <p:nvPr/>
          </p:nvSpPr>
          <p:spPr bwMode="auto">
            <a:xfrm>
              <a:off x="4516016" y="1091682"/>
              <a:ext cx="839470" cy="708660"/>
            </a:xfrm>
            <a:prstGeom prst="can">
              <a:avLst>
                <a:gd name="adj" fmla="val 25000"/>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Cloud Server</a:t>
              </a:r>
            </a:p>
          </p:txBody>
        </p:sp>
        <p:sp>
          <p:nvSpPr>
            <p:cNvPr id="12" name="Rectangle 11"/>
            <p:cNvSpPr>
              <a:spLocks noChangeArrowheads="1"/>
            </p:cNvSpPr>
            <p:nvPr/>
          </p:nvSpPr>
          <p:spPr bwMode="auto">
            <a:xfrm>
              <a:off x="4516016" y="55984"/>
              <a:ext cx="913765" cy="493395"/>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Encrypt a file</a:t>
              </a:r>
            </a:p>
            <a:p>
              <a:pPr marL="0" marR="0">
                <a:lnSpc>
                  <a:spcPct val="115000"/>
                </a:lnSpc>
                <a:spcBef>
                  <a:spcPts val="0"/>
                </a:spcBef>
                <a:spcAft>
                  <a:spcPts val="1000"/>
                </a:spcAft>
              </a:pPr>
              <a:r>
                <a:rPr lang="en-US" sz="1100">
                  <a:effectLst/>
                  <a:latin typeface="Calibri"/>
                  <a:ea typeface="Calibri"/>
                  <a:cs typeface="Times New Roman"/>
                </a:rPr>
                <a:t> </a:t>
              </a:r>
            </a:p>
          </p:txBody>
        </p:sp>
        <p:cxnSp>
          <p:nvCxnSpPr>
            <p:cNvPr id="13" name="AutoShape 46"/>
            <p:cNvCxnSpPr>
              <a:cxnSpLocks noChangeShapeType="1"/>
            </p:cNvCxnSpPr>
            <p:nvPr/>
          </p:nvCxnSpPr>
          <p:spPr bwMode="auto">
            <a:xfrm>
              <a:off x="4907902" y="550506"/>
              <a:ext cx="0" cy="531845"/>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grpSp>
    </p:spTree>
    <p:extLst>
      <p:ext uri="{BB962C8B-B14F-4D97-AF65-F5344CB8AC3E}">
        <p14:creationId xmlns:p14="http://schemas.microsoft.com/office/powerpoint/2010/main" val="1164225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430472"/>
            <a:ext cx="7162800" cy="2585323"/>
          </a:xfrm>
          <a:prstGeom prst="rect">
            <a:avLst/>
          </a:prstGeom>
        </p:spPr>
        <p:txBody>
          <a:bodyPr wrap="square">
            <a:spAutoFit/>
          </a:bodyPr>
          <a:lstStyle/>
          <a:p>
            <a:pPr algn="just"/>
            <a:r>
              <a:rPr lang="en-US" b="1" dirty="0">
                <a:latin typeface="Times New Roman" pitchFamily="18" charset="0"/>
                <a:cs typeface="Times New Roman" pitchFamily="18" charset="0"/>
              </a:rPr>
              <a:t>USER</a:t>
            </a:r>
          </a:p>
          <a:p>
            <a:pPr algn="just"/>
            <a:r>
              <a:rPr lang="en-US" b="1" dirty="0">
                <a:latin typeface="Times New Roman" pitchFamily="18" charset="0"/>
                <a:cs typeface="Times New Roman" pitchFamily="18" charset="0"/>
              </a:rPr>
              <a:t>Authentication</a:t>
            </a:r>
          </a:p>
          <a:p>
            <a:pPr algn="just"/>
            <a:r>
              <a:rPr lang="en-US" b="1" dirty="0">
                <a:latin typeface="Times New Roman" pitchFamily="18" charset="0"/>
                <a:cs typeface="Times New Roman" pitchFamily="18" charset="0"/>
              </a:rPr>
              <a:t>Registration</a:t>
            </a:r>
          </a:p>
          <a:p>
            <a:pPr algn="just"/>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If you are the new user going to login into the application then you have to register first by providing necessary details. After successful completion of sign up process, the user has to login into the application by providing username and exact password</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grpSp>
        <p:nvGrpSpPr>
          <p:cNvPr id="4" name="Group 3"/>
          <p:cNvGrpSpPr>
            <a:grpSpLocks/>
          </p:cNvGrpSpPr>
          <p:nvPr/>
        </p:nvGrpSpPr>
        <p:grpSpPr bwMode="auto">
          <a:xfrm>
            <a:off x="2566352" y="3099753"/>
            <a:ext cx="4011295" cy="658495"/>
            <a:chOff x="2977" y="1531"/>
            <a:chExt cx="6317" cy="1037"/>
          </a:xfrm>
        </p:grpSpPr>
        <p:sp>
          <p:nvSpPr>
            <p:cNvPr id="5" name="Rectangle 4"/>
            <p:cNvSpPr>
              <a:spLocks noChangeArrowheads="1"/>
            </p:cNvSpPr>
            <p:nvPr/>
          </p:nvSpPr>
          <p:spPr bwMode="auto">
            <a:xfrm>
              <a:off x="2977" y="1803"/>
              <a:ext cx="1141" cy="493"/>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User</a:t>
              </a:r>
            </a:p>
          </p:txBody>
        </p:sp>
        <p:cxnSp>
          <p:nvCxnSpPr>
            <p:cNvPr id="6" name="AutoShape 36"/>
            <p:cNvCxnSpPr>
              <a:cxnSpLocks noChangeShapeType="1"/>
            </p:cNvCxnSpPr>
            <p:nvPr/>
          </p:nvCxnSpPr>
          <p:spPr bwMode="auto">
            <a:xfrm>
              <a:off x="4118" y="2076"/>
              <a:ext cx="1214" cy="13"/>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7" name="Rectangle 6"/>
            <p:cNvSpPr>
              <a:spLocks noChangeArrowheads="1"/>
            </p:cNvSpPr>
            <p:nvPr/>
          </p:nvSpPr>
          <p:spPr bwMode="auto">
            <a:xfrm>
              <a:off x="5332" y="1531"/>
              <a:ext cx="1440" cy="1037"/>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Provide Details to Register</a:t>
              </a:r>
            </a:p>
            <a:p>
              <a:pPr marL="0" marR="0">
                <a:lnSpc>
                  <a:spcPct val="115000"/>
                </a:lnSpc>
                <a:spcBef>
                  <a:spcPts val="0"/>
                </a:spcBef>
                <a:spcAft>
                  <a:spcPts val="1000"/>
                </a:spcAft>
              </a:pPr>
              <a:r>
                <a:rPr lang="en-US" sz="1100">
                  <a:effectLst/>
                  <a:latin typeface="Calibri"/>
                  <a:ea typeface="Calibri"/>
                  <a:cs typeface="Times New Roman"/>
                </a:rPr>
                <a:t> </a:t>
              </a:r>
            </a:p>
          </p:txBody>
        </p:sp>
        <p:cxnSp>
          <p:nvCxnSpPr>
            <p:cNvPr id="8" name="AutoShape 38"/>
            <p:cNvCxnSpPr>
              <a:cxnSpLocks noChangeShapeType="1"/>
            </p:cNvCxnSpPr>
            <p:nvPr/>
          </p:nvCxnSpPr>
          <p:spPr bwMode="auto">
            <a:xfrm>
              <a:off x="6830" y="2089"/>
              <a:ext cx="1141" cy="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9" name="AutoShape 39"/>
            <p:cNvSpPr>
              <a:spLocks noChangeArrowheads="1"/>
            </p:cNvSpPr>
            <p:nvPr/>
          </p:nvSpPr>
          <p:spPr bwMode="auto">
            <a:xfrm>
              <a:off x="7971" y="1609"/>
              <a:ext cx="1323" cy="843"/>
            </a:xfrm>
            <a:prstGeom prst="can">
              <a:avLst>
                <a:gd name="adj" fmla="val 25000"/>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DB</a:t>
              </a:r>
            </a:p>
          </p:txBody>
        </p:sp>
      </p:grpSp>
      <p:sp>
        <p:nvSpPr>
          <p:cNvPr id="3" name="Rectangle 2"/>
          <p:cNvSpPr/>
          <p:nvPr/>
        </p:nvSpPr>
        <p:spPr>
          <a:xfrm>
            <a:off x="548640" y="4312920"/>
            <a:ext cx="7162800" cy="1754326"/>
          </a:xfrm>
          <a:prstGeom prst="rect">
            <a:avLst/>
          </a:prstGeom>
        </p:spPr>
        <p:txBody>
          <a:bodyPr wrap="square">
            <a:spAutoFit/>
          </a:bodyPr>
          <a:lstStyle/>
          <a:p>
            <a:pPr algn="just">
              <a:lnSpc>
                <a:spcPct val="150000"/>
              </a:lnSpc>
            </a:pPr>
            <a:r>
              <a:rPr lang="en-US" b="1" dirty="0">
                <a:latin typeface="Times New Roman" pitchFamily="18" charset="0"/>
                <a:cs typeface="Times New Roman" pitchFamily="18" charset="0"/>
              </a:rPr>
              <a:t>Login</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The user has to provide exact username and password which was provided at the time of registration, if login success means it will take up to main page else it will remain in the login page itself. </a:t>
            </a:r>
          </a:p>
        </p:txBody>
      </p:sp>
    </p:spTree>
    <p:extLst>
      <p:ext uri="{BB962C8B-B14F-4D97-AF65-F5344CB8AC3E}">
        <p14:creationId xmlns:p14="http://schemas.microsoft.com/office/powerpoint/2010/main" val="394667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0990"/>
            <a:ext cx="515302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14400" y="4038600"/>
            <a:ext cx="7010400" cy="2120068"/>
          </a:xfrm>
          <a:prstGeom prst="rect">
            <a:avLst/>
          </a:prstGeom>
        </p:spPr>
        <p:txBody>
          <a:bodyPr wrap="square">
            <a:spAutoFit/>
          </a:bodyPr>
          <a:lstStyle/>
          <a:p>
            <a:pPr algn="just">
              <a:lnSpc>
                <a:spcPct val="150000"/>
              </a:lnSpc>
            </a:pPr>
            <a:r>
              <a:rPr lang="en-US" b="1" dirty="0">
                <a:latin typeface="Times New Roman" pitchFamily="18" charset="0"/>
                <a:cs typeface="Times New Roman" pitchFamily="18" charset="0"/>
              </a:rPr>
              <a:t>Keyword search</a:t>
            </a: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The user after the successful login goes to view the Searching page. In that category contains could request the file into cloud server. During the Process the keyword has to be encrypted and that could be wrapped to the cloud server.</a:t>
            </a:r>
          </a:p>
        </p:txBody>
      </p:sp>
    </p:spTree>
    <p:extLst>
      <p:ext uri="{BB962C8B-B14F-4D97-AF65-F5344CB8AC3E}">
        <p14:creationId xmlns:p14="http://schemas.microsoft.com/office/powerpoint/2010/main" val="396616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136" y="1773704"/>
            <a:ext cx="6934200" cy="1938992"/>
          </a:xfrm>
          <a:prstGeom prst="rect">
            <a:avLst/>
          </a:prstGeom>
        </p:spPr>
        <p:txBody>
          <a:bodyPr wrap="square">
            <a:spAutoFit/>
          </a:bodyPr>
          <a:lstStyle/>
          <a:p>
            <a:r>
              <a:rPr lang="en-US" sz="2000" b="1" dirty="0">
                <a:latin typeface="Times New Roman" pitchFamily="18" charset="0"/>
                <a:cs typeface="Times New Roman" pitchFamily="18" charset="0"/>
              </a:rPr>
              <a:t>Requesting File</a:t>
            </a:r>
            <a:endParaRPr lang="en-US" sz="2000" dirty="0">
              <a:latin typeface="Times New Roman" pitchFamily="18" charset="0"/>
              <a:cs typeface="Times New Roman" pitchFamily="18" charset="0"/>
            </a:endParaRPr>
          </a:p>
          <a:p>
            <a:pPr algn="just"/>
            <a:r>
              <a:rPr lang="en-US" sz="2000" b="1" dirty="0"/>
              <a:t>	</a:t>
            </a:r>
            <a:r>
              <a:rPr lang="en-US" sz="2000" dirty="0">
                <a:latin typeface="Times New Roman" pitchFamily="18" charset="0"/>
                <a:cs typeface="Times New Roman" pitchFamily="18" charset="0"/>
              </a:rPr>
              <a:t>In this phase the authenticated users view the multimedia services. The user wants to see the particular category of files then they have to access the category and they can generate a request. Once the Request is generated the Resource managers assign the task to the cloud server. </a:t>
            </a:r>
          </a:p>
        </p:txBody>
      </p:sp>
      <p:grpSp>
        <p:nvGrpSpPr>
          <p:cNvPr id="4" name="Group 3"/>
          <p:cNvGrpSpPr/>
          <p:nvPr/>
        </p:nvGrpSpPr>
        <p:grpSpPr>
          <a:xfrm>
            <a:off x="1120777" y="457200"/>
            <a:ext cx="5858510" cy="768350"/>
            <a:chOff x="0" y="0"/>
            <a:chExt cx="5858536" cy="768571"/>
          </a:xfrm>
        </p:grpSpPr>
        <p:sp>
          <p:nvSpPr>
            <p:cNvPr id="5" name="Rectangle 4"/>
            <p:cNvSpPr>
              <a:spLocks noChangeArrowheads="1"/>
            </p:cNvSpPr>
            <p:nvPr/>
          </p:nvSpPr>
          <p:spPr bwMode="auto">
            <a:xfrm>
              <a:off x="0" y="326572"/>
              <a:ext cx="724535" cy="264795"/>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User</a:t>
              </a:r>
            </a:p>
          </p:txBody>
        </p:sp>
        <p:cxnSp>
          <p:nvCxnSpPr>
            <p:cNvPr id="6" name="AutoShape 79"/>
            <p:cNvCxnSpPr>
              <a:cxnSpLocks noChangeShapeType="1"/>
            </p:cNvCxnSpPr>
            <p:nvPr/>
          </p:nvCxnSpPr>
          <p:spPr bwMode="auto">
            <a:xfrm flipV="1">
              <a:off x="727788" y="447870"/>
              <a:ext cx="621030" cy="1568"/>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7" name="Rectangle 6"/>
            <p:cNvSpPr>
              <a:spLocks noChangeArrowheads="1"/>
            </p:cNvSpPr>
            <p:nvPr/>
          </p:nvSpPr>
          <p:spPr bwMode="auto">
            <a:xfrm>
              <a:off x="1371600" y="149290"/>
              <a:ext cx="731520" cy="52197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US" sz="1100">
                  <a:effectLst/>
                  <a:latin typeface="Calibri"/>
                  <a:ea typeface="Calibri"/>
                  <a:cs typeface="Times New Roman"/>
                </a:rPr>
                <a:t>Search Keyword</a:t>
              </a:r>
            </a:p>
            <a:p>
              <a:pPr marL="0" marR="0">
                <a:lnSpc>
                  <a:spcPct val="115000"/>
                </a:lnSpc>
                <a:spcBef>
                  <a:spcPts val="0"/>
                </a:spcBef>
                <a:spcAft>
                  <a:spcPts val="0"/>
                </a:spcAft>
              </a:pPr>
              <a:r>
                <a:rPr lang="en-US" sz="1100">
                  <a:effectLst/>
                  <a:latin typeface="Calibri"/>
                  <a:ea typeface="Calibri"/>
                  <a:cs typeface="Times New Roman"/>
                </a:rPr>
                <a:t> </a:t>
              </a:r>
            </a:p>
          </p:txBody>
        </p:sp>
        <p:cxnSp>
          <p:nvCxnSpPr>
            <p:cNvPr id="8" name="AutoShape 81"/>
            <p:cNvCxnSpPr>
              <a:cxnSpLocks noChangeShapeType="1"/>
            </p:cNvCxnSpPr>
            <p:nvPr/>
          </p:nvCxnSpPr>
          <p:spPr bwMode="auto">
            <a:xfrm>
              <a:off x="2099388" y="447870"/>
              <a:ext cx="1061085" cy="254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9" name="AutoShape 82"/>
            <p:cNvSpPr>
              <a:spLocks noChangeArrowheads="1"/>
            </p:cNvSpPr>
            <p:nvPr/>
          </p:nvSpPr>
          <p:spPr bwMode="auto">
            <a:xfrm>
              <a:off x="4814596" y="233266"/>
              <a:ext cx="1043940" cy="535305"/>
            </a:xfrm>
            <a:prstGeom prst="can">
              <a:avLst>
                <a:gd name="adj" fmla="val 25000"/>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DB</a:t>
              </a:r>
            </a:p>
          </p:txBody>
        </p:sp>
        <p:sp>
          <p:nvSpPr>
            <p:cNvPr id="10" name="AutoShape 83"/>
            <p:cNvSpPr>
              <a:spLocks noChangeArrowheads="1"/>
            </p:cNvSpPr>
            <p:nvPr/>
          </p:nvSpPr>
          <p:spPr bwMode="auto">
            <a:xfrm>
              <a:off x="2976465" y="0"/>
              <a:ext cx="1268964" cy="680720"/>
            </a:xfrm>
            <a:prstGeom prst="parallelogram">
              <a:avLst>
                <a:gd name="adj" fmla="val 59922"/>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000">
                  <a:effectLst/>
                  <a:latin typeface="Times New Roman"/>
                  <a:ea typeface="Calibri"/>
                  <a:cs typeface="Times New Roman"/>
                </a:rPr>
                <a:t>Request file</a:t>
              </a:r>
              <a:endParaRPr lang="en-US" sz="1100">
                <a:effectLst/>
                <a:latin typeface="Calibri"/>
                <a:ea typeface="Calibri"/>
                <a:cs typeface="Times New Roman"/>
              </a:endParaRPr>
            </a:p>
          </p:txBody>
        </p:sp>
        <p:cxnSp>
          <p:nvCxnSpPr>
            <p:cNvPr id="11" name="AutoShape 89"/>
            <p:cNvCxnSpPr>
              <a:cxnSpLocks noChangeShapeType="1"/>
            </p:cNvCxnSpPr>
            <p:nvPr/>
          </p:nvCxnSpPr>
          <p:spPr bwMode="auto">
            <a:xfrm flipV="1">
              <a:off x="4049486" y="447870"/>
              <a:ext cx="760950" cy="3174"/>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grpSp>
      <p:grpSp>
        <p:nvGrpSpPr>
          <p:cNvPr id="12" name="Group 11"/>
          <p:cNvGrpSpPr/>
          <p:nvPr/>
        </p:nvGrpSpPr>
        <p:grpSpPr>
          <a:xfrm>
            <a:off x="1670053" y="3931342"/>
            <a:ext cx="6123309" cy="1896113"/>
            <a:chOff x="0" y="0"/>
            <a:chExt cx="6123720" cy="1896304"/>
          </a:xfrm>
        </p:grpSpPr>
        <p:sp>
          <p:nvSpPr>
            <p:cNvPr id="13" name="Rectangle 12"/>
            <p:cNvSpPr>
              <a:spLocks noChangeArrowheads="1"/>
            </p:cNvSpPr>
            <p:nvPr/>
          </p:nvSpPr>
          <p:spPr bwMode="auto">
            <a:xfrm>
              <a:off x="0" y="737118"/>
              <a:ext cx="684530" cy="28829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US" sz="1200">
                  <a:effectLst/>
                  <a:latin typeface="Times New Roman"/>
                  <a:ea typeface="Calibri"/>
                  <a:cs typeface="Times New Roman"/>
                </a:rPr>
                <a:t>User</a:t>
              </a:r>
              <a:endParaRPr lang="en-US" sz="1100">
                <a:effectLst/>
                <a:latin typeface="Calibri"/>
                <a:ea typeface="Calibri"/>
                <a:cs typeface="Times New Roman"/>
              </a:endParaRPr>
            </a:p>
          </p:txBody>
        </p:sp>
        <p:sp>
          <p:nvSpPr>
            <p:cNvPr id="14" name="Rectangle 13"/>
            <p:cNvSpPr>
              <a:spLocks noChangeArrowheads="1"/>
            </p:cNvSpPr>
            <p:nvPr/>
          </p:nvSpPr>
          <p:spPr bwMode="auto">
            <a:xfrm>
              <a:off x="1380931" y="0"/>
              <a:ext cx="927735" cy="50546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File 1</a:t>
              </a:r>
            </a:p>
          </p:txBody>
        </p:sp>
        <p:sp>
          <p:nvSpPr>
            <p:cNvPr id="15" name="Rectangle 14"/>
            <p:cNvSpPr>
              <a:spLocks noChangeArrowheads="1"/>
            </p:cNvSpPr>
            <p:nvPr/>
          </p:nvSpPr>
          <p:spPr bwMode="auto">
            <a:xfrm>
              <a:off x="4795935" y="821093"/>
              <a:ext cx="1327785" cy="51054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Cloud server</a:t>
              </a:r>
            </a:p>
          </p:txBody>
        </p:sp>
        <p:cxnSp>
          <p:nvCxnSpPr>
            <p:cNvPr id="16" name="AutoShape 97"/>
            <p:cNvCxnSpPr>
              <a:cxnSpLocks noChangeShapeType="1"/>
            </p:cNvCxnSpPr>
            <p:nvPr/>
          </p:nvCxnSpPr>
          <p:spPr bwMode="auto">
            <a:xfrm>
              <a:off x="2295331" y="195942"/>
              <a:ext cx="634365" cy="826135"/>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17" name="AutoShape 98"/>
            <p:cNvCxnSpPr>
              <a:cxnSpLocks noChangeShapeType="1"/>
            </p:cNvCxnSpPr>
            <p:nvPr/>
          </p:nvCxnSpPr>
          <p:spPr bwMode="auto">
            <a:xfrm flipV="1">
              <a:off x="2304661" y="1073020"/>
              <a:ext cx="624840" cy="503555"/>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18" name="AutoShape 99"/>
            <p:cNvCxnSpPr>
              <a:cxnSpLocks noChangeShapeType="1"/>
            </p:cNvCxnSpPr>
            <p:nvPr/>
          </p:nvCxnSpPr>
          <p:spPr bwMode="auto">
            <a:xfrm>
              <a:off x="2295331" y="951722"/>
              <a:ext cx="578498" cy="73686"/>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19" name="Rectangle 18"/>
            <p:cNvSpPr>
              <a:spLocks noChangeArrowheads="1"/>
            </p:cNvSpPr>
            <p:nvPr/>
          </p:nvSpPr>
          <p:spPr bwMode="auto">
            <a:xfrm>
              <a:off x="1380931" y="1362269"/>
              <a:ext cx="914400" cy="534035"/>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File N</a:t>
              </a:r>
            </a:p>
            <a:p>
              <a:pPr marL="0" marR="0">
                <a:lnSpc>
                  <a:spcPct val="115000"/>
                </a:lnSpc>
                <a:spcBef>
                  <a:spcPts val="0"/>
                </a:spcBef>
                <a:spcAft>
                  <a:spcPts val="1000"/>
                </a:spcAft>
              </a:pPr>
              <a:r>
                <a:rPr lang="en-US" sz="1100">
                  <a:effectLst/>
                  <a:latin typeface="Calibri"/>
                  <a:ea typeface="Calibri"/>
                  <a:cs typeface="Times New Roman"/>
                </a:rPr>
                <a:t> </a:t>
              </a:r>
            </a:p>
          </p:txBody>
        </p:sp>
        <p:sp>
          <p:nvSpPr>
            <p:cNvPr id="20" name="Rectangle 19"/>
            <p:cNvSpPr>
              <a:spLocks noChangeArrowheads="1"/>
            </p:cNvSpPr>
            <p:nvPr/>
          </p:nvSpPr>
          <p:spPr bwMode="auto">
            <a:xfrm>
              <a:off x="1380931" y="634481"/>
              <a:ext cx="914400" cy="503555"/>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File 2 </a:t>
              </a:r>
            </a:p>
            <a:p>
              <a:pPr marL="0" marR="0" algn="ctr">
                <a:lnSpc>
                  <a:spcPct val="115000"/>
                </a:lnSpc>
                <a:spcBef>
                  <a:spcPts val="0"/>
                </a:spcBef>
                <a:spcAft>
                  <a:spcPts val="1000"/>
                </a:spcAft>
              </a:pPr>
              <a:r>
                <a:rPr lang="en-US" sz="1100">
                  <a:effectLst/>
                  <a:latin typeface="Calibri"/>
                  <a:ea typeface="Calibri"/>
                  <a:cs typeface="Times New Roman"/>
                </a:rPr>
                <a:t> </a:t>
              </a:r>
            </a:p>
          </p:txBody>
        </p:sp>
        <p:cxnSp>
          <p:nvCxnSpPr>
            <p:cNvPr id="21" name="AutoShape 106"/>
            <p:cNvCxnSpPr>
              <a:cxnSpLocks noChangeShapeType="1"/>
            </p:cNvCxnSpPr>
            <p:nvPr/>
          </p:nvCxnSpPr>
          <p:spPr bwMode="auto">
            <a:xfrm flipV="1">
              <a:off x="681135" y="205273"/>
              <a:ext cx="695325" cy="615315"/>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22" name="AutoShape 107"/>
            <p:cNvCxnSpPr>
              <a:cxnSpLocks noChangeShapeType="1"/>
            </p:cNvCxnSpPr>
            <p:nvPr/>
          </p:nvCxnSpPr>
          <p:spPr bwMode="auto">
            <a:xfrm>
              <a:off x="699796" y="867746"/>
              <a:ext cx="679450" cy="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23" name="AutoShape 108"/>
            <p:cNvCxnSpPr>
              <a:cxnSpLocks noChangeShapeType="1"/>
            </p:cNvCxnSpPr>
            <p:nvPr/>
          </p:nvCxnSpPr>
          <p:spPr bwMode="auto">
            <a:xfrm>
              <a:off x="681135" y="961053"/>
              <a:ext cx="695325" cy="616585"/>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24" name="AutoShape 110"/>
            <p:cNvSpPr>
              <a:spLocks noChangeArrowheads="1"/>
            </p:cNvSpPr>
            <p:nvPr/>
          </p:nvSpPr>
          <p:spPr bwMode="auto">
            <a:xfrm>
              <a:off x="2873829" y="503853"/>
              <a:ext cx="1436370" cy="1016000"/>
            </a:xfrm>
            <a:prstGeom prst="diamond">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File           Request</a:t>
              </a:r>
            </a:p>
          </p:txBody>
        </p:sp>
        <p:cxnSp>
          <p:nvCxnSpPr>
            <p:cNvPr id="25" name="AutoShape 97"/>
            <p:cNvCxnSpPr>
              <a:cxnSpLocks noChangeShapeType="1"/>
            </p:cNvCxnSpPr>
            <p:nvPr/>
          </p:nvCxnSpPr>
          <p:spPr bwMode="auto">
            <a:xfrm>
              <a:off x="4310743" y="1026367"/>
              <a:ext cx="531845" cy="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grpSp>
    </p:spTree>
    <p:extLst>
      <p:ext uri="{BB962C8B-B14F-4D97-AF65-F5344CB8AC3E}">
        <p14:creationId xmlns:p14="http://schemas.microsoft.com/office/powerpoint/2010/main" val="2834943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620000" cy="1200329"/>
          </a:xfrm>
          <a:prstGeom prst="rect">
            <a:avLst/>
          </a:prstGeom>
        </p:spPr>
        <p:txBody>
          <a:bodyPr wrap="square">
            <a:spAutoFit/>
          </a:bodyPr>
          <a:lstStyle/>
          <a:p>
            <a:pPr algn="just"/>
            <a:r>
              <a:rPr lang="en-US" b="1" dirty="0">
                <a:latin typeface="Times New Roman" pitchFamily="18" charset="0"/>
                <a:cs typeface="Times New Roman" pitchFamily="18" charset="0"/>
              </a:rPr>
              <a:t>Wrap keyword </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The requested key is then wrapped with keyword and encrypted key. If this file is fetch by the attacker or the hacker then would be difficult to get the original format. So it’s tough chance to get the information.</a:t>
            </a:r>
          </a:p>
        </p:txBody>
      </p:sp>
      <p:grpSp>
        <p:nvGrpSpPr>
          <p:cNvPr id="3" name="Group 2"/>
          <p:cNvGrpSpPr/>
          <p:nvPr/>
        </p:nvGrpSpPr>
        <p:grpSpPr>
          <a:xfrm>
            <a:off x="1902142" y="3023235"/>
            <a:ext cx="5339713" cy="811529"/>
            <a:chOff x="0" y="0"/>
            <a:chExt cx="5340208" cy="811686"/>
          </a:xfrm>
        </p:grpSpPr>
        <p:sp>
          <p:nvSpPr>
            <p:cNvPr id="4" name="Rectangle 3"/>
            <p:cNvSpPr>
              <a:spLocks noChangeArrowheads="1"/>
            </p:cNvSpPr>
            <p:nvPr/>
          </p:nvSpPr>
          <p:spPr bwMode="auto">
            <a:xfrm>
              <a:off x="0" y="326572"/>
              <a:ext cx="724532" cy="264719"/>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User</a:t>
              </a:r>
            </a:p>
          </p:txBody>
        </p:sp>
        <p:cxnSp>
          <p:nvCxnSpPr>
            <p:cNvPr id="5" name="AutoShape 79"/>
            <p:cNvCxnSpPr>
              <a:cxnSpLocks noChangeShapeType="1"/>
            </p:cNvCxnSpPr>
            <p:nvPr/>
          </p:nvCxnSpPr>
          <p:spPr bwMode="auto">
            <a:xfrm flipV="1">
              <a:off x="727788" y="447870"/>
              <a:ext cx="621027" cy="1568"/>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6" name="Rectangle 5"/>
            <p:cNvSpPr>
              <a:spLocks noChangeArrowheads="1"/>
            </p:cNvSpPr>
            <p:nvPr/>
          </p:nvSpPr>
          <p:spPr bwMode="auto">
            <a:xfrm>
              <a:off x="1371600" y="149290"/>
              <a:ext cx="731517" cy="52182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US" sz="1100">
                  <a:effectLst/>
                  <a:latin typeface="Calibri"/>
                  <a:ea typeface="Calibri"/>
                  <a:cs typeface="Times New Roman"/>
                </a:rPr>
                <a:t>Search Keyword</a:t>
              </a:r>
            </a:p>
            <a:p>
              <a:pPr marL="0" marR="0">
                <a:lnSpc>
                  <a:spcPct val="115000"/>
                </a:lnSpc>
                <a:spcBef>
                  <a:spcPts val="0"/>
                </a:spcBef>
                <a:spcAft>
                  <a:spcPts val="0"/>
                </a:spcAft>
              </a:pPr>
              <a:r>
                <a:rPr lang="en-US" sz="1100">
                  <a:effectLst/>
                  <a:latin typeface="Calibri"/>
                  <a:ea typeface="Calibri"/>
                  <a:cs typeface="Times New Roman"/>
                </a:rPr>
                <a:t> </a:t>
              </a:r>
            </a:p>
          </p:txBody>
        </p:sp>
        <p:cxnSp>
          <p:nvCxnSpPr>
            <p:cNvPr id="7" name="AutoShape 81"/>
            <p:cNvCxnSpPr>
              <a:cxnSpLocks noChangeShapeType="1"/>
            </p:cNvCxnSpPr>
            <p:nvPr/>
          </p:nvCxnSpPr>
          <p:spPr bwMode="auto">
            <a:xfrm>
              <a:off x="2099388" y="447870"/>
              <a:ext cx="876935" cy="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8" name="AutoShape 83"/>
            <p:cNvSpPr>
              <a:spLocks noChangeArrowheads="1"/>
            </p:cNvSpPr>
            <p:nvPr/>
          </p:nvSpPr>
          <p:spPr bwMode="auto">
            <a:xfrm>
              <a:off x="2855168" y="0"/>
              <a:ext cx="1268730" cy="746125"/>
            </a:xfrm>
            <a:prstGeom prst="parallelogram">
              <a:avLst>
                <a:gd name="adj" fmla="val 59922"/>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000">
                  <a:effectLst/>
                  <a:latin typeface="Times New Roman"/>
                  <a:ea typeface="Calibri"/>
                  <a:cs typeface="Times New Roman"/>
                </a:rPr>
                <a:t>Encrypt keyword</a:t>
              </a:r>
              <a:endParaRPr lang="en-US" sz="1100">
                <a:effectLst/>
                <a:latin typeface="Calibri"/>
                <a:ea typeface="Calibri"/>
                <a:cs typeface="Times New Roman"/>
              </a:endParaRPr>
            </a:p>
          </p:txBody>
        </p:sp>
        <p:cxnSp>
          <p:nvCxnSpPr>
            <p:cNvPr id="9" name="AutoShape 89"/>
            <p:cNvCxnSpPr>
              <a:cxnSpLocks noChangeShapeType="1"/>
            </p:cNvCxnSpPr>
            <p:nvPr/>
          </p:nvCxnSpPr>
          <p:spPr bwMode="auto">
            <a:xfrm flipV="1">
              <a:off x="3844213" y="438539"/>
              <a:ext cx="760730" cy="254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10" name="Rectangle 9"/>
            <p:cNvSpPr>
              <a:spLocks noChangeArrowheads="1"/>
            </p:cNvSpPr>
            <p:nvPr/>
          </p:nvSpPr>
          <p:spPr bwMode="auto">
            <a:xfrm>
              <a:off x="4609323" y="83976"/>
              <a:ext cx="730885" cy="72771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US" sz="1100">
                  <a:effectLst/>
                  <a:latin typeface="Calibri"/>
                  <a:ea typeface="Calibri"/>
                  <a:cs typeface="Times New Roman"/>
                </a:rPr>
                <a:t>Wrap the word with key</a:t>
              </a:r>
            </a:p>
            <a:p>
              <a:pPr marL="0" marR="0">
                <a:lnSpc>
                  <a:spcPct val="115000"/>
                </a:lnSpc>
                <a:spcBef>
                  <a:spcPts val="0"/>
                </a:spcBef>
                <a:spcAft>
                  <a:spcPts val="0"/>
                </a:spcAft>
              </a:pPr>
              <a:r>
                <a:rPr lang="en-US" sz="1100">
                  <a:effectLst/>
                  <a:latin typeface="Calibri"/>
                  <a:ea typeface="Calibri"/>
                  <a:cs typeface="Times New Roman"/>
                </a:rPr>
                <a:t> </a:t>
              </a:r>
            </a:p>
          </p:txBody>
        </p:sp>
      </p:grpSp>
    </p:spTree>
    <p:extLst>
      <p:ext uri="{BB962C8B-B14F-4D97-AF65-F5344CB8AC3E}">
        <p14:creationId xmlns:p14="http://schemas.microsoft.com/office/powerpoint/2010/main" val="3498146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457200" y="215442"/>
            <a:ext cx="7772400" cy="7417415"/>
          </a:xfrm>
          <a:prstGeom prst="rect">
            <a:avLst/>
          </a:prstGeom>
          <a:noFill/>
          <a:ln w="9525">
            <a:noFill/>
            <a:miter lim="800000"/>
            <a:headEnd/>
            <a:tailEnd/>
          </a:ln>
        </p:spPr>
        <p:txBody>
          <a:bodyPr wrap="square" anchor="ctr">
            <a:spAutoFit/>
          </a:bodyPr>
          <a:lstStyle/>
          <a:p>
            <a:pPr algn="just"/>
            <a:r>
              <a:rPr lang="en-US" sz="2000" b="1" dirty="0">
                <a:latin typeface="Times New Roman" pitchFamily="18" charset="0"/>
                <a:cs typeface="Times New Roman" pitchFamily="18" charset="0"/>
              </a:rPr>
              <a:t>INTRODUCTION</a:t>
            </a:r>
            <a:r>
              <a:rPr lang="en-US" sz="2000" b="1" dirty="0" smtClean="0">
                <a:latin typeface="Times New Roman" pitchFamily="18" charset="0"/>
                <a:cs typeface="Times New Roman" pitchFamily="18" charset="0"/>
              </a:rPr>
              <a:t>: </a:t>
            </a:r>
          </a:p>
          <a:p>
            <a:pPr algn="just"/>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dirty="0"/>
              <a:t> One such mechanism is platform integrity verification for figure hosts that support the virtualized cloud infrastructure. Several giant cloud vendors have signaled sensible implementations of this mechanism, Cloud storage provides a convenient, massive, and scalable storage at low cost, but data privacy is a major concern that prevents users from storing files on the cloud trustingly. One way of enhancing privacy from data owner point of view is to encrypt the files before outsourcing them onto the cloud and decrypt the files after downloading them.  Primarily to safe guard the cloud infrastructure from corporate executive threats and advanced persistent threats. We tend to see  major improvement vectors regarding these implementations. First, details of such proprietary solutions aren't disclosed and may therefore not be enforced and improved by alternative cloud platforms. Second, to the most effective of our information, none of the solutions provides cloud tenants a symbol concerning the integrity of figure hosts supporting their slice of the cloud infrastructure. To address this, we tend to propose a group of protocols for sure launch of virtual machines, which give tenants with a symbol that the requested instances were launched on a number with associate degree expected code stack.</a:t>
            </a:r>
            <a:endParaRPr lang="en-US" sz="20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eaLnBrk="0" hangingPunct="0"/>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7620000" cy="1200329"/>
          </a:xfrm>
          <a:prstGeom prst="rect">
            <a:avLst/>
          </a:prstGeom>
        </p:spPr>
        <p:txBody>
          <a:bodyPr wrap="square">
            <a:spAutoFit/>
          </a:bodyPr>
          <a:lstStyle/>
          <a:p>
            <a:pPr algn="just"/>
            <a:r>
              <a:rPr lang="en-US" b="1" dirty="0">
                <a:latin typeface="Times New Roman" pitchFamily="18" charset="0"/>
                <a:cs typeface="Times New Roman" pitchFamily="18" charset="0"/>
              </a:rPr>
              <a:t>Retrieve file</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In this module the user will get a response file for the corresponding request. The request is initially generated by the user now the cloud server responds that request.</a:t>
            </a:r>
          </a:p>
        </p:txBody>
      </p:sp>
      <p:grpSp>
        <p:nvGrpSpPr>
          <p:cNvPr id="3" name="Group 2"/>
          <p:cNvGrpSpPr>
            <a:grpSpLocks/>
          </p:cNvGrpSpPr>
          <p:nvPr/>
        </p:nvGrpSpPr>
        <p:grpSpPr bwMode="auto">
          <a:xfrm>
            <a:off x="1236027" y="2072323"/>
            <a:ext cx="5626100" cy="3270885"/>
            <a:chOff x="1989" y="9567"/>
            <a:chExt cx="8860" cy="5151"/>
          </a:xfrm>
        </p:grpSpPr>
        <p:sp>
          <p:nvSpPr>
            <p:cNvPr id="4" name="Rectangle 3"/>
            <p:cNvSpPr>
              <a:spLocks noChangeArrowheads="1"/>
            </p:cNvSpPr>
            <p:nvPr/>
          </p:nvSpPr>
          <p:spPr bwMode="auto">
            <a:xfrm>
              <a:off x="1989" y="9982"/>
              <a:ext cx="1078" cy="454"/>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US" sz="1200">
                  <a:effectLst/>
                  <a:latin typeface="Times New Roman"/>
                  <a:ea typeface="Calibri"/>
                  <a:cs typeface="Times New Roman"/>
                </a:rPr>
                <a:t>User</a:t>
              </a:r>
              <a:endParaRPr lang="en-US" sz="1100">
                <a:effectLst/>
                <a:latin typeface="Calibri"/>
                <a:ea typeface="Calibri"/>
                <a:cs typeface="Times New Roman"/>
              </a:endParaRPr>
            </a:p>
          </p:txBody>
        </p:sp>
        <p:sp>
          <p:nvSpPr>
            <p:cNvPr id="5" name="AutoShape 50"/>
            <p:cNvSpPr>
              <a:spLocks noChangeArrowheads="1"/>
            </p:cNvSpPr>
            <p:nvPr/>
          </p:nvSpPr>
          <p:spPr bwMode="auto">
            <a:xfrm>
              <a:off x="9526" y="11185"/>
              <a:ext cx="1323" cy="1135"/>
            </a:xfrm>
            <a:prstGeom prst="can">
              <a:avLst>
                <a:gd name="adj" fmla="val 25000"/>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Cloud Server</a:t>
              </a:r>
            </a:p>
          </p:txBody>
        </p:sp>
        <p:sp>
          <p:nvSpPr>
            <p:cNvPr id="6" name="Rectangle 5"/>
            <p:cNvSpPr>
              <a:spLocks noChangeArrowheads="1"/>
            </p:cNvSpPr>
            <p:nvPr/>
          </p:nvSpPr>
          <p:spPr bwMode="auto">
            <a:xfrm>
              <a:off x="3903" y="9982"/>
              <a:ext cx="1141" cy="493"/>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Login</a:t>
              </a:r>
            </a:p>
          </p:txBody>
        </p:sp>
        <p:sp>
          <p:nvSpPr>
            <p:cNvPr id="7" name="AutoShape 52"/>
            <p:cNvSpPr>
              <a:spLocks noChangeArrowheads="1"/>
            </p:cNvSpPr>
            <p:nvPr/>
          </p:nvSpPr>
          <p:spPr bwMode="auto">
            <a:xfrm>
              <a:off x="6147" y="9567"/>
              <a:ext cx="2102" cy="1321"/>
            </a:xfrm>
            <a:prstGeom prst="diamond">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File           Request</a:t>
              </a:r>
            </a:p>
          </p:txBody>
        </p:sp>
        <p:cxnSp>
          <p:nvCxnSpPr>
            <p:cNvPr id="8" name="AutoShape 53"/>
            <p:cNvCxnSpPr>
              <a:cxnSpLocks noChangeShapeType="1"/>
              <a:stCxn id="7" idx="3"/>
            </p:cNvCxnSpPr>
            <p:nvPr/>
          </p:nvCxnSpPr>
          <p:spPr bwMode="auto">
            <a:xfrm>
              <a:off x="8249" y="10228"/>
              <a:ext cx="1277" cy="1488"/>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9" name="AutoShape 54"/>
            <p:cNvCxnSpPr>
              <a:cxnSpLocks noChangeShapeType="1"/>
            </p:cNvCxnSpPr>
            <p:nvPr/>
          </p:nvCxnSpPr>
          <p:spPr bwMode="auto">
            <a:xfrm>
              <a:off x="3039" y="10245"/>
              <a:ext cx="904" cy="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cxnSp>
          <p:nvCxnSpPr>
            <p:cNvPr id="10" name="AutoShape 55"/>
            <p:cNvCxnSpPr>
              <a:cxnSpLocks noChangeShapeType="1"/>
            </p:cNvCxnSpPr>
            <p:nvPr/>
          </p:nvCxnSpPr>
          <p:spPr bwMode="auto">
            <a:xfrm>
              <a:off x="5044" y="10245"/>
              <a:ext cx="1103" cy="0"/>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11" name="Rectangle 10"/>
            <p:cNvSpPr>
              <a:spLocks noChangeArrowheads="1"/>
            </p:cNvSpPr>
            <p:nvPr/>
          </p:nvSpPr>
          <p:spPr bwMode="auto">
            <a:xfrm>
              <a:off x="6147" y="12711"/>
              <a:ext cx="1729" cy="623"/>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Response File</a:t>
              </a:r>
            </a:p>
          </p:txBody>
        </p:sp>
        <p:cxnSp>
          <p:nvCxnSpPr>
            <p:cNvPr id="12" name="AutoShape 57"/>
            <p:cNvCxnSpPr>
              <a:cxnSpLocks noChangeShapeType="1"/>
            </p:cNvCxnSpPr>
            <p:nvPr/>
          </p:nvCxnSpPr>
          <p:spPr bwMode="auto">
            <a:xfrm flipH="1">
              <a:off x="7876" y="11789"/>
              <a:ext cx="1650" cy="1225"/>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sp>
          <p:nvSpPr>
            <p:cNvPr id="13" name="Rectangle 12"/>
            <p:cNvSpPr>
              <a:spLocks noChangeArrowheads="1"/>
            </p:cNvSpPr>
            <p:nvPr/>
          </p:nvSpPr>
          <p:spPr bwMode="auto">
            <a:xfrm>
              <a:off x="6147" y="14068"/>
              <a:ext cx="1645" cy="65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File Retrieval</a:t>
              </a:r>
            </a:p>
          </p:txBody>
        </p:sp>
        <p:cxnSp>
          <p:nvCxnSpPr>
            <p:cNvPr id="14" name="AutoShape 59"/>
            <p:cNvCxnSpPr>
              <a:cxnSpLocks noChangeShapeType="1"/>
            </p:cNvCxnSpPr>
            <p:nvPr/>
          </p:nvCxnSpPr>
          <p:spPr bwMode="auto">
            <a:xfrm>
              <a:off x="6978" y="13334"/>
              <a:ext cx="0" cy="734"/>
            </a:xfrm>
            <a:prstGeom prst="straightConnector1">
              <a:avLst/>
            </a:prstGeom>
            <a:noFill/>
            <a:ln w="12700">
              <a:solidFill>
                <a:srgbClr val="92CDD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205867">
                        <a:alpha val="50000"/>
                      </a:srgbClr>
                    </a:outerShdw>
                  </a:effectLst>
                </a14:hiddenEffects>
              </a:ext>
            </a:extLst>
          </p:spPr>
        </p:cxnSp>
      </p:grpSp>
    </p:spTree>
    <p:extLst>
      <p:ext uri="{BB962C8B-B14F-4D97-AF65-F5344CB8AC3E}">
        <p14:creationId xmlns:p14="http://schemas.microsoft.com/office/powerpoint/2010/main" val="2292912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243840" y="0"/>
            <a:ext cx="8138160" cy="6555641"/>
          </a:xfrm>
          <a:prstGeom prst="rect">
            <a:avLst/>
          </a:prstGeom>
          <a:noFill/>
          <a:ln w="9525">
            <a:noFill/>
            <a:miter lim="800000"/>
            <a:headEnd/>
            <a:tailEnd/>
          </a:ln>
        </p:spPr>
        <p:txBody>
          <a:bodyPr wrap="square">
            <a:spAutoFit/>
          </a:bodyPr>
          <a:lstStyle/>
          <a:p>
            <a:pPr algn="just"/>
            <a:r>
              <a:rPr lang="en-US" sz="2000" b="1" dirty="0">
                <a:latin typeface="Times New Roman" pitchFamily="18" charset="0"/>
                <a:cs typeface="Times New Roman" pitchFamily="18" charset="0"/>
              </a:rPr>
              <a:t>GIVEN INPUT AND EXPECTED OUTPUT:</a:t>
            </a: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CLOUD OWNER</a:t>
            </a: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Authentication:</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Input: Provide username and password to get permission for access.</a:t>
            </a:r>
          </a:p>
          <a:p>
            <a:pPr algn="just"/>
            <a:r>
              <a:rPr lang="en-US" sz="2000" dirty="0">
                <a:latin typeface="Times New Roman" pitchFamily="18" charset="0"/>
                <a:cs typeface="Times New Roman" pitchFamily="18" charset="0"/>
              </a:rPr>
              <a:t>Output: Became authenticated person to request and process the request.</a:t>
            </a:r>
          </a:p>
          <a:p>
            <a:pPr algn="just"/>
            <a:r>
              <a:rPr lang="en-US" sz="2000" b="1" dirty="0">
                <a:latin typeface="Times New Roman" pitchFamily="18" charset="0"/>
                <a:cs typeface="Times New Roman" pitchFamily="18" charset="0"/>
              </a:rPr>
              <a:t>Update a file </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Input: Provides the all task details and resource details that are allocated the specific tasks.</a:t>
            </a:r>
          </a:p>
          <a:p>
            <a:pPr algn="just"/>
            <a:r>
              <a:rPr lang="en-US" sz="2000" dirty="0">
                <a:latin typeface="Times New Roman" pitchFamily="18" charset="0"/>
                <a:cs typeface="Times New Roman" pitchFamily="18" charset="0"/>
              </a:rPr>
              <a:t>Output: It gives the overall task list that contains the task name, time duration and allocated resources to the tasks.</a:t>
            </a:r>
          </a:p>
          <a:p>
            <a:pPr algn="just"/>
            <a:r>
              <a:rPr lang="en-US" sz="2000" dirty="0">
                <a:latin typeface="Times New Roman" pitchFamily="18" charset="0"/>
                <a:cs typeface="Times New Roman" pitchFamily="18" charset="0"/>
              </a:rPr>
              <a:t> </a:t>
            </a:r>
          </a:p>
          <a:p>
            <a:pPr algn="just"/>
            <a:r>
              <a:rPr lang="en-US" sz="2000" b="1" dirty="0">
                <a:latin typeface="Times New Roman" pitchFamily="18" charset="0"/>
                <a:cs typeface="Times New Roman" pitchFamily="18" charset="0"/>
              </a:rPr>
              <a:t>Select stem </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Input: Programmer can upload the project file once they complete the task.</a:t>
            </a:r>
          </a:p>
          <a:p>
            <a:pPr algn="just"/>
            <a:r>
              <a:rPr lang="en-US" sz="2000" dirty="0">
                <a:latin typeface="Times New Roman" pitchFamily="18" charset="0"/>
                <a:cs typeface="Times New Roman" pitchFamily="18" charset="0"/>
              </a:rPr>
              <a:t>Output: The submitted project is stored to the Large scale system.</a:t>
            </a:r>
          </a:p>
          <a:p>
            <a:pPr algn="just"/>
            <a:r>
              <a:rPr lang="en-US" sz="2000" dirty="0">
                <a:latin typeface="Times New Roman" pitchFamily="18" charset="0"/>
                <a:cs typeface="Times New Roman" pitchFamily="18" charset="0"/>
              </a:rPr>
              <a:t> </a:t>
            </a:r>
          </a:p>
          <a:p>
            <a:pPr algn="just"/>
            <a:r>
              <a:rPr lang="en-US" sz="2000" b="1" dirty="0">
                <a:latin typeface="Times New Roman" pitchFamily="18" charset="0"/>
                <a:cs typeface="Times New Roman" pitchFamily="18" charset="0"/>
              </a:rPr>
              <a:t>Hash Set</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Input: Each and every completion of the task programmer has to test their code. </a:t>
            </a:r>
          </a:p>
          <a:p>
            <a:pPr algn="just"/>
            <a:r>
              <a:rPr lang="en-US" sz="2000" dirty="0">
                <a:latin typeface="Times New Roman" pitchFamily="18" charset="0"/>
                <a:cs typeface="Times New Roman" pitchFamily="18" charset="0"/>
              </a:rPr>
              <a:t>Output: The tested code is stored to the large scale system.</a:t>
            </a:r>
          </a:p>
          <a:p>
            <a:pPr algn="just"/>
            <a:r>
              <a:rPr lang="en-US" sz="2000" dirty="0">
                <a:latin typeface="Times New Roman" pitchFamily="18" charset="0"/>
                <a:cs typeface="Times New Roman" pitchFamily="18" charset="0"/>
              </a:rPr>
              <a:t> </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365760" y="152400"/>
            <a:ext cx="78486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b="1" dirty="0">
                <a:latin typeface="Times New Roman" pitchFamily="18" charset="0"/>
                <a:cs typeface="Times New Roman" pitchFamily="18" charset="0"/>
              </a:rPr>
              <a:t>File outsource</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Input: After the completion of task test engineer will test the entire code.</a:t>
            </a:r>
          </a:p>
          <a:p>
            <a:pPr algn="just"/>
            <a:r>
              <a:rPr lang="en-US" sz="2000" dirty="0">
                <a:latin typeface="Times New Roman" pitchFamily="18" charset="0"/>
                <a:cs typeface="Times New Roman" pitchFamily="18" charset="0"/>
              </a:rPr>
              <a:t>Output: During the testing time N-number of error will arise then it would be classified </a:t>
            </a:r>
            <a:r>
              <a:rPr lang="en-US" sz="2000" dirty="0" smtClean="0">
                <a:latin typeface="Times New Roman" pitchFamily="18" charset="0"/>
                <a:cs typeface="Times New Roman" pitchFamily="18" charset="0"/>
              </a:rPr>
              <a:t>here</a:t>
            </a:r>
          </a:p>
          <a:p>
            <a:pPr algn="just"/>
            <a:r>
              <a:rPr lang="en-US" sz="2000" b="1" dirty="0">
                <a:latin typeface="Times New Roman" pitchFamily="18" charset="0"/>
                <a:cs typeface="Times New Roman" pitchFamily="18" charset="0"/>
              </a:rPr>
              <a:t>TECHNIQUE USED OR ALGORITHM USED:</a:t>
            </a: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Order-preserving encryption</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An order-preserving symmetric encryption (or OPE) scheme is a deterministic symmetric encryption scheme whose encryption algorithm produces cipher texts that pre-serve numerical ordering of the plaintexts. In OPE; the order of the underlying plaintexts can be compared only with the computation of sub-linear complexity2 from the cipher texts without decrypting them. Owing to such efficiency, more efficient range queries can be supported with OPE compared to the case of using OB. Moreover, the result of range queries on cipher texts encrypted by OPE does not produce false positives because the comparison ability on cipher texts can distinguish whether a cipher text has the plaintext in a specified range when the server has an encryption of two borders of the range being queried in the plaintext-space. Unfortunately OPE does not support a weak version of IND-OCPA. This lack of security prompted this study to consider using OB instead of OPE. Unfortunately, there has been no research on the security of OB in a cryptographic sense.</a:t>
            </a:r>
          </a:p>
          <a:p>
            <a:pPr algn="just"/>
            <a:endParaRPr kumimoji="0" lang="en-US" sz="20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457200" y="228600"/>
            <a:ext cx="7696200"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AND SOFTWARE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SOFTWARE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Operating system	              : Windows7SP1,8,8.1</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IDE				: Microsoft Visual Studio .NET 2013</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Front End			: ASP.NET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Coding Language  	              : C#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Backend		              : SQL Server 2012</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HARDWARE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GB"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Processor		               : Pentium Dual Core 2.00GHZ</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GB"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Hard disk			: 140 GB</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GB"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Mouse				: Logitech.</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GB"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RAM				: 2GB(minimum)</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Keyboard			: 110 keys enhanced.</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57200" y="0"/>
            <a:ext cx="7620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DESIGN: </a:t>
            </a: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 CASE DIAGRAM: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 use case diagram is a type of behavioral diagram created from a Use-case analysis. The purpose of use case is to present overview of the functionality provided by the system in terms of actors, their goals and any dependencies between those use cases.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84960" y="2362200"/>
            <a:ext cx="5943600" cy="398716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381000" y="0"/>
            <a:ext cx="78486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CLASS DIAGRAM: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class diagram in the UML is a type of static structure diagram that describes the structure of a system by showing the system’s classes, their attributes, and the relationships between the classes.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Private visibility hides information from anything outside the class partition. Public visibility allows all other classes to view the marked information.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Protected visibility allows child classes to access information they inherited from a parent class.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514600"/>
            <a:ext cx="4876800" cy="4109978"/>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381000" y="0"/>
            <a:ext cx="78486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OBJECT DIAGRAM:</a:t>
            </a: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An </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object diagram</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in the Unified Modeling Language (UML) is a diagram that shows a complete or partial view of the structure of a modeled system at a specific time.</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 Object diagram focuses on some particular set of object instances and attributes, and the links between the instances. A correlated set of object diagrams provides insight into how an arbitrary view of a system is expected to evolve over time.</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Object diagrams are more concrete than class diagrams, and are often used to provide examples, or act as test cases for the class diagrams. Only those aspects of a model that are of current interest need be shown on an object diagram.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34147" y="-95476"/>
            <a:ext cx="5958205" cy="6713855"/>
            <a:chOff x="1363" y="3405"/>
            <a:chExt cx="9383" cy="11118"/>
          </a:xfrm>
        </p:grpSpPr>
        <p:sp>
          <p:nvSpPr>
            <p:cNvPr id="4" name="Rectangle 3"/>
            <p:cNvSpPr>
              <a:spLocks noChangeArrowheads="1"/>
            </p:cNvSpPr>
            <p:nvPr/>
          </p:nvSpPr>
          <p:spPr bwMode="auto">
            <a:xfrm>
              <a:off x="1363" y="9190"/>
              <a:ext cx="2348" cy="1856"/>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a:t>
              </a:r>
            </a:p>
            <a:p>
              <a:pPr marL="0" marR="0">
                <a:lnSpc>
                  <a:spcPct val="115000"/>
                </a:lnSpc>
                <a:spcBef>
                  <a:spcPts val="0"/>
                </a:spcBef>
                <a:spcAft>
                  <a:spcPts val="1000"/>
                </a:spcAft>
              </a:pPr>
              <a:r>
                <a:rPr lang="en-US" sz="1100">
                  <a:effectLst/>
                  <a:latin typeface="Calibri"/>
                  <a:ea typeface="Calibri"/>
                  <a:cs typeface="Times New Roman"/>
                </a:rPr>
                <a:t>Username= Admin/                 User</a:t>
              </a:r>
            </a:p>
            <a:p>
              <a:pPr marL="0" marR="0">
                <a:lnSpc>
                  <a:spcPct val="115000"/>
                </a:lnSpc>
                <a:spcBef>
                  <a:spcPts val="0"/>
                </a:spcBef>
                <a:spcAft>
                  <a:spcPts val="1000"/>
                </a:spcAft>
              </a:pPr>
              <a:r>
                <a:rPr lang="en-US" sz="1100">
                  <a:effectLst/>
                  <a:latin typeface="Calibri"/>
                  <a:ea typeface="Calibri"/>
                  <a:cs typeface="Times New Roman"/>
                </a:rPr>
                <a:t>PassWord=*****</a:t>
              </a:r>
            </a:p>
          </p:txBody>
        </p:sp>
        <p:sp>
          <p:nvSpPr>
            <p:cNvPr id="5" name="Rectangle 4"/>
            <p:cNvSpPr>
              <a:spLocks noChangeArrowheads="1"/>
            </p:cNvSpPr>
            <p:nvPr/>
          </p:nvSpPr>
          <p:spPr bwMode="auto">
            <a:xfrm>
              <a:off x="8173" y="3405"/>
              <a:ext cx="2323" cy="1323"/>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a:t>
              </a:r>
            </a:p>
            <a:p>
              <a:pPr marL="0" marR="0">
                <a:lnSpc>
                  <a:spcPct val="115000"/>
                </a:lnSpc>
                <a:spcBef>
                  <a:spcPts val="0"/>
                </a:spcBef>
                <a:spcAft>
                  <a:spcPts val="1000"/>
                </a:spcAft>
              </a:pPr>
              <a:r>
                <a:rPr lang="en-US" sz="1100">
                  <a:effectLst/>
                  <a:latin typeface="Calibri"/>
                  <a:ea typeface="Calibri"/>
                  <a:cs typeface="Times New Roman"/>
                </a:rPr>
                <a:t>File Name=xxxx Name=yyyy         </a:t>
              </a:r>
            </a:p>
            <a:p>
              <a:pPr marL="0" marR="0">
                <a:lnSpc>
                  <a:spcPct val="115000"/>
                </a:lnSpc>
                <a:spcBef>
                  <a:spcPts val="0"/>
                </a:spcBef>
                <a:spcAft>
                  <a:spcPts val="1000"/>
                </a:spcAft>
              </a:pPr>
              <a:r>
                <a:rPr lang="en-US" sz="1100">
                  <a:effectLst/>
                  <a:latin typeface="Calibri"/>
                  <a:ea typeface="Calibri"/>
                  <a:cs typeface="Times New Roman"/>
                </a:rPr>
                <a:t> </a:t>
              </a:r>
            </a:p>
          </p:txBody>
        </p:sp>
        <p:sp>
          <p:nvSpPr>
            <p:cNvPr id="6" name="Rectangle 5"/>
            <p:cNvSpPr>
              <a:spLocks noChangeArrowheads="1"/>
            </p:cNvSpPr>
            <p:nvPr/>
          </p:nvSpPr>
          <p:spPr bwMode="auto">
            <a:xfrm>
              <a:off x="8238" y="5572"/>
              <a:ext cx="2400" cy="1686"/>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a:t>
              </a:r>
            </a:p>
            <a:p>
              <a:pPr marL="0" marR="0">
                <a:lnSpc>
                  <a:spcPct val="115000"/>
                </a:lnSpc>
                <a:spcBef>
                  <a:spcPts val="0"/>
                </a:spcBef>
                <a:spcAft>
                  <a:spcPts val="1000"/>
                </a:spcAft>
              </a:pPr>
              <a:r>
                <a:rPr lang="en-US" sz="1100">
                  <a:effectLst/>
                  <a:latin typeface="Calibri"/>
                  <a:ea typeface="Calibri"/>
                  <a:cs typeface="Times New Roman"/>
                </a:rPr>
                <a:t>File=xxxx</a:t>
              </a:r>
            </a:p>
            <a:p>
              <a:pPr marL="0" marR="0">
                <a:lnSpc>
                  <a:spcPct val="115000"/>
                </a:lnSpc>
                <a:spcBef>
                  <a:spcPts val="0"/>
                </a:spcBef>
                <a:spcAft>
                  <a:spcPts val="1000"/>
                </a:spcAft>
              </a:pPr>
              <a:r>
                <a:rPr lang="en-US" sz="1100">
                  <a:effectLst/>
                  <a:latin typeface="Calibri"/>
                  <a:ea typeface="Calibri"/>
                  <a:cs typeface="Times New Roman"/>
                </a:rPr>
                <a:t>File No= F1 or F2 or F3 ……. </a:t>
              </a:r>
            </a:p>
          </p:txBody>
        </p:sp>
        <p:sp>
          <p:nvSpPr>
            <p:cNvPr id="7" name="Rectangle 6"/>
            <p:cNvSpPr>
              <a:spLocks noChangeArrowheads="1"/>
            </p:cNvSpPr>
            <p:nvPr/>
          </p:nvSpPr>
          <p:spPr bwMode="auto">
            <a:xfrm>
              <a:off x="8250" y="8010"/>
              <a:ext cx="2496" cy="2024"/>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a:t>
              </a:r>
            </a:p>
            <a:p>
              <a:pPr marL="0" marR="0">
                <a:lnSpc>
                  <a:spcPct val="115000"/>
                </a:lnSpc>
                <a:spcBef>
                  <a:spcPts val="0"/>
                </a:spcBef>
                <a:spcAft>
                  <a:spcPts val="1000"/>
                </a:spcAft>
              </a:pPr>
              <a:r>
                <a:rPr lang="en-US" sz="1100">
                  <a:effectLst/>
                  <a:latin typeface="Calibri"/>
                  <a:ea typeface="Calibri"/>
                  <a:cs typeface="Times New Roman"/>
                </a:rPr>
                <a:t>File=xxxx</a:t>
              </a:r>
            </a:p>
            <a:p>
              <a:pPr marL="0" marR="0">
                <a:lnSpc>
                  <a:spcPct val="115000"/>
                </a:lnSpc>
                <a:spcBef>
                  <a:spcPts val="0"/>
                </a:spcBef>
                <a:spcAft>
                  <a:spcPts val="1000"/>
                </a:spcAft>
              </a:pPr>
              <a:r>
                <a:rPr lang="en-US" sz="1100">
                  <a:effectLst/>
                  <a:latin typeface="Calibri"/>
                  <a:ea typeface="Calibri"/>
                  <a:cs typeface="Times New Roman"/>
                </a:rPr>
                <a:t>Score= S1 or S2 or S3 </a:t>
              </a:r>
            </a:p>
          </p:txBody>
        </p:sp>
        <p:sp>
          <p:nvSpPr>
            <p:cNvPr id="8" name="Rectangle 7"/>
            <p:cNvSpPr>
              <a:spLocks noChangeArrowheads="1"/>
            </p:cNvSpPr>
            <p:nvPr/>
          </p:nvSpPr>
          <p:spPr bwMode="auto">
            <a:xfrm>
              <a:off x="8238" y="10438"/>
              <a:ext cx="2400" cy="1789"/>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a:t>
              </a:r>
            </a:p>
            <a:p>
              <a:pPr marL="0" marR="0">
                <a:lnSpc>
                  <a:spcPct val="115000"/>
                </a:lnSpc>
                <a:spcBef>
                  <a:spcPts val="0"/>
                </a:spcBef>
                <a:spcAft>
                  <a:spcPts val="0"/>
                </a:spcAft>
              </a:pPr>
              <a:r>
                <a:rPr lang="en-US" sz="1100">
                  <a:effectLst/>
                  <a:latin typeface="Calibri"/>
                  <a:ea typeface="Calibri"/>
                  <a:cs typeface="Times New Roman"/>
                </a:rPr>
                <a:t>Keyword=xxxx,   </a:t>
              </a:r>
            </a:p>
            <a:p>
              <a:pPr marL="0" marR="0">
                <a:lnSpc>
                  <a:spcPct val="115000"/>
                </a:lnSpc>
                <a:spcBef>
                  <a:spcPts val="0"/>
                </a:spcBef>
                <a:spcAft>
                  <a:spcPts val="0"/>
                </a:spcAft>
              </a:pPr>
              <a:r>
                <a:rPr lang="en-US" sz="1100">
                  <a:effectLst/>
                  <a:latin typeface="Calibri"/>
                  <a:ea typeface="Calibri"/>
                  <a:cs typeface="Times New Roman"/>
                </a:rPr>
                <a:t>File name=zzzz</a:t>
              </a:r>
            </a:p>
            <a:p>
              <a:pPr marL="0" marR="0">
                <a:lnSpc>
                  <a:spcPct val="115000"/>
                </a:lnSpc>
                <a:spcBef>
                  <a:spcPts val="0"/>
                </a:spcBef>
                <a:spcAft>
                  <a:spcPts val="0"/>
                </a:spcAft>
              </a:pPr>
              <a:r>
                <a:rPr lang="en-US" sz="1100">
                  <a:effectLst/>
                  <a:latin typeface="Calibri"/>
                  <a:ea typeface="Calibri"/>
                  <a:cs typeface="Times New Roman"/>
                </a:rPr>
                <a:t>Key=xyxzxc</a:t>
              </a:r>
            </a:p>
            <a:p>
              <a:pPr marL="0" marR="0">
                <a:lnSpc>
                  <a:spcPct val="115000"/>
                </a:lnSpc>
                <a:spcBef>
                  <a:spcPts val="0"/>
                </a:spcBef>
                <a:spcAft>
                  <a:spcPts val="0"/>
                </a:spcAft>
              </a:pPr>
              <a:r>
                <a:rPr lang="en-US" sz="1100">
                  <a:effectLst/>
                  <a:latin typeface="Calibri"/>
                  <a:ea typeface="Calibri"/>
                  <a:cs typeface="Times New Roman"/>
                </a:rPr>
                <a:t>File type=yyyy</a:t>
              </a:r>
            </a:p>
          </p:txBody>
        </p:sp>
        <p:sp>
          <p:nvSpPr>
            <p:cNvPr id="9" name="Rectangle 8"/>
            <p:cNvSpPr>
              <a:spLocks noChangeArrowheads="1"/>
            </p:cNvSpPr>
            <p:nvPr/>
          </p:nvSpPr>
          <p:spPr bwMode="auto">
            <a:xfrm>
              <a:off x="8173" y="12758"/>
              <a:ext cx="2465" cy="1765"/>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a:t>
              </a:r>
            </a:p>
            <a:p>
              <a:pPr marL="0" marR="0">
                <a:lnSpc>
                  <a:spcPct val="115000"/>
                </a:lnSpc>
                <a:spcBef>
                  <a:spcPts val="0"/>
                </a:spcBef>
                <a:spcAft>
                  <a:spcPts val="0"/>
                </a:spcAft>
              </a:pPr>
              <a:r>
                <a:rPr lang="en-US" sz="1100">
                  <a:effectLst/>
                  <a:latin typeface="Calibri"/>
                  <a:ea typeface="Calibri"/>
                  <a:cs typeface="Times New Roman"/>
                </a:rPr>
                <a:t> </a:t>
              </a:r>
            </a:p>
            <a:p>
              <a:pPr marL="0" marR="0">
                <a:lnSpc>
                  <a:spcPct val="115000"/>
                </a:lnSpc>
                <a:spcBef>
                  <a:spcPts val="0"/>
                </a:spcBef>
                <a:spcAft>
                  <a:spcPts val="0"/>
                </a:spcAft>
              </a:pPr>
              <a:r>
                <a:rPr lang="en-US" sz="1100">
                  <a:effectLst/>
                  <a:latin typeface="Calibri"/>
                  <a:ea typeface="Calibri"/>
                  <a:cs typeface="Times New Roman"/>
                </a:rPr>
                <a:t>File Name= xxxx,</a:t>
              </a:r>
            </a:p>
            <a:p>
              <a:pPr marL="0" marR="0">
                <a:lnSpc>
                  <a:spcPct val="115000"/>
                </a:lnSpc>
                <a:spcBef>
                  <a:spcPts val="0"/>
                </a:spcBef>
                <a:spcAft>
                  <a:spcPts val="0"/>
                </a:spcAft>
              </a:pPr>
              <a:r>
                <a:rPr lang="en-US" sz="1100">
                  <a:effectLst/>
                  <a:latin typeface="Calibri"/>
                  <a:ea typeface="Calibri"/>
                  <a:cs typeface="Times New Roman"/>
                </a:rPr>
                <a:t>Size=zzz</a:t>
              </a:r>
            </a:p>
            <a:p>
              <a:pPr marL="0" marR="0">
                <a:lnSpc>
                  <a:spcPct val="115000"/>
                </a:lnSpc>
                <a:spcBef>
                  <a:spcPts val="0"/>
                </a:spcBef>
                <a:spcAft>
                  <a:spcPts val="0"/>
                </a:spcAft>
              </a:pPr>
              <a:r>
                <a:rPr lang="en-US" sz="1100">
                  <a:effectLst/>
                  <a:latin typeface="Calibri"/>
                  <a:ea typeface="Calibri"/>
                  <a:cs typeface="Times New Roman"/>
                </a:rPr>
                <a:t> </a:t>
              </a:r>
            </a:p>
          </p:txBody>
        </p:sp>
        <p:sp>
          <p:nvSpPr>
            <p:cNvPr id="10" name="Text Box 10"/>
            <p:cNvSpPr txBox="1">
              <a:spLocks noChangeArrowheads="1"/>
            </p:cNvSpPr>
            <p:nvPr/>
          </p:nvSpPr>
          <p:spPr bwMode="auto">
            <a:xfrm>
              <a:off x="1363" y="9190"/>
              <a:ext cx="2348" cy="416"/>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a:t>
              </a:r>
              <a:r>
                <a:rPr lang="en-US" sz="1200">
                  <a:effectLst/>
                  <a:latin typeface="Times New Roman"/>
                  <a:ea typeface="Calibri"/>
                  <a:cs typeface="Times New Roman"/>
                </a:rPr>
                <a:t> Login</a:t>
              </a:r>
              <a:endParaRPr lang="en-US" sz="1100">
                <a:effectLst/>
                <a:latin typeface="Calibri"/>
                <a:ea typeface="Calibri"/>
                <a:cs typeface="Times New Roman"/>
              </a:endParaRPr>
            </a:p>
          </p:txBody>
        </p:sp>
        <p:sp>
          <p:nvSpPr>
            <p:cNvPr id="11" name="Text Box 11"/>
            <p:cNvSpPr txBox="1">
              <a:spLocks noChangeArrowheads="1"/>
            </p:cNvSpPr>
            <p:nvPr/>
          </p:nvSpPr>
          <p:spPr bwMode="auto">
            <a:xfrm>
              <a:off x="8173" y="3405"/>
              <a:ext cx="2323" cy="402"/>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Choose Files</a:t>
              </a:r>
            </a:p>
          </p:txBody>
        </p:sp>
        <p:sp>
          <p:nvSpPr>
            <p:cNvPr id="12" name="Text Box 12"/>
            <p:cNvSpPr txBox="1">
              <a:spLocks noChangeArrowheads="1"/>
            </p:cNvSpPr>
            <p:nvPr/>
          </p:nvSpPr>
          <p:spPr bwMode="auto">
            <a:xfrm>
              <a:off x="8250" y="5572"/>
              <a:ext cx="2400" cy="402"/>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Out Source File</a:t>
              </a:r>
            </a:p>
          </p:txBody>
        </p:sp>
        <p:sp>
          <p:nvSpPr>
            <p:cNvPr id="13" name="Text Box 13"/>
            <p:cNvSpPr txBox="1">
              <a:spLocks noChangeArrowheads="1"/>
            </p:cNvSpPr>
            <p:nvPr/>
          </p:nvSpPr>
          <p:spPr bwMode="auto">
            <a:xfrm>
              <a:off x="8250" y="8010"/>
              <a:ext cx="2496" cy="39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Search a file</a:t>
              </a:r>
            </a:p>
          </p:txBody>
        </p:sp>
        <p:sp>
          <p:nvSpPr>
            <p:cNvPr id="14" name="Text Box 14"/>
            <p:cNvSpPr txBox="1">
              <a:spLocks noChangeArrowheads="1"/>
            </p:cNvSpPr>
            <p:nvPr/>
          </p:nvSpPr>
          <p:spPr bwMode="auto">
            <a:xfrm>
              <a:off x="8238" y="10438"/>
              <a:ext cx="2400" cy="466"/>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Wrap File</a:t>
              </a:r>
            </a:p>
          </p:txBody>
        </p:sp>
        <p:sp>
          <p:nvSpPr>
            <p:cNvPr id="15" name="Text Box 15"/>
            <p:cNvSpPr txBox="1">
              <a:spLocks noChangeArrowheads="1"/>
            </p:cNvSpPr>
            <p:nvPr/>
          </p:nvSpPr>
          <p:spPr bwMode="auto">
            <a:xfrm>
              <a:off x="8173" y="12758"/>
              <a:ext cx="2465" cy="455"/>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Retrieve file</a:t>
              </a:r>
            </a:p>
          </p:txBody>
        </p:sp>
        <p:cxnSp>
          <p:nvCxnSpPr>
            <p:cNvPr id="16" name="AutoShape 16"/>
            <p:cNvCxnSpPr>
              <a:cxnSpLocks noChangeShapeType="1"/>
            </p:cNvCxnSpPr>
            <p:nvPr/>
          </p:nvCxnSpPr>
          <p:spPr bwMode="auto">
            <a:xfrm flipV="1">
              <a:off x="3711" y="3950"/>
              <a:ext cx="4462" cy="565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7"/>
            <p:cNvCxnSpPr>
              <a:cxnSpLocks noChangeShapeType="1"/>
            </p:cNvCxnSpPr>
            <p:nvPr/>
          </p:nvCxnSpPr>
          <p:spPr bwMode="auto">
            <a:xfrm flipV="1">
              <a:off x="3711" y="8789"/>
              <a:ext cx="4527" cy="12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8"/>
            <p:cNvCxnSpPr>
              <a:cxnSpLocks noChangeShapeType="1"/>
            </p:cNvCxnSpPr>
            <p:nvPr/>
          </p:nvCxnSpPr>
          <p:spPr bwMode="auto">
            <a:xfrm>
              <a:off x="3711" y="10268"/>
              <a:ext cx="4501" cy="77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AutoShape 19"/>
            <p:cNvCxnSpPr>
              <a:cxnSpLocks noChangeShapeType="1"/>
            </p:cNvCxnSpPr>
            <p:nvPr/>
          </p:nvCxnSpPr>
          <p:spPr bwMode="auto">
            <a:xfrm>
              <a:off x="3711" y="10566"/>
              <a:ext cx="4462" cy="264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ChangeArrowheads="1"/>
          </p:cNvSpPr>
          <p:nvPr/>
        </p:nvSpPr>
        <p:spPr bwMode="auto">
          <a:xfrm>
            <a:off x="381000" y="0"/>
            <a:ext cx="78486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tab pos="5462588" algn="l"/>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STATE DIAGRAM: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5462588" algn="l"/>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 state diagram is a type of diagram used in computer science and related fields to describe the behavior of systems. State diagrams require that the system described is composed of a finite number of states; sometimes, this is indeed the case, while at other times this is a reasonable abstraction. There are many forms of state diagrams, which differ slightly and have different semantics.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29485" y="1676400"/>
            <a:ext cx="4151630" cy="540194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152400"/>
            <a:ext cx="7924800" cy="4401205"/>
          </a:xfrm>
          <a:prstGeom prst="rect">
            <a:avLst/>
          </a:prstGeom>
          <a:noFill/>
          <a:ln w="9525">
            <a:noFill/>
            <a:miter lim="800000"/>
            <a:headEnd/>
            <a:tailEnd/>
          </a:ln>
        </p:spPr>
        <p:txBody>
          <a:bodyPr anchor="ctr">
            <a:spAutoFit/>
          </a:bodyPr>
          <a:lstStyle/>
          <a:p>
            <a:pPr algn="just"/>
            <a:r>
              <a:rPr lang="en-US" sz="2000" b="1" dirty="0">
                <a:latin typeface="Times New Roman" pitchFamily="18" charset="0"/>
                <a:cs typeface="Times New Roman" pitchFamily="18" charset="0"/>
              </a:rPr>
              <a:t>ACTIVITY </a:t>
            </a:r>
            <a:r>
              <a:rPr lang="en-US" sz="2000" b="1" dirty="0" smtClean="0">
                <a:latin typeface="Times New Roman" pitchFamily="18" charset="0"/>
                <a:cs typeface="Times New Roman" pitchFamily="18" charset="0"/>
              </a:rPr>
              <a:t>DIAGRAM</a:t>
            </a:r>
          </a:p>
          <a:p>
            <a:pPr algn="just"/>
            <a:endParaRPr lang="en-US" sz="2000" dirty="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	Activity </a:t>
            </a:r>
            <a:r>
              <a:rPr lang="en-US" sz="2000" dirty="0">
                <a:latin typeface="Times New Roman" pitchFamily="18" charset="0"/>
                <a:cs typeface="Times New Roman" pitchFamily="18" charset="0"/>
              </a:rPr>
              <a:t>diagram are a loosely defined diagram to show workflows of stepwise activities and actions, with support for choice, iteration and concurrency. UML, activity diagrams can be used to describe the business and operational step-by-step workflows of components in a system. UML activity diagrams could potentially model the internal logic of a complex operation. In many ways UML activity diagrams are the object-oriented equivalent of flow charts and data flow diagrams (DFDs) from structural development.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381000" y="744869"/>
            <a:ext cx="7848600" cy="5801588"/>
          </a:xfrm>
          <a:prstGeom prst="rect">
            <a:avLst/>
          </a:prstGeom>
          <a:noFill/>
          <a:ln w="9525">
            <a:noFill/>
            <a:miter lim="800000"/>
            <a:headEnd/>
            <a:tailEnd/>
          </a:ln>
        </p:spPr>
        <p:txBody>
          <a:bodyPr anchor="ctr">
            <a:spAutoFit/>
          </a:bodyPr>
          <a:lstStyle/>
          <a:p>
            <a:r>
              <a:rPr lang="en-US" sz="2400" b="1" dirty="0" smtClean="0">
                <a:latin typeface="Times New Roman" pitchFamily="18" charset="0"/>
                <a:cs typeface="Times New Roman" pitchFamily="18" charset="0"/>
              </a:rPr>
              <a:t>SCOPE </a:t>
            </a:r>
            <a:r>
              <a:rPr lang="en-US" sz="2400" b="1" dirty="0">
                <a:latin typeface="Times New Roman" pitchFamily="18" charset="0"/>
                <a:cs typeface="Times New Roman" pitchFamily="18" charset="0"/>
              </a:rPr>
              <a:t>OF THE PROJECT</a:t>
            </a:r>
            <a:endParaRPr lang="en-US" sz="2400" dirty="0">
              <a:latin typeface="Times New Roman" pitchFamily="18" charset="0"/>
              <a:cs typeface="Times New Roman" pitchFamily="18" charset="0"/>
            </a:endParaRPr>
          </a:p>
          <a:p>
            <a:pPr>
              <a:lnSpc>
                <a:spcPct val="150000"/>
              </a:lnSpc>
            </a:pPr>
            <a:r>
              <a:rPr lang="en-US" sz="2000" dirty="0" smtClean="0"/>
              <a:t>	One </a:t>
            </a:r>
            <a:r>
              <a:rPr lang="en-US" sz="2000" dirty="0"/>
              <a:t>way of enhancing privacy from data owner point of view is to encrypt the files before outsourcing them onto the cloud and decrypt the files after downloading them.  Primarily to safe guard the cloud infrastructure from corporate executive threats and advanced persistent threats. We tend to see  major improvement vectors regarding these implementations. First, details of such proprietary solutions aren't disclosed and may therefore not be enforced and improved by alternative cloud platforms.</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eaLnBrk="0" hangingPunct="0">
              <a:buFontTx/>
              <a:buChar char="•"/>
            </a:pP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496185" y="280035"/>
            <a:ext cx="4151630" cy="6297930"/>
          </a:xfrm>
          <a:prstGeom prst="rect">
            <a:avLst/>
          </a:prstGeom>
          <a:noFill/>
          <a:ln>
            <a:noFill/>
          </a:ln>
        </p:spPr>
      </p:pic>
    </p:spTree>
    <p:extLst>
      <p:ext uri="{BB962C8B-B14F-4D97-AF65-F5344CB8AC3E}">
        <p14:creationId xmlns:p14="http://schemas.microsoft.com/office/powerpoint/2010/main" val="3676883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381000" y="0"/>
            <a:ext cx="78486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SEQUENCE DIAGRAM:</a:t>
            </a:r>
          </a:p>
          <a:p>
            <a:pPr marL="0" marR="0" lvl="0" indent="457200" algn="just" defTabSz="914400" rtl="0" eaLnBrk="1" fontAlgn="base" latinLnBrk="0" hangingPunct="1">
              <a:lnSpc>
                <a:spcPct val="100000"/>
              </a:lnSpc>
              <a:spcBef>
                <a:spcPct val="0"/>
              </a:spcBef>
              <a:spcAft>
                <a:spcPct val="0"/>
              </a:spcAft>
              <a:buClrTx/>
              <a:buSzTx/>
              <a:buFontTx/>
              <a:buNone/>
              <a:tabLst/>
            </a:pPr>
            <a:endParaRPr lang="en-US" sz="2000" b="1" dirty="0" smtClean="0">
              <a:latin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 sequence diagram in UML is a kind of interaction diagram that shows how the processes operate with one another and in what order.</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It is a construct of a message sequence chart. Sequence diagrams are sometimes called Event-trace diagrams, event scenarios, and timing diagrams.</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 below diagram shows the sequence flow shows how the process occurs in this project.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602105" y="807402"/>
            <a:ext cx="5939790" cy="524319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457200" y="0"/>
            <a:ext cx="77724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COLLABORATION DIAGRAM:</a:t>
            </a: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collaboration diagram show the objects and relationships involved in an interaction, and the sequence of messages exchanged among the objects during the interaction.</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 collaboration diagram can be a decomposition of a class, class diagram, or part of a class diagram. It can be the decomposition of a use case, use case diagram, or part of a use case diagram.</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 collaboration diagram shows messages being sent between classes and object (instances). A diagram is created for each system operation that relates to the current development cycle (iteration).</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57325"/>
            <a:ext cx="5943600" cy="394335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457200" y="0"/>
            <a:ext cx="77724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COMPONENT DIAGRAM:</a:t>
            </a: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Components are wired together by using an </a:t>
            </a:r>
            <a:r>
              <a:rPr kumimoji="0" lang="en-US" sz="20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assembly connector</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to connect the required interface of one component with the provided interface of another component. This illustrates the </a:t>
            </a:r>
            <a:r>
              <a:rPr kumimoji="0" lang="en-US" sz="20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service consumer - service provider</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relationship between the two components.</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An </a:t>
            </a:r>
            <a:r>
              <a:rPr kumimoji="0" lang="en-US" sz="20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assembly connector</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 a "connector between two components that defines that one component provides the services that another component requires. An assembly connector is a connector that is defined from a required interface or port to a provided interface or port.“</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When using a component diagram to show the internal structure of a component, the provided and required interfaces of the encompassing component can delegate to the corresponding interfaces of the contained components.</a:t>
            </a:r>
          </a:p>
          <a:p>
            <a:pPr marL="0" marR="0" lvl="0" indent="457200" algn="just" defTabSz="914400" rtl="0" eaLnBrk="0" fontAlgn="base" latinLnBrk="0" hangingPunct="0">
              <a:lnSpc>
                <a:spcPct val="100000"/>
              </a:lnSpc>
              <a:spcBef>
                <a:spcPct val="0"/>
              </a:spcBef>
              <a:spcAft>
                <a:spcPct val="0"/>
              </a:spcAft>
              <a:buClrTx/>
              <a:buSzTx/>
              <a:buFontTx/>
              <a:buNone/>
              <a:tabLst/>
            </a:pPr>
            <a:endParaRPr lang="en-US" sz="2000" dirty="0" smtClean="0">
              <a:solidFill>
                <a:srgbClr val="000000"/>
              </a:solidFill>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057400" y="990600"/>
            <a:ext cx="4876800" cy="4061777"/>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381000" y="0"/>
            <a:ext cx="7848600" cy="6038850"/>
          </a:xfrm>
          <a:prstGeom prst="rect">
            <a:avLst/>
          </a:prstGeom>
          <a:noFill/>
          <a:ln w="9525">
            <a:noFill/>
            <a:miter lim="800000"/>
            <a:headEnd/>
            <a:tailEnd/>
          </a:ln>
        </p:spPr>
        <p:txBody>
          <a:bodyPr anchor="ctr">
            <a:spAutoFit/>
          </a:bodyPr>
          <a:lstStyle/>
          <a:p>
            <a:pPr algn="just">
              <a:lnSpc>
                <a:spcPct val="150000"/>
              </a:lnSpc>
            </a:pPr>
            <a:r>
              <a:rPr lang="en-US" sz="2000" b="1" dirty="0">
                <a:latin typeface="Times New Roman" pitchFamily="18" charset="0"/>
                <a:cs typeface="Times New Roman" pitchFamily="18" charset="0"/>
              </a:rPr>
              <a:t>DATA FLOW DIAGRAM</a:t>
            </a:r>
            <a:endParaRPr lang="en-US" sz="2000" dirty="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data flow diagram (DFD) is a graphical representation of the “flow” of data through an information system. It differs from the flowchart as it shows the data flow instead of the control flow of the program. A data flow diagram can also be used for the visualization of data processing. The DFD is designed to show how a system is divided into smaller portions and to highlight the flow of data between those parts.</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	Data </a:t>
            </a:r>
            <a:r>
              <a:rPr lang="en-US" sz="2000" dirty="0">
                <a:latin typeface="Times New Roman" pitchFamily="18" charset="0"/>
                <a:cs typeface="Times New Roman" pitchFamily="18" charset="0"/>
              </a:rPr>
              <a:t>Flow Diagram (DFD) is an important technique for modeling a system’s high-level detail by showing how input data is transformed to output results through a sequence of functional transformations. DFDs reveal relationships among and between the various components in a program or system. DFDs consist of four major components: entities, processes, data stores and data flow.</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5603" name="Rectangle 34"/>
          <p:cNvSpPr>
            <a:spLocks noChangeArrowheads="1"/>
          </p:cNvSpPr>
          <p:nvPr/>
        </p:nvSpPr>
        <p:spPr bwMode="auto">
          <a:xfrm>
            <a:off x="381000" y="152400"/>
            <a:ext cx="1471613" cy="400050"/>
          </a:xfrm>
          <a:prstGeom prst="rect">
            <a:avLst/>
          </a:prstGeom>
          <a:noFill/>
          <a:ln w="9525">
            <a:noFill/>
            <a:miter lim="800000"/>
            <a:headEnd/>
            <a:tailEnd/>
          </a:ln>
        </p:spPr>
        <p:txBody>
          <a:bodyPr wrap="square" anchor="ctr">
            <a:spAutoFit/>
          </a:bodyPr>
          <a:lstStyle/>
          <a:p>
            <a:pPr eaLnBrk="0" hangingPunct="0"/>
            <a:r>
              <a:rPr lang="en-US" sz="2000" b="1" dirty="0">
                <a:latin typeface="Times New Roman" pitchFamily="18" charset="0"/>
                <a:cs typeface="Times New Roman" pitchFamily="18" charset="0"/>
              </a:rPr>
              <a:t>LEVEL 0:</a:t>
            </a:r>
            <a:endParaRPr lang="en-US" sz="2000" dirty="0"/>
          </a:p>
        </p:txBody>
      </p:sp>
      <p:sp>
        <p:nvSpPr>
          <p:cNvPr id="25604" name="Rectangle 48"/>
          <p:cNvSpPr>
            <a:spLocks noChangeArrowheads="1"/>
          </p:cNvSpPr>
          <p:nvPr/>
        </p:nvSpPr>
        <p:spPr bwMode="auto">
          <a:xfrm>
            <a:off x="381000" y="2362200"/>
            <a:ext cx="1319213" cy="708025"/>
          </a:xfrm>
          <a:prstGeom prst="rect">
            <a:avLst/>
          </a:prstGeom>
          <a:noFill/>
          <a:ln w="9525">
            <a:noFill/>
            <a:miter lim="800000"/>
            <a:headEnd/>
            <a:tailEnd/>
          </a:ln>
        </p:spPr>
        <p:txBody>
          <a:bodyPr wrap="none" anchor="ctr">
            <a:spAutoFit/>
          </a:bodyPr>
          <a:lstStyle/>
          <a:p>
            <a:pPr eaLnBrk="0" hangingPunct="0">
              <a:tabLst>
                <a:tab pos="228600" algn="l"/>
              </a:tabLst>
            </a:pPr>
            <a:r>
              <a:rPr lang="en-US" sz="2000" b="1" dirty="0">
                <a:latin typeface="Times New Roman" pitchFamily="18" charset="0"/>
                <a:cs typeface="Times New Roman" pitchFamily="18" charset="0"/>
              </a:rPr>
              <a:t>LEVEL 1:</a:t>
            </a:r>
            <a:endParaRPr lang="en-US" sz="2000" dirty="0">
              <a:latin typeface="Times New Roman" pitchFamily="18" charset="0"/>
              <a:cs typeface="Times New Roman" pitchFamily="18" charset="0"/>
            </a:endParaRPr>
          </a:p>
          <a:p>
            <a:pPr eaLnBrk="0" hangingPunct="0">
              <a:tabLst>
                <a:tab pos="228600" algn="l"/>
              </a:tabLst>
            </a:pPr>
            <a:endParaRPr lang="en-US" sz="2000" dirty="0">
              <a:latin typeface="Times New Roman" pitchFamily="18" charset="0"/>
              <a:cs typeface="Times New Roman" pitchFamily="18" charset="0"/>
            </a:endParaRPr>
          </a:p>
        </p:txBody>
      </p:sp>
      <p:sp>
        <p:nvSpPr>
          <p:cNvPr id="25605" name="Rectangle 52"/>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eaLnBrk="0" hangingPunct="0">
              <a:tabLst>
                <a:tab pos="228600" algn="l"/>
              </a:tabLst>
            </a:pPr>
            <a:endParaRPr lang="en-US"/>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883093" y="933450"/>
            <a:ext cx="4961890" cy="723900"/>
          </a:xfrm>
          <a:prstGeom prst="rect">
            <a:avLst/>
          </a:prstGeom>
          <a:noFill/>
        </p:spPr>
      </p:pic>
      <p:grpSp>
        <p:nvGrpSpPr>
          <p:cNvPr id="9" name="Group 8"/>
          <p:cNvGrpSpPr>
            <a:grpSpLocks/>
          </p:cNvGrpSpPr>
          <p:nvPr/>
        </p:nvGrpSpPr>
        <p:grpSpPr bwMode="auto">
          <a:xfrm>
            <a:off x="2095500" y="2177414"/>
            <a:ext cx="4953000" cy="4638675"/>
            <a:chOff x="1875" y="2325"/>
            <a:chExt cx="7800" cy="10668"/>
          </a:xfrm>
        </p:grpSpPr>
        <p:sp>
          <p:nvSpPr>
            <p:cNvPr id="10" name="AutoShape 34"/>
            <p:cNvSpPr>
              <a:spLocks noChangeArrowheads="1"/>
            </p:cNvSpPr>
            <p:nvPr/>
          </p:nvSpPr>
          <p:spPr bwMode="auto">
            <a:xfrm>
              <a:off x="1875" y="2325"/>
              <a:ext cx="1380" cy="780"/>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User</a:t>
              </a:r>
            </a:p>
          </p:txBody>
        </p:sp>
        <p:cxnSp>
          <p:nvCxnSpPr>
            <p:cNvPr id="11" name="AutoShape 35"/>
            <p:cNvCxnSpPr>
              <a:cxnSpLocks noChangeShapeType="1"/>
            </p:cNvCxnSpPr>
            <p:nvPr/>
          </p:nvCxnSpPr>
          <p:spPr bwMode="auto">
            <a:xfrm>
              <a:off x="3255" y="2775"/>
              <a:ext cx="169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AutoShape 36"/>
            <p:cNvSpPr>
              <a:spLocks noChangeArrowheads="1"/>
            </p:cNvSpPr>
            <p:nvPr/>
          </p:nvSpPr>
          <p:spPr bwMode="auto">
            <a:xfrm>
              <a:off x="4950" y="2430"/>
              <a:ext cx="1815" cy="855"/>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Search files</a:t>
              </a:r>
            </a:p>
          </p:txBody>
        </p:sp>
        <p:cxnSp>
          <p:nvCxnSpPr>
            <p:cNvPr id="13" name="AutoShape 37"/>
            <p:cNvCxnSpPr>
              <a:cxnSpLocks noChangeShapeType="1"/>
            </p:cNvCxnSpPr>
            <p:nvPr/>
          </p:nvCxnSpPr>
          <p:spPr bwMode="auto">
            <a:xfrm>
              <a:off x="6787" y="2853"/>
              <a:ext cx="1569"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4" name="Group 13"/>
            <p:cNvGrpSpPr>
              <a:grpSpLocks/>
            </p:cNvGrpSpPr>
            <p:nvPr/>
          </p:nvGrpSpPr>
          <p:grpSpPr bwMode="auto">
            <a:xfrm>
              <a:off x="8355" y="2430"/>
              <a:ext cx="1320" cy="855"/>
              <a:chOff x="8355" y="13215"/>
              <a:chExt cx="1320" cy="855"/>
            </a:xfrm>
          </p:grpSpPr>
          <p:cxnSp>
            <p:nvCxnSpPr>
              <p:cNvPr id="25" name="AutoShape 39"/>
              <p:cNvCxnSpPr>
                <a:cxnSpLocks noChangeShapeType="1"/>
              </p:cNvCxnSpPr>
              <p:nvPr/>
            </p:nvCxnSpPr>
            <p:spPr bwMode="auto">
              <a:xfrm>
                <a:off x="8355" y="13215"/>
                <a:ext cx="1" cy="85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26" name="Group 25"/>
              <p:cNvGrpSpPr>
                <a:grpSpLocks/>
              </p:cNvGrpSpPr>
              <p:nvPr/>
            </p:nvGrpSpPr>
            <p:grpSpPr bwMode="auto">
              <a:xfrm>
                <a:off x="8356" y="13215"/>
                <a:ext cx="1319" cy="855"/>
                <a:chOff x="7996" y="8031"/>
                <a:chExt cx="1319" cy="855"/>
              </a:xfrm>
            </p:grpSpPr>
            <p:cxnSp>
              <p:nvCxnSpPr>
                <p:cNvPr id="27" name="AutoShape 41"/>
                <p:cNvCxnSpPr>
                  <a:cxnSpLocks noChangeShapeType="1"/>
                </p:cNvCxnSpPr>
                <p:nvPr/>
              </p:nvCxnSpPr>
              <p:spPr bwMode="auto">
                <a:xfrm>
                  <a:off x="7996" y="8031"/>
                  <a:ext cx="131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42"/>
                <p:cNvCxnSpPr>
                  <a:cxnSpLocks noChangeShapeType="1"/>
                </p:cNvCxnSpPr>
                <p:nvPr/>
              </p:nvCxnSpPr>
              <p:spPr bwMode="auto">
                <a:xfrm>
                  <a:off x="7996" y="8886"/>
                  <a:ext cx="1319"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AutoShape 43"/>
                <p:cNvCxnSpPr>
                  <a:cxnSpLocks noChangeShapeType="1"/>
                </p:cNvCxnSpPr>
                <p:nvPr/>
              </p:nvCxnSpPr>
              <p:spPr bwMode="auto">
                <a:xfrm>
                  <a:off x="8355" y="8031"/>
                  <a:ext cx="0" cy="85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sp>
          <p:nvSpPr>
            <p:cNvPr id="15" name="AutoShape 44"/>
            <p:cNvSpPr>
              <a:spLocks noChangeArrowheads="1"/>
            </p:cNvSpPr>
            <p:nvPr/>
          </p:nvSpPr>
          <p:spPr bwMode="auto">
            <a:xfrm>
              <a:off x="4956" y="4278"/>
              <a:ext cx="1815" cy="855"/>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View Encrypted File</a:t>
              </a:r>
            </a:p>
          </p:txBody>
        </p:sp>
        <p:sp>
          <p:nvSpPr>
            <p:cNvPr id="16" name="AutoShape 45"/>
            <p:cNvSpPr>
              <a:spLocks noChangeArrowheads="1"/>
            </p:cNvSpPr>
            <p:nvPr/>
          </p:nvSpPr>
          <p:spPr bwMode="auto">
            <a:xfrm>
              <a:off x="4972" y="6243"/>
              <a:ext cx="1815" cy="855"/>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Select File</a:t>
              </a:r>
            </a:p>
          </p:txBody>
        </p:sp>
        <p:sp>
          <p:nvSpPr>
            <p:cNvPr id="17" name="AutoShape 46"/>
            <p:cNvSpPr>
              <a:spLocks noChangeArrowheads="1"/>
            </p:cNvSpPr>
            <p:nvPr/>
          </p:nvSpPr>
          <p:spPr bwMode="auto">
            <a:xfrm>
              <a:off x="4950" y="8208"/>
              <a:ext cx="1815" cy="855"/>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Wrap key with file</a:t>
              </a:r>
            </a:p>
          </p:txBody>
        </p:sp>
        <p:sp>
          <p:nvSpPr>
            <p:cNvPr id="18" name="AutoShape 47"/>
            <p:cNvSpPr>
              <a:spLocks noChangeArrowheads="1"/>
            </p:cNvSpPr>
            <p:nvPr/>
          </p:nvSpPr>
          <p:spPr bwMode="auto">
            <a:xfrm>
              <a:off x="4950" y="10173"/>
              <a:ext cx="1815" cy="855"/>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Decrypt the file</a:t>
              </a:r>
            </a:p>
          </p:txBody>
        </p:sp>
        <p:sp>
          <p:nvSpPr>
            <p:cNvPr id="19" name="AutoShape 48"/>
            <p:cNvSpPr>
              <a:spLocks noChangeArrowheads="1"/>
            </p:cNvSpPr>
            <p:nvPr/>
          </p:nvSpPr>
          <p:spPr bwMode="auto">
            <a:xfrm>
              <a:off x="5055" y="12138"/>
              <a:ext cx="1815" cy="855"/>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View Original File</a:t>
              </a:r>
            </a:p>
          </p:txBody>
        </p:sp>
        <p:cxnSp>
          <p:nvCxnSpPr>
            <p:cNvPr id="20" name="AutoShape 49"/>
            <p:cNvCxnSpPr>
              <a:cxnSpLocks noChangeShapeType="1"/>
            </p:cNvCxnSpPr>
            <p:nvPr/>
          </p:nvCxnSpPr>
          <p:spPr bwMode="auto">
            <a:xfrm>
              <a:off x="5715" y="3285"/>
              <a:ext cx="0" cy="99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AutoShape 50"/>
            <p:cNvCxnSpPr>
              <a:cxnSpLocks noChangeShapeType="1"/>
            </p:cNvCxnSpPr>
            <p:nvPr/>
          </p:nvCxnSpPr>
          <p:spPr bwMode="auto">
            <a:xfrm>
              <a:off x="5715" y="5133"/>
              <a:ext cx="0" cy="11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51"/>
            <p:cNvCxnSpPr>
              <a:cxnSpLocks noChangeShapeType="1"/>
            </p:cNvCxnSpPr>
            <p:nvPr/>
          </p:nvCxnSpPr>
          <p:spPr bwMode="auto">
            <a:xfrm>
              <a:off x="5640" y="7098"/>
              <a:ext cx="0" cy="11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52"/>
            <p:cNvCxnSpPr>
              <a:cxnSpLocks noChangeShapeType="1"/>
            </p:cNvCxnSpPr>
            <p:nvPr/>
          </p:nvCxnSpPr>
          <p:spPr bwMode="auto">
            <a:xfrm>
              <a:off x="5640" y="9063"/>
              <a:ext cx="0" cy="11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53"/>
            <p:cNvCxnSpPr>
              <a:cxnSpLocks noChangeShapeType="1"/>
            </p:cNvCxnSpPr>
            <p:nvPr/>
          </p:nvCxnSpPr>
          <p:spPr bwMode="auto">
            <a:xfrm>
              <a:off x="5640" y="11028"/>
              <a:ext cx="0" cy="11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4"/>
          <p:cNvSpPr>
            <a:spLocks noChangeArrowheads="1"/>
          </p:cNvSpPr>
          <p:nvPr/>
        </p:nvSpPr>
        <p:spPr bwMode="auto">
          <a:xfrm>
            <a:off x="838200" y="228600"/>
            <a:ext cx="1319213" cy="708025"/>
          </a:xfrm>
          <a:prstGeom prst="rect">
            <a:avLst/>
          </a:prstGeom>
          <a:noFill/>
          <a:ln w="9525">
            <a:noFill/>
            <a:miter lim="800000"/>
            <a:headEnd/>
            <a:tailEnd/>
          </a:ln>
        </p:spPr>
        <p:txBody>
          <a:bodyPr wrap="none" anchor="ctr">
            <a:spAutoFit/>
          </a:bodyPr>
          <a:lstStyle/>
          <a:p>
            <a:pPr eaLnBrk="0" hangingPunct="0">
              <a:tabLst>
                <a:tab pos="228600" algn="l"/>
              </a:tabLst>
            </a:pPr>
            <a:r>
              <a:rPr lang="en-US" sz="2000" b="1">
                <a:latin typeface="Times New Roman" pitchFamily="18" charset="0"/>
                <a:cs typeface="Times New Roman" pitchFamily="18" charset="0"/>
              </a:rPr>
              <a:t>LEVEL 2:</a:t>
            </a:r>
            <a:endParaRPr lang="en-US" sz="2000">
              <a:latin typeface="Times New Roman" pitchFamily="18" charset="0"/>
              <a:cs typeface="Times New Roman" pitchFamily="18" charset="0"/>
            </a:endParaRPr>
          </a:p>
          <a:p>
            <a:pPr eaLnBrk="0" hangingPunct="0">
              <a:tabLst>
                <a:tab pos="228600" algn="l"/>
              </a:tabLst>
            </a:pPr>
            <a:endParaRPr lang="en-US" sz="2000">
              <a:latin typeface="Times New Roman" pitchFamily="18" charset="0"/>
              <a:cs typeface="Times New Roman" pitchFamily="18" charset="0"/>
            </a:endParaRPr>
          </a:p>
        </p:txBody>
      </p:sp>
      <p:sp>
        <p:nvSpPr>
          <p:cNvPr id="26627" name="Rectangle 18"/>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eaLnBrk="0" hangingPunct="0">
              <a:tabLst>
                <a:tab pos="228600" algn="l"/>
              </a:tabLst>
            </a:pPr>
            <a:endParaRPr lang="en-US"/>
          </a:p>
        </p:txBody>
      </p:sp>
      <p:grpSp>
        <p:nvGrpSpPr>
          <p:cNvPr id="5" name="Group 4"/>
          <p:cNvGrpSpPr>
            <a:grpSpLocks/>
          </p:cNvGrpSpPr>
          <p:nvPr/>
        </p:nvGrpSpPr>
        <p:grpSpPr bwMode="auto">
          <a:xfrm>
            <a:off x="1428432" y="2962592"/>
            <a:ext cx="6287135" cy="932815"/>
            <a:chOff x="1475" y="2266"/>
            <a:chExt cx="9901" cy="1469"/>
          </a:xfrm>
        </p:grpSpPr>
        <p:sp>
          <p:nvSpPr>
            <p:cNvPr id="6" name="Rectangle 5"/>
            <p:cNvSpPr>
              <a:spLocks noChangeArrowheads="1"/>
            </p:cNvSpPr>
            <p:nvPr/>
          </p:nvSpPr>
          <p:spPr bwMode="auto">
            <a:xfrm>
              <a:off x="1475" y="2737"/>
              <a:ext cx="1635" cy="705"/>
            </a:xfrm>
            <a:prstGeom prst="rect">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miter lim="800000"/>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Cloud owner </a:t>
              </a:r>
            </a:p>
          </p:txBody>
        </p:sp>
        <p:sp>
          <p:nvSpPr>
            <p:cNvPr id="7" name="AutoShape 56"/>
            <p:cNvSpPr>
              <a:spLocks noChangeArrowheads="1"/>
            </p:cNvSpPr>
            <p:nvPr/>
          </p:nvSpPr>
          <p:spPr bwMode="auto">
            <a:xfrm>
              <a:off x="4085" y="2535"/>
              <a:ext cx="2161" cy="1050"/>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Verify Legal User</a:t>
              </a:r>
            </a:p>
          </p:txBody>
        </p:sp>
        <p:sp>
          <p:nvSpPr>
            <p:cNvPr id="8" name="AutoShape 57"/>
            <p:cNvSpPr>
              <a:spLocks noChangeArrowheads="1"/>
            </p:cNvSpPr>
            <p:nvPr/>
          </p:nvSpPr>
          <p:spPr bwMode="auto">
            <a:xfrm>
              <a:off x="7126" y="2266"/>
              <a:ext cx="1593" cy="1469"/>
            </a:xfrm>
            <a:prstGeom prst="flowChartTerminator">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miter lim="800000"/>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File Encrypt and Outsource</a:t>
              </a:r>
            </a:p>
          </p:txBody>
        </p:sp>
        <p:cxnSp>
          <p:nvCxnSpPr>
            <p:cNvPr id="9" name="AutoShape 58"/>
            <p:cNvCxnSpPr>
              <a:cxnSpLocks noChangeShapeType="1"/>
            </p:cNvCxnSpPr>
            <p:nvPr/>
          </p:nvCxnSpPr>
          <p:spPr bwMode="auto">
            <a:xfrm flipV="1">
              <a:off x="3096" y="3060"/>
              <a:ext cx="989" cy="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59"/>
            <p:cNvCxnSpPr>
              <a:cxnSpLocks noChangeShapeType="1"/>
            </p:cNvCxnSpPr>
            <p:nvPr/>
          </p:nvCxnSpPr>
          <p:spPr bwMode="auto">
            <a:xfrm>
              <a:off x="6246" y="3060"/>
              <a:ext cx="85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60"/>
            <p:cNvCxnSpPr>
              <a:cxnSpLocks noChangeShapeType="1"/>
            </p:cNvCxnSpPr>
            <p:nvPr/>
          </p:nvCxnSpPr>
          <p:spPr bwMode="auto">
            <a:xfrm>
              <a:off x="8769" y="3060"/>
              <a:ext cx="89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61"/>
            <p:cNvCxnSpPr>
              <a:cxnSpLocks noChangeShapeType="1"/>
            </p:cNvCxnSpPr>
            <p:nvPr/>
          </p:nvCxnSpPr>
          <p:spPr bwMode="auto">
            <a:xfrm>
              <a:off x="9666" y="2700"/>
              <a:ext cx="0" cy="8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62"/>
            <p:cNvCxnSpPr>
              <a:cxnSpLocks noChangeShapeType="1"/>
            </p:cNvCxnSpPr>
            <p:nvPr/>
          </p:nvCxnSpPr>
          <p:spPr bwMode="auto">
            <a:xfrm>
              <a:off x="9666" y="2700"/>
              <a:ext cx="171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63"/>
            <p:cNvCxnSpPr>
              <a:cxnSpLocks noChangeShapeType="1"/>
            </p:cNvCxnSpPr>
            <p:nvPr/>
          </p:nvCxnSpPr>
          <p:spPr bwMode="auto">
            <a:xfrm>
              <a:off x="9666" y="3585"/>
              <a:ext cx="171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64"/>
            <p:cNvCxnSpPr>
              <a:cxnSpLocks noChangeShapeType="1"/>
            </p:cNvCxnSpPr>
            <p:nvPr/>
          </p:nvCxnSpPr>
          <p:spPr bwMode="auto">
            <a:xfrm flipH="1">
              <a:off x="10146" y="2700"/>
              <a:ext cx="15" cy="8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1"/>
            <a:ext cx="7924800" cy="7571303"/>
          </a:xfrm>
          <a:prstGeom prst="rect">
            <a:avLst/>
          </a:prstGeom>
          <a:noFill/>
          <a:ln w="9525">
            <a:noFill/>
            <a:miter lim="800000"/>
            <a:headEnd/>
            <a:tailEnd/>
          </a:ln>
        </p:spPr>
        <p:txBody>
          <a:bodyPr wrap="square">
            <a:spAutoFit/>
          </a:bodyPr>
          <a:lstStyle/>
          <a:p>
            <a:pPr algn="just">
              <a:lnSpc>
                <a:spcPct val="150000"/>
              </a:lnSpc>
            </a:pPr>
            <a:r>
              <a:rPr lang="en-US" sz="2000" b="1" dirty="0" smtClean="0">
                <a:latin typeface="Times New Roman" pitchFamily="18" charset="0"/>
                <a:cs typeface="Times New Roman" pitchFamily="18" charset="0"/>
              </a:rPr>
              <a:t>LITERATURE SURVEY </a:t>
            </a:r>
          </a:p>
          <a:p>
            <a:r>
              <a:rPr lang="en-US" sz="2000" b="1" dirty="0"/>
              <a:t>LITERATURE SURVEY</a:t>
            </a:r>
            <a:endParaRPr lang="en-US" sz="2000" dirty="0"/>
          </a:p>
          <a:p>
            <a:r>
              <a:rPr lang="en-US" sz="2000" b="1" dirty="0"/>
              <a:t>Title: Towards Trusted Cloud Computing</a:t>
            </a:r>
            <a:endParaRPr lang="en-US" sz="2000" b="1" dirty="0"/>
          </a:p>
          <a:p>
            <a:r>
              <a:rPr lang="en-US" sz="2000" b="1" dirty="0"/>
              <a:t>Authors: </a:t>
            </a:r>
            <a:r>
              <a:rPr lang="en-US" sz="2000" b="1" dirty="0" err="1"/>
              <a:t>Nuno</a:t>
            </a:r>
            <a:r>
              <a:rPr lang="en-US" sz="2000" b="1" dirty="0"/>
              <a:t> Santos Krishna P. </a:t>
            </a:r>
            <a:r>
              <a:rPr lang="en-US" sz="2000" b="1" dirty="0" err="1"/>
              <a:t>Gummadi</a:t>
            </a:r>
            <a:r>
              <a:rPr lang="en-US" sz="2000" b="1" dirty="0"/>
              <a:t> Rodrigo Rodrigues</a:t>
            </a:r>
            <a:endParaRPr lang="en-US" sz="2000" b="1" dirty="0"/>
          </a:p>
          <a:p>
            <a:r>
              <a:rPr lang="en-US" sz="2000" b="1" dirty="0"/>
              <a:t>Year: 2012</a:t>
            </a:r>
            <a:endParaRPr lang="en-US" sz="2000" b="1" dirty="0"/>
          </a:p>
          <a:p>
            <a:r>
              <a:rPr lang="en-US" sz="2000" b="1" dirty="0"/>
              <a:t>Description:</a:t>
            </a:r>
            <a:endParaRPr lang="en-US" sz="2000" dirty="0"/>
          </a:p>
          <a:p>
            <a:r>
              <a:rPr lang="en-US" sz="2000" dirty="0"/>
              <a:t>Traditional trust worthy computing platforms like Terra [4] takes a compelling approach to the current drawback. as an example, Terra is in a position to forestall the owner of a physical host from inspecting and meddling with a computation. Terra conjointly provides a distant attestation capability that enables a distant party to work out direct whether or not the host will firmly run the computation. This mechanism reliably detects whether or not or not the host is running a platform implementation that the remote party trusts. These platforms will effectively secure a VM running in a single host. However, several suppliers run information centers comprising many </a:t>
            </a:r>
            <a:r>
              <a:rPr lang="en-US" sz="2000" dirty="0" err="1"/>
              <a:t>many</a:t>
            </a:r>
            <a:r>
              <a:rPr lang="en-US" sz="2000" dirty="0"/>
              <a:t> machines, and a customer’s VM will be dynamically scheduled  to run on any one of them. This quality and also the opaqueness of the provider backend creates vulnerabilities that ancient trusted platforms cannot address.</a:t>
            </a:r>
          </a:p>
          <a:p>
            <a:pPr algn="just"/>
            <a:endParaRPr lang="en-US" sz="20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27651" name="Rectangle 78"/>
          <p:cNvSpPr>
            <a:spLocks noChangeArrowheads="1"/>
          </p:cNvSpPr>
          <p:nvPr/>
        </p:nvSpPr>
        <p:spPr bwMode="auto">
          <a:xfrm>
            <a:off x="457200" y="152400"/>
            <a:ext cx="1720850" cy="400050"/>
          </a:xfrm>
          <a:prstGeom prst="rect">
            <a:avLst/>
          </a:prstGeom>
          <a:noFill/>
          <a:ln w="9525">
            <a:noFill/>
            <a:miter lim="800000"/>
            <a:headEnd/>
            <a:tailEnd/>
          </a:ln>
        </p:spPr>
        <p:txBody>
          <a:bodyPr wrap="none" anchor="ctr">
            <a:spAutoFit/>
          </a:bodyPr>
          <a:lstStyle/>
          <a:p>
            <a:pPr eaLnBrk="0" hangingPunct="0">
              <a:tabLst>
                <a:tab pos="228600" algn="l"/>
              </a:tabLst>
            </a:pPr>
            <a:r>
              <a:rPr lang="en-US" sz="2000" b="1">
                <a:latin typeface="Times New Roman" pitchFamily="18" charset="0"/>
                <a:cs typeface="Times New Roman" pitchFamily="18" charset="0"/>
              </a:rPr>
              <a:t>ALL LEVEL:</a:t>
            </a:r>
            <a:endParaRPr lang="en-US" sz="2000">
              <a:latin typeface="Times New Roman" pitchFamily="18" charset="0"/>
              <a:cs typeface="Times New Roman" pitchFamily="18" charset="0"/>
            </a:endParaRPr>
          </a:p>
        </p:txBody>
      </p:sp>
      <p:grpSp>
        <p:nvGrpSpPr>
          <p:cNvPr id="5" name="Group 4"/>
          <p:cNvGrpSpPr>
            <a:grpSpLocks/>
          </p:cNvGrpSpPr>
          <p:nvPr/>
        </p:nvGrpSpPr>
        <p:grpSpPr bwMode="auto">
          <a:xfrm>
            <a:off x="2109787" y="138430"/>
            <a:ext cx="4924425" cy="6581140"/>
            <a:chOff x="2391" y="4996"/>
            <a:chExt cx="7755" cy="10364"/>
          </a:xfrm>
        </p:grpSpPr>
        <p:grpSp>
          <p:nvGrpSpPr>
            <p:cNvPr id="6" name="Group 5"/>
            <p:cNvGrpSpPr>
              <a:grpSpLocks/>
            </p:cNvGrpSpPr>
            <p:nvPr/>
          </p:nvGrpSpPr>
          <p:grpSpPr bwMode="auto">
            <a:xfrm>
              <a:off x="2391" y="4996"/>
              <a:ext cx="7755" cy="4695"/>
              <a:chOff x="2391" y="4996"/>
              <a:chExt cx="7755" cy="4695"/>
            </a:xfrm>
          </p:grpSpPr>
          <p:sp>
            <p:nvSpPr>
              <p:cNvPr id="18" name="Rectangle 17"/>
              <p:cNvSpPr>
                <a:spLocks noChangeArrowheads="1"/>
              </p:cNvSpPr>
              <p:nvPr/>
            </p:nvSpPr>
            <p:spPr bwMode="auto">
              <a:xfrm>
                <a:off x="2391" y="5161"/>
                <a:ext cx="1635" cy="899"/>
              </a:xfrm>
              <a:prstGeom prst="rect">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miter lim="800000"/>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Cloud owner </a:t>
                </a:r>
              </a:p>
              <a:p>
                <a:pPr marL="0" marR="0">
                  <a:lnSpc>
                    <a:spcPct val="115000"/>
                  </a:lnSpc>
                  <a:spcBef>
                    <a:spcPts val="0"/>
                  </a:spcBef>
                  <a:spcAft>
                    <a:spcPts val="1000"/>
                  </a:spcAft>
                </a:pPr>
                <a:r>
                  <a:rPr lang="en-US" sz="1100">
                    <a:effectLst/>
                    <a:latin typeface="Calibri"/>
                    <a:ea typeface="Calibri"/>
                    <a:cs typeface="Times New Roman"/>
                  </a:rPr>
                  <a:t>/USER</a:t>
                </a:r>
              </a:p>
            </p:txBody>
          </p:sp>
          <p:sp>
            <p:nvSpPr>
              <p:cNvPr id="19" name="AutoShape 68"/>
              <p:cNvSpPr>
                <a:spLocks noChangeArrowheads="1"/>
              </p:cNvSpPr>
              <p:nvPr/>
            </p:nvSpPr>
            <p:spPr bwMode="auto">
              <a:xfrm>
                <a:off x="5015" y="4996"/>
                <a:ext cx="2161" cy="1050"/>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LOGIN</a:t>
                </a:r>
              </a:p>
            </p:txBody>
          </p:sp>
          <p:sp>
            <p:nvSpPr>
              <p:cNvPr id="20" name="AutoShape 69"/>
              <p:cNvSpPr>
                <a:spLocks noChangeArrowheads="1"/>
              </p:cNvSpPr>
              <p:nvPr/>
            </p:nvSpPr>
            <p:spPr bwMode="auto">
              <a:xfrm>
                <a:off x="8106" y="5161"/>
                <a:ext cx="2040" cy="705"/>
              </a:xfrm>
              <a:prstGeom prst="flowChartTerminator">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miter lim="800000"/>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DATABASE</a:t>
                </a:r>
              </a:p>
            </p:txBody>
          </p:sp>
          <p:cxnSp>
            <p:nvCxnSpPr>
              <p:cNvPr id="21" name="AutoShape 70"/>
              <p:cNvCxnSpPr>
                <a:cxnSpLocks noChangeShapeType="1"/>
              </p:cNvCxnSpPr>
              <p:nvPr/>
            </p:nvCxnSpPr>
            <p:spPr bwMode="auto">
              <a:xfrm flipV="1">
                <a:off x="4026" y="5522"/>
                <a:ext cx="989" cy="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71"/>
              <p:cNvCxnSpPr>
                <a:cxnSpLocks noChangeShapeType="1"/>
              </p:cNvCxnSpPr>
              <p:nvPr/>
            </p:nvCxnSpPr>
            <p:spPr bwMode="auto">
              <a:xfrm>
                <a:off x="7176" y="5522"/>
                <a:ext cx="85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3" name="AutoShape 72"/>
              <p:cNvSpPr>
                <a:spLocks noChangeArrowheads="1"/>
              </p:cNvSpPr>
              <p:nvPr/>
            </p:nvSpPr>
            <p:spPr bwMode="auto">
              <a:xfrm>
                <a:off x="2735" y="6781"/>
                <a:ext cx="2161" cy="1050"/>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Verify Legal User</a:t>
                </a:r>
              </a:p>
              <a:p>
                <a:pPr marL="0" marR="0">
                  <a:lnSpc>
                    <a:spcPct val="115000"/>
                  </a:lnSpc>
                  <a:spcBef>
                    <a:spcPts val="0"/>
                  </a:spcBef>
                  <a:spcAft>
                    <a:spcPts val="1000"/>
                  </a:spcAft>
                </a:pPr>
                <a:r>
                  <a:rPr lang="en-US" sz="1100">
                    <a:effectLst/>
                    <a:latin typeface="Calibri"/>
                    <a:ea typeface="Calibri"/>
                    <a:cs typeface="Times New Roman"/>
                  </a:rPr>
                  <a:t> </a:t>
                </a:r>
              </a:p>
            </p:txBody>
          </p:sp>
          <p:sp>
            <p:nvSpPr>
              <p:cNvPr id="24" name="AutoShape 73"/>
              <p:cNvSpPr>
                <a:spLocks noChangeArrowheads="1"/>
              </p:cNvSpPr>
              <p:nvPr/>
            </p:nvSpPr>
            <p:spPr bwMode="auto">
              <a:xfrm>
                <a:off x="2635" y="8702"/>
                <a:ext cx="2055" cy="989"/>
              </a:xfrm>
              <a:prstGeom prst="flowChartTerminator">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miter lim="800000"/>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File Encrypt and Outsource</a:t>
                </a:r>
              </a:p>
              <a:p>
                <a:pPr marL="0" marR="0">
                  <a:lnSpc>
                    <a:spcPct val="115000"/>
                  </a:lnSpc>
                  <a:spcBef>
                    <a:spcPts val="0"/>
                  </a:spcBef>
                  <a:spcAft>
                    <a:spcPts val="1000"/>
                  </a:spcAft>
                </a:pPr>
                <a:r>
                  <a:rPr lang="en-US" sz="1100">
                    <a:effectLst/>
                    <a:latin typeface="Calibri"/>
                    <a:ea typeface="Calibri"/>
                    <a:cs typeface="Times New Roman"/>
                  </a:rPr>
                  <a:t> </a:t>
                </a:r>
              </a:p>
            </p:txBody>
          </p:sp>
          <p:cxnSp>
            <p:nvCxnSpPr>
              <p:cNvPr id="25" name="AutoShape 74"/>
              <p:cNvCxnSpPr>
                <a:cxnSpLocks noChangeShapeType="1"/>
              </p:cNvCxnSpPr>
              <p:nvPr/>
            </p:nvCxnSpPr>
            <p:spPr bwMode="auto">
              <a:xfrm flipH="1">
                <a:off x="3630" y="6046"/>
                <a:ext cx="1476" cy="7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75"/>
              <p:cNvCxnSpPr>
                <a:cxnSpLocks noChangeShapeType="1"/>
              </p:cNvCxnSpPr>
              <p:nvPr/>
            </p:nvCxnSpPr>
            <p:spPr bwMode="auto">
              <a:xfrm>
                <a:off x="3630" y="7831"/>
                <a:ext cx="0" cy="8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76"/>
              <p:cNvCxnSpPr>
                <a:cxnSpLocks noChangeShapeType="1"/>
              </p:cNvCxnSpPr>
              <p:nvPr/>
            </p:nvCxnSpPr>
            <p:spPr bwMode="auto">
              <a:xfrm>
                <a:off x="6330" y="6060"/>
                <a:ext cx="0" cy="8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7" name="AutoShape 77"/>
            <p:cNvSpPr>
              <a:spLocks noChangeArrowheads="1"/>
            </p:cNvSpPr>
            <p:nvPr/>
          </p:nvSpPr>
          <p:spPr bwMode="auto">
            <a:xfrm>
              <a:off x="5610" y="6900"/>
              <a:ext cx="1815" cy="855"/>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View Encrypted File</a:t>
              </a:r>
            </a:p>
            <a:p>
              <a:pPr marL="0" marR="0">
                <a:lnSpc>
                  <a:spcPct val="115000"/>
                </a:lnSpc>
                <a:spcBef>
                  <a:spcPts val="0"/>
                </a:spcBef>
                <a:spcAft>
                  <a:spcPts val="1000"/>
                </a:spcAft>
              </a:pPr>
              <a:r>
                <a:rPr lang="en-US" sz="1100">
                  <a:effectLst/>
                  <a:latin typeface="Calibri"/>
                  <a:ea typeface="Calibri"/>
                  <a:cs typeface="Times New Roman"/>
                </a:rPr>
                <a:t> </a:t>
              </a:r>
            </a:p>
          </p:txBody>
        </p:sp>
        <p:sp>
          <p:nvSpPr>
            <p:cNvPr id="8" name="AutoShape 78"/>
            <p:cNvSpPr>
              <a:spLocks noChangeArrowheads="1"/>
            </p:cNvSpPr>
            <p:nvPr/>
          </p:nvSpPr>
          <p:spPr bwMode="auto">
            <a:xfrm>
              <a:off x="7123" y="8100"/>
              <a:ext cx="1815" cy="855"/>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View Encrypted File</a:t>
              </a:r>
            </a:p>
            <a:p>
              <a:pPr marL="0" marR="0">
                <a:lnSpc>
                  <a:spcPct val="115000"/>
                </a:lnSpc>
                <a:spcBef>
                  <a:spcPts val="0"/>
                </a:spcBef>
                <a:spcAft>
                  <a:spcPts val="1000"/>
                </a:spcAft>
              </a:pPr>
              <a:r>
                <a:rPr lang="en-US" sz="1100">
                  <a:effectLst/>
                  <a:latin typeface="Calibri"/>
                  <a:ea typeface="Calibri"/>
                  <a:cs typeface="Times New Roman"/>
                </a:rPr>
                <a:t> </a:t>
              </a:r>
            </a:p>
          </p:txBody>
        </p:sp>
        <p:sp>
          <p:nvSpPr>
            <p:cNvPr id="9" name="AutoShape 79"/>
            <p:cNvSpPr>
              <a:spLocks noChangeArrowheads="1"/>
            </p:cNvSpPr>
            <p:nvPr/>
          </p:nvSpPr>
          <p:spPr bwMode="auto">
            <a:xfrm>
              <a:off x="7123" y="9660"/>
              <a:ext cx="1815" cy="855"/>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Select File</a:t>
              </a:r>
            </a:p>
            <a:p>
              <a:pPr marL="0" marR="0">
                <a:lnSpc>
                  <a:spcPct val="115000"/>
                </a:lnSpc>
                <a:spcBef>
                  <a:spcPts val="0"/>
                </a:spcBef>
                <a:spcAft>
                  <a:spcPts val="1000"/>
                </a:spcAft>
              </a:pPr>
              <a:r>
                <a:rPr lang="en-US" sz="1100">
                  <a:effectLst/>
                  <a:latin typeface="Calibri"/>
                  <a:ea typeface="Calibri"/>
                  <a:cs typeface="Times New Roman"/>
                </a:rPr>
                <a:t> </a:t>
              </a:r>
            </a:p>
          </p:txBody>
        </p:sp>
        <p:sp>
          <p:nvSpPr>
            <p:cNvPr id="10" name="AutoShape 80"/>
            <p:cNvSpPr>
              <a:spLocks noChangeArrowheads="1"/>
            </p:cNvSpPr>
            <p:nvPr/>
          </p:nvSpPr>
          <p:spPr bwMode="auto">
            <a:xfrm>
              <a:off x="7123" y="11265"/>
              <a:ext cx="1815" cy="855"/>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Wrap key with file</a:t>
              </a:r>
            </a:p>
            <a:p>
              <a:pPr marL="0" marR="0">
                <a:lnSpc>
                  <a:spcPct val="115000"/>
                </a:lnSpc>
                <a:spcBef>
                  <a:spcPts val="0"/>
                </a:spcBef>
                <a:spcAft>
                  <a:spcPts val="1000"/>
                </a:spcAft>
              </a:pPr>
              <a:r>
                <a:rPr lang="en-US" sz="1100">
                  <a:effectLst/>
                  <a:latin typeface="Calibri"/>
                  <a:ea typeface="Calibri"/>
                  <a:cs typeface="Times New Roman"/>
                </a:rPr>
                <a:t> </a:t>
              </a:r>
            </a:p>
          </p:txBody>
        </p:sp>
        <p:sp>
          <p:nvSpPr>
            <p:cNvPr id="11" name="AutoShape 81"/>
            <p:cNvSpPr>
              <a:spLocks noChangeArrowheads="1"/>
            </p:cNvSpPr>
            <p:nvPr/>
          </p:nvSpPr>
          <p:spPr bwMode="auto">
            <a:xfrm>
              <a:off x="7176" y="12942"/>
              <a:ext cx="1815" cy="855"/>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Decrypt the file</a:t>
              </a:r>
            </a:p>
            <a:p>
              <a:pPr marL="0" marR="0">
                <a:lnSpc>
                  <a:spcPct val="115000"/>
                </a:lnSpc>
                <a:spcBef>
                  <a:spcPts val="0"/>
                </a:spcBef>
                <a:spcAft>
                  <a:spcPts val="1000"/>
                </a:spcAft>
              </a:pPr>
              <a:r>
                <a:rPr lang="en-US" sz="1100">
                  <a:effectLst/>
                  <a:latin typeface="Calibri"/>
                  <a:ea typeface="Calibri"/>
                  <a:cs typeface="Times New Roman"/>
                </a:rPr>
                <a:t> </a:t>
              </a:r>
            </a:p>
          </p:txBody>
        </p:sp>
        <p:cxnSp>
          <p:nvCxnSpPr>
            <p:cNvPr id="12" name="AutoShape 82"/>
            <p:cNvCxnSpPr>
              <a:cxnSpLocks noChangeShapeType="1"/>
            </p:cNvCxnSpPr>
            <p:nvPr/>
          </p:nvCxnSpPr>
          <p:spPr bwMode="auto">
            <a:xfrm>
              <a:off x="6480" y="7755"/>
              <a:ext cx="1185" cy="3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83"/>
            <p:cNvCxnSpPr>
              <a:cxnSpLocks noChangeShapeType="1"/>
            </p:cNvCxnSpPr>
            <p:nvPr/>
          </p:nvCxnSpPr>
          <p:spPr bwMode="auto">
            <a:xfrm>
              <a:off x="7866" y="8955"/>
              <a:ext cx="0" cy="7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84"/>
            <p:cNvCxnSpPr>
              <a:cxnSpLocks noChangeShapeType="1"/>
            </p:cNvCxnSpPr>
            <p:nvPr/>
          </p:nvCxnSpPr>
          <p:spPr bwMode="auto">
            <a:xfrm>
              <a:off x="7866" y="10594"/>
              <a:ext cx="0" cy="67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AutoShape 85"/>
            <p:cNvCxnSpPr>
              <a:cxnSpLocks noChangeShapeType="1"/>
            </p:cNvCxnSpPr>
            <p:nvPr/>
          </p:nvCxnSpPr>
          <p:spPr bwMode="auto">
            <a:xfrm>
              <a:off x="7866" y="12120"/>
              <a:ext cx="0" cy="82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AutoShape 86"/>
            <p:cNvCxnSpPr>
              <a:cxnSpLocks noChangeShapeType="1"/>
            </p:cNvCxnSpPr>
            <p:nvPr/>
          </p:nvCxnSpPr>
          <p:spPr bwMode="auto">
            <a:xfrm>
              <a:off x="7866" y="13797"/>
              <a:ext cx="0" cy="7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 name="AutoShape 87"/>
            <p:cNvSpPr>
              <a:spLocks noChangeArrowheads="1"/>
            </p:cNvSpPr>
            <p:nvPr/>
          </p:nvSpPr>
          <p:spPr bwMode="auto">
            <a:xfrm>
              <a:off x="7176" y="14505"/>
              <a:ext cx="1815" cy="855"/>
            </a:xfrm>
            <a:prstGeom prst="roundRect">
              <a:avLst>
                <a:gd name="adj" fmla="val 16667"/>
              </a:avLst>
            </a:prstGeom>
            <a:gradFill rotWithShape="0">
              <a:gsLst>
                <a:gs pos="0">
                  <a:schemeClr val="lt1">
                    <a:lumMod val="100000"/>
                    <a:lumOff val="0"/>
                  </a:schemeClr>
                </a:gs>
                <a:gs pos="100000">
                  <a:schemeClr val="accent5">
                    <a:lumMod val="40000"/>
                    <a:lumOff val="60000"/>
                  </a:schemeClr>
                </a:gs>
              </a:gsLst>
              <a:lin ang="5400000" scaled="1"/>
            </a:gradFill>
            <a:ln w="12700">
              <a:solidFill>
                <a:schemeClr val="accent5">
                  <a:lumMod val="60000"/>
                  <a:lumOff val="40000"/>
                </a:schemeClr>
              </a:solidFill>
              <a:round/>
              <a:headEnd/>
              <a:tailEnd/>
            </a:ln>
            <a:effectLst>
              <a:outerShdw dist="28398" dir="3806097" algn="ctr" rotWithShape="0">
                <a:schemeClr val="accent5">
                  <a:lumMod val="50000"/>
                  <a:lumOff val="0"/>
                  <a:alpha val="50000"/>
                </a:scheme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View Original File</a:t>
              </a:r>
            </a:p>
            <a:p>
              <a:pPr marL="0" marR="0">
                <a:lnSpc>
                  <a:spcPct val="115000"/>
                </a:lnSpc>
                <a:spcBef>
                  <a:spcPts val="0"/>
                </a:spcBef>
                <a:spcAft>
                  <a:spcPts val="1000"/>
                </a:spcAft>
              </a:pPr>
              <a:r>
                <a:rPr lang="en-US" sz="1100">
                  <a:effectLst/>
                  <a:latin typeface="Calibri"/>
                  <a:ea typeface="Calibri"/>
                  <a:cs typeface="Times New Roman"/>
                </a:rPr>
                <a:t> </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09600" y="228600"/>
            <a:ext cx="7620000" cy="4653646"/>
          </a:xfrm>
          <a:prstGeom prst="rect">
            <a:avLst/>
          </a:prstGeom>
          <a:noFill/>
          <a:ln w="9525">
            <a:noFill/>
            <a:miter lim="800000"/>
            <a:headEnd/>
            <a:tailEnd/>
          </a:ln>
        </p:spPr>
        <p:txBody>
          <a:bodyPr>
            <a:spAutoFit/>
          </a:bodyPr>
          <a:lstStyle/>
          <a:p>
            <a:pPr algn="just">
              <a:lnSpc>
                <a:spcPct val="150000"/>
              </a:lnSpc>
            </a:pPr>
            <a:r>
              <a:rPr lang="en-US" sz="2000" b="1" dirty="0">
                <a:latin typeface="Times New Roman" pitchFamily="18" charset="0"/>
                <a:cs typeface="Times New Roman" pitchFamily="18" charset="0"/>
              </a:rPr>
              <a:t> E-R </a:t>
            </a:r>
            <a:r>
              <a:rPr lang="en-US" sz="2000" b="1" dirty="0" smtClean="0">
                <a:latin typeface="Times New Roman" pitchFamily="18" charset="0"/>
                <a:cs typeface="Times New Roman" pitchFamily="18" charset="0"/>
              </a:rPr>
              <a:t>DIAGRAM:</a:t>
            </a:r>
          </a:p>
          <a:p>
            <a:pPr algn="just">
              <a:lnSpc>
                <a:spcPct val="150000"/>
              </a:lnSpc>
            </a:pP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	In software engineering, an </a:t>
            </a:r>
            <a:r>
              <a:rPr lang="en-US" sz="2000" b="1" dirty="0">
                <a:latin typeface="Times New Roman" pitchFamily="18" charset="0"/>
                <a:cs typeface="Times New Roman" pitchFamily="18" charset="0"/>
              </a:rPr>
              <a:t>Entity-Relationship Model</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ERM</a:t>
            </a:r>
            <a:r>
              <a:rPr lang="en-US" sz="2000" dirty="0">
                <a:latin typeface="Times New Roman" pitchFamily="18" charset="0"/>
                <a:cs typeface="Times New Roman" pitchFamily="18" charset="0"/>
              </a:rPr>
              <a:t>) is an abstract and conceptual representation of data. Entity-relationship modeling is a database modeling method, used to produce a type of conceptual schema or semantic data model of a system, often a relational database, and its requirements in a top-down fashion. Diagrams created by this process are called </a:t>
            </a:r>
            <a:r>
              <a:rPr lang="en-US" sz="2000" b="1" dirty="0">
                <a:latin typeface="Times New Roman" pitchFamily="18" charset="0"/>
                <a:cs typeface="Times New Roman" pitchFamily="18" charset="0"/>
              </a:rPr>
              <a:t>Entity-Relationship Diagrams</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ER diagrams</a:t>
            </a:r>
            <a:r>
              <a:rPr lang="en-US" sz="2000" dirty="0">
                <a:latin typeface="Times New Roman" pitchFamily="18" charset="0"/>
                <a:cs typeface="Times New Roman" pitchFamily="18" charset="0"/>
              </a:rPr>
              <a:t>, or </a:t>
            </a:r>
            <a:r>
              <a:rPr lang="en-US" sz="2000" b="1" dirty="0">
                <a:latin typeface="Times New Roman" pitchFamily="18" charset="0"/>
                <a:cs typeface="Times New Roman" pitchFamily="18" charset="0"/>
              </a:rPr>
              <a:t>ERDs</a:t>
            </a:r>
            <a:r>
              <a:rPr lang="en-US" sz="2000" dirty="0">
                <a:latin typeface="Times New Roman" pitchFamily="18" charset="0"/>
                <a:cs typeface="Times New Roman" pitchFamily="18" charset="0"/>
              </a:rPr>
              <a:t>.</a:t>
            </a:r>
          </a:p>
          <a:p>
            <a:pPr algn="just">
              <a:lnSpc>
                <a:spcPct val="150000"/>
              </a:lnSpc>
            </a:pPr>
            <a:r>
              <a:rPr lang="en-US" sz="20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77912" y="892493"/>
            <a:ext cx="6988177" cy="5073014"/>
            <a:chOff x="0" y="0"/>
            <a:chExt cx="6988630" cy="5073196"/>
          </a:xfrm>
        </p:grpSpPr>
        <p:sp>
          <p:nvSpPr>
            <p:cNvPr id="4" name="Rectangle 3"/>
            <p:cNvSpPr>
              <a:spLocks noChangeArrowheads="1"/>
            </p:cNvSpPr>
            <p:nvPr/>
          </p:nvSpPr>
          <p:spPr bwMode="auto">
            <a:xfrm>
              <a:off x="3041780" y="662473"/>
              <a:ext cx="723900" cy="28067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Login</a:t>
              </a:r>
            </a:p>
          </p:txBody>
        </p:sp>
        <p:sp>
          <p:nvSpPr>
            <p:cNvPr id="5" name="Oval 4"/>
            <p:cNvSpPr>
              <a:spLocks noChangeArrowheads="1"/>
            </p:cNvSpPr>
            <p:nvPr/>
          </p:nvSpPr>
          <p:spPr bwMode="auto">
            <a:xfrm>
              <a:off x="1147665" y="0"/>
              <a:ext cx="1115695" cy="307975"/>
            </a:xfrm>
            <a:prstGeom prst="ellipse">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Username</a:t>
              </a:r>
            </a:p>
          </p:txBody>
        </p:sp>
        <p:sp>
          <p:nvSpPr>
            <p:cNvPr id="6" name="Oval 5"/>
            <p:cNvSpPr>
              <a:spLocks noChangeArrowheads="1"/>
            </p:cNvSpPr>
            <p:nvPr/>
          </p:nvSpPr>
          <p:spPr bwMode="auto">
            <a:xfrm>
              <a:off x="4394719" y="0"/>
              <a:ext cx="1116330" cy="307975"/>
            </a:xfrm>
            <a:prstGeom prst="ellipse">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Password</a:t>
              </a:r>
            </a:p>
          </p:txBody>
        </p:sp>
        <p:sp>
          <p:nvSpPr>
            <p:cNvPr id="7" name="Rectangle 6"/>
            <p:cNvSpPr>
              <a:spLocks noChangeArrowheads="1"/>
            </p:cNvSpPr>
            <p:nvPr/>
          </p:nvSpPr>
          <p:spPr bwMode="auto">
            <a:xfrm>
              <a:off x="1754155" y="1502228"/>
              <a:ext cx="1184988" cy="270588"/>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Cloud Owner</a:t>
              </a:r>
            </a:p>
          </p:txBody>
        </p:sp>
        <p:sp>
          <p:nvSpPr>
            <p:cNvPr id="8" name="Rectangle 7"/>
            <p:cNvSpPr>
              <a:spLocks noChangeArrowheads="1"/>
            </p:cNvSpPr>
            <p:nvPr/>
          </p:nvSpPr>
          <p:spPr bwMode="auto">
            <a:xfrm>
              <a:off x="5150498" y="1502228"/>
              <a:ext cx="872490" cy="27432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User</a:t>
              </a:r>
            </a:p>
          </p:txBody>
        </p:sp>
        <p:sp>
          <p:nvSpPr>
            <p:cNvPr id="9" name="Oval 8"/>
            <p:cNvSpPr>
              <a:spLocks noChangeArrowheads="1"/>
            </p:cNvSpPr>
            <p:nvPr/>
          </p:nvSpPr>
          <p:spPr bwMode="auto">
            <a:xfrm>
              <a:off x="0" y="1427583"/>
              <a:ext cx="955040" cy="661035"/>
            </a:xfrm>
            <a:prstGeom prst="ellipse">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Update Records</a:t>
              </a:r>
            </a:p>
          </p:txBody>
        </p:sp>
        <p:sp>
          <p:nvSpPr>
            <p:cNvPr id="10" name="Oval 9"/>
            <p:cNvSpPr>
              <a:spLocks noChangeArrowheads="1"/>
            </p:cNvSpPr>
            <p:nvPr/>
          </p:nvSpPr>
          <p:spPr bwMode="auto">
            <a:xfrm>
              <a:off x="0" y="2267338"/>
              <a:ext cx="1180465" cy="652780"/>
            </a:xfrm>
            <a:prstGeom prst="ellipse">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Set hash</a:t>
              </a:r>
            </a:p>
          </p:txBody>
        </p:sp>
        <p:sp>
          <p:nvSpPr>
            <p:cNvPr id="11" name="Oval 10"/>
            <p:cNvSpPr>
              <a:spLocks noChangeArrowheads="1"/>
            </p:cNvSpPr>
            <p:nvPr/>
          </p:nvSpPr>
          <p:spPr bwMode="auto">
            <a:xfrm>
              <a:off x="373225" y="3237722"/>
              <a:ext cx="1183640" cy="773910"/>
            </a:xfrm>
            <a:prstGeom prst="ellipse">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Encrypt all file</a:t>
              </a:r>
            </a:p>
          </p:txBody>
        </p:sp>
        <p:sp>
          <p:nvSpPr>
            <p:cNvPr id="12" name="Oval 11"/>
            <p:cNvSpPr>
              <a:spLocks noChangeArrowheads="1"/>
            </p:cNvSpPr>
            <p:nvPr/>
          </p:nvSpPr>
          <p:spPr bwMode="auto">
            <a:xfrm>
              <a:off x="5645021" y="4506685"/>
              <a:ext cx="1343609" cy="566511"/>
            </a:xfrm>
            <a:prstGeom prst="ellipse">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a:ea typeface="Calibri"/>
                  <a:cs typeface="Times New Roman"/>
                </a:rPr>
                <a:t> Retrieve File</a:t>
              </a:r>
            </a:p>
          </p:txBody>
        </p:sp>
        <p:cxnSp>
          <p:nvCxnSpPr>
            <p:cNvPr id="13" name="AutoShape 13"/>
            <p:cNvCxnSpPr>
              <a:cxnSpLocks noChangeShapeType="1"/>
            </p:cNvCxnSpPr>
            <p:nvPr/>
          </p:nvCxnSpPr>
          <p:spPr bwMode="auto">
            <a:xfrm>
              <a:off x="1987421" y="307910"/>
              <a:ext cx="1207135" cy="3549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4"/>
            <p:cNvCxnSpPr>
              <a:cxnSpLocks noChangeShapeType="1"/>
            </p:cNvCxnSpPr>
            <p:nvPr/>
          </p:nvCxnSpPr>
          <p:spPr bwMode="auto">
            <a:xfrm flipH="1">
              <a:off x="2174033" y="942391"/>
              <a:ext cx="949325" cy="5626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AutoShape 15"/>
            <p:cNvCxnSpPr>
              <a:cxnSpLocks noChangeShapeType="1"/>
            </p:cNvCxnSpPr>
            <p:nvPr/>
          </p:nvCxnSpPr>
          <p:spPr bwMode="auto">
            <a:xfrm>
              <a:off x="3676261" y="942391"/>
              <a:ext cx="1830070" cy="5626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AutoShape 16"/>
            <p:cNvCxnSpPr>
              <a:cxnSpLocks noChangeShapeType="1"/>
            </p:cNvCxnSpPr>
            <p:nvPr/>
          </p:nvCxnSpPr>
          <p:spPr bwMode="auto">
            <a:xfrm flipH="1">
              <a:off x="951723" y="1688840"/>
              <a:ext cx="802005" cy="927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7"/>
            <p:cNvCxnSpPr>
              <a:cxnSpLocks noChangeShapeType="1"/>
            </p:cNvCxnSpPr>
            <p:nvPr/>
          </p:nvCxnSpPr>
          <p:spPr bwMode="auto">
            <a:xfrm flipH="1">
              <a:off x="1231641" y="1782147"/>
              <a:ext cx="861060" cy="15106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8"/>
            <p:cNvCxnSpPr>
              <a:cxnSpLocks noChangeShapeType="1"/>
            </p:cNvCxnSpPr>
            <p:nvPr/>
          </p:nvCxnSpPr>
          <p:spPr bwMode="auto">
            <a:xfrm flipH="1">
              <a:off x="1101012" y="1772816"/>
              <a:ext cx="727580" cy="6904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AutoShape 19"/>
            <p:cNvCxnSpPr>
              <a:cxnSpLocks noChangeShapeType="1"/>
            </p:cNvCxnSpPr>
            <p:nvPr/>
          </p:nvCxnSpPr>
          <p:spPr bwMode="auto">
            <a:xfrm flipH="1">
              <a:off x="3629608" y="307910"/>
              <a:ext cx="1064260" cy="3549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AutoShape 20"/>
            <p:cNvCxnSpPr>
              <a:cxnSpLocks noChangeShapeType="1"/>
            </p:cNvCxnSpPr>
            <p:nvPr/>
          </p:nvCxnSpPr>
          <p:spPr bwMode="auto">
            <a:xfrm>
              <a:off x="5701004" y="1782147"/>
              <a:ext cx="494030" cy="27241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 name="Oval 20"/>
            <p:cNvSpPr>
              <a:spLocks noChangeArrowheads="1"/>
            </p:cNvSpPr>
            <p:nvPr/>
          </p:nvSpPr>
          <p:spPr bwMode="auto">
            <a:xfrm>
              <a:off x="3676261" y="4376057"/>
              <a:ext cx="1022350" cy="631825"/>
            </a:xfrm>
            <a:prstGeom prst="ellipse">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Wrap File</a:t>
              </a:r>
            </a:p>
          </p:txBody>
        </p:sp>
        <p:cxnSp>
          <p:nvCxnSpPr>
            <p:cNvPr id="22" name="AutoShape 22"/>
            <p:cNvCxnSpPr>
              <a:cxnSpLocks noChangeShapeType="1"/>
            </p:cNvCxnSpPr>
            <p:nvPr/>
          </p:nvCxnSpPr>
          <p:spPr bwMode="auto">
            <a:xfrm flipH="1">
              <a:off x="4292082" y="1782147"/>
              <a:ext cx="1214120" cy="26003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24"/>
            <p:cNvCxnSpPr>
              <a:cxnSpLocks noChangeShapeType="1"/>
            </p:cNvCxnSpPr>
            <p:nvPr/>
          </p:nvCxnSpPr>
          <p:spPr bwMode="auto">
            <a:xfrm flipH="1">
              <a:off x="5150498" y="1782147"/>
              <a:ext cx="438785" cy="22294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4" name="Oval 23"/>
            <p:cNvSpPr>
              <a:spLocks noChangeArrowheads="1"/>
            </p:cNvSpPr>
            <p:nvPr/>
          </p:nvSpPr>
          <p:spPr bwMode="auto">
            <a:xfrm>
              <a:off x="2593910" y="4245428"/>
              <a:ext cx="1022350" cy="653143"/>
            </a:xfrm>
            <a:prstGeom prst="ellipse">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Search Keyword </a:t>
              </a:r>
            </a:p>
          </p:txBody>
        </p:sp>
        <p:cxnSp>
          <p:nvCxnSpPr>
            <p:cNvPr id="25" name="AutoShape 26"/>
            <p:cNvCxnSpPr>
              <a:cxnSpLocks noChangeShapeType="1"/>
            </p:cNvCxnSpPr>
            <p:nvPr/>
          </p:nvCxnSpPr>
          <p:spPr bwMode="auto">
            <a:xfrm flipH="1">
              <a:off x="3200400" y="1782147"/>
              <a:ext cx="2132330" cy="24688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25"/>
            <p:cNvSpPr>
              <a:spLocks noChangeArrowheads="1"/>
            </p:cNvSpPr>
            <p:nvPr/>
          </p:nvSpPr>
          <p:spPr bwMode="auto">
            <a:xfrm>
              <a:off x="1754155" y="3442996"/>
              <a:ext cx="1184910" cy="652780"/>
            </a:xfrm>
            <a:prstGeom prst="ellipse">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Outsource file</a:t>
              </a:r>
            </a:p>
          </p:txBody>
        </p:sp>
        <p:cxnSp>
          <p:nvCxnSpPr>
            <p:cNvPr id="27" name="AutoShape 24"/>
            <p:cNvCxnSpPr>
              <a:cxnSpLocks noChangeShapeType="1"/>
            </p:cNvCxnSpPr>
            <p:nvPr/>
          </p:nvCxnSpPr>
          <p:spPr bwMode="auto">
            <a:xfrm flipH="1">
              <a:off x="2258008" y="1772816"/>
              <a:ext cx="41549" cy="16701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533400" y="228600"/>
            <a:ext cx="7696200" cy="4708981"/>
          </a:xfrm>
          <a:prstGeom prst="rect">
            <a:avLst/>
          </a:prstGeom>
          <a:noFill/>
          <a:ln w="9525">
            <a:noFill/>
            <a:miter lim="800000"/>
            <a:headEnd/>
            <a:tailEnd/>
          </a:ln>
        </p:spPr>
        <p:txBody>
          <a:bodyPr anchor="ctr">
            <a:spAutoFit/>
          </a:bodyPr>
          <a:lstStyle/>
          <a:p>
            <a:pPr algn="just">
              <a:lnSpc>
                <a:spcPct val="150000"/>
              </a:lnSpc>
            </a:pPr>
            <a:endParaRPr lang="en-US" sz="2000" dirty="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SYSTEM ARCHITECTUER. </a:t>
            </a:r>
          </a:p>
          <a:p>
            <a:pPr algn="just">
              <a:lnSpc>
                <a:spcPct val="150000"/>
              </a:lnSpc>
            </a:pPr>
            <a:endParaRPr lang="en-US" sz="2000" b="1" dirty="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	Architecture </a:t>
            </a:r>
            <a:r>
              <a:rPr lang="en-US" sz="2000" dirty="0">
                <a:latin typeface="Times New Roman" pitchFamily="18" charset="0"/>
                <a:cs typeface="Times New Roman" pitchFamily="18" charset="0"/>
              </a:rPr>
              <a:t>diagram shows the relationship between different components of system. This diagram is very important to understand the overall concept of system. Architecture diagram is a diagram of a system, in which the principal parts or functions are represented by blocks connected by lines that show the relationships of the blocks. They are heavily used in the engineering world in hardware design, electronic design, software design, and process flow diagrams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2081530" y="1549718"/>
            <a:ext cx="4980940" cy="3758565"/>
            <a:chOff x="2561" y="5665"/>
            <a:chExt cx="7844" cy="4642"/>
          </a:xfrm>
        </p:grpSpPr>
        <p:sp>
          <p:nvSpPr>
            <p:cNvPr id="4" name="Rectangle 3"/>
            <p:cNvSpPr>
              <a:spLocks noChangeArrowheads="1"/>
            </p:cNvSpPr>
            <p:nvPr/>
          </p:nvSpPr>
          <p:spPr bwMode="auto">
            <a:xfrm>
              <a:off x="2561" y="5665"/>
              <a:ext cx="7844" cy="4642"/>
            </a:xfrm>
            <a:prstGeom prst="rect">
              <a:avLst/>
            </a:prstGeom>
            <a:gradFill rotWithShape="0">
              <a:gsLst>
                <a:gs pos="0">
                  <a:schemeClr val="lt1">
                    <a:lumMod val="100000"/>
                    <a:lumOff val="0"/>
                  </a:schemeClr>
                </a:gs>
                <a:gs pos="100000">
                  <a:schemeClr val="accent1">
                    <a:lumMod val="40000"/>
                    <a:lumOff val="60000"/>
                  </a:schemeClr>
                </a:gs>
              </a:gsLst>
              <a:lin ang="5400000" scaled="1"/>
            </a:gradFill>
            <a:ln w="12700">
              <a:solidFill>
                <a:schemeClr val="accent1">
                  <a:lumMod val="60000"/>
                  <a:lumOff val="40000"/>
                </a:schemeClr>
              </a:solidFill>
              <a:miter lim="800000"/>
              <a:headEnd/>
              <a:tailEnd/>
            </a:ln>
            <a:effectLst>
              <a:outerShdw dist="28398" dir="3806097" algn="ctr" rotWithShape="0">
                <a:schemeClr val="accent1">
                  <a:lumMod val="50000"/>
                  <a:lumOff val="0"/>
                  <a:alpha val="50000"/>
                </a:schemeClr>
              </a:outerShdw>
            </a:effectLst>
          </p:spPr>
          <p:txBody>
            <a:bodyPr rot="0" vert="horz" wrap="square" lIns="91440" tIns="45720" rIns="91440" bIns="45720" anchor="t" anchorCtr="0" upright="1">
              <a:noAutofit/>
            </a:bodyPr>
            <a:lstStyle/>
            <a:p>
              <a:endParaRPr lang="en-US"/>
            </a:p>
          </p:txBody>
        </p:sp>
        <p:sp>
          <p:nvSpPr>
            <p:cNvPr id="5" name="AutoShape 4"/>
            <p:cNvSpPr>
              <a:spLocks noChangeArrowheads="1"/>
            </p:cNvSpPr>
            <p:nvPr/>
          </p:nvSpPr>
          <p:spPr bwMode="auto">
            <a:xfrm>
              <a:off x="2653" y="7761"/>
              <a:ext cx="7752" cy="346"/>
            </a:xfrm>
            <a:prstGeom prst="leftRightArrow">
              <a:avLst>
                <a:gd name="adj1" fmla="val 50000"/>
                <a:gd name="adj2" fmla="val 448092"/>
              </a:avLst>
            </a:prstGeom>
            <a:gradFill rotWithShape="0">
              <a:gsLst>
                <a:gs pos="0">
                  <a:schemeClr val="lt1">
                    <a:lumMod val="100000"/>
                    <a:lumOff val="0"/>
                  </a:schemeClr>
                </a:gs>
                <a:gs pos="100000">
                  <a:schemeClr val="accent1">
                    <a:lumMod val="40000"/>
                    <a:lumOff val="60000"/>
                  </a:schemeClr>
                </a:gs>
              </a:gsLst>
              <a:lin ang="5400000" scaled="1"/>
            </a:gradFill>
            <a:ln w="12700">
              <a:solidFill>
                <a:schemeClr val="accent1">
                  <a:lumMod val="60000"/>
                  <a:lumOff val="40000"/>
                </a:schemeClr>
              </a:solidFill>
              <a:miter lim="800000"/>
              <a:headEnd/>
              <a:tailEnd/>
            </a:ln>
            <a:effectLst>
              <a:outerShdw dist="28398" dir="3806097" algn="ctr" rotWithShape="0">
                <a:schemeClr val="accent1">
                  <a:lumMod val="50000"/>
                  <a:lumOff val="0"/>
                  <a:alpha val="50000"/>
                </a:schemeClr>
              </a:outerShdw>
            </a:effectLst>
          </p:spPr>
          <p:txBody>
            <a:bodyPr rot="0" vert="horz" wrap="square" lIns="91440" tIns="45720" rIns="91440" bIns="45720" anchor="t" anchorCtr="0" upright="1">
              <a:noAutofit/>
            </a:bodyPr>
            <a:lstStyle/>
            <a:p>
              <a:endParaRPr lang="en-US"/>
            </a:p>
          </p:txBody>
        </p:sp>
        <p:sp>
          <p:nvSpPr>
            <p:cNvPr id="6" name="AutoShape 5"/>
            <p:cNvSpPr>
              <a:spLocks noChangeArrowheads="1"/>
            </p:cNvSpPr>
            <p:nvPr/>
          </p:nvSpPr>
          <p:spPr bwMode="auto">
            <a:xfrm>
              <a:off x="7382" y="8560"/>
              <a:ext cx="1440" cy="1129"/>
            </a:xfrm>
            <a:prstGeom prst="can">
              <a:avLst>
                <a:gd name="adj" fmla="val 25000"/>
              </a:avLst>
            </a:prstGeom>
            <a:gradFill rotWithShape="0">
              <a:gsLst>
                <a:gs pos="0">
                  <a:schemeClr val="lt1">
                    <a:lumMod val="100000"/>
                    <a:lumOff val="0"/>
                  </a:schemeClr>
                </a:gs>
                <a:gs pos="100000">
                  <a:schemeClr val="accent1">
                    <a:lumMod val="40000"/>
                    <a:lumOff val="60000"/>
                  </a:schemeClr>
                </a:gs>
              </a:gsLst>
              <a:lin ang="5400000" scaled="1"/>
            </a:gradFill>
            <a:ln w="12700">
              <a:solidFill>
                <a:schemeClr val="accent1">
                  <a:lumMod val="60000"/>
                  <a:lumOff val="40000"/>
                </a:schemeClr>
              </a:solidFill>
              <a:round/>
              <a:headEnd/>
              <a:tailEnd/>
            </a:ln>
            <a:effectLst>
              <a:outerShdw dist="28398" dir="3806097" algn="ctr" rotWithShape="0">
                <a:schemeClr val="accent1">
                  <a:lumMod val="50000"/>
                  <a:lumOff val="0"/>
                  <a:alpha val="50000"/>
                </a:scheme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Cloud storage</a:t>
              </a:r>
            </a:p>
          </p:txBody>
        </p:sp>
        <p:sp>
          <p:nvSpPr>
            <p:cNvPr id="7" name="AutoShape 6"/>
            <p:cNvSpPr>
              <a:spLocks noChangeArrowheads="1"/>
            </p:cNvSpPr>
            <p:nvPr/>
          </p:nvSpPr>
          <p:spPr bwMode="auto">
            <a:xfrm>
              <a:off x="7988" y="8038"/>
              <a:ext cx="236" cy="522"/>
            </a:xfrm>
            <a:prstGeom prst="upDownArrow">
              <a:avLst>
                <a:gd name="adj1" fmla="val 50000"/>
                <a:gd name="adj2" fmla="val 44237"/>
              </a:avLst>
            </a:prstGeom>
            <a:gradFill rotWithShape="0">
              <a:gsLst>
                <a:gs pos="0">
                  <a:schemeClr val="lt1">
                    <a:lumMod val="100000"/>
                    <a:lumOff val="0"/>
                  </a:schemeClr>
                </a:gs>
                <a:gs pos="100000">
                  <a:schemeClr val="accent1">
                    <a:lumMod val="40000"/>
                    <a:lumOff val="60000"/>
                  </a:schemeClr>
                </a:gs>
              </a:gsLst>
              <a:lin ang="5400000" scaled="1"/>
            </a:gradFill>
            <a:ln w="12700">
              <a:solidFill>
                <a:schemeClr val="accent1">
                  <a:lumMod val="60000"/>
                  <a:lumOff val="40000"/>
                </a:schemeClr>
              </a:solidFill>
              <a:miter lim="800000"/>
              <a:headEnd/>
              <a:tailEnd/>
            </a:ln>
            <a:effectLst>
              <a:outerShdw dist="28398" dir="3806097" algn="ctr" rotWithShape="0">
                <a:schemeClr val="accent1">
                  <a:lumMod val="50000"/>
                  <a:lumOff val="0"/>
                  <a:alpha val="50000"/>
                </a:schemeClr>
              </a:outerShdw>
            </a:effectLst>
          </p:spPr>
          <p:txBody>
            <a:bodyPr rot="0" vert="eaVert" wrap="square" lIns="91440" tIns="45720" rIns="91440" bIns="45720" anchor="t" anchorCtr="0" upright="1">
              <a:noAutofit/>
            </a:bodyPr>
            <a:lstStyle/>
            <a:p>
              <a:endParaRPr lang="en-US"/>
            </a:p>
          </p:txBody>
        </p:sp>
        <p:sp>
          <p:nvSpPr>
            <p:cNvPr id="8" name="AutoShape 7"/>
            <p:cNvSpPr>
              <a:spLocks noChangeArrowheads="1"/>
            </p:cNvSpPr>
            <p:nvPr/>
          </p:nvSpPr>
          <p:spPr bwMode="auto">
            <a:xfrm>
              <a:off x="7382" y="5852"/>
              <a:ext cx="2493" cy="1125"/>
            </a:xfrm>
            <a:prstGeom prst="cloudCallout">
              <a:avLst>
                <a:gd name="adj1" fmla="val -27097"/>
                <a:gd name="adj2" fmla="val 88491"/>
              </a:avLst>
            </a:prstGeom>
            <a:gradFill rotWithShape="0">
              <a:gsLst>
                <a:gs pos="0">
                  <a:schemeClr val="lt1">
                    <a:lumMod val="100000"/>
                    <a:lumOff val="0"/>
                  </a:schemeClr>
                </a:gs>
                <a:gs pos="100000">
                  <a:schemeClr val="accent1">
                    <a:lumMod val="40000"/>
                    <a:lumOff val="60000"/>
                  </a:schemeClr>
                </a:gs>
              </a:gsLst>
              <a:lin ang="5400000" scaled="1"/>
            </a:gradFill>
            <a:ln w="12700">
              <a:solidFill>
                <a:schemeClr val="accent1">
                  <a:lumMod val="60000"/>
                  <a:lumOff val="40000"/>
                </a:schemeClr>
              </a:solidFill>
              <a:round/>
              <a:headEnd/>
              <a:tailEnd/>
            </a:ln>
            <a:effectLst>
              <a:outerShdw dist="28398" dir="3806097" algn="ctr" rotWithShape="0">
                <a:schemeClr val="accent1">
                  <a:lumMod val="50000"/>
                  <a:lumOff val="0"/>
                  <a:alpha val="50000"/>
                </a:scheme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Cloud File OutSource</a:t>
              </a:r>
            </a:p>
          </p:txBody>
        </p:sp>
        <p:sp>
          <p:nvSpPr>
            <p:cNvPr id="9" name="AutoShape 8"/>
            <p:cNvSpPr>
              <a:spLocks noChangeArrowheads="1"/>
            </p:cNvSpPr>
            <p:nvPr/>
          </p:nvSpPr>
          <p:spPr bwMode="auto">
            <a:xfrm>
              <a:off x="8508" y="7052"/>
              <a:ext cx="236" cy="790"/>
            </a:xfrm>
            <a:prstGeom prst="upDownArrow">
              <a:avLst>
                <a:gd name="adj1" fmla="val 50000"/>
                <a:gd name="adj2" fmla="val 66949"/>
              </a:avLst>
            </a:prstGeom>
            <a:gradFill rotWithShape="0">
              <a:gsLst>
                <a:gs pos="0">
                  <a:schemeClr val="lt1">
                    <a:lumMod val="100000"/>
                    <a:lumOff val="0"/>
                  </a:schemeClr>
                </a:gs>
                <a:gs pos="100000">
                  <a:schemeClr val="accent1">
                    <a:lumMod val="40000"/>
                    <a:lumOff val="60000"/>
                  </a:schemeClr>
                </a:gs>
              </a:gsLst>
              <a:lin ang="5400000" scaled="1"/>
            </a:gradFill>
            <a:ln w="12700">
              <a:solidFill>
                <a:schemeClr val="accent1">
                  <a:lumMod val="60000"/>
                  <a:lumOff val="40000"/>
                </a:schemeClr>
              </a:solidFill>
              <a:miter lim="800000"/>
              <a:headEnd/>
              <a:tailEnd/>
            </a:ln>
            <a:effectLst>
              <a:outerShdw dist="28398" dir="3806097" algn="ctr" rotWithShape="0">
                <a:schemeClr val="accent1">
                  <a:lumMod val="50000"/>
                  <a:lumOff val="0"/>
                  <a:alpha val="50000"/>
                </a:schemeClr>
              </a:outerShdw>
            </a:effectLst>
          </p:spPr>
          <p:txBody>
            <a:bodyPr rot="0" vert="eaVert" wrap="square" lIns="91440" tIns="45720" rIns="91440" bIns="45720" anchor="t" anchorCtr="0" upright="1">
              <a:noAutofit/>
            </a:bodyPr>
            <a:lstStyle/>
            <a:p>
              <a:endParaRPr lang="en-US"/>
            </a:p>
          </p:txBody>
        </p:sp>
        <p:sp>
          <p:nvSpPr>
            <p:cNvPr id="10" name="Rectangle 9"/>
            <p:cNvSpPr>
              <a:spLocks noChangeArrowheads="1"/>
            </p:cNvSpPr>
            <p:nvPr/>
          </p:nvSpPr>
          <p:spPr bwMode="auto">
            <a:xfrm>
              <a:off x="5214" y="6235"/>
              <a:ext cx="1163" cy="742"/>
            </a:xfrm>
            <a:prstGeom prst="rect">
              <a:avLst/>
            </a:prstGeom>
            <a:gradFill rotWithShape="0">
              <a:gsLst>
                <a:gs pos="0">
                  <a:schemeClr val="lt1">
                    <a:lumMod val="100000"/>
                    <a:lumOff val="0"/>
                  </a:schemeClr>
                </a:gs>
                <a:gs pos="100000">
                  <a:schemeClr val="accent1">
                    <a:lumMod val="40000"/>
                    <a:lumOff val="60000"/>
                  </a:schemeClr>
                </a:gs>
              </a:gsLst>
              <a:lin ang="5400000" scaled="1"/>
            </a:gradFill>
            <a:ln w="12700">
              <a:solidFill>
                <a:schemeClr val="accent1">
                  <a:lumMod val="60000"/>
                  <a:lumOff val="40000"/>
                </a:schemeClr>
              </a:solidFill>
              <a:miter lim="800000"/>
              <a:headEnd/>
              <a:tailEnd/>
            </a:ln>
            <a:effectLst>
              <a:outerShdw dist="28398" dir="3806097" algn="ctr" rotWithShape="0">
                <a:schemeClr val="accent1">
                  <a:lumMod val="50000"/>
                  <a:lumOff val="0"/>
                  <a:alpha val="50000"/>
                </a:scheme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Cloud Owner</a:t>
              </a:r>
            </a:p>
          </p:txBody>
        </p:sp>
        <p:sp>
          <p:nvSpPr>
            <p:cNvPr id="11" name="Rectangle 10"/>
            <p:cNvSpPr>
              <a:spLocks noChangeArrowheads="1"/>
            </p:cNvSpPr>
            <p:nvPr/>
          </p:nvSpPr>
          <p:spPr bwMode="auto">
            <a:xfrm>
              <a:off x="4163" y="8683"/>
              <a:ext cx="1258" cy="518"/>
            </a:xfrm>
            <a:prstGeom prst="rect">
              <a:avLst/>
            </a:prstGeom>
            <a:gradFill rotWithShape="0">
              <a:gsLst>
                <a:gs pos="0">
                  <a:schemeClr val="lt1">
                    <a:lumMod val="100000"/>
                    <a:lumOff val="0"/>
                  </a:schemeClr>
                </a:gs>
                <a:gs pos="100000">
                  <a:schemeClr val="accent1">
                    <a:lumMod val="40000"/>
                    <a:lumOff val="60000"/>
                  </a:schemeClr>
                </a:gs>
              </a:gsLst>
              <a:lin ang="5400000" scaled="1"/>
            </a:gradFill>
            <a:ln w="12700">
              <a:solidFill>
                <a:schemeClr val="accent1">
                  <a:lumMod val="60000"/>
                  <a:lumOff val="40000"/>
                </a:schemeClr>
              </a:solidFill>
              <a:miter lim="800000"/>
              <a:headEnd/>
              <a:tailEnd/>
            </a:ln>
            <a:effectLst>
              <a:outerShdw dist="28398" dir="3806097" algn="ctr" rotWithShape="0">
                <a:schemeClr val="accent1">
                  <a:lumMod val="50000"/>
                  <a:lumOff val="0"/>
                  <a:alpha val="50000"/>
                </a:schemeClr>
              </a:outerShdw>
            </a:effectLst>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a:ea typeface="Calibri"/>
                  <a:cs typeface="Times New Roman"/>
                </a:rPr>
                <a:t>User</a:t>
              </a:r>
            </a:p>
          </p:txBody>
        </p:sp>
        <p:sp>
          <p:nvSpPr>
            <p:cNvPr id="12" name="AutoShape 11"/>
            <p:cNvSpPr>
              <a:spLocks noChangeArrowheads="1"/>
            </p:cNvSpPr>
            <p:nvPr/>
          </p:nvSpPr>
          <p:spPr bwMode="auto">
            <a:xfrm>
              <a:off x="4577" y="8038"/>
              <a:ext cx="313" cy="645"/>
            </a:xfrm>
            <a:prstGeom prst="upArrow">
              <a:avLst>
                <a:gd name="adj1" fmla="val 50000"/>
                <a:gd name="adj2" fmla="val 51518"/>
              </a:avLst>
            </a:prstGeom>
            <a:gradFill rotWithShape="0">
              <a:gsLst>
                <a:gs pos="0">
                  <a:schemeClr val="lt1">
                    <a:lumMod val="100000"/>
                    <a:lumOff val="0"/>
                  </a:schemeClr>
                </a:gs>
                <a:gs pos="100000">
                  <a:schemeClr val="accent1">
                    <a:lumMod val="40000"/>
                    <a:lumOff val="60000"/>
                  </a:schemeClr>
                </a:gs>
              </a:gsLst>
              <a:lin ang="5400000" scaled="1"/>
            </a:gradFill>
            <a:ln w="12700">
              <a:solidFill>
                <a:schemeClr val="accent1">
                  <a:lumMod val="60000"/>
                  <a:lumOff val="40000"/>
                </a:schemeClr>
              </a:solidFill>
              <a:miter lim="800000"/>
              <a:headEnd/>
              <a:tailEnd/>
            </a:ln>
            <a:effectLst>
              <a:outerShdw dist="28398" dir="3806097" algn="ctr" rotWithShape="0">
                <a:schemeClr val="accent1">
                  <a:lumMod val="50000"/>
                  <a:lumOff val="0"/>
                  <a:alpha val="50000"/>
                </a:schemeClr>
              </a:outerShdw>
            </a:effectLst>
          </p:spPr>
          <p:txBody>
            <a:bodyPr rot="0" vert="eaVert" wrap="square" lIns="91440" tIns="45720" rIns="91440" bIns="45720" anchor="t" anchorCtr="0" upright="1">
              <a:noAutofit/>
            </a:bodyPr>
            <a:lstStyle/>
            <a:p>
              <a:endParaRPr lang="en-US"/>
            </a:p>
          </p:txBody>
        </p:sp>
        <p:sp>
          <p:nvSpPr>
            <p:cNvPr id="14" name="AutoShape 12"/>
            <p:cNvSpPr>
              <a:spLocks noChangeArrowheads="1"/>
            </p:cNvSpPr>
            <p:nvPr/>
          </p:nvSpPr>
          <p:spPr bwMode="auto">
            <a:xfrm>
              <a:off x="5685" y="7052"/>
              <a:ext cx="236" cy="709"/>
            </a:xfrm>
            <a:prstGeom prst="upDownArrow">
              <a:avLst>
                <a:gd name="adj1" fmla="val 50000"/>
                <a:gd name="adj2" fmla="val 60085"/>
              </a:avLst>
            </a:prstGeom>
            <a:gradFill rotWithShape="0">
              <a:gsLst>
                <a:gs pos="0">
                  <a:schemeClr val="lt1">
                    <a:lumMod val="100000"/>
                    <a:lumOff val="0"/>
                  </a:schemeClr>
                </a:gs>
                <a:gs pos="100000">
                  <a:schemeClr val="accent1">
                    <a:lumMod val="40000"/>
                    <a:lumOff val="60000"/>
                  </a:schemeClr>
                </a:gs>
              </a:gsLst>
              <a:lin ang="5400000" scaled="1"/>
            </a:gradFill>
            <a:ln w="12700">
              <a:solidFill>
                <a:schemeClr val="accent1">
                  <a:lumMod val="60000"/>
                  <a:lumOff val="40000"/>
                </a:schemeClr>
              </a:solidFill>
              <a:miter lim="800000"/>
              <a:headEnd/>
              <a:tailEnd/>
            </a:ln>
            <a:effectLst>
              <a:outerShdw dist="28398" dir="3806097" algn="ctr" rotWithShape="0">
                <a:schemeClr val="accent1">
                  <a:lumMod val="50000"/>
                  <a:lumOff val="0"/>
                  <a:alpha val="50000"/>
                </a:schemeClr>
              </a:outerShdw>
            </a:effectLst>
          </p:spPr>
          <p:txBody>
            <a:bodyPr rot="0" vert="eaVert" wrap="square" lIns="91440" tIns="45720" rIns="91440" bIns="45720" anchor="t" anchorCtr="0" upright="1">
              <a:noAutofit/>
            </a:bodyPr>
            <a:lstStyle/>
            <a:p>
              <a:endParaRPr 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457200" y="300335"/>
            <a:ext cx="7696200" cy="39395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a:latin typeface="Times New Roman" pitchFamily="18" charset="0"/>
                <a:cs typeface="Times New Roman" pitchFamily="18" charset="0"/>
              </a:rPr>
              <a:t>FUTURE ENHANCEMENT:</a:t>
            </a:r>
          </a:p>
          <a:p>
            <a:r>
              <a:rPr lang="en-US" sz="2000" b="1" dirty="0">
                <a:latin typeface="Times New Roman" pitchFamily="18" charset="0"/>
                <a:cs typeface="Times New Roman" pitchFamily="18" charset="0"/>
              </a:rPr>
              <a:t>Description:	</a:t>
            </a:r>
          </a:p>
          <a:p>
            <a:pPr algn="just"/>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 future there are still some possible extensions of our current work remaining. We would like to propose a multi-keyword search scheme to perform encrypted data search over mobile cloud in future. As our OPE algorithm is a simple one, another extension is to ﬁnd a powerful algorithm which will not harm the efﬁciency.</a:t>
            </a:r>
          </a:p>
          <a:p>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5" name="Rectangle 15"/>
          <p:cNvSpPr>
            <a:spLocks noChangeArrowheads="1"/>
          </p:cNvSpPr>
          <p:nvPr/>
        </p:nvSpPr>
        <p:spPr bwMode="auto">
          <a:xfrm>
            <a:off x="533400" y="0"/>
            <a:ext cx="7620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Module Diagram: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182" name="Rectangle 14"/>
          <p:cNvSpPr>
            <a:spLocks noChangeArrowheads="1"/>
          </p:cNvSpPr>
          <p:nvPr/>
        </p:nvSpPr>
        <p:spPr bwMode="auto">
          <a:xfrm>
            <a:off x="457200" y="4191000"/>
            <a:ext cx="77724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smtClean="0">
                <a:latin typeface="Times New Roman" pitchFamily="18" charset="0"/>
                <a:cs typeface="Times New Roman" pitchFamily="18" charset="0"/>
              </a:rPr>
              <a:t>GIVEN INPUT AND EXPECTED OUTPUT</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Input: User will enter the multi keyword for searching a file</a:t>
            </a:r>
          </a:p>
          <a:p>
            <a:r>
              <a:rPr lang="en-US" sz="2000" dirty="0">
                <a:latin typeface="Times New Roman" pitchFamily="18" charset="0"/>
                <a:cs typeface="Times New Roman" pitchFamily="18" charset="0"/>
              </a:rPr>
              <a:t>Output: This will show the file with key</a:t>
            </a:r>
          </a:p>
          <a:p>
            <a:endParaRPr lang="en-US" sz="2000" dirty="0">
              <a:latin typeface="Times New Roman" pitchFamily="18" charset="0"/>
              <a:cs typeface="Times New Roman" pitchFamily="18" charset="0"/>
            </a:endParaRPr>
          </a:p>
        </p:txBody>
      </p:sp>
      <p:grpSp>
        <p:nvGrpSpPr>
          <p:cNvPr id="5" name="Group 4"/>
          <p:cNvGrpSpPr/>
          <p:nvPr/>
        </p:nvGrpSpPr>
        <p:grpSpPr>
          <a:xfrm>
            <a:off x="861952" y="1129096"/>
            <a:ext cx="6344282" cy="2164083"/>
            <a:chOff x="0" y="0"/>
            <a:chExt cx="6344733" cy="2164702"/>
          </a:xfrm>
        </p:grpSpPr>
        <p:sp>
          <p:nvSpPr>
            <p:cNvPr id="6" name="Oval 5"/>
            <p:cNvSpPr/>
            <p:nvPr/>
          </p:nvSpPr>
          <p:spPr>
            <a:xfrm>
              <a:off x="0" y="177281"/>
              <a:ext cx="914323" cy="540851"/>
            </a:xfrm>
            <a:prstGeom prst="ellipse">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User</a:t>
              </a:r>
            </a:p>
          </p:txBody>
        </p:sp>
        <p:sp>
          <p:nvSpPr>
            <p:cNvPr id="7" name="Oval 6"/>
            <p:cNvSpPr/>
            <p:nvPr/>
          </p:nvSpPr>
          <p:spPr>
            <a:xfrm>
              <a:off x="1259633" y="0"/>
              <a:ext cx="1315312" cy="946490"/>
            </a:xfrm>
            <a:prstGeom prst="ellipse">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Multi Keyword Search</a:t>
              </a:r>
            </a:p>
          </p:txBody>
        </p:sp>
        <p:sp>
          <p:nvSpPr>
            <p:cNvPr id="8" name="Oval 7"/>
            <p:cNvSpPr/>
            <p:nvPr/>
          </p:nvSpPr>
          <p:spPr>
            <a:xfrm>
              <a:off x="2873828" y="65314"/>
              <a:ext cx="904799" cy="782711"/>
            </a:xfrm>
            <a:prstGeom prst="ellipse">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Encrypt</a:t>
              </a:r>
            </a:p>
          </p:txBody>
        </p:sp>
        <p:sp>
          <p:nvSpPr>
            <p:cNvPr id="9" name="Oval 8"/>
            <p:cNvSpPr/>
            <p:nvPr/>
          </p:nvSpPr>
          <p:spPr>
            <a:xfrm>
              <a:off x="4086808" y="93306"/>
              <a:ext cx="914323" cy="680508"/>
            </a:xfrm>
            <a:prstGeom prst="ellipse">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Hash Table</a:t>
              </a:r>
            </a:p>
          </p:txBody>
        </p:sp>
        <p:sp>
          <p:nvSpPr>
            <p:cNvPr id="10" name="Down Arrow 9"/>
            <p:cNvSpPr/>
            <p:nvPr/>
          </p:nvSpPr>
          <p:spPr>
            <a:xfrm>
              <a:off x="5682343" y="774440"/>
              <a:ext cx="139688" cy="428491"/>
            </a:xfrm>
            <a:prstGeom prst="downArrow">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 name="Straight Arrow Connector 10"/>
            <p:cNvCxnSpPr/>
            <p:nvPr/>
          </p:nvCxnSpPr>
          <p:spPr>
            <a:xfrm>
              <a:off x="914400" y="466530"/>
              <a:ext cx="3447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631233" y="466530"/>
              <a:ext cx="2419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778898" y="466530"/>
              <a:ext cx="3073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01208" y="466530"/>
              <a:ext cx="3447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Snip Single Corner Rectangle 14"/>
            <p:cNvSpPr/>
            <p:nvPr/>
          </p:nvSpPr>
          <p:spPr>
            <a:xfrm>
              <a:off x="5346441" y="233265"/>
              <a:ext cx="998292" cy="503282"/>
            </a:xfrm>
            <a:prstGeom prst="snip1Rect">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Send Back File</a:t>
              </a:r>
            </a:p>
          </p:txBody>
        </p:sp>
        <p:sp>
          <p:nvSpPr>
            <p:cNvPr id="16" name="Flowchart: Magnetic Disk 15"/>
            <p:cNvSpPr/>
            <p:nvPr/>
          </p:nvSpPr>
          <p:spPr>
            <a:xfrm>
              <a:off x="5346441" y="1203649"/>
              <a:ext cx="885980" cy="961053"/>
            </a:xfrm>
            <a:prstGeom prst="flowChartMagneticDisk">
              <a:avLst/>
            </a:prstGeom>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Cloud Server</a:t>
              </a: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ChangeArrowheads="1"/>
          </p:cNvSpPr>
          <p:nvPr/>
        </p:nvSpPr>
        <p:spPr bwMode="auto">
          <a:xfrm>
            <a:off x="381000" y="531911"/>
            <a:ext cx="77724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ADVANTANGES</a:t>
            </a:r>
          </a:p>
          <a:p>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Reducing the resource usage</a:t>
            </a:r>
          </a:p>
          <a:p>
            <a:r>
              <a:rPr lang="en-US" sz="2000" dirty="0">
                <a:latin typeface="Times New Roman" pitchFamily="18" charset="0"/>
                <a:cs typeface="Times New Roman" pitchFamily="18" charset="0"/>
              </a:rPr>
              <a:t>•	Easily to identify the files in order to use multi keyword</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APPLICATIONS</a:t>
            </a:r>
          </a:p>
          <a:p>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SkyDrive</a:t>
            </a:r>
          </a:p>
          <a:p>
            <a:r>
              <a:rPr lang="en-US" sz="2000" dirty="0">
                <a:latin typeface="Times New Roman" pitchFamily="18" charset="0"/>
                <a:cs typeface="Times New Roman" pitchFamily="18" charset="0"/>
              </a:rPr>
              <a:t>•	Google </a:t>
            </a:r>
            <a:r>
              <a:rPr lang="en-US" sz="2000" dirty="0" smtClean="0">
                <a:latin typeface="Times New Roman" pitchFamily="18" charset="0"/>
                <a:cs typeface="Times New Roman" pitchFamily="18" charset="0"/>
              </a:rPr>
              <a:t>Drive</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CONCLUSION</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We have proposed a single keyword search scheme to make encrypted data search efficient. However, there are still some possible extensions of our current work remaining. We would like to propose a multi-keyword search scheme to perform encrypted data search over mobile cloud in future. As our OPE algorithm is a simple one, another extension is to find a powerful algorithm which will not harm the efficiency.</a:t>
            </a:r>
          </a:p>
          <a:p>
            <a:pPr lvl="0"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ChangeArrowheads="1"/>
          </p:cNvSpPr>
          <p:nvPr/>
        </p:nvSpPr>
        <p:spPr bwMode="auto">
          <a:xfrm>
            <a:off x="381000" y="246221"/>
            <a:ext cx="7696200" cy="72327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REFERENCES OR BIBLIOGRAPHY:</a:t>
            </a:r>
          </a:p>
          <a:p>
            <a:pPr marL="0" marR="0" lvl="0" indent="0" algn="just" defTabSz="914400" rtl="0" eaLnBrk="1" fontAlgn="base" latinLnBrk="0" hangingPunct="1">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r>
              <a:rPr lang="en-US" sz="1600" dirty="0">
                <a:latin typeface="Times New Roman" pitchFamily="18" charset="0"/>
                <a:cs typeface="Times New Roman" pitchFamily="18" charset="0"/>
              </a:rPr>
              <a:t>[1] L. Vaquero, L. </a:t>
            </a:r>
            <a:r>
              <a:rPr lang="en-US" sz="1600" dirty="0" err="1">
                <a:latin typeface="Times New Roman" pitchFamily="18" charset="0"/>
                <a:cs typeface="Times New Roman" pitchFamily="18" charset="0"/>
              </a:rPr>
              <a:t>Rodero</a:t>
            </a:r>
            <a:r>
              <a:rPr lang="en-US" sz="1600" dirty="0">
                <a:latin typeface="Times New Roman" pitchFamily="18" charset="0"/>
                <a:cs typeface="Times New Roman" pitchFamily="18" charset="0"/>
              </a:rPr>
              <a:t>-Merino, J. Caceres, and M. Lindner, “A break in the clouds: towards a cloud definition,” ACM SIGCOMM Computer Communication Review, vol. 39, no. 1, pp. 50–55, 2008.</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[2] X. Yu and Q. Wen, “Design of security solution to mobile cloud storage,” in Knowledge Discovery and Data Mining. Springer, 2012, pp. 255–263.</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[3] D. Huang, “Mobile cloud computing,” IEEE COMSOC Multimedia Communications Technical Committee (MMTC) E-Letter, 2011.</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[4] O. </a:t>
            </a:r>
            <a:r>
              <a:rPr lang="en-US" sz="1600" dirty="0" err="1">
                <a:latin typeface="Times New Roman" pitchFamily="18" charset="0"/>
                <a:cs typeface="Times New Roman" pitchFamily="18" charset="0"/>
              </a:rPr>
              <a:t>Mazhelis</a:t>
            </a:r>
            <a:r>
              <a:rPr lang="en-US" sz="1600" dirty="0">
                <a:latin typeface="Times New Roman" pitchFamily="18" charset="0"/>
                <a:cs typeface="Times New Roman" pitchFamily="18" charset="0"/>
              </a:rPr>
              <a:t>, G. </a:t>
            </a:r>
            <a:r>
              <a:rPr lang="en-US" sz="1600" dirty="0" err="1">
                <a:latin typeface="Times New Roman" pitchFamily="18" charset="0"/>
                <a:cs typeface="Times New Roman" pitchFamily="18" charset="0"/>
              </a:rPr>
              <a:t>Fazekas</a:t>
            </a:r>
            <a:r>
              <a:rPr lang="en-US" sz="1600" dirty="0">
                <a:latin typeface="Times New Roman" pitchFamily="18" charset="0"/>
                <a:cs typeface="Times New Roman" pitchFamily="18" charset="0"/>
              </a:rPr>
              <a:t>, and P. </a:t>
            </a:r>
            <a:r>
              <a:rPr lang="en-US" sz="1600" dirty="0" err="1">
                <a:latin typeface="Times New Roman" pitchFamily="18" charset="0"/>
                <a:cs typeface="Times New Roman" pitchFamily="18" charset="0"/>
              </a:rPr>
              <a:t>Tyrvainen</a:t>
            </a:r>
            <a:r>
              <a:rPr lang="en-US" sz="1600" dirty="0">
                <a:latin typeface="Times New Roman" pitchFamily="18" charset="0"/>
                <a:cs typeface="Times New Roman" pitchFamily="18" charset="0"/>
              </a:rPr>
              <a:t>, “Impact of storage acquisition intervals on the cost-efficiency of the private vs. public storage,” in Cloud Computing (CLOUD), 2012 IEEE 5th International Conference on. IEEE, 2012, pp. 646–653.</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[5] J. </a:t>
            </a:r>
            <a:r>
              <a:rPr lang="en-US" sz="1600" dirty="0" err="1">
                <a:latin typeface="Times New Roman" pitchFamily="18" charset="0"/>
                <a:cs typeface="Times New Roman" pitchFamily="18" charset="0"/>
              </a:rPr>
              <a:t>Oberheide</a:t>
            </a:r>
            <a:r>
              <a:rPr lang="en-US" sz="1600" dirty="0">
                <a:latin typeface="Times New Roman" pitchFamily="18" charset="0"/>
                <a:cs typeface="Times New Roman" pitchFamily="18" charset="0"/>
              </a:rPr>
              <a:t>, K. </a:t>
            </a:r>
            <a:r>
              <a:rPr lang="en-US" sz="1600" dirty="0" err="1">
                <a:latin typeface="Times New Roman" pitchFamily="18" charset="0"/>
                <a:cs typeface="Times New Roman" pitchFamily="18" charset="0"/>
              </a:rPr>
              <a:t>Veeraraghavan</a:t>
            </a:r>
            <a:r>
              <a:rPr lang="en-US" sz="1600" dirty="0">
                <a:latin typeface="Times New Roman" pitchFamily="18" charset="0"/>
                <a:cs typeface="Times New Roman" pitchFamily="18" charset="0"/>
              </a:rPr>
              <a:t>, E. Cooke, J. </a:t>
            </a:r>
            <a:r>
              <a:rPr lang="en-US" sz="1600" dirty="0" err="1">
                <a:latin typeface="Times New Roman" pitchFamily="18" charset="0"/>
                <a:cs typeface="Times New Roman" pitchFamily="18" charset="0"/>
              </a:rPr>
              <a:t>Flinn</a:t>
            </a:r>
            <a:r>
              <a:rPr lang="en-US" sz="1600" dirty="0">
                <a:latin typeface="Times New Roman" pitchFamily="18" charset="0"/>
                <a:cs typeface="Times New Roman" pitchFamily="18" charset="0"/>
              </a:rPr>
              <a:t>, and F. </a:t>
            </a:r>
            <a:r>
              <a:rPr lang="en-US" sz="1600" dirty="0" err="1">
                <a:latin typeface="Times New Roman" pitchFamily="18" charset="0"/>
                <a:cs typeface="Times New Roman" pitchFamily="18" charset="0"/>
              </a:rPr>
              <a:t>Jahanian</a:t>
            </a:r>
            <a:r>
              <a:rPr lang="en-US" sz="1600" dirty="0">
                <a:latin typeface="Times New Roman" pitchFamily="18" charset="0"/>
                <a:cs typeface="Times New Roman" pitchFamily="18" charset="0"/>
              </a:rPr>
              <a:t>, “Virtualized in-cloud security services for mobile devices,” in Proceedings of the First Workshop on Virtualization in Mobile Computing. ACM, 2008, pp. 31–35.</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[6] J. </a:t>
            </a:r>
            <a:r>
              <a:rPr lang="en-US" sz="1600" dirty="0" err="1">
                <a:latin typeface="Times New Roman" pitchFamily="18" charset="0"/>
                <a:cs typeface="Times New Roman" pitchFamily="18" charset="0"/>
              </a:rPr>
              <a:t>Oberheide</a:t>
            </a:r>
            <a:r>
              <a:rPr lang="en-US" sz="1600" dirty="0">
                <a:latin typeface="Times New Roman" pitchFamily="18" charset="0"/>
                <a:cs typeface="Times New Roman" pitchFamily="18" charset="0"/>
              </a:rPr>
              <a:t> and F. </a:t>
            </a:r>
            <a:r>
              <a:rPr lang="en-US" sz="1600" dirty="0" err="1">
                <a:latin typeface="Times New Roman" pitchFamily="18" charset="0"/>
                <a:cs typeface="Times New Roman" pitchFamily="18" charset="0"/>
              </a:rPr>
              <a:t>Jahanian</a:t>
            </a:r>
            <a:r>
              <a:rPr lang="en-US" sz="1600" dirty="0">
                <a:latin typeface="Times New Roman" pitchFamily="18" charset="0"/>
                <a:cs typeface="Times New Roman" pitchFamily="18" charset="0"/>
              </a:rPr>
              <a:t>, “When mobile is harder than fixed (and vice versa): demystifying security challenges in mobile environments,” in Proceedings of the Eleventh Workshop on Mobile Computing Systems &amp; Applications. ACM, 2010, pp. 43–48.</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[7] A. A. Moffat, T. C. Bell et al., Managing gigabytes: compressing and indexing documents and images. Morgan Kaufmann Pub, 1999.</a:t>
            </a: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ChangeArrowheads="1"/>
          </p:cNvSpPr>
          <p:nvPr/>
        </p:nvSpPr>
        <p:spPr bwMode="auto">
          <a:xfrm>
            <a:off x="457200" y="0"/>
            <a:ext cx="7772400" cy="45858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latin typeface="Times New Roman" pitchFamily="18" charset="0"/>
                <a:cs typeface="Times New Roman" pitchFamily="18" charset="0"/>
              </a:rPr>
              <a:t>7.  D. </a:t>
            </a:r>
            <a:r>
              <a:rPr lang="en-US" sz="1600" dirty="0" err="1" smtClean="0">
                <a:latin typeface="Times New Roman" pitchFamily="18" charset="0"/>
                <a:cs typeface="Times New Roman" pitchFamily="18" charset="0"/>
              </a:rPr>
              <a:t>Niyato</a:t>
            </a:r>
            <a:r>
              <a:rPr lang="en-US" sz="1600" dirty="0" smtClean="0">
                <a:latin typeface="Times New Roman" pitchFamily="18" charset="0"/>
                <a:cs typeface="Times New Roman" pitchFamily="18" charset="0"/>
              </a:rPr>
              <a:t> and E. </a:t>
            </a:r>
            <a:r>
              <a:rPr lang="en-US" sz="1600" dirty="0" err="1" smtClean="0">
                <a:latin typeface="Times New Roman" pitchFamily="18" charset="0"/>
                <a:cs typeface="Times New Roman" pitchFamily="18" charset="0"/>
              </a:rPr>
              <a:t>Hossain</a:t>
            </a:r>
            <a:r>
              <a:rPr lang="en-US" sz="1600" dirty="0" smtClean="0">
                <a:latin typeface="Times New Roman" pitchFamily="18" charset="0"/>
                <a:cs typeface="Times New Roman" pitchFamily="18" charset="0"/>
              </a:rPr>
              <a:t>, “Integration of </a:t>
            </a:r>
            <a:r>
              <a:rPr lang="en-US" sz="1600" dirty="0" err="1" smtClean="0">
                <a:latin typeface="Times New Roman" pitchFamily="18" charset="0"/>
                <a:cs typeface="Times New Roman" pitchFamily="18" charset="0"/>
              </a:rPr>
              <a:t>WiMAX</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WiFi</a:t>
            </a:r>
            <a:r>
              <a:rPr lang="en-US" sz="1600" dirty="0" smtClean="0">
                <a:latin typeface="Times New Roman" pitchFamily="18" charset="0"/>
                <a:cs typeface="Times New Roman" pitchFamily="18" charset="0"/>
              </a:rPr>
              <a:t>: Optimal  pricing for bandwidth sharing,” </a:t>
            </a:r>
            <a:r>
              <a:rPr lang="en-US" sz="1600" i="1" dirty="0" smtClean="0">
                <a:latin typeface="Times New Roman" pitchFamily="18" charset="0"/>
                <a:cs typeface="Times New Roman" pitchFamily="18" charset="0"/>
              </a:rPr>
              <a:t>IEEE </a:t>
            </a:r>
            <a:r>
              <a:rPr lang="en-US" sz="1600" i="1" dirty="0" err="1" smtClean="0">
                <a:latin typeface="Times New Roman" pitchFamily="18" charset="0"/>
                <a:cs typeface="Times New Roman" pitchFamily="18" charset="0"/>
              </a:rPr>
              <a:t>Commun</a:t>
            </a:r>
            <a:r>
              <a:rPr lang="en-US" sz="1600" i="1" dirty="0" smtClean="0">
                <a:latin typeface="Times New Roman" pitchFamily="18" charset="0"/>
                <a:cs typeface="Times New Roman" pitchFamily="18" charset="0"/>
              </a:rPr>
              <a:t>. Mag.</a:t>
            </a:r>
            <a:r>
              <a:rPr lang="en-US" sz="1600" dirty="0" smtClean="0">
                <a:latin typeface="Times New Roman" pitchFamily="18" charset="0"/>
                <a:cs typeface="Times New Roman" pitchFamily="18" charset="0"/>
              </a:rPr>
              <a:t>, vol. 45, no. 5, pp.140–146, May 2007.</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8. C.-Y. Chang, T.-Y. Wu, C.-C. Huang, A. J.-W. </a:t>
            </a:r>
            <a:r>
              <a:rPr lang="en-US" sz="1600" dirty="0" err="1" smtClean="0">
                <a:latin typeface="Times New Roman" pitchFamily="18" charset="0"/>
                <a:cs typeface="Times New Roman" pitchFamily="18" charset="0"/>
              </a:rPr>
              <a:t>Whang</a:t>
            </a:r>
            <a:r>
              <a:rPr lang="en-US" sz="1600" dirty="0" smtClean="0">
                <a:latin typeface="Times New Roman" pitchFamily="18" charset="0"/>
                <a:cs typeface="Times New Roman" pitchFamily="18" charset="0"/>
              </a:rPr>
              <a:t>, and H.-C. Chao, “Robust header compression with load balance and dynamic bandwidth aggregation capabilities in WLAN,” </a:t>
            </a:r>
            <a:r>
              <a:rPr lang="en-US" sz="1600" i="1" dirty="0" smtClean="0">
                <a:latin typeface="Times New Roman" pitchFamily="18" charset="0"/>
                <a:cs typeface="Times New Roman" pitchFamily="18" charset="0"/>
              </a:rPr>
              <a:t>J. Internet Technol.</a:t>
            </a:r>
            <a:r>
              <a:rPr lang="en-US" sz="1600" dirty="0" smtClean="0">
                <a:latin typeface="Times New Roman" pitchFamily="18" charset="0"/>
                <a:cs typeface="Times New Roman" pitchFamily="18" charset="0"/>
              </a:rPr>
              <a:t>, vol. 8, no. 3, pp. 365–372, 2007.</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9 J. Sun, X. Wu, and X. </a:t>
            </a:r>
            <a:r>
              <a:rPr lang="en-US" sz="1600" dirty="0" err="1" smtClean="0">
                <a:latin typeface="Times New Roman" pitchFamily="18" charset="0"/>
                <a:cs typeface="Times New Roman" pitchFamily="18" charset="0"/>
              </a:rPr>
              <a:t>Sha</a:t>
            </a:r>
            <a:r>
              <a:rPr lang="en-US" sz="1600" dirty="0" smtClean="0">
                <a:latin typeface="Times New Roman" pitchFamily="18" charset="0"/>
                <a:cs typeface="Times New Roman" pitchFamily="18" charset="0"/>
              </a:rPr>
              <a:t>, “Load balancing algorithm with multiservice in heterogeneous wireless networks,” in </a:t>
            </a:r>
            <a:r>
              <a:rPr lang="en-US" sz="1600" i="1" dirty="0" smtClean="0">
                <a:latin typeface="Times New Roman" pitchFamily="18" charset="0"/>
                <a:cs typeface="Times New Roman" pitchFamily="18" charset="0"/>
              </a:rPr>
              <a:t>Proc. 6th Int. ICST Conf. </a:t>
            </a:r>
            <a:r>
              <a:rPr lang="en-US" sz="1600" i="1" dirty="0" err="1" smtClean="0">
                <a:latin typeface="Times New Roman" pitchFamily="18" charset="0"/>
                <a:cs typeface="Times New Roman" pitchFamily="18" charset="0"/>
              </a:rPr>
              <a:t>Commun</a:t>
            </a:r>
            <a:r>
              <a:rPr lang="en-US" sz="1600" i="1" dirty="0" smtClean="0">
                <a:latin typeface="Times New Roman" pitchFamily="18" charset="0"/>
                <a:cs typeface="Times New Roman" pitchFamily="18" charset="0"/>
              </a:rPr>
              <a:t>. Networking China (</a:t>
            </a:r>
            <a:r>
              <a:rPr lang="en-US" sz="1600" i="1" dirty="0" err="1" smtClean="0">
                <a:latin typeface="Times New Roman" pitchFamily="18" charset="0"/>
                <a:cs typeface="Times New Roman" pitchFamily="18" charset="0"/>
              </a:rPr>
              <a:t>ChinaCom</a:t>
            </a:r>
            <a:r>
              <a:rPr lang="en-US" sz="1600" i="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2011, pp. 703–707.</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10 H. Son, S. Lee, S.-C. Kim, and Y.-S. Shin, “Soft load balancing over heterogeneous wireless networks,” </a:t>
            </a:r>
            <a:r>
              <a:rPr lang="en-US" sz="1600" i="1" dirty="0" smtClean="0">
                <a:latin typeface="Times New Roman" pitchFamily="18" charset="0"/>
                <a:cs typeface="Times New Roman" pitchFamily="18" charset="0"/>
              </a:rPr>
              <a:t>IEEE Trans. </a:t>
            </a:r>
            <a:r>
              <a:rPr lang="en-US" sz="1600" i="1" dirty="0" err="1" smtClean="0">
                <a:latin typeface="Times New Roman" pitchFamily="18" charset="0"/>
                <a:cs typeface="Times New Roman" pitchFamily="18" charset="0"/>
              </a:rPr>
              <a:t>Vehic</a:t>
            </a:r>
            <a:r>
              <a:rPr lang="en-US" sz="1600" i="1" dirty="0" smtClean="0">
                <a:latin typeface="Times New Roman" pitchFamily="18" charset="0"/>
                <a:cs typeface="Times New Roman" pitchFamily="18" charset="0"/>
              </a:rPr>
              <a:t>. Technol.</a:t>
            </a:r>
            <a:r>
              <a:rPr lang="en-US" sz="1600" dirty="0" smtClean="0">
                <a:latin typeface="Times New Roman" pitchFamily="18" charset="0"/>
                <a:cs typeface="Times New Roman" pitchFamily="18" charset="0"/>
              </a:rPr>
              <a:t>, vol. 57, no. 4, pp. 2632–2638, Jul. 2008. </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11. L. Zhou, H.-C. Chao, and A. V. </a:t>
            </a:r>
            <a:r>
              <a:rPr lang="en-US" sz="1600" dirty="0" err="1" smtClean="0">
                <a:latin typeface="Times New Roman" pitchFamily="18" charset="0"/>
                <a:cs typeface="Times New Roman" pitchFamily="18" charset="0"/>
              </a:rPr>
              <a:t>Vasilakos</a:t>
            </a:r>
            <a:r>
              <a:rPr lang="en-US" sz="1600" dirty="0" smtClean="0">
                <a:latin typeface="Times New Roman" pitchFamily="18" charset="0"/>
                <a:cs typeface="Times New Roman" pitchFamily="18" charset="0"/>
              </a:rPr>
              <a:t>, “Joint forensics-scheduling strategy for delay-sensitive multimedia applications over heterogeneous networks,” </a:t>
            </a:r>
            <a:r>
              <a:rPr lang="en-US" sz="1600" i="1" dirty="0" smtClean="0">
                <a:latin typeface="Times New Roman" pitchFamily="18" charset="0"/>
                <a:cs typeface="Times New Roman" pitchFamily="18" charset="0"/>
              </a:rPr>
              <a:t>IEEE J. Selected Areas </a:t>
            </a:r>
            <a:r>
              <a:rPr lang="en-US" sz="1600" i="1" dirty="0" err="1" smtClean="0">
                <a:latin typeface="Times New Roman" pitchFamily="18" charset="0"/>
                <a:cs typeface="Times New Roman" pitchFamily="18" charset="0"/>
              </a:rPr>
              <a:t>Commun</a:t>
            </a:r>
            <a:r>
              <a:rPr lang="en-US" sz="1600" i="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vol. 29, no. 7, pp. 1358–1367, Aug. 2011.</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4"/>
          <p:cNvSpPr>
            <a:spLocks noChangeArrowheads="1"/>
          </p:cNvSpPr>
          <p:nvPr/>
        </p:nvSpPr>
        <p:spPr bwMode="auto">
          <a:xfrm>
            <a:off x="0" y="457200"/>
            <a:ext cx="9144000" cy="457200"/>
          </a:xfrm>
          <a:prstGeom prst="rect">
            <a:avLst/>
          </a:prstGeom>
          <a:noFill/>
          <a:ln w="9525">
            <a:noFill/>
            <a:miter lim="800000"/>
            <a:headEnd/>
            <a:tailEnd/>
          </a:ln>
        </p:spPr>
        <p:txBody>
          <a:bodyPr wrap="none" lIns="0" tIns="0" rIns="0" bIns="0" anchor="ctr">
            <a:spAutoFit/>
          </a:bodyPr>
          <a:lstStyle/>
          <a:p>
            <a:pPr eaLnBrk="0" hangingPunct="0"/>
            <a:endParaRPr lang="en-US" sz="1200" b="1">
              <a:latin typeface="Times New Roman" pitchFamily="18" charset="0"/>
              <a:cs typeface="Calibri" pitchFamily="34" charset="0"/>
            </a:endParaRPr>
          </a:p>
          <a:p>
            <a:pPr eaLnBrk="0" hangingPunct="0"/>
            <a:r>
              <a:rPr lang="en-US" sz="1200" b="1">
                <a:latin typeface="Times New Roman" pitchFamily="18" charset="0"/>
                <a:cs typeface="Calibri" pitchFamily="34" charset="0"/>
              </a:rPr>
              <a:t>  </a:t>
            </a:r>
            <a:endParaRPr lang="en-US" sz="900"/>
          </a:p>
          <a:p>
            <a:pPr eaLnBrk="0" hangingPunct="0"/>
            <a:r>
              <a:rPr lang="en-US" sz="1200">
                <a:latin typeface="Calibri" pitchFamily="34" charset="0"/>
                <a:cs typeface="Times New Roman" pitchFamily="18" charset="0"/>
              </a:rPr>
              <a:t>	</a:t>
            </a:r>
            <a:endParaRPr lang="en-US" sz="1100" b="1">
              <a:latin typeface="Verdana" pitchFamily="34" charset="0"/>
              <a:cs typeface="Times New Roman" pitchFamily="18" charset="0"/>
            </a:endParaRPr>
          </a:p>
          <a:p>
            <a:pPr eaLnBrk="0" hangingPunct="0"/>
            <a:endParaRPr lang="en-US"/>
          </a:p>
        </p:txBody>
      </p:sp>
      <p:sp>
        <p:nvSpPr>
          <p:cNvPr id="6148" name="Rectangle 15"/>
          <p:cNvSpPr>
            <a:spLocks noChangeArrowheads="1"/>
          </p:cNvSpPr>
          <p:nvPr/>
        </p:nvSpPr>
        <p:spPr bwMode="auto">
          <a:xfrm>
            <a:off x="457200" y="43934"/>
            <a:ext cx="7772400" cy="6863417"/>
          </a:xfrm>
          <a:prstGeom prst="rect">
            <a:avLst/>
          </a:prstGeom>
          <a:noFill/>
          <a:ln w="9525">
            <a:noFill/>
            <a:miter lim="800000"/>
            <a:headEnd/>
            <a:tailEnd/>
          </a:ln>
        </p:spPr>
        <p:txBody>
          <a:bodyPr wrap="square" anchor="ctr">
            <a:spAutoFit/>
          </a:bodyPr>
          <a:lstStyle/>
          <a:p>
            <a:r>
              <a:rPr lang="en-US" sz="2000" b="1" dirty="0"/>
              <a:t>Title: Seeding Clouds with Trust Anchors</a:t>
            </a:r>
          </a:p>
          <a:p>
            <a:r>
              <a:rPr lang="en-US" sz="2000" b="1" dirty="0"/>
              <a:t>Authors: Joshua Schiff man, Thomas Moyer, Hayward </a:t>
            </a:r>
            <a:r>
              <a:rPr lang="en-US" sz="2000" b="1" dirty="0" err="1"/>
              <a:t>Vijayakumar</a:t>
            </a:r>
            <a:endParaRPr lang="en-US" sz="2000" b="1" dirty="0"/>
          </a:p>
          <a:p>
            <a:r>
              <a:rPr lang="en-US" sz="2000" b="1" dirty="0"/>
              <a:t>Trent Jaeger and Patrick McDaniel</a:t>
            </a:r>
          </a:p>
          <a:p>
            <a:r>
              <a:rPr lang="en-US" sz="2000" b="1" dirty="0"/>
              <a:t>Year: </a:t>
            </a:r>
            <a:r>
              <a:rPr lang="en-US" sz="2000" dirty="0"/>
              <a:t>2010</a:t>
            </a:r>
          </a:p>
          <a:p>
            <a:r>
              <a:rPr lang="en-US" sz="2000" b="1" dirty="0"/>
              <a:t>Description:</a:t>
            </a:r>
            <a:endParaRPr lang="en-US" sz="2000" dirty="0"/>
          </a:p>
          <a:p>
            <a:r>
              <a:rPr lang="en-US" sz="2000" dirty="0"/>
              <a:t>Customers are distressed that such host systems might not be ready to defend themselves from attack, ensure isolation of client process, or load client process properly. To provide assurance of information process protection in clouds to customers, we tend to advocate ways to boost cloud transparency using hardware-based attestation mechanisms. we discover that the centralized management of cloud knowledge centers is good for attestation frameworks, </a:t>
            </a:r>
            <a:r>
              <a:rPr lang="en-US" sz="2000" dirty="0" err="1"/>
              <a:t>sanctionative</a:t>
            </a:r>
            <a:r>
              <a:rPr lang="en-US" sz="2000" dirty="0"/>
              <a:t> the event of a sensible approach for customers to trust within the cloud platform. Specifically, we propose a cloud supporter service that generates integrity proofs for purchasers to verify the integrity and access management social control talents of the cloud platform that defend the integrity of customer’s application VMs in </a:t>
            </a:r>
            <a:r>
              <a:rPr lang="en-US" sz="2000" dirty="0" err="1"/>
              <a:t>IaaS</a:t>
            </a:r>
            <a:r>
              <a:rPr lang="en-US" sz="2000" dirty="0"/>
              <a:t> clouds. whereas a cloud-wide supporter service could gift a big system bottleneck, we tend to demonstrate that aggregating proofs allows important overhead reductions. but learn nothing </a:t>
            </a:r>
            <a:r>
              <a:rPr lang="en-US" sz="2000" dirty="0" smtClean="0"/>
              <a:t>else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2590800"/>
            <a:ext cx="4410118" cy="923330"/>
          </a:xfrm>
          <a:prstGeom prst="rect">
            <a:avLst/>
          </a:prstGeom>
          <a:noFill/>
        </p:spPr>
        <p:txBody>
          <a:bodyPr wrap="none">
            <a:spAutoFit/>
          </a:bodyPr>
          <a:lstStyle/>
          <a:p>
            <a:pPr algn="ctr" fontAlgn="auto">
              <a:spcBef>
                <a:spcPts val="0"/>
              </a:spcBef>
              <a:spcAft>
                <a:spcPts val="0"/>
              </a:spcAft>
              <a:defRPr/>
            </a:pPr>
            <a:r>
              <a:rPr lang="en-US" sz="5400" b="1" dirty="0">
                <a:ln w="17780" cmpd="sng">
                  <a:solidFill>
                    <a:srgbClr val="FFFFFF"/>
                  </a:solidFill>
                  <a:prstDash val="solid"/>
                  <a:miter lim="800000"/>
                </a:ln>
                <a:effectLst>
                  <a:outerShdw blurRad="50800" algn="tl" rotWithShape="0">
                    <a:srgbClr val="000000"/>
                  </a:outerShdw>
                </a:effectLst>
                <a:latin typeface="Times New Roman" pitchFamily="18" charset="0"/>
                <a:cs typeface="Times New Roman" pitchFamily="18" charset="0"/>
              </a:rPr>
              <a:t>THANK 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924"/>
            <a:ext cx="7162800" cy="6524863"/>
          </a:xfrm>
          <a:prstGeom prst="rect">
            <a:avLst/>
          </a:prstGeom>
        </p:spPr>
        <p:txBody>
          <a:bodyPr wrap="square">
            <a:spAutoFit/>
          </a:bodyPr>
          <a:lstStyle/>
          <a:p>
            <a:r>
              <a:rPr lang="en-US" sz="2000" b="1" dirty="0"/>
              <a:t>Title: Domain Based Storage Protection with Secure Access Control for the Cloud</a:t>
            </a:r>
          </a:p>
          <a:p>
            <a:r>
              <a:rPr lang="en-US" sz="2000" b="1" dirty="0"/>
              <a:t>Authors: </a:t>
            </a:r>
            <a:r>
              <a:rPr lang="en-US" sz="2000" b="1" dirty="0" err="1"/>
              <a:t>Nicolae</a:t>
            </a:r>
            <a:r>
              <a:rPr lang="en-US" sz="2000" b="1" dirty="0"/>
              <a:t> </a:t>
            </a:r>
            <a:r>
              <a:rPr lang="en-US" sz="2000" b="1" dirty="0" err="1"/>
              <a:t>Paladi</a:t>
            </a:r>
            <a:r>
              <a:rPr lang="en-US" sz="2000" b="1" dirty="0"/>
              <a:t>, </a:t>
            </a:r>
            <a:r>
              <a:rPr lang="en-US" sz="2000" b="1" dirty="0" err="1"/>
              <a:t>Antonis</a:t>
            </a:r>
            <a:r>
              <a:rPr lang="en-US" sz="2000" b="1" dirty="0"/>
              <a:t> </a:t>
            </a:r>
            <a:r>
              <a:rPr lang="en-US" sz="2000" b="1" dirty="0" err="1"/>
              <a:t>Michalas</a:t>
            </a:r>
            <a:r>
              <a:rPr lang="en-US" sz="2000" b="1" dirty="0"/>
              <a:t>, Christian </a:t>
            </a:r>
            <a:r>
              <a:rPr lang="en-US" sz="2000" b="1" dirty="0" err="1"/>
              <a:t>Gehrmann</a:t>
            </a:r>
            <a:endParaRPr lang="en-US" sz="2000" b="1" dirty="0"/>
          </a:p>
          <a:p>
            <a:r>
              <a:rPr lang="en-US" sz="2000" b="1" dirty="0"/>
              <a:t>Year: </a:t>
            </a:r>
            <a:r>
              <a:rPr lang="en-US" sz="2000" dirty="0"/>
              <a:t>2014</a:t>
            </a:r>
          </a:p>
          <a:p>
            <a:r>
              <a:rPr lang="en-US" sz="2000" b="1" dirty="0"/>
              <a:t>Description:</a:t>
            </a:r>
            <a:endParaRPr lang="en-US" sz="2000" dirty="0"/>
          </a:p>
          <a:p>
            <a:r>
              <a:rPr lang="en-US" sz="2000" dirty="0"/>
              <a:t>Evidence to the success of the Infrastructure as- a-Service (</a:t>
            </a:r>
            <a:r>
              <a:rPr lang="en-US" sz="2000" dirty="0" err="1"/>
              <a:t>IaaS</a:t>
            </a:r>
            <a:r>
              <a:rPr lang="en-US" sz="2000" dirty="0"/>
              <a:t>) model square measure each the increasing competition among </a:t>
            </a:r>
            <a:r>
              <a:rPr lang="en-US" sz="2000" dirty="0" err="1"/>
              <a:t>IaaS</a:t>
            </a:r>
            <a:r>
              <a:rPr lang="en-US" sz="2000" dirty="0"/>
              <a:t> cloud suppliers and also the rush to migrate to </a:t>
            </a:r>
            <a:r>
              <a:rPr lang="en-US" sz="2000" dirty="0" err="1"/>
              <a:t>IaaS</a:t>
            </a:r>
            <a:r>
              <a:rPr lang="en-US" sz="2000" dirty="0"/>
              <a:t> clouds among businesses. Moving ancient infrastructure to shared virtualized environments raises new security challenges. we can we will we square measure able to hope that users square measure attentive to such security problems and attempt to get from </a:t>
            </a:r>
            <a:r>
              <a:rPr lang="en-US" sz="2000" dirty="0" err="1"/>
              <a:t>IaaS</a:t>
            </a:r>
            <a:r>
              <a:rPr lang="en-US" sz="2000" dirty="0"/>
              <a:t> clouds security properties like execution isolation and management over knowledge that are on a par with onsite deployments. However, considering that purchasers of </a:t>
            </a:r>
            <a:r>
              <a:rPr lang="en-US" sz="2000" dirty="0" err="1"/>
              <a:t>IaaS</a:t>
            </a:r>
            <a:r>
              <a:rPr lang="en-US" sz="2000" dirty="0"/>
              <a:t> clouds share execution and storage resources with different tenants, anonymous to them, presently out there security solutions</a:t>
            </a:r>
            <a:endParaRPr lang="en-US" sz="2000" dirty="0"/>
          </a:p>
          <a:p>
            <a:r>
              <a:rPr lang="en-US" sz="2000" dirty="0"/>
              <a:t>have tested to be </a:t>
            </a:r>
            <a:r>
              <a:rPr lang="en-US" sz="2000" dirty="0" err="1"/>
              <a:t>insucient</a:t>
            </a:r>
            <a:r>
              <a:rPr lang="en-US" sz="2000" dirty="0"/>
              <a:t>.</a:t>
            </a:r>
            <a:endParaRPr lang="en-US" sz="2000" dirty="0"/>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57200" y="1"/>
            <a:ext cx="7620000" cy="6740307"/>
          </a:xfrm>
          <a:prstGeom prst="rect">
            <a:avLst/>
          </a:prstGeom>
          <a:noFill/>
          <a:ln w="9525">
            <a:noFill/>
            <a:miter lim="800000"/>
            <a:headEnd/>
            <a:tailEnd/>
          </a:ln>
        </p:spPr>
        <p:txBody>
          <a:bodyPr wrap="square">
            <a:spAutoFit/>
          </a:bodyPr>
          <a:lstStyle/>
          <a:p>
            <a:r>
              <a:rPr lang="en-US" sz="2000" b="1" dirty="0"/>
              <a:t>Title:</a:t>
            </a:r>
            <a:r>
              <a:rPr lang="en-US" sz="2000" dirty="0"/>
              <a:t> Security Aspects of e-Health Systems Migration to the Cloud</a:t>
            </a:r>
            <a:r>
              <a:rPr lang="en-US" sz="2000" b="1" dirty="0"/>
              <a:t> </a:t>
            </a:r>
            <a:endParaRPr lang="en-US" sz="2000" dirty="0"/>
          </a:p>
          <a:p>
            <a:r>
              <a:rPr lang="en-US" sz="2000" b="1" dirty="0"/>
              <a:t>Authors:</a:t>
            </a:r>
            <a:r>
              <a:rPr lang="en-US" sz="2000" dirty="0"/>
              <a:t> </a:t>
            </a:r>
            <a:r>
              <a:rPr lang="en-US" sz="2000" dirty="0" err="1"/>
              <a:t>Antonis</a:t>
            </a:r>
            <a:r>
              <a:rPr lang="en-US" sz="2000" dirty="0"/>
              <a:t> </a:t>
            </a:r>
            <a:r>
              <a:rPr lang="en-US" sz="2000" dirty="0" err="1"/>
              <a:t>Michalas</a:t>
            </a:r>
            <a:r>
              <a:rPr lang="en-US" sz="2000" dirty="0"/>
              <a:t> , </a:t>
            </a:r>
            <a:r>
              <a:rPr lang="en-US" sz="2000" dirty="0" err="1"/>
              <a:t>Nicolae</a:t>
            </a:r>
            <a:r>
              <a:rPr lang="en-US" sz="2000" dirty="0"/>
              <a:t> </a:t>
            </a:r>
            <a:r>
              <a:rPr lang="en-US" sz="2000" dirty="0" err="1"/>
              <a:t>Paladi</a:t>
            </a:r>
            <a:r>
              <a:rPr lang="en-US" sz="2000" dirty="0"/>
              <a:t> and Christian </a:t>
            </a:r>
            <a:r>
              <a:rPr lang="en-US" sz="2000" dirty="0" err="1"/>
              <a:t>Gehrmann</a:t>
            </a:r>
            <a:endParaRPr lang="en-US" sz="2000" dirty="0"/>
          </a:p>
          <a:p>
            <a:r>
              <a:rPr lang="en-US" sz="2000" b="1" dirty="0"/>
              <a:t>Year: </a:t>
            </a:r>
            <a:r>
              <a:rPr lang="en-US" sz="2000" dirty="0"/>
              <a:t>2013</a:t>
            </a:r>
            <a:endParaRPr lang="en-US" sz="2000" dirty="0"/>
          </a:p>
          <a:p>
            <a:r>
              <a:rPr lang="en-US" sz="2000" b="1" dirty="0"/>
              <a:t>Description:</a:t>
            </a:r>
            <a:endParaRPr lang="en-US" sz="2000" dirty="0"/>
          </a:p>
          <a:p>
            <a:pPr algn="just"/>
            <a:r>
              <a:rPr lang="en-US" sz="1600" dirty="0"/>
              <a:t>Researchers aimed for a paperless medical system where patients and doctors are able to book appointments via the Internet, create electronic prescriptions and store their medical history in a central database, easily accessible from anyone with appropriate access rights. During these years, there has been a steady increase in research focus and funding aiming to modernize existing healthcare systems and provide reliable and cost effective </a:t>
            </a:r>
            <a:r>
              <a:rPr lang="en-US" sz="1600" dirty="0" err="1"/>
              <a:t>ehealth</a:t>
            </a:r>
            <a:r>
              <a:rPr lang="en-US" sz="1600" dirty="0"/>
              <a:t> services. Both private organizations, such as Microsoft, Google and IBM, and public administration bodies have </a:t>
            </a:r>
            <a:r>
              <a:rPr lang="en-US" sz="1600" dirty="0" smtClean="0"/>
              <a:t>taken steps </a:t>
            </a:r>
            <a:r>
              <a:rPr lang="en-US" sz="1600" dirty="0"/>
              <a:t>towards e-health. For example, president of the United States B. Obama, approved $38 billion to digitize the American health care and believes that at the end of 2014 the nation’s health records will be fully computerized. In addition, the Australian government invested $20.3 million in “</a:t>
            </a:r>
            <a:r>
              <a:rPr lang="en-US" sz="1600" dirty="0" err="1"/>
              <a:t>telehealth</a:t>
            </a:r>
            <a:r>
              <a:rPr lang="en-US" sz="1600" dirty="0"/>
              <a:t>” projects, Tasmania committed $1.8 million in order to update the information systems responsible for four of its public hospitals, while Germany has introduced the electronic health card [1] – a challenging mission in which all insured Germans received a smart card with which they can securely communicate with various healthcare stakeholders (doctors, hospitals, pharmacies </a:t>
            </a:r>
            <a:r>
              <a:rPr lang="en-US" sz="1600" dirty="0" err="1"/>
              <a:t>etc</a:t>
            </a:r>
            <a:r>
              <a:rPr lang="en-US" sz="1600" dirty="0"/>
              <a:t>) by means of telematics.</a:t>
            </a:r>
            <a:endParaRPr lang="en-US" sz="1600" dirty="0"/>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
          <p:cNvSpPr>
            <a:spLocks noChangeArrowheads="1"/>
          </p:cNvSpPr>
          <p:nvPr/>
        </p:nvSpPr>
        <p:spPr bwMode="auto">
          <a:xfrm>
            <a:off x="457200" y="-2679"/>
            <a:ext cx="7848600" cy="6801862"/>
          </a:xfrm>
          <a:prstGeom prst="rect">
            <a:avLst/>
          </a:prstGeom>
          <a:noFill/>
          <a:ln w="9525">
            <a:noFill/>
            <a:miter lim="800000"/>
            <a:headEnd/>
            <a:tailEnd/>
          </a:ln>
        </p:spPr>
        <p:txBody>
          <a:bodyPr wrap="square" anchor="ctr">
            <a:spAutoFit/>
          </a:bodyPr>
          <a:lstStyle/>
          <a:p>
            <a:pPr algn="just"/>
            <a:r>
              <a:rPr lang="en-US" sz="2000" b="1" dirty="0"/>
              <a:t>Title:</a:t>
            </a:r>
            <a:r>
              <a:rPr lang="en-US" sz="2000" dirty="0"/>
              <a:t> </a:t>
            </a:r>
            <a:r>
              <a:rPr lang="en-US" sz="2000" b="1" dirty="0"/>
              <a:t>Privacy-Preserving Multi-keyword Ranked Search over Encrypted Cloud Data</a:t>
            </a:r>
            <a:endParaRPr lang="en-US" sz="2000" dirty="0"/>
          </a:p>
          <a:p>
            <a:pPr algn="just"/>
            <a:r>
              <a:rPr lang="en-US" sz="2000" b="1" dirty="0"/>
              <a:t>Authors:</a:t>
            </a:r>
            <a:r>
              <a:rPr lang="en-US" sz="2000" dirty="0"/>
              <a:t> </a:t>
            </a:r>
            <a:r>
              <a:rPr lang="en-US" sz="2000" dirty="0" err="1"/>
              <a:t>Ning</a:t>
            </a:r>
            <a:r>
              <a:rPr lang="en-US" sz="2000" dirty="0"/>
              <a:t> Cao, Cong Wang, Ming Li, </a:t>
            </a:r>
            <a:r>
              <a:rPr lang="en-US" sz="2000" dirty="0" err="1"/>
              <a:t>Kui</a:t>
            </a:r>
            <a:r>
              <a:rPr lang="en-US" sz="2000" dirty="0"/>
              <a:t> </a:t>
            </a:r>
            <a:r>
              <a:rPr lang="en-US" sz="2000" dirty="0" err="1"/>
              <a:t>Ren</a:t>
            </a:r>
            <a:r>
              <a:rPr lang="en-US" sz="2000" dirty="0"/>
              <a:t> and </a:t>
            </a:r>
            <a:r>
              <a:rPr lang="en-US" sz="2000" dirty="0" err="1"/>
              <a:t>Wenjing</a:t>
            </a:r>
            <a:r>
              <a:rPr lang="en-US" sz="2000" dirty="0"/>
              <a:t> Lou</a:t>
            </a:r>
          </a:p>
          <a:p>
            <a:pPr algn="just"/>
            <a:r>
              <a:rPr lang="en-US" sz="2000" b="1" dirty="0"/>
              <a:t>Year: </a:t>
            </a:r>
            <a:r>
              <a:rPr lang="en-US" sz="2000" dirty="0"/>
              <a:t>2002</a:t>
            </a:r>
          </a:p>
          <a:p>
            <a:pPr algn="just"/>
            <a:r>
              <a:rPr lang="en-US" sz="2000" b="1" dirty="0"/>
              <a:t>Description:</a:t>
            </a:r>
            <a:endParaRPr lang="en-US" sz="2000" dirty="0"/>
          </a:p>
          <a:p>
            <a:pPr algn="just"/>
            <a:r>
              <a:rPr lang="en-US" sz="1600" dirty="0">
                <a:latin typeface="Times New Roman" pitchFamily="18" charset="0"/>
                <a:cs typeface="Times New Roman" pitchFamily="18" charset="0"/>
              </a:rPr>
              <a:t>With the advent of cloud computing, data owners are motivated to outsource their complex data management systems from local sites to the commercial public cloud for great flexibility and economic savings. But for protecting data privacy, sensitive data has to be encrypted before outsourcing, which obsoletes traditional data utilization based on plaintext keyword search. Thus, enabling an encrypted cloud data search service is of paramount importance. Considering the large number of data users and documents in the cloud, it is necessary to allow multiple keywords in the search request and return documents in the order of their relevance to these keywords. Related works on searchable encryption focus on single keyword search or Boolean keyword search, and rarely sort the search results. In this paper, for the first time, we define and solve the challenging problem of privacy preserving multi-keyword ranked search over encrypted cloud data (MRSE).We establish a set of strict privacy requirements for such a secure cloud data utilization system. Among various multi keyword semantics, we choose the efficient similarity measure of “coordinate matching”, i.e., as many matches as possible, to capture the relevance of data documents to the search query. We further use “inner product similarity” to quantitatively evaluate such similarity measure. We first propose a basic idea for the MRSE based on secure inner product computation, and then give two significantly improved MRSE schemes to achieve various stringent privacy requirements in two different threat models. Thorough analysis investigating privacy and efficiency guarantees of proposed schemes is given. Experiments on the real-world dataset further show proposed schemes indeed introduce low overhead on computation and communication.</a:t>
            </a:r>
            <a:endParaRPr lang="en-US" sz="1600" dirty="0">
              <a:effectLst/>
              <a:latin typeface="Times New Roman" pitchFamily="18" charset="0"/>
              <a:cs typeface="Times New Roman" pitchFamily="18" charset="0"/>
            </a:endParaRPr>
          </a:p>
        </p:txBody>
      </p:sp>
      <p:sp>
        <p:nvSpPr>
          <p:cNvPr id="10243" name="Rectangle 28"/>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pPr indent="457200" eaLnBrk="0" hangingPunct="0"/>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7848600" cy="6400800"/>
          </a:xfrm>
        </p:spPr>
        <p:txBody>
          <a:bodyPr/>
          <a:lstStyle/>
          <a:p>
            <a:pPr algn="just">
              <a:lnSpc>
                <a:spcPct val="150000"/>
              </a:lnSpc>
              <a:spcAft>
                <a:spcPts val="0"/>
              </a:spcAft>
              <a:tabLst>
                <a:tab pos="1414145" algn="l"/>
              </a:tabLst>
            </a:pPr>
            <a:r>
              <a:rPr lang="en-US" sz="1800" b="1" dirty="0">
                <a:latin typeface="Times New Roman"/>
              </a:rPr>
              <a:t>Title:</a:t>
            </a:r>
            <a:r>
              <a:rPr lang="en-US" sz="1800" b="1" dirty="0">
                <a:latin typeface="NimbusRomNo9L-Medi"/>
                <a:cs typeface="NimbusRomNo9L-Medi"/>
              </a:rPr>
              <a:t> </a:t>
            </a:r>
            <a:r>
              <a:rPr lang="en-US" sz="1800" b="1" dirty="0">
                <a:latin typeface="Times New Roman"/>
              </a:rPr>
              <a:t>Towards a Secure and Efficient System for End-to-End Provenance</a:t>
            </a:r>
            <a:endParaRPr lang="en-US" sz="1800" b="1" dirty="0"/>
          </a:p>
          <a:p>
            <a:pPr algn="just">
              <a:lnSpc>
                <a:spcPct val="150000"/>
              </a:lnSpc>
              <a:spcAft>
                <a:spcPts val="0"/>
              </a:spcAft>
              <a:tabLst>
                <a:tab pos="1414145" algn="l"/>
              </a:tabLst>
            </a:pPr>
            <a:r>
              <a:rPr lang="en-US" sz="1800" b="1" dirty="0">
                <a:latin typeface="Times New Roman"/>
              </a:rPr>
              <a:t>Authors:</a:t>
            </a:r>
            <a:r>
              <a:rPr lang="en-US" sz="1800" b="1" dirty="0">
                <a:latin typeface="NimbusRomNo9L-Regu"/>
                <a:cs typeface="NimbusRomNo9L-Regu"/>
              </a:rPr>
              <a:t> </a:t>
            </a:r>
            <a:r>
              <a:rPr lang="en-US" sz="1800" b="1" dirty="0">
                <a:latin typeface="Times New Roman"/>
              </a:rPr>
              <a:t>Patrick McDaniel, Kevin </a:t>
            </a:r>
            <a:r>
              <a:rPr lang="en-US" sz="1800" b="1" dirty="0" err="1">
                <a:latin typeface="Times New Roman"/>
              </a:rPr>
              <a:t>ButlerRadu</a:t>
            </a:r>
            <a:r>
              <a:rPr lang="en-US" sz="1800" b="1" dirty="0">
                <a:latin typeface="Times New Roman"/>
              </a:rPr>
              <a:t> </a:t>
            </a:r>
            <a:r>
              <a:rPr lang="en-US" sz="1800" b="1" dirty="0" err="1">
                <a:latin typeface="Times New Roman"/>
              </a:rPr>
              <a:t>Sion</a:t>
            </a:r>
            <a:r>
              <a:rPr lang="en-US" sz="1800" b="1" dirty="0">
                <a:latin typeface="Times New Roman"/>
              </a:rPr>
              <a:t>, </a:t>
            </a:r>
            <a:r>
              <a:rPr lang="en-US" sz="1800" b="1" dirty="0" err="1">
                <a:latin typeface="Times New Roman"/>
              </a:rPr>
              <a:t>Erez</a:t>
            </a:r>
            <a:r>
              <a:rPr lang="en-US" sz="1800" b="1" dirty="0">
                <a:latin typeface="Times New Roman"/>
              </a:rPr>
              <a:t> </a:t>
            </a:r>
            <a:r>
              <a:rPr lang="en-US" sz="1800" b="1" dirty="0" err="1">
                <a:latin typeface="Times New Roman"/>
              </a:rPr>
              <a:t>Zadok</a:t>
            </a:r>
            <a:r>
              <a:rPr lang="en-US" sz="1800" b="1" dirty="0">
                <a:latin typeface="Times New Roman"/>
              </a:rPr>
              <a:t>, </a:t>
            </a:r>
            <a:r>
              <a:rPr lang="en-US" sz="1800" b="1" dirty="0" err="1">
                <a:latin typeface="Times New Roman"/>
              </a:rPr>
              <a:t>Kui</a:t>
            </a:r>
            <a:r>
              <a:rPr lang="en-US" sz="1800" b="1" dirty="0">
                <a:latin typeface="Times New Roman"/>
              </a:rPr>
              <a:t> </a:t>
            </a:r>
            <a:r>
              <a:rPr lang="en-US" sz="1800" b="1" dirty="0" err="1">
                <a:latin typeface="Times New Roman"/>
              </a:rPr>
              <a:t>Ren</a:t>
            </a:r>
            <a:r>
              <a:rPr lang="en-US" sz="1800" b="1" dirty="0">
                <a:latin typeface="Times New Roman"/>
              </a:rPr>
              <a:t> and Marianne </a:t>
            </a:r>
            <a:r>
              <a:rPr lang="en-US" sz="1800" b="1" dirty="0" err="1">
                <a:latin typeface="Times New Roman"/>
              </a:rPr>
              <a:t>Winslett</a:t>
            </a:r>
            <a:endParaRPr lang="en-US" sz="1800" b="1" dirty="0"/>
          </a:p>
          <a:p>
            <a:pPr>
              <a:lnSpc>
                <a:spcPct val="150000"/>
              </a:lnSpc>
              <a:spcAft>
                <a:spcPts val="0"/>
              </a:spcAft>
              <a:tabLst>
                <a:tab pos="1414145" algn="l"/>
              </a:tabLst>
            </a:pPr>
            <a:r>
              <a:rPr lang="en-US" sz="1800" b="1" dirty="0">
                <a:latin typeface="Times New Roman"/>
              </a:rPr>
              <a:t>Year: 2010</a:t>
            </a:r>
            <a:endParaRPr lang="en-US" sz="1800" b="1" dirty="0"/>
          </a:p>
          <a:p>
            <a:pPr>
              <a:lnSpc>
                <a:spcPct val="150000"/>
              </a:lnSpc>
              <a:spcAft>
                <a:spcPts val="0"/>
              </a:spcAft>
              <a:tabLst>
                <a:tab pos="1414145" algn="l"/>
              </a:tabLst>
            </a:pPr>
            <a:r>
              <a:rPr lang="en-US" sz="1800" b="1" dirty="0">
                <a:latin typeface="Times New Roman"/>
              </a:rPr>
              <a:t>Description:</a:t>
            </a:r>
            <a:endParaRPr lang="en-US" sz="1800" dirty="0"/>
          </a:p>
          <a:p>
            <a:pPr>
              <a:lnSpc>
                <a:spcPct val="150000"/>
              </a:lnSpc>
              <a:spcAft>
                <a:spcPts val="0"/>
              </a:spcAft>
              <a:tabLst>
                <a:tab pos="1414145" algn="l"/>
              </a:tabLst>
            </a:pPr>
            <a:r>
              <a:rPr lang="en-US" sz="1800" dirty="0">
                <a:latin typeface="Times New Roman"/>
              </a:rPr>
              <a:t>There are long-standing concerns beginning in large-scale systems. A recent report ready for the</a:t>
            </a:r>
            <a:endParaRPr lang="en-US" sz="1800" dirty="0"/>
          </a:p>
          <a:p>
            <a:pPr>
              <a:lnSpc>
                <a:spcPct val="150000"/>
              </a:lnSpc>
              <a:spcAft>
                <a:spcPts val="0"/>
              </a:spcAft>
              <a:tabLst>
                <a:tab pos="1414145" algn="l"/>
              </a:tabLst>
            </a:pPr>
            <a:r>
              <a:rPr lang="en-US" sz="1800" dirty="0">
                <a:latin typeface="Times New Roman"/>
              </a:rPr>
              <a:t>chairman and ranking member of the senate Committee on independent agency and  </a:t>
            </a:r>
            <a:r>
              <a:rPr lang="en-US" sz="1800" dirty="0" err="1">
                <a:latin typeface="Times New Roman"/>
              </a:rPr>
              <a:t>overnmental</a:t>
            </a:r>
            <a:r>
              <a:rPr lang="en-US" sz="1800" dirty="0">
                <a:latin typeface="Times New Roman"/>
              </a:rPr>
              <a:t> Affairs [36] highlighted beginning united of 3 key future technologies for securing our national crucial infrastructure. The report cited a desire to determine the provenance of sensing element knowledge because it is recorded and aggregative in cyber-physical systems like the smart-grid</a:t>
            </a:r>
            <a:endParaRPr lang="en-US" sz="1800" dirty="0"/>
          </a:p>
          <a:p>
            <a:pPr algn="just">
              <a:buNone/>
            </a:pPr>
            <a:endParaRPr lang="en-US" sz="1800" dirty="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marL="60325" indent="-60325" algn="just">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TotalTime>
  <Words>2487</Words>
  <Application>Microsoft Office PowerPoint</Application>
  <PresentationFormat>On-screen Show (4:3)</PresentationFormat>
  <Paragraphs>382</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Vertilink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Vertilink Technologies</dc:creator>
  <cp:revision>330</cp:revision>
  <dcterms:created xsi:type="dcterms:W3CDTF">2012-06-21T12:52:53Z</dcterms:created>
  <dcterms:modified xsi:type="dcterms:W3CDTF">2016-12-27T06:44:33Z</dcterms:modified>
</cp:coreProperties>
</file>