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4"/>
  </p:notesMasterIdLst>
  <p:sldIdLst>
    <p:sldId id="256" r:id="rId2"/>
    <p:sldId id="257" r:id="rId3"/>
    <p:sldId id="269" r:id="rId4"/>
    <p:sldId id="260" r:id="rId5"/>
    <p:sldId id="271" r:id="rId6"/>
    <p:sldId id="272" r:id="rId7"/>
    <p:sldId id="278" r:id="rId8"/>
    <p:sldId id="279" r:id="rId9"/>
    <p:sldId id="290" r:id="rId10"/>
    <p:sldId id="291" r:id="rId11"/>
    <p:sldId id="268" r:id="rId12"/>
    <p:sldId id="292" r:id="rId13"/>
    <p:sldId id="293" r:id="rId14"/>
    <p:sldId id="294" r:id="rId15"/>
    <p:sldId id="297" r:id="rId16"/>
    <p:sldId id="296" r:id="rId17"/>
    <p:sldId id="298" r:id="rId18"/>
    <p:sldId id="289" r:id="rId19"/>
    <p:sldId id="262" r:id="rId20"/>
    <p:sldId id="280" r:id="rId21"/>
    <p:sldId id="263" r:id="rId22"/>
    <p:sldId id="295" r:id="rId23"/>
    <p:sldId id="286" r:id="rId24"/>
    <p:sldId id="287" r:id="rId25"/>
    <p:sldId id="285" r:id="rId26"/>
    <p:sldId id="288" r:id="rId27"/>
    <p:sldId id="267" r:id="rId28"/>
    <p:sldId id="283" r:id="rId29"/>
    <p:sldId id="299" r:id="rId30"/>
    <p:sldId id="300" r:id="rId31"/>
    <p:sldId id="259" r:id="rId32"/>
    <p:sldId id="258" r:id="rId3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2" autoAdjust="0"/>
    <p:restoredTop sz="86477" autoAdjust="0"/>
  </p:normalViewPr>
  <p:slideViewPr>
    <p:cSldViewPr snapToGrid="0">
      <p:cViewPr>
        <p:scale>
          <a:sx n="75" d="100"/>
          <a:sy n="75" d="100"/>
        </p:scale>
        <p:origin x="-606" y="-60"/>
      </p:cViewPr>
      <p:guideLst>
        <p:guide orient="horz" pos="2160"/>
        <p:guide pos="3840"/>
      </p:guideLst>
    </p:cSldViewPr>
  </p:slideViewPr>
  <p:outlineViewPr>
    <p:cViewPr>
      <p:scale>
        <a:sx n="33" d="100"/>
        <a:sy n="33" d="100"/>
      </p:scale>
      <p:origin x="0" y="103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3C723F-FAB2-4A7C-A7A9-7F0335219976}" type="datetimeFigureOut">
              <a:rPr lang="en-US" smtClean="0"/>
              <a:t>5/17/2023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D1962-7C28-4297-BB0A-D62CC4FF08D8}" type="slidenum">
              <a:rPr lang="en-US" smtClean="0"/>
              <a:t>‹#›</a:t>
            </a:fld>
            <a:endParaRPr lang="en-US"/>
          </a:p>
        </p:txBody>
      </p:sp>
    </p:spTree>
    <p:extLst>
      <p:ext uri="{BB962C8B-B14F-4D97-AF65-F5344CB8AC3E}">
        <p14:creationId xmlns:p14="http://schemas.microsoft.com/office/powerpoint/2010/main" val="546691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4D1962-7C28-4297-BB0A-D62CC4FF08D8}" type="slidenum">
              <a:rPr lang="en-US" smtClean="0"/>
              <a:t>31</a:t>
            </a:fld>
            <a:endParaRPr lang="en-US"/>
          </a:p>
        </p:txBody>
      </p:sp>
    </p:spTree>
    <p:extLst>
      <p:ext uri="{BB962C8B-B14F-4D97-AF65-F5344CB8AC3E}">
        <p14:creationId xmlns:p14="http://schemas.microsoft.com/office/powerpoint/2010/main" val="3998294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Group 9"/>
          <p:cNvGrpSpPr/>
          <p:nvPr/>
        </p:nvGrpSpPr>
        <p:grpSpPr>
          <a:xfrm>
            <a:off x="-2" y="-10825"/>
            <a:ext cx="12192003" cy="6515395"/>
            <a:chOff x="-1" y="-10825"/>
            <a:chExt cx="9144002" cy="6515395"/>
          </a:xfrm>
        </p:grpSpPr>
        <p:pic>
          <p:nvPicPr>
            <p:cNvPr id="2097156" name="Graphic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7200" y="-10825"/>
              <a:ext cx="3429000" cy="3181546"/>
            </a:xfrm>
            <a:prstGeom prst="rect">
              <a:avLst/>
            </a:prstGeom>
          </p:spPr>
        </p:pic>
        <p:pic>
          <p:nvPicPr>
            <p:cNvPr id="2097157" name="Graphic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295401" y="-10825"/>
              <a:ext cx="7848600" cy="3522243"/>
            </a:xfrm>
            <a:prstGeom prst="rect">
              <a:avLst/>
            </a:prstGeom>
          </p:spPr>
        </p:pic>
        <p:pic>
          <p:nvPicPr>
            <p:cNvPr id="2097158" name="Graphic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831825" y="2232482"/>
              <a:ext cx="1282976" cy="1108588"/>
            </a:xfrm>
            <a:prstGeom prst="rect">
              <a:avLst/>
            </a:prstGeom>
          </p:spPr>
        </p:pic>
        <p:pic>
          <p:nvPicPr>
            <p:cNvPr id="2097159" name="Graphic 13"/>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 y="2962082"/>
              <a:ext cx="2757625" cy="3542488"/>
            </a:xfrm>
            <a:prstGeom prst="rect">
              <a:avLst/>
            </a:prstGeom>
          </p:spPr>
        </p:pic>
        <p:pic>
          <p:nvPicPr>
            <p:cNvPr id="2097160" name="Graphic 14"/>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 y="2313169"/>
              <a:ext cx="2259131" cy="2895506"/>
            </a:xfrm>
            <a:prstGeom prst="rect">
              <a:avLst/>
            </a:prstGeom>
          </p:spPr>
        </p:pic>
      </p:grpSp>
      <p:sp>
        <p:nvSpPr>
          <p:cNvPr id="1048580"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1048581" name="Subtitle 8"/>
          <p:cNvSpPr>
            <a:spLocks noGrp="1"/>
          </p:cNvSpPr>
          <p:nvPr>
            <p:ph type="subTitle" idx="1"/>
          </p:nvPr>
        </p:nvSpPr>
        <p:spPr>
          <a:xfrm>
            <a:off x="6299200" y="3849667"/>
            <a:ext cx="5172075" cy="1234575"/>
          </a:xfrm>
          <a:noFill/>
        </p:spPr>
        <p:txBody>
          <a:bodyPr/>
          <a:lstStyle>
            <a:lvl1pPr marL="0" marR="36830"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048582"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endParaRPr lang="en-US"/>
          </a:p>
        </p:txBody>
      </p:sp>
      <p:sp>
        <p:nvSpPr>
          <p:cNvPr id="1048583" name="Footer Placeholder 16"/>
          <p:cNvSpPr>
            <a:spLocks noGrp="1"/>
          </p:cNvSpPr>
          <p:nvPr>
            <p:ph type="ftr" sz="quarter" idx="11"/>
          </p:nvPr>
        </p:nvSpPr>
        <p:spPr>
          <a:xfrm>
            <a:off x="3749675" y="5960056"/>
            <a:ext cx="7721600" cy="365125"/>
          </a:xfrm>
        </p:spPr>
        <p:txBody>
          <a:bodyPr tIns="0" bIns="0" anchor="b"/>
          <a:lstStyle>
            <a:lvl1pPr algn="r">
              <a:defRPr sz="1100"/>
            </a:lvl1pPr>
          </a:lstStyle>
          <a:p>
            <a:endParaRPr lang="en-US"/>
          </a:p>
        </p:txBody>
      </p:sp>
    </p:spTree>
    <p:extLst>
      <p:ext uri="{BB962C8B-B14F-4D97-AF65-F5344CB8AC3E}">
        <p14:creationId xmlns:p14="http://schemas.microsoft.com/office/powerpoint/2010/main" val="332320913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1" name="Title 1"/>
          <p:cNvSpPr>
            <a:spLocks noGrp="1"/>
          </p:cNvSpPr>
          <p:nvPr>
            <p:ph type="title"/>
          </p:nvPr>
        </p:nvSpPr>
        <p:spPr>
          <a:xfrm>
            <a:off x="609600" y="365395"/>
            <a:ext cx="6502400" cy="799306"/>
          </a:xfrm>
        </p:spPr>
        <p:txBody>
          <a:bodyPr/>
          <a:lstStyle/>
          <a:p>
            <a:r>
              <a:rPr lang="en-US"/>
              <a:t>Click to edit Master title style</a:t>
            </a:r>
            <a:endParaRPr lang="en-US" dirty="0"/>
          </a:p>
        </p:txBody>
      </p:sp>
      <p:sp>
        <p:nvSpPr>
          <p:cNvPr id="1048602"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Footer Placeholder 4"/>
          <p:cNvSpPr>
            <a:spLocks noGrp="1"/>
          </p:cNvSpPr>
          <p:nvPr>
            <p:ph type="ftr" sz="quarter" idx="11"/>
          </p:nvPr>
        </p:nvSpPr>
        <p:spPr>
          <a:xfrm>
            <a:off x="7620000" y="173196"/>
            <a:ext cx="3291840" cy="300831"/>
          </a:xfrm>
        </p:spPr>
        <p:txBody>
          <a:bodyPr/>
          <a:lstStyle/>
          <a:p>
            <a:endParaRPr lang="en-US"/>
          </a:p>
        </p:txBody>
      </p:sp>
      <p:sp>
        <p:nvSpPr>
          <p:cNvPr id="1048604" name="Slide Number Placeholder 5"/>
          <p:cNvSpPr>
            <a:spLocks noGrp="1"/>
          </p:cNvSpPr>
          <p:nvPr>
            <p:ph type="sldNum" sz="quarter" idx="12"/>
          </p:nvPr>
        </p:nvSpPr>
        <p:spPr/>
        <p:txBody>
          <a:bodyPr/>
          <a:lstStyle/>
          <a:p>
            <a:fld id="{9F9A2646-96DE-42F8-A431-8574988B963C}" type="slidenum">
              <a:rPr lang="en-US" smtClean="0"/>
              <a:t>‹#›</a:t>
            </a:fld>
            <a:endParaRPr lang="en-US"/>
          </a:p>
        </p:txBody>
      </p:sp>
    </p:spTree>
    <p:extLst>
      <p:ext uri="{BB962C8B-B14F-4D97-AF65-F5344CB8AC3E}">
        <p14:creationId xmlns:p14="http://schemas.microsoft.com/office/powerpoint/2010/main" val="3053438033"/>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grpSp>
        <p:nvGrpSpPr>
          <p:cNvPr id="27" name="Group 10"/>
          <p:cNvGrpSpPr/>
          <p:nvPr/>
        </p:nvGrpSpPr>
        <p:grpSpPr>
          <a:xfrm>
            <a:off x="6807200" y="3143"/>
            <a:ext cx="5384801" cy="1101851"/>
            <a:chOff x="5334000" y="-37306"/>
            <a:chExt cx="3281716" cy="895350"/>
          </a:xfrm>
        </p:grpSpPr>
        <p:pic>
          <p:nvPicPr>
            <p:cNvPr id="2097161" name="Graphic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448301" y="-37306"/>
              <a:ext cx="3167415" cy="609600"/>
            </a:xfrm>
            <a:prstGeom prst="rect">
              <a:avLst/>
            </a:prstGeom>
          </p:spPr>
        </p:pic>
        <p:pic>
          <p:nvPicPr>
            <p:cNvPr id="2097162" name="Graphic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334000" y="-37306"/>
              <a:ext cx="819150" cy="895350"/>
            </a:xfrm>
            <a:prstGeom prst="rect">
              <a:avLst/>
            </a:prstGeom>
          </p:spPr>
        </p:pic>
      </p:grpSp>
      <p:sp>
        <p:nvSpPr>
          <p:cNvPr id="1048590" name="Title 1"/>
          <p:cNvSpPr>
            <a:spLocks noGrp="1"/>
          </p:cNvSpPr>
          <p:nvPr>
            <p:ph type="title"/>
          </p:nvPr>
        </p:nvSpPr>
        <p:spPr/>
        <p:txBody>
          <a:bodyPr/>
          <a:lstStyle/>
          <a:p>
            <a:r>
              <a:rPr lang="en-US"/>
              <a:t>Click to edit Master title style</a:t>
            </a:r>
            <a:endParaRPr lang="en-US" dirty="0"/>
          </a:p>
        </p:txBody>
      </p:sp>
      <p:sp>
        <p:nvSpPr>
          <p:cNvPr id="1048591" name="Footer Placeholder 2"/>
          <p:cNvSpPr>
            <a:spLocks noGrp="1"/>
          </p:cNvSpPr>
          <p:nvPr>
            <p:ph type="ftr" sz="quarter" idx="10"/>
          </p:nvPr>
        </p:nvSpPr>
        <p:spPr/>
        <p:txBody>
          <a:bodyPr/>
          <a:lstStyle/>
          <a:p>
            <a:endParaRPr lang="en-US"/>
          </a:p>
        </p:txBody>
      </p:sp>
      <p:sp>
        <p:nvSpPr>
          <p:cNvPr id="1048592" name="Slide Number Placeholder 3"/>
          <p:cNvSpPr>
            <a:spLocks noGrp="1"/>
          </p:cNvSpPr>
          <p:nvPr>
            <p:ph type="sldNum" sz="quarter" idx="11"/>
          </p:nvPr>
        </p:nvSpPr>
        <p:spPr/>
        <p:txBody>
          <a:bodyPr/>
          <a:lstStyle/>
          <a:p>
            <a:fld id="{9F9A2646-96DE-42F8-A431-8574988B963C}" type="slidenum">
              <a:rPr lang="en-US" smtClean="0"/>
              <a:t>‹#›</a:t>
            </a:fld>
            <a:endParaRPr lang="en-US"/>
          </a:p>
        </p:txBody>
      </p:sp>
      <p:sp>
        <p:nvSpPr>
          <p:cNvPr id="1048593" name="Content Placeholder 2"/>
          <p:cNvSpPr>
            <a:spLocks noGrp="1"/>
          </p:cNvSpPr>
          <p:nvPr>
            <p:ph idx="1"/>
          </p:nvPr>
        </p:nvSpPr>
        <p:spPr>
          <a:xfrm>
            <a:off x="609600" y="1425655"/>
            <a:ext cx="10302240" cy="571500"/>
          </a:xfrm>
        </p:spPr>
        <p:txBody>
          <a:bodyPr>
            <a:normAutofit/>
          </a:bodyPr>
          <a:lstStyle>
            <a:lvl1pPr marL="64135" indent="0">
              <a:buFont typeface="Arial" panose="020B0604020202020204" pitchFamily="34" charset="0"/>
              <a:buNone/>
              <a:defRPr sz="2000"/>
            </a:lvl1pPr>
            <a:lvl2pPr marL="537210" indent="0">
              <a:buNone/>
            </a:lvl2pPr>
            <a:lvl3pPr marL="877570" indent="0">
              <a:buNone/>
            </a:lvl3pPr>
            <a:lvl4pPr marL="1161415" indent="0">
              <a:buNone/>
            </a:lvl4pPr>
            <a:lvl5pPr marL="1390015" indent="0">
              <a:buNone/>
            </a:lvl5pPr>
          </a:lstStyle>
          <a:p>
            <a:pPr lvl="0"/>
            <a:r>
              <a:rPr lang="en-US"/>
              <a:t>Click to edit Master text styles</a:t>
            </a:r>
          </a:p>
        </p:txBody>
      </p:sp>
    </p:spTree>
    <p:extLst>
      <p:ext uri="{BB962C8B-B14F-4D97-AF65-F5344CB8AC3E}">
        <p14:creationId xmlns:p14="http://schemas.microsoft.com/office/powerpoint/2010/main" val="134568266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lvl1pPr marL="0" algn="l"/>
          </a:lstStyle>
          <a:p>
            <a:r>
              <a:rPr lang="en-US"/>
              <a:t>Click to edit Master title style</a:t>
            </a:r>
            <a:endParaRPr lang="en-US" dirty="0"/>
          </a:p>
        </p:txBody>
      </p:sp>
      <p:sp>
        <p:nvSpPr>
          <p:cNvPr id="1048648"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Footer Placeholder 5"/>
          <p:cNvSpPr>
            <a:spLocks noGrp="1"/>
          </p:cNvSpPr>
          <p:nvPr>
            <p:ph type="ftr" sz="quarter" idx="11"/>
          </p:nvPr>
        </p:nvSpPr>
        <p:spPr>
          <a:xfrm>
            <a:off x="7721600" y="173195"/>
            <a:ext cx="3140075" cy="301752"/>
          </a:xfrm>
        </p:spPr>
        <p:txBody>
          <a:bodyPr/>
          <a:lstStyle/>
          <a:p>
            <a:endParaRPr lang="en-US"/>
          </a:p>
        </p:txBody>
      </p:sp>
      <p:sp>
        <p:nvSpPr>
          <p:cNvPr id="1048651" name="Slide Number Placeholder 6"/>
          <p:cNvSpPr>
            <a:spLocks noGrp="1"/>
          </p:cNvSpPr>
          <p:nvPr>
            <p:ph type="sldNum" sz="quarter" idx="12"/>
          </p:nvPr>
        </p:nvSpPr>
        <p:spPr>
          <a:xfrm>
            <a:off x="10906760" y="173195"/>
            <a:ext cx="670560" cy="301752"/>
          </a:xfrm>
        </p:spPr>
        <p:txBody>
          <a:bodyPr/>
          <a:lstStyle/>
          <a:p>
            <a:fld id="{9F9A2646-96DE-42F8-A431-8574988B963C}" type="slidenum">
              <a:rPr lang="en-US" smtClean="0"/>
              <a:t>‹#›</a:t>
            </a:fld>
            <a:endParaRPr lang="en-US"/>
          </a:p>
        </p:txBody>
      </p:sp>
    </p:spTree>
    <p:extLst>
      <p:ext uri="{BB962C8B-B14F-4D97-AF65-F5344CB8AC3E}">
        <p14:creationId xmlns:p14="http://schemas.microsoft.com/office/powerpoint/2010/main" val="408643805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1048652" name="Title 1"/>
          <p:cNvSpPr>
            <a:spLocks noGrp="1"/>
          </p:cNvSpPr>
          <p:nvPr>
            <p:ph type="title"/>
          </p:nvPr>
        </p:nvSpPr>
        <p:spPr>
          <a:xfrm>
            <a:off x="292608" y="1295400"/>
            <a:ext cx="1219200" cy="5015864"/>
          </a:xfrm>
        </p:spPr>
        <p:txBody>
          <a:bodyPr vert="vert270" anchor="b"/>
          <a:lstStyle>
            <a:lvl1pPr marL="0" marR="18415" algn="r">
              <a:spcBef>
                <a:spcPts val="0"/>
              </a:spcBef>
              <a:buNone/>
              <a:defRPr sz="2900" b="0" cap="all" baseline="0"/>
            </a:lvl1pPr>
          </a:lstStyle>
          <a:p>
            <a:r>
              <a:rPr lang="en-US"/>
              <a:t>Click to edit Master title style</a:t>
            </a:r>
            <a:endParaRPr lang="en-US" dirty="0"/>
          </a:p>
        </p:txBody>
      </p:sp>
      <p:sp>
        <p:nvSpPr>
          <p:cNvPr id="104865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Footer Placeholder 5"/>
          <p:cNvSpPr>
            <a:spLocks noGrp="1"/>
          </p:cNvSpPr>
          <p:nvPr>
            <p:ph type="ftr" sz="quarter" idx="11"/>
          </p:nvPr>
        </p:nvSpPr>
        <p:spPr>
          <a:xfrm>
            <a:off x="7823200" y="173195"/>
            <a:ext cx="3098928" cy="301752"/>
          </a:xfrm>
        </p:spPr>
        <p:txBody>
          <a:bodyPr/>
          <a:lstStyle>
            <a:lvl1pPr>
              <a:defRPr sz="1200"/>
            </a:lvl1pPr>
          </a:lstStyle>
          <a:p>
            <a:endParaRPr lang="en-US"/>
          </a:p>
        </p:txBody>
      </p:sp>
      <p:sp>
        <p:nvSpPr>
          <p:cNvPr id="1048656" name="Slide Number Placeholder 6"/>
          <p:cNvSpPr>
            <a:spLocks noGrp="1"/>
          </p:cNvSpPr>
          <p:nvPr>
            <p:ph type="sldNum" sz="quarter" idx="12"/>
          </p:nvPr>
        </p:nvSpPr>
        <p:spPr>
          <a:xfrm>
            <a:off x="10922128" y="173195"/>
            <a:ext cx="670560" cy="301752"/>
          </a:xfrm>
        </p:spPr>
        <p:txBody>
          <a:bodyPr/>
          <a:lstStyle>
            <a:lvl1pPr>
              <a:defRPr sz="1200"/>
            </a:lvl1pPr>
          </a:lstStyle>
          <a:p>
            <a:fld id="{9F9A2646-96DE-42F8-A431-8574988B963C}" type="slidenum">
              <a:rPr lang="en-US" smtClean="0"/>
              <a:t>‹#›</a:t>
            </a:fld>
            <a:endParaRPr lang="en-US"/>
          </a:p>
        </p:txBody>
      </p:sp>
    </p:spTree>
    <p:extLst>
      <p:ext uri="{BB962C8B-B14F-4D97-AF65-F5344CB8AC3E}">
        <p14:creationId xmlns:p14="http://schemas.microsoft.com/office/powerpoint/2010/main" val="3693136120"/>
      </p:ext>
    </p:extLst>
  </p:cSld>
  <p:clrMapOvr>
    <a:overrideClrMapping bg1="dk1" tx1="lt1" bg2="dk2" tx2="lt2" accent1="accent1" accent2="accent2" accent3="accent3" accent4="accent4" accent5="accent5" accent6="accent6" hlink="hlink" folHlink="folHlink"/>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9"/>
          <p:cNvGrpSpPr/>
          <p:nvPr/>
        </p:nvGrpSpPr>
        <p:grpSpPr>
          <a:xfrm>
            <a:off x="6807200" y="3143"/>
            <a:ext cx="5384801" cy="1101851"/>
            <a:chOff x="5334000" y="-37306"/>
            <a:chExt cx="3281716" cy="895350"/>
          </a:xfrm>
        </p:grpSpPr>
        <p:pic>
          <p:nvPicPr>
            <p:cNvPr id="2097152" name="Graphic 17"/>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448301" y="-37306"/>
              <a:ext cx="3167415" cy="609600"/>
            </a:xfrm>
            <a:prstGeom prst="rect">
              <a:avLst/>
            </a:prstGeom>
          </p:spPr>
        </p:pic>
        <p:pic>
          <p:nvPicPr>
            <p:cNvPr id="2097153" name="Graphic 18"/>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334000" y="-37306"/>
              <a:ext cx="819150" cy="895350"/>
            </a:xfrm>
            <a:prstGeom prst="rect">
              <a:avLst/>
            </a:prstGeom>
          </p:spPr>
        </p:pic>
      </p:grpSp>
      <p:sp>
        <p:nvSpPr>
          <p:cNvPr id="1048576"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048577"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endParaRPr lang="en-US"/>
          </a:p>
        </p:txBody>
      </p:sp>
      <p:sp>
        <p:nvSpPr>
          <p:cNvPr id="1048579"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9F9A2646-96DE-42F8-A431-8574988B963C}" type="slidenum">
              <a:rPr lang="en-US" smtClean="0"/>
              <a:t>‹#›</a:t>
            </a:fld>
            <a:endParaRPr lang="en-US"/>
          </a:p>
        </p:txBody>
      </p:sp>
      <p:pic>
        <p:nvPicPr>
          <p:cNvPr id="2097154" name="Graphic 2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0" y="5307178"/>
            <a:ext cx="1625600" cy="1550822"/>
          </a:xfrm>
          <a:prstGeom prst="rect">
            <a:avLst/>
          </a:prstGeom>
        </p:spPr>
      </p:pic>
      <p:pic>
        <p:nvPicPr>
          <p:cNvPr id="2097155" name="Graphic 2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1945" y="4545317"/>
            <a:ext cx="1664613" cy="1570328"/>
          </a:xfrm>
          <a:prstGeom prst="rect">
            <a:avLst/>
          </a:prstGeom>
        </p:spPr>
      </p:pic>
    </p:spTree>
    <p:extLst>
      <p:ext uri="{BB962C8B-B14F-4D97-AF65-F5344CB8AC3E}">
        <p14:creationId xmlns:p14="http://schemas.microsoft.com/office/powerpoint/2010/main" val="1779455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Lst>
  <p:transition spd="med">
    <p:pull/>
  </p:transition>
  <p:hf hdr="0" ftr="0" dt="0"/>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310" indent="-384175"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170"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economictimes.indiatimes.com/industry/transportation/railways/railways-new-time-table-increases-speed-of-500-trains/articleshow/94641667.cms?from=md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6346" y="2382444"/>
            <a:ext cx="10058400" cy="830425"/>
          </a:xfrm>
        </p:spPr>
        <p:txBody>
          <a:bodyPr>
            <a:normAutofit fontScale="90000"/>
          </a:bodyPr>
          <a:lstStyle/>
          <a:p>
            <a:pPr algn="ctr"/>
            <a:r>
              <a:rPr lang="en-US" sz="2000" b="1" dirty="0"/>
              <a:t>        DEPARTMENT OF ELECTRONICS AND COMMUNICATION</a:t>
            </a:r>
            <a:r>
              <a:rPr lang="en-US" sz="2000" dirty="0"/>
              <a:t> </a:t>
            </a:r>
            <a:r>
              <a:rPr lang="en-US" sz="2000" b="1" dirty="0"/>
              <a:t>ENGINEERING </a:t>
            </a:r>
            <a:br>
              <a:rPr lang="en-US" sz="2000" b="1" dirty="0"/>
            </a:br>
            <a:r>
              <a:rPr lang="en-US" sz="2000" b="1" u="sng" dirty="0"/>
              <a:t>IV ECE-C minor Project – Phase -II-Batch-8</a:t>
            </a:r>
            <a:r>
              <a:rPr lang="en-US" sz="2000" dirty="0"/>
              <a:t/>
            </a:r>
            <a:br>
              <a:rPr lang="en-US" sz="2000" dirty="0"/>
            </a:br>
            <a:r>
              <a:rPr lang="en-US" sz="2000" b="1" u="sng" dirty="0"/>
              <a:t>A.Y. 2022-2023</a:t>
            </a:r>
            <a:br>
              <a:rPr lang="en-US" sz="2000" b="1" u="sng" dirty="0"/>
            </a:br>
            <a:r>
              <a:rPr lang="en-US" sz="2000" b="1" u="sng" dirty="0"/>
              <a:t/>
            </a:r>
            <a:br>
              <a:rPr lang="en-US" sz="2000" b="1" u="sng" dirty="0"/>
            </a:br>
            <a:r>
              <a:rPr lang="en-US" sz="2000" dirty="0"/>
              <a:t/>
            </a:r>
            <a:br>
              <a:rPr lang="en-US" sz="2000" dirty="0"/>
            </a:br>
            <a:endParaRPr lang="en-US" sz="2000" dirty="0"/>
          </a:p>
        </p:txBody>
      </p:sp>
      <p:pic>
        <p:nvPicPr>
          <p:cNvPr id="4" name="image1.png" descr="logo"/>
          <p:cNvPicPr/>
          <p:nvPr/>
        </p:nvPicPr>
        <p:blipFill>
          <a:blip r:embed="rId2"/>
          <a:srcRect/>
          <a:stretch>
            <a:fillRect/>
          </a:stretch>
        </p:blipFill>
        <p:spPr>
          <a:xfrm>
            <a:off x="2071397" y="226246"/>
            <a:ext cx="8462865" cy="965715"/>
          </a:xfrm>
          <a:prstGeom prst="rect">
            <a:avLst/>
          </a:prstGeom>
          <a:ln/>
        </p:spPr>
      </p:pic>
      <p:sp>
        <p:nvSpPr>
          <p:cNvPr id="5" name="TextBox 4"/>
          <p:cNvSpPr txBox="1"/>
          <p:nvPr/>
        </p:nvSpPr>
        <p:spPr>
          <a:xfrm>
            <a:off x="1478071" y="2212595"/>
            <a:ext cx="10713929" cy="1323439"/>
          </a:xfrm>
          <a:prstGeom prst="rect">
            <a:avLst/>
          </a:prstGeom>
          <a:noFill/>
        </p:spPr>
        <p:txBody>
          <a:bodyPr wrap="square" rtlCol="0">
            <a:spAutoFit/>
          </a:bodyPr>
          <a:lstStyle/>
          <a:p>
            <a:pPr algn="ctr"/>
            <a:r>
              <a:rPr lang="en-US" sz="4000" dirty="0">
                <a:solidFill>
                  <a:schemeClr val="bg2"/>
                </a:solidFill>
              </a:rPr>
              <a:t>Implementing Advanced Train Ticket Booking System Using QR Code</a:t>
            </a:r>
            <a:endParaRPr lang="en-US" sz="4000" dirty="0">
              <a:solidFill>
                <a:schemeClr val="bg2"/>
              </a:solidFill>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140862604"/>
              </p:ext>
            </p:extLst>
          </p:nvPr>
        </p:nvGraphicFramePr>
        <p:xfrm>
          <a:off x="3666930" y="4030824"/>
          <a:ext cx="8182947" cy="2528593"/>
        </p:xfrm>
        <a:graphic>
          <a:graphicData uri="http://schemas.openxmlformats.org/drawingml/2006/table">
            <a:tbl>
              <a:tblPr>
                <a:tableStyleId>{5C22544A-7EE6-4342-B048-85BDC9FD1C3A}</a:tableStyleId>
              </a:tblPr>
              <a:tblGrid>
                <a:gridCol w="3049126">
                  <a:extLst>
                    <a:ext uri="{9D8B030D-6E8A-4147-A177-3AD203B41FA5}">
                      <a16:colId xmlns:a16="http://schemas.microsoft.com/office/drawing/2014/main" xmlns="" val="2025580069"/>
                    </a:ext>
                  </a:extLst>
                </a:gridCol>
                <a:gridCol w="5133821">
                  <a:extLst>
                    <a:ext uri="{9D8B030D-6E8A-4147-A177-3AD203B41FA5}">
                      <a16:colId xmlns:a16="http://schemas.microsoft.com/office/drawing/2014/main" xmlns="" val="3307273838"/>
                    </a:ext>
                  </a:extLst>
                </a:gridCol>
              </a:tblGrid>
              <a:tr h="448609">
                <a:tc>
                  <a:txBody>
                    <a:bodyPr/>
                    <a:lstStyle/>
                    <a:p>
                      <a:r>
                        <a:rPr lang="en-US" sz="2000" dirty="0">
                          <a:latin typeface="+mj-lt"/>
                        </a:rPr>
                        <a:t>Team Members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j-lt"/>
                        </a:rPr>
                        <a:t>Parisi Chinni Sri Venkata Sai-19R21A04G0</a:t>
                      </a:r>
                      <a:endParaRPr lang="en-US" sz="2000" u="none" strike="noStrike" dirty="0">
                        <a:effectLst/>
                        <a:latin typeface="+mj-lt"/>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316495956"/>
                  </a:ext>
                </a:extLst>
              </a:tr>
              <a:tr h="448609">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a:effectLst/>
                        <a:latin typeface="+mj-lt"/>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j-lt"/>
                        </a:rPr>
                        <a:t>Potharla Sai Abhinav-19R21A04G5</a:t>
                      </a:r>
                      <a:endParaRPr lang="en-US" sz="2000" u="none" strike="noStrike" dirty="0">
                        <a:effectLst/>
                        <a:latin typeface="+mj-lt"/>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2887721257"/>
                  </a:ext>
                </a:extLst>
              </a:tr>
              <a:tr h="448609">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j-lt"/>
                        </a:rPr>
                        <a:t>Jaddu Venkata Rama Subhash-19R21A04E1</a:t>
                      </a:r>
                      <a:endParaRPr lang="en-US" sz="2000" u="none" strike="noStrike" dirty="0">
                        <a:effectLst/>
                        <a:latin typeface="+mj-lt"/>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443603274"/>
                  </a:ext>
                </a:extLst>
              </a:tr>
              <a:tr h="448609">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j-lt"/>
                        </a:rPr>
                        <a:t>M Umesh Chandra-19R21A04F1</a:t>
                      </a:r>
                      <a:endParaRPr lang="en-US" sz="2000" u="none" strike="noStrike" dirty="0">
                        <a:effectLst/>
                        <a:latin typeface="+mj-lt"/>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562343843"/>
                  </a:ext>
                </a:extLst>
              </a:tr>
              <a:tr h="7341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rPr>
                        <a:t>Project Guide  </a:t>
                      </a:r>
                      <a:endParaRPr lang="en-US" sz="2000" dirty="0">
                        <a:effectLst/>
                        <a:latin typeface="+mj-lt"/>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rPr>
                        <a:t>Mrs. M.Sailaja mam</a:t>
                      </a:r>
                      <a:endParaRPr lang="en-US" sz="2000" dirty="0">
                        <a:effectLst/>
                        <a:latin typeface="+mj-lt"/>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2584273035"/>
                  </a:ext>
                </a:extLst>
              </a:tr>
            </a:tbl>
          </a:graphicData>
        </a:graphic>
      </p:graphicFrame>
    </p:spTree>
    <p:extLst>
      <p:ext uri="{BB962C8B-B14F-4D97-AF65-F5344CB8AC3E}">
        <p14:creationId xmlns:p14="http://schemas.microsoft.com/office/powerpoint/2010/main" val="403531380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A7A00-1C76-CF42-E905-8DA942254ABA}"/>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xmlns="" id="{ED0BFF59-946F-88A2-1ACB-813A2F84A0FE}"/>
              </a:ext>
            </a:extLst>
          </p:cNvPr>
          <p:cNvSpPr>
            <a:spLocks noGrp="1"/>
          </p:cNvSpPr>
          <p:nvPr>
            <p:ph idx="1"/>
          </p:nvPr>
        </p:nvSpPr>
        <p:spPr/>
        <p:txBody>
          <a:bodyPr>
            <a:normAutofit fontScale="85000" lnSpcReduction="20000"/>
          </a:bodyPr>
          <a:lstStyle/>
          <a:p>
            <a:r>
              <a:rPr lang="en-US" dirty="0"/>
              <a:t>The paper presents a smart bus tracking system that uses location-aware services and QR codes to enhance the efficiency of public transportation. </a:t>
            </a:r>
          </a:p>
          <a:p>
            <a:r>
              <a:rPr lang="en-US" dirty="0"/>
              <a:t>The proposed system allows passengers to track the location of the bus in real-time using their smartphones or other mobile devices. </a:t>
            </a:r>
          </a:p>
          <a:p>
            <a:r>
              <a:rPr lang="en-US" dirty="0"/>
              <a:t>The system utilizes QR codes placed on the bus stops, which can be scanned by the passengers to access information on the current location and expected arrival time of the bus.</a:t>
            </a:r>
          </a:p>
          <a:p>
            <a:r>
              <a:rPr lang="en-US" dirty="0"/>
              <a:t>The system also provides other useful features, such as notifications to passengers about delays or route changes. </a:t>
            </a:r>
          </a:p>
          <a:p>
            <a:r>
              <a:rPr lang="en-US" dirty="0"/>
              <a:t>The authors argue that the proposed system can improve the overall user experience and increase the efficiency of public transportation, which can lead to reduced traffic congestion and air pollution.</a:t>
            </a:r>
          </a:p>
          <a:p>
            <a:endParaRPr lang="en-US" dirty="0"/>
          </a:p>
        </p:txBody>
      </p:sp>
      <p:sp>
        <p:nvSpPr>
          <p:cNvPr id="4" name="Slide Number Placeholder 3">
            <a:extLst>
              <a:ext uri="{FF2B5EF4-FFF2-40B4-BE49-F238E27FC236}">
                <a16:creationId xmlns:a16="http://schemas.microsoft.com/office/drawing/2014/main" xmlns="" id="{C80B8D76-A453-2A6F-6C65-4CAC6CBF21B5}"/>
              </a:ext>
            </a:extLst>
          </p:cNvPr>
          <p:cNvSpPr>
            <a:spLocks noGrp="1"/>
          </p:cNvSpPr>
          <p:nvPr>
            <p:ph type="sldNum" sz="quarter" idx="12"/>
          </p:nvPr>
        </p:nvSpPr>
        <p:spPr/>
        <p:txBody>
          <a:bodyPr/>
          <a:lstStyle/>
          <a:p>
            <a:fld id="{9F9A2646-96DE-42F8-A431-8574988B963C}" type="slidenum">
              <a:rPr lang="en-US" smtClean="0"/>
              <a:t>10</a:t>
            </a:fld>
            <a:endParaRPr lang="en-US"/>
          </a:p>
        </p:txBody>
      </p:sp>
    </p:spTree>
    <p:extLst>
      <p:ext uri="{BB962C8B-B14F-4D97-AF65-F5344CB8AC3E}">
        <p14:creationId xmlns:p14="http://schemas.microsoft.com/office/powerpoint/2010/main" val="359460724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490" y="703597"/>
            <a:ext cx="6502400" cy="799306"/>
          </a:xfrm>
        </p:spPr>
        <p:txBody>
          <a:bodyPr/>
          <a:lstStyle/>
          <a:p>
            <a:r>
              <a:rPr lang="en-US" b="1" dirty="0"/>
              <a:t>EXISTING SYSTEM</a:t>
            </a:r>
          </a:p>
        </p:txBody>
      </p:sp>
      <p:sp>
        <p:nvSpPr>
          <p:cNvPr id="3" name="Content Placeholder 2"/>
          <p:cNvSpPr>
            <a:spLocks noGrp="1"/>
          </p:cNvSpPr>
          <p:nvPr>
            <p:ph idx="1"/>
          </p:nvPr>
        </p:nvSpPr>
        <p:spPr>
          <a:xfrm>
            <a:off x="1073020" y="1845733"/>
            <a:ext cx="10240974" cy="4564397"/>
          </a:xfrm>
        </p:spPr>
        <p:txBody>
          <a:bodyPr>
            <a:normAutofit fontScale="85000" lnSpcReduction="20000"/>
          </a:bodyPr>
          <a:lstStyle/>
          <a:p>
            <a:pPr marL="64135" indent="0" algn="just">
              <a:buNone/>
            </a:pPr>
            <a:r>
              <a:rPr lang="en-US" sz="2200" b="1" u="sng" dirty="0"/>
              <a:t>Existing system 1: </a:t>
            </a:r>
            <a:r>
              <a:rPr lang="en-US" sz="2200" b="1" dirty="0"/>
              <a:t> IRCTC</a:t>
            </a:r>
          </a:p>
          <a:p>
            <a:pPr algn="just"/>
            <a:r>
              <a:rPr lang="en-US" sz="2200" dirty="0"/>
              <a:t>IRCTC (Indian Railway Catering and Tourism Corporation) is a subsidiary of the Indian Railways that handles the online ticketing, catering, and tourism operations of the Indian Railways. </a:t>
            </a:r>
          </a:p>
          <a:p>
            <a:pPr algn="just"/>
            <a:r>
              <a:rPr lang="en-US" sz="2200" dirty="0"/>
              <a:t>The IRCTC website and mobile application allow users to book train tickets online, check the availability of seats, and make payment through various payment options.</a:t>
            </a:r>
          </a:p>
          <a:p>
            <a:pPr algn="just"/>
            <a:r>
              <a:rPr lang="en-US" sz="2200" dirty="0"/>
              <a:t>IRCTC also offers a range of other services, such as tourism packages, hotel bookings, and e-catering services. </a:t>
            </a:r>
          </a:p>
          <a:p>
            <a:pPr algn="just"/>
            <a:r>
              <a:rPr lang="en-US" sz="2200" dirty="0"/>
              <a:t>IRCTC has made significant efforts to improve the user experience and efficiency of its services. It has introduced measures such as Tatkal booking, which allows passengers to book tickets at short notice, and the use of Artificial Intelligence (AI) to predict the chances of ticket confirmation.</a:t>
            </a:r>
          </a:p>
          <a:p>
            <a:pPr algn="just"/>
            <a:r>
              <a:rPr lang="en-US" sz="2200" dirty="0"/>
              <a:t> IRCTC also offers various payment options, including credit/debit cards, net banking, and e-wallets, to make the payment process more convenient for users.</a:t>
            </a:r>
          </a:p>
          <a:p>
            <a:pPr marL="64135" indent="0" algn="just">
              <a:buNone/>
            </a:pPr>
            <a:endParaRPr lang="en-US" sz="2000" b="1" u="sng" dirty="0"/>
          </a:p>
        </p:txBody>
      </p:sp>
      <p:pic>
        <p:nvPicPr>
          <p:cNvPr id="1026" name="Picture 2" descr="IRCTC: Why IRCTC OFS may be a good entry point for you - The Economic Times">
            <a:extLst>
              <a:ext uri="{FF2B5EF4-FFF2-40B4-BE49-F238E27FC236}">
                <a16:creationId xmlns:a16="http://schemas.microsoft.com/office/drawing/2014/main" xmlns="" id="{31B068AF-8A44-CABE-F6C9-394FBFC3A82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2" r="20792"/>
          <a:stretch/>
        </p:blipFill>
        <p:spPr bwMode="auto">
          <a:xfrm>
            <a:off x="5437425" y="94524"/>
            <a:ext cx="1512163" cy="201745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xmlns="" id="{E94F2B81-6782-1774-1BF9-A1B2FD9CD8DF}"/>
              </a:ext>
            </a:extLst>
          </p:cNvPr>
          <p:cNvSpPr>
            <a:spLocks noGrp="1"/>
          </p:cNvSpPr>
          <p:nvPr>
            <p:ph type="sldNum" sz="quarter" idx="12"/>
          </p:nvPr>
        </p:nvSpPr>
        <p:spPr/>
        <p:txBody>
          <a:bodyPr/>
          <a:lstStyle/>
          <a:p>
            <a:fld id="{9F9A2646-96DE-42F8-A431-8574988B963C}" type="slidenum">
              <a:rPr lang="en-US" smtClean="0"/>
              <a:t>11</a:t>
            </a:fld>
            <a:endParaRPr lang="en-US"/>
          </a:p>
        </p:txBody>
      </p:sp>
    </p:spTree>
    <p:extLst>
      <p:ext uri="{BB962C8B-B14F-4D97-AF65-F5344CB8AC3E}">
        <p14:creationId xmlns:p14="http://schemas.microsoft.com/office/powerpoint/2010/main" val="32191107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46621-7E52-BF7B-E920-415F7A41D8BA}"/>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xmlns="" id="{4C99431B-F91A-1513-3631-E14DA5482733}"/>
              </a:ext>
            </a:extLst>
          </p:cNvPr>
          <p:cNvSpPr>
            <a:spLocks noGrp="1"/>
          </p:cNvSpPr>
          <p:nvPr>
            <p:ph idx="1"/>
          </p:nvPr>
        </p:nvSpPr>
        <p:spPr>
          <a:xfrm>
            <a:off x="609600" y="1367161"/>
            <a:ext cx="10972800" cy="4805039"/>
          </a:xfrm>
        </p:spPr>
        <p:txBody>
          <a:bodyPr>
            <a:noAutofit/>
          </a:bodyPr>
          <a:lstStyle/>
          <a:p>
            <a:pPr marL="64135" indent="0" algn="just">
              <a:buNone/>
            </a:pPr>
            <a:r>
              <a:rPr lang="en-US" sz="1700" b="1" u="sng" dirty="0"/>
              <a:t>Existing System 2: </a:t>
            </a:r>
            <a:r>
              <a:rPr lang="en-US" sz="1700" dirty="0"/>
              <a:t>UTS</a:t>
            </a:r>
          </a:p>
          <a:p>
            <a:pPr algn="just"/>
            <a:r>
              <a:rPr lang="en-US" sz="1700" dirty="0"/>
              <a:t>UTS (Unreserved Ticketing System) is an initiative by the Indian Railways to provide a paperless and cashless system for booking unreserved train tickets. </a:t>
            </a:r>
          </a:p>
          <a:p>
            <a:pPr algn="just"/>
            <a:r>
              <a:rPr lang="en-US" sz="1700" dirty="0"/>
              <a:t>The UTS mobile application, available for both Android and iOS devices, allows passengers to book and purchase unreserved tickets digitally, without the need for physical tickets or cash.</a:t>
            </a:r>
          </a:p>
          <a:p>
            <a:pPr algn="just"/>
            <a:r>
              <a:rPr lang="en-US" sz="1700" dirty="0"/>
              <a:t>The UTS app uses GPS technology to detect the location of the passenger and suggests the nearest station for ticket booking.</a:t>
            </a:r>
          </a:p>
          <a:p>
            <a:pPr algn="just"/>
            <a:r>
              <a:rPr lang="en-US" sz="1700" dirty="0"/>
              <a:t>Passengers can select their destination station, the type of ticket, and the number of tickets required, and make payment through various digital payment options, including UPI, credit/debit cards, and e-wallets. </a:t>
            </a:r>
          </a:p>
          <a:p>
            <a:pPr algn="just"/>
            <a:r>
              <a:rPr lang="en-US" sz="1700" dirty="0"/>
              <a:t>The app also provides the facility to cancel or reschedule the booked tickets.</a:t>
            </a:r>
          </a:p>
          <a:p>
            <a:pPr algn="just"/>
            <a:r>
              <a:rPr lang="en-US" sz="1700" dirty="0"/>
              <a:t>The UTS system has been implemented across various zones of the Indian Railways, and has proved to be a convenient and efficient solution for booking unreserved tickets, particularly for daily commuters.</a:t>
            </a:r>
          </a:p>
          <a:p>
            <a:pPr algn="just"/>
            <a:r>
              <a:rPr lang="en-US" sz="1700" dirty="0"/>
              <a:t> The system has reduced the long queues and waiting time at ticket counters, and has also helped in promoting a paperless and eco-friendly environment.</a:t>
            </a:r>
          </a:p>
          <a:p>
            <a:pPr marL="64135" indent="0" algn="just">
              <a:buNone/>
            </a:pPr>
            <a:endParaRPr lang="en-US" sz="1700" dirty="0"/>
          </a:p>
        </p:txBody>
      </p:sp>
      <p:sp>
        <p:nvSpPr>
          <p:cNvPr id="4" name="Slide Number Placeholder 3">
            <a:extLst>
              <a:ext uri="{FF2B5EF4-FFF2-40B4-BE49-F238E27FC236}">
                <a16:creationId xmlns:a16="http://schemas.microsoft.com/office/drawing/2014/main" xmlns="" id="{120E559F-D077-A2C4-BD37-98E885E82163}"/>
              </a:ext>
            </a:extLst>
          </p:cNvPr>
          <p:cNvSpPr>
            <a:spLocks noGrp="1"/>
          </p:cNvSpPr>
          <p:nvPr>
            <p:ph type="sldNum" sz="quarter" idx="12"/>
          </p:nvPr>
        </p:nvSpPr>
        <p:spPr/>
        <p:txBody>
          <a:bodyPr/>
          <a:lstStyle/>
          <a:p>
            <a:fld id="{9F9A2646-96DE-42F8-A431-8574988B963C}" type="slidenum">
              <a:rPr lang="en-US" smtClean="0"/>
              <a:t>12</a:t>
            </a:fld>
            <a:endParaRPr lang="en-US"/>
          </a:p>
        </p:txBody>
      </p:sp>
      <p:pic>
        <p:nvPicPr>
          <p:cNvPr id="2050" name="Picture 2" descr="UTS - Apps on Google Play">
            <a:extLst>
              <a:ext uri="{FF2B5EF4-FFF2-40B4-BE49-F238E27FC236}">
                <a16:creationId xmlns:a16="http://schemas.microsoft.com/office/drawing/2014/main" xmlns="" id="{34F47AD9-6774-DBA0-B0F7-54A23939E1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08" t="4992" r="4794" b="4717"/>
          <a:stretch/>
        </p:blipFill>
        <p:spPr bwMode="auto">
          <a:xfrm>
            <a:off x="4705165" y="173195"/>
            <a:ext cx="2250417" cy="172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35155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55222-9838-8D93-CDFA-3E48B7E93DDB}"/>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xmlns="" id="{D25A82FD-9399-C90E-8D85-8BCB3CF2B7D0}"/>
              </a:ext>
            </a:extLst>
          </p:cNvPr>
          <p:cNvSpPr>
            <a:spLocks noGrp="1"/>
          </p:cNvSpPr>
          <p:nvPr>
            <p:ph idx="1"/>
          </p:nvPr>
        </p:nvSpPr>
        <p:spPr/>
        <p:txBody>
          <a:bodyPr>
            <a:noAutofit/>
          </a:bodyPr>
          <a:lstStyle/>
          <a:p>
            <a:pPr marL="64135" indent="0" algn="just">
              <a:buNone/>
            </a:pPr>
            <a:r>
              <a:rPr lang="en-US" sz="1900" b="1" u="sng" dirty="0"/>
              <a:t>Existing system 3: </a:t>
            </a:r>
            <a:r>
              <a:rPr lang="en-US" sz="1900" dirty="0"/>
              <a:t>Where is my train</a:t>
            </a:r>
          </a:p>
          <a:p>
            <a:pPr algn="just"/>
            <a:r>
              <a:rPr lang="en-US" sz="1900" dirty="0"/>
              <a:t>"Where is my train" is a mobile application that provides real-time train tracking and related services to users in India. </a:t>
            </a:r>
          </a:p>
          <a:p>
            <a:pPr algn="just"/>
            <a:r>
              <a:rPr lang="en-US" sz="1900" dirty="0"/>
              <a:t>The app allows users to track the current location and expected arrival time of trains, as well as access information about train schedules, seat availability, and ticket booking.</a:t>
            </a:r>
          </a:p>
          <a:p>
            <a:pPr algn="just"/>
            <a:r>
              <a:rPr lang="en-US" sz="1900" dirty="0"/>
              <a:t>One of the key features of the app is its ability to provide accurate and up-to-date information on train delays and cancellations, which can be very helpful for passengers planning their travel. </a:t>
            </a:r>
          </a:p>
          <a:p>
            <a:pPr algn="just"/>
            <a:r>
              <a:rPr lang="en-US" sz="1900" dirty="0"/>
              <a:t>The app also allows users to set up notifications for train arrivals and departures, as well as for changes in train schedules or platform numbers.</a:t>
            </a:r>
          </a:p>
          <a:p>
            <a:pPr algn="just"/>
            <a:r>
              <a:rPr lang="en-US" sz="1900" dirty="0"/>
              <a:t>Another useful feature of the app is its ability to work offline, which means users can access information about their train even without an internet connection. </a:t>
            </a:r>
          </a:p>
          <a:p>
            <a:pPr algn="just"/>
            <a:r>
              <a:rPr lang="en-US" sz="1900" dirty="0"/>
              <a:t>The app uses GPS and cell tower triangulation technology to track the location of trains and provide real-time updates to users.</a:t>
            </a:r>
          </a:p>
          <a:p>
            <a:pPr algn="just"/>
            <a:endParaRPr lang="en-US" sz="1900" dirty="0"/>
          </a:p>
        </p:txBody>
      </p:sp>
      <p:sp>
        <p:nvSpPr>
          <p:cNvPr id="4" name="Slide Number Placeholder 3">
            <a:extLst>
              <a:ext uri="{FF2B5EF4-FFF2-40B4-BE49-F238E27FC236}">
                <a16:creationId xmlns:a16="http://schemas.microsoft.com/office/drawing/2014/main" xmlns="" id="{B8EB471D-F504-DFCB-FDB3-32ADB56FE4CB}"/>
              </a:ext>
            </a:extLst>
          </p:cNvPr>
          <p:cNvSpPr>
            <a:spLocks noGrp="1"/>
          </p:cNvSpPr>
          <p:nvPr>
            <p:ph type="sldNum" sz="quarter" idx="12"/>
          </p:nvPr>
        </p:nvSpPr>
        <p:spPr/>
        <p:txBody>
          <a:bodyPr/>
          <a:lstStyle/>
          <a:p>
            <a:fld id="{9F9A2646-96DE-42F8-A431-8574988B963C}" type="slidenum">
              <a:rPr lang="en-US" smtClean="0"/>
              <a:t>13</a:t>
            </a:fld>
            <a:endParaRPr lang="en-US"/>
          </a:p>
        </p:txBody>
      </p:sp>
      <p:pic>
        <p:nvPicPr>
          <p:cNvPr id="3074" name="Picture 2" descr="Where is my Train - Apps on Google Play">
            <a:extLst>
              <a:ext uri="{FF2B5EF4-FFF2-40B4-BE49-F238E27FC236}">
                <a16:creationId xmlns:a16="http://schemas.microsoft.com/office/drawing/2014/main" xmlns="" id="{E7113599-FD9F-9FC9-9975-A4F6C2889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92" t="10999" r="14260" b="10179"/>
          <a:stretch/>
        </p:blipFill>
        <p:spPr bwMode="auto">
          <a:xfrm>
            <a:off x="5072393" y="27042"/>
            <a:ext cx="1506268" cy="1685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20159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851F2B-12B4-ABB2-DB8C-0DAA01D6FD8E}"/>
              </a:ext>
            </a:extLst>
          </p:cNvPr>
          <p:cNvSpPr>
            <a:spLocks noGrp="1"/>
          </p:cNvSpPr>
          <p:nvPr>
            <p:ph type="title"/>
          </p:nvPr>
        </p:nvSpPr>
        <p:spPr>
          <a:xfrm>
            <a:off x="213065" y="685800"/>
            <a:ext cx="7989903" cy="799306"/>
          </a:xfrm>
        </p:spPr>
        <p:txBody>
          <a:bodyPr/>
          <a:lstStyle/>
          <a:p>
            <a:r>
              <a:rPr lang="en-US" sz="3800" dirty="0"/>
              <a:t>Drawbacks of Existing Systems</a:t>
            </a:r>
          </a:p>
        </p:txBody>
      </p:sp>
      <p:sp>
        <p:nvSpPr>
          <p:cNvPr id="3" name="Content Placeholder 2">
            <a:extLst>
              <a:ext uri="{FF2B5EF4-FFF2-40B4-BE49-F238E27FC236}">
                <a16:creationId xmlns:a16="http://schemas.microsoft.com/office/drawing/2014/main" xmlns="" id="{D5BCA8D8-D909-B1DF-9C5A-9071B45784DC}"/>
              </a:ext>
            </a:extLst>
          </p:cNvPr>
          <p:cNvSpPr>
            <a:spLocks noGrp="1"/>
          </p:cNvSpPr>
          <p:nvPr>
            <p:ph idx="1"/>
          </p:nvPr>
        </p:nvSpPr>
        <p:spPr/>
        <p:txBody>
          <a:bodyPr>
            <a:normAutofit/>
          </a:bodyPr>
          <a:lstStyle/>
          <a:p>
            <a:pPr algn="just"/>
            <a:r>
              <a:rPr lang="en-US" sz="2500" dirty="0"/>
              <a:t>A user cannot book a ticket when train is running ( Spot booking is unavailable in reserved coaches). </a:t>
            </a:r>
          </a:p>
          <a:p>
            <a:pPr algn="just"/>
            <a:r>
              <a:rPr lang="en-US" sz="2500" dirty="0"/>
              <a:t>Slow or unresponsive servers during peak hours can make it difficult for users to access and book tickets.</a:t>
            </a:r>
          </a:p>
          <a:p>
            <a:pPr algn="just"/>
            <a:r>
              <a:rPr lang="en-US" sz="2500" dirty="0"/>
              <a:t>A user cannot book ticket in desired coach and desired seat number.</a:t>
            </a:r>
          </a:p>
          <a:p>
            <a:pPr algn="just"/>
            <a:r>
              <a:rPr lang="en-US" sz="2500" dirty="0"/>
              <a:t>A user cannot book sequential seats.</a:t>
            </a:r>
          </a:p>
          <a:p>
            <a:pPr algn="just"/>
            <a:r>
              <a:rPr lang="en-US" sz="2500" dirty="0"/>
              <a:t>Limited availability of seats and difficulty in getting confirmed tickets, particularly during peak travel seasons.</a:t>
            </a:r>
          </a:p>
          <a:p>
            <a:pPr algn="just"/>
            <a:endParaRPr lang="en-US" sz="2500" dirty="0"/>
          </a:p>
          <a:p>
            <a:pPr marL="64135" indent="0">
              <a:buNone/>
            </a:pPr>
            <a:endParaRPr lang="en-US" dirty="0"/>
          </a:p>
        </p:txBody>
      </p:sp>
      <p:sp>
        <p:nvSpPr>
          <p:cNvPr id="4" name="Slide Number Placeholder 3">
            <a:extLst>
              <a:ext uri="{FF2B5EF4-FFF2-40B4-BE49-F238E27FC236}">
                <a16:creationId xmlns:a16="http://schemas.microsoft.com/office/drawing/2014/main" xmlns="" id="{60C99981-4C62-8F08-C2DD-A3E8E1A19FF1}"/>
              </a:ext>
            </a:extLst>
          </p:cNvPr>
          <p:cNvSpPr>
            <a:spLocks noGrp="1"/>
          </p:cNvSpPr>
          <p:nvPr>
            <p:ph type="sldNum" sz="quarter" idx="12"/>
          </p:nvPr>
        </p:nvSpPr>
        <p:spPr/>
        <p:txBody>
          <a:bodyPr/>
          <a:lstStyle/>
          <a:p>
            <a:fld id="{9F9A2646-96DE-42F8-A431-8574988B963C}" type="slidenum">
              <a:rPr lang="en-US" smtClean="0"/>
              <a:t>14</a:t>
            </a:fld>
            <a:endParaRPr lang="en-US"/>
          </a:p>
        </p:txBody>
      </p:sp>
    </p:spTree>
    <p:extLst>
      <p:ext uri="{BB962C8B-B14F-4D97-AF65-F5344CB8AC3E}">
        <p14:creationId xmlns:p14="http://schemas.microsoft.com/office/powerpoint/2010/main" val="286312125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E4202-CBB5-D88D-24E2-13CA10528575}"/>
              </a:ext>
            </a:extLst>
          </p:cNvPr>
          <p:cNvSpPr>
            <a:spLocks noGrp="1"/>
          </p:cNvSpPr>
          <p:nvPr>
            <p:ph type="title"/>
          </p:nvPr>
        </p:nvSpPr>
        <p:spPr>
          <a:xfrm>
            <a:off x="609600" y="685800"/>
            <a:ext cx="6502400" cy="799306"/>
          </a:xfrm>
        </p:spPr>
        <p:txBody>
          <a:bodyPr/>
          <a:lstStyle/>
          <a:p>
            <a:r>
              <a:rPr lang="en-US" b="1" dirty="0"/>
              <a:t>PROPOSED SYSTEM</a:t>
            </a:r>
            <a:endParaRPr lang="en-US" dirty="0"/>
          </a:p>
        </p:txBody>
      </p:sp>
      <p:sp>
        <p:nvSpPr>
          <p:cNvPr id="3" name="Content Placeholder 2">
            <a:extLst>
              <a:ext uri="{FF2B5EF4-FFF2-40B4-BE49-F238E27FC236}">
                <a16:creationId xmlns:a16="http://schemas.microsoft.com/office/drawing/2014/main" xmlns="" id="{2531013F-3FFA-36AB-ED80-CC822C3EC85E}"/>
              </a:ext>
            </a:extLst>
          </p:cNvPr>
          <p:cNvSpPr>
            <a:spLocks noGrp="1"/>
          </p:cNvSpPr>
          <p:nvPr>
            <p:ph idx="1"/>
          </p:nvPr>
        </p:nvSpPr>
        <p:spPr/>
        <p:txBody>
          <a:bodyPr>
            <a:normAutofit fontScale="92500"/>
          </a:bodyPr>
          <a:lstStyle/>
          <a:p>
            <a:r>
              <a:rPr lang="en-US" b="1" u="sng" dirty="0"/>
              <a:t>Rectifying :</a:t>
            </a:r>
            <a:r>
              <a:rPr lang="en-US" dirty="0"/>
              <a:t> </a:t>
            </a:r>
            <a:r>
              <a:rPr lang="en-US" sz="2800" dirty="0"/>
              <a:t>A user cannot book a ticket when train is running ( Spot booking is unavailable). </a:t>
            </a:r>
          </a:p>
          <a:p>
            <a:pPr lvl="1" algn="just"/>
            <a:r>
              <a:rPr lang="en-US" sz="2400" dirty="0">
                <a:latin typeface="Times New Roman" pitchFamily="18" charset="0"/>
                <a:cs typeface="Times New Roman" pitchFamily="18" charset="0"/>
              </a:rPr>
              <a:t>Digitalizin</a:t>
            </a:r>
            <a:r>
              <a:rPr lang="en-US" dirty="0">
                <a:latin typeface="Times New Roman" pitchFamily="18" charset="0"/>
                <a:cs typeface="Times New Roman" pitchFamily="18" charset="0"/>
              </a:rPr>
              <a:t>g every seat on train achieved b</a:t>
            </a:r>
            <a:r>
              <a:rPr lang="en-US" sz="2400" dirty="0">
                <a:latin typeface="Times New Roman" pitchFamily="18" charset="0"/>
                <a:cs typeface="Times New Roman" pitchFamily="18" charset="0"/>
              </a:rPr>
              <a:t>y installing a QR Scanner on each coach.</a:t>
            </a:r>
          </a:p>
          <a:p>
            <a:pPr lvl="1" algn="just"/>
            <a:r>
              <a:rPr lang="en-US" sz="2400" dirty="0">
                <a:latin typeface="Times New Roman" pitchFamily="18" charset="0"/>
                <a:cs typeface="Times New Roman" pitchFamily="18" charset="0"/>
              </a:rPr>
              <a:t>Then by introducing a new rule to scan their ticket, once passenger boards to the trains.</a:t>
            </a:r>
          </a:p>
          <a:p>
            <a:pPr lvl="1" algn="just"/>
            <a:r>
              <a:rPr lang="en-US" sz="2400" dirty="0">
                <a:latin typeface="Times New Roman" pitchFamily="18" charset="0"/>
                <a:cs typeface="Times New Roman" pitchFamily="18" charset="0"/>
              </a:rPr>
              <a:t>When a user scans there ticket on scanner.</a:t>
            </a:r>
          </a:p>
          <a:p>
            <a:pPr lvl="1" algn="just"/>
            <a:r>
              <a:rPr lang="en-US" dirty="0">
                <a:latin typeface="Times New Roman" pitchFamily="18" charset="0"/>
                <a:cs typeface="Times New Roman" pitchFamily="18" charset="0"/>
              </a:rPr>
              <a:t>Seat status</a:t>
            </a:r>
            <a:r>
              <a:rPr lang="en-US" sz="2400" dirty="0">
                <a:latin typeface="Times New Roman" pitchFamily="18" charset="0"/>
                <a:cs typeface="Times New Roman" pitchFamily="18" charset="0"/>
              </a:rPr>
              <a:t> will automatically updates on application as occupied through the cloud interface.</a:t>
            </a:r>
          </a:p>
          <a:p>
            <a:pPr lvl="1" algn="just"/>
            <a:r>
              <a:rPr lang="en-US" dirty="0">
                <a:latin typeface="Times New Roman" panose="02020603050405020304" pitchFamily="18" charset="0"/>
                <a:cs typeface="Times New Roman" panose="02020603050405020304" pitchFamily="18" charset="0"/>
              </a:rPr>
              <a:t>Once the subsequent next station arrived the loco pilot opens all the unoccupied seats for spot bookings.</a:t>
            </a:r>
          </a:p>
        </p:txBody>
      </p:sp>
      <p:sp>
        <p:nvSpPr>
          <p:cNvPr id="4" name="Slide Number Placeholder 3">
            <a:extLst>
              <a:ext uri="{FF2B5EF4-FFF2-40B4-BE49-F238E27FC236}">
                <a16:creationId xmlns:a16="http://schemas.microsoft.com/office/drawing/2014/main" xmlns="" id="{DAFD7155-9B8E-C1A4-C5E8-4E29251EEE1B}"/>
              </a:ext>
            </a:extLst>
          </p:cNvPr>
          <p:cNvSpPr>
            <a:spLocks noGrp="1"/>
          </p:cNvSpPr>
          <p:nvPr>
            <p:ph type="sldNum" sz="quarter" idx="12"/>
          </p:nvPr>
        </p:nvSpPr>
        <p:spPr/>
        <p:txBody>
          <a:bodyPr/>
          <a:lstStyle/>
          <a:p>
            <a:fld id="{9F9A2646-96DE-42F8-A431-8574988B963C}" type="slidenum">
              <a:rPr lang="en-US" smtClean="0"/>
              <a:t>15</a:t>
            </a:fld>
            <a:endParaRPr lang="en-US"/>
          </a:p>
        </p:txBody>
      </p:sp>
    </p:spTree>
    <p:extLst>
      <p:ext uri="{BB962C8B-B14F-4D97-AF65-F5344CB8AC3E}">
        <p14:creationId xmlns:p14="http://schemas.microsoft.com/office/powerpoint/2010/main" val="145209415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68519-1198-4E0D-B8B6-5DFF1F966A99}"/>
              </a:ext>
            </a:extLst>
          </p:cNvPr>
          <p:cNvSpPr>
            <a:spLocks noGrp="1"/>
          </p:cNvSpPr>
          <p:nvPr>
            <p:ph type="title"/>
          </p:nvPr>
        </p:nvSpPr>
        <p:spPr>
          <a:xfrm>
            <a:off x="609600" y="637921"/>
            <a:ext cx="6502400" cy="799306"/>
          </a:xfrm>
        </p:spPr>
        <p:txBody>
          <a:bodyPr/>
          <a:lstStyle/>
          <a:p>
            <a:r>
              <a:rPr lang="en-US" b="1" dirty="0"/>
              <a:t>Cont..</a:t>
            </a:r>
            <a:endParaRPr lang="en-US" dirty="0"/>
          </a:p>
        </p:txBody>
      </p:sp>
      <p:sp>
        <p:nvSpPr>
          <p:cNvPr id="3" name="Content Placeholder 2">
            <a:extLst>
              <a:ext uri="{FF2B5EF4-FFF2-40B4-BE49-F238E27FC236}">
                <a16:creationId xmlns:a16="http://schemas.microsoft.com/office/drawing/2014/main" xmlns="" id="{B6A5DE1A-6BDD-A4B8-6677-AF67473CEEBC}"/>
              </a:ext>
            </a:extLst>
          </p:cNvPr>
          <p:cNvSpPr>
            <a:spLocks noGrp="1"/>
          </p:cNvSpPr>
          <p:nvPr>
            <p:ph idx="1"/>
          </p:nvPr>
        </p:nvSpPr>
        <p:spPr>
          <a:xfrm>
            <a:off x="609600" y="1529179"/>
            <a:ext cx="10972800" cy="4572000"/>
          </a:xfrm>
        </p:spPr>
        <p:txBody>
          <a:bodyPr/>
          <a:lstStyle/>
          <a:p>
            <a:r>
              <a:rPr lang="en-US" b="1" u="sng" dirty="0"/>
              <a:t>Rectifying</a:t>
            </a:r>
            <a:r>
              <a:rPr lang="en-US" dirty="0"/>
              <a:t> : </a:t>
            </a:r>
            <a:r>
              <a:rPr lang="en-US" sz="2800" dirty="0"/>
              <a:t>Slow or unresponsive servers during peak hours can make it difficult for users to access and book tickets.</a:t>
            </a:r>
          </a:p>
          <a:p>
            <a:pPr lvl="1" algn="just"/>
            <a:r>
              <a:rPr lang="en-US" dirty="0"/>
              <a:t>While we are using google firebase we can set a cloud alarm based on the particular peak hours. When this alarm triggered the data base size will increased as per request (It can increased by any percentage).</a:t>
            </a:r>
          </a:p>
          <a:p>
            <a:pPr lvl="1" algn="just"/>
            <a:r>
              <a:rPr lang="en-US" dirty="0"/>
              <a:t>Also, irrespective of peak hours we can also use auto scaling mechanism if number of requests to the server increases automatically new instances will added to existing instance.</a:t>
            </a:r>
          </a:p>
          <a:p>
            <a:pPr marL="537210" lvl="1" indent="0" algn="just">
              <a:buNone/>
            </a:pPr>
            <a:endParaRPr lang="en-US" dirty="0"/>
          </a:p>
        </p:txBody>
      </p:sp>
      <p:sp>
        <p:nvSpPr>
          <p:cNvPr id="4" name="Slide Number Placeholder 3">
            <a:extLst>
              <a:ext uri="{FF2B5EF4-FFF2-40B4-BE49-F238E27FC236}">
                <a16:creationId xmlns:a16="http://schemas.microsoft.com/office/drawing/2014/main" xmlns="" id="{258EAC8A-FD63-62FB-90E1-5086A5690619}"/>
              </a:ext>
            </a:extLst>
          </p:cNvPr>
          <p:cNvSpPr>
            <a:spLocks noGrp="1"/>
          </p:cNvSpPr>
          <p:nvPr>
            <p:ph type="sldNum" sz="quarter" idx="12"/>
          </p:nvPr>
        </p:nvSpPr>
        <p:spPr/>
        <p:txBody>
          <a:bodyPr/>
          <a:lstStyle/>
          <a:p>
            <a:fld id="{9F9A2646-96DE-42F8-A431-8574988B963C}" type="slidenum">
              <a:rPr lang="en-US" smtClean="0"/>
              <a:t>16</a:t>
            </a:fld>
            <a:endParaRPr lang="en-US"/>
          </a:p>
        </p:txBody>
      </p:sp>
    </p:spTree>
    <p:extLst>
      <p:ext uri="{BB962C8B-B14F-4D97-AF65-F5344CB8AC3E}">
        <p14:creationId xmlns:p14="http://schemas.microsoft.com/office/powerpoint/2010/main" val="299082323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62435-89D5-4D2C-5A1B-21CE38D3937C}"/>
              </a:ext>
            </a:extLst>
          </p:cNvPr>
          <p:cNvSpPr>
            <a:spLocks noGrp="1"/>
          </p:cNvSpPr>
          <p:nvPr>
            <p:ph type="title"/>
          </p:nvPr>
        </p:nvSpPr>
        <p:spPr>
          <a:xfrm>
            <a:off x="914400" y="759077"/>
            <a:ext cx="6502400" cy="799306"/>
          </a:xfrm>
        </p:spPr>
        <p:txBody>
          <a:bodyPr/>
          <a:lstStyle/>
          <a:p>
            <a:r>
              <a:rPr lang="en-US" dirty="0"/>
              <a:t>Cont..</a:t>
            </a:r>
          </a:p>
        </p:txBody>
      </p:sp>
      <p:sp>
        <p:nvSpPr>
          <p:cNvPr id="3" name="Content Placeholder 2">
            <a:extLst>
              <a:ext uri="{FF2B5EF4-FFF2-40B4-BE49-F238E27FC236}">
                <a16:creationId xmlns:a16="http://schemas.microsoft.com/office/drawing/2014/main" xmlns="" id="{8F40F4E9-2057-83CB-DEC0-CC999FDB9339}"/>
              </a:ext>
            </a:extLst>
          </p:cNvPr>
          <p:cNvSpPr>
            <a:spLocks noGrp="1"/>
          </p:cNvSpPr>
          <p:nvPr>
            <p:ph idx="1"/>
          </p:nvPr>
        </p:nvSpPr>
        <p:spPr>
          <a:xfrm>
            <a:off x="914400" y="1636820"/>
            <a:ext cx="10668000" cy="3584359"/>
          </a:xfrm>
        </p:spPr>
        <p:txBody>
          <a:bodyPr/>
          <a:lstStyle/>
          <a:p>
            <a:r>
              <a:rPr lang="en-US" b="1" u="sng" dirty="0"/>
              <a:t>Rectifying:</a:t>
            </a:r>
            <a:r>
              <a:rPr lang="en-US" dirty="0"/>
              <a:t> </a:t>
            </a:r>
            <a:r>
              <a:rPr lang="en-US" sz="2800" dirty="0"/>
              <a:t>A user cannot book ticket in desired coach and desired seat number.</a:t>
            </a:r>
          </a:p>
          <a:p>
            <a:pPr lvl="1" algn="just"/>
            <a:r>
              <a:rPr lang="en-US" dirty="0"/>
              <a:t>In this application we are enabling seat booking directly by tapping on the seat number that are available in the application.</a:t>
            </a:r>
          </a:p>
          <a:p>
            <a:pPr lvl="1" algn="just"/>
            <a:r>
              <a:rPr lang="en-US" dirty="0"/>
              <a:t>Once the details were provided, then after payment a instant e-ticket with QR will be generated automatically.</a:t>
            </a:r>
          </a:p>
        </p:txBody>
      </p:sp>
      <p:sp>
        <p:nvSpPr>
          <p:cNvPr id="4" name="Slide Number Placeholder 3">
            <a:extLst>
              <a:ext uri="{FF2B5EF4-FFF2-40B4-BE49-F238E27FC236}">
                <a16:creationId xmlns:a16="http://schemas.microsoft.com/office/drawing/2014/main" xmlns="" id="{6D08F511-4B9C-FCD2-867B-E95342E3A6D4}"/>
              </a:ext>
            </a:extLst>
          </p:cNvPr>
          <p:cNvSpPr>
            <a:spLocks noGrp="1"/>
          </p:cNvSpPr>
          <p:nvPr>
            <p:ph type="sldNum" sz="quarter" idx="12"/>
          </p:nvPr>
        </p:nvSpPr>
        <p:spPr/>
        <p:txBody>
          <a:bodyPr/>
          <a:lstStyle/>
          <a:p>
            <a:fld id="{9F9A2646-96DE-42F8-A431-8574988B963C}" type="slidenum">
              <a:rPr lang="en-US" smtClean="0"/>
              <a:t>17</a:t>
            </a:fld>
            <a:endParaRPr lang="en-US"/>
          </a:p>
        </p:txBody>
      </p:sp>
    </p:spTree>
    <p:extLst>
      <p:ext uri="{BB962C8B-B14F-4D97-AF65-F5344CB8AC3E}">
        <p14:creationId xmlns:p14="http://schemas.microsoft.com/office/powerpoint/2010/main" val="380995285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619193"/>
            <a:ext cx="6184899" cy="675926"/>
          </a:xfrm>
        </p:spPr>
        <p:txBody>
          <a:bodyPr/>
          <a:lstStyle/>
          <a:p>
            <a:r>
              <a:rPr lang="en-US" dirty="0"/>
              <a:t>COMPARISION TABLE</a:t>
            </a:r>
          </a:p>
        </p:txBody>
      </p:sp>
      <p:graphicFrame>
        <p:nvGraphicFramePr>
          <p:cNvPr id="4" name="Table 3"/>
          <p:cNvGraphicFramePr>
            <a:graphicFrameLocks noGrp="1"/>
          </p:cNvGraphicFramePr>
          <p:nvPr>
            <p:extLst>
              <p:ext uri="{D42A27DB-BD31-4B8C-83A1-F6EECF244321}">
                <p14:modId xmlns:p14="http://schemas.microsoft.com/office/powerpoint/2010/main" val="2604690992"/>
              </p:ext>
            </p:extLst>
          </p:nvPr>
        </p:nvGraphicFramePr>
        <p:xfrm>
          <a:off x="741820" y="1433647"/>
          <a:ext cx="10193405" cy="5358622"/>
        </p:xfrm>
        <a:graphic>
          <a:graphicData uri="http://schemas.openxmlformats.org/drawingml/2006/table">
            <a:tbl>
              <a:tblPr firstRow="1" bandRow="1">
                <a:tableStyleId>{5C22544A-7EE6-4342-B048-85BDC9FD1C3A}</a:tableStyleId>
              </a:tblPr>
              <a:tblGrid>
                <a:gridCol w="2038681">
                  <a:extLst>
                    <a:ext uri="{9D8B030D-6E8A-4147-A177-3AD203B41FA5}">
                      <a16:colId xmlns:a16="http://schemas.microsoft.com/office/drawing/2014/main" xmlns="" val="20000"/>
                    </a:ext>
                  </a:extLst>
                </a:gridCol>
                <a:gridCol w="2038681">
                  <a:extLst>
                    <a:ext uri="{9D8B030D-6E8A-4147-A177-3AD203B41FA5}">
                      <a16:colId xmlns:a16="http://schemas.microsoft.com/office/drawing/2014/main" xmlns="" val="20001"/>
                    </a:ext>
                  </a:extLst>
                </a:gridCol>
                <a:gridCol w="2038681">
                  <a:extLst>
                    <a:ext uri="{9D8B030D-6E8A-4147-A177-3AD203B41FA5}">
                      <a16:colId xmlns:a16="http://schemas.microsoft.com/office/drawing/2014/main" xmlns="" val="20002"/>
                    </a:ext>
                  </a:extLst>
                </a:gridCol>
                <a:gridCol w="2038681">
                  <a:extLst>
                    <a:ext uri="{9D8B030D-6E8A-4147-A177-3AD203B41FA5}">
                      <a16:colId xmlns:a16="http://schemas.microsoft.com/office/drawing/2014/main" xmlns="" val="20003"/>
                    </a:ext>
                  </a:extLst>
                </a:gridCol>
                <a:gridCol w="2038681">
                  <a:extLst>
                    <a:ext uri="{9D8B030D-6E8A-4147-A177-3AD203B41FA5}">
                      <a16:colId xmlns:a16="http://schemas.microsoft.com/office/drawing/2014/main" xmlns="" val="20004"/>
                    </a:ext>
                  </a:extLst>
                </a:gridCol>
              </a:tblGrid>
              <a:tr h="62191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 IRCTC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Where Is My Train</a:t>
                      </a:r>
                    </a:p>
                  </a:txBody>
                  <a:tcPr>
                    <a:lnL w="12700" cap="flat" cmpd="sng" algn="ctr">
                      <a:solidFill>
                        <a:schemeClr val="tx1"/>
                      </a:solidFill>
                      <a:prstDash val="solid"/>
                      <a:round/>
                      <a:headEnd type="none" w="med" len="med"/>
                      <a:tailEnd type="none" w="med" len="med"/>
                    </a:lnL>
                  </a:tcPr>
                </a:tc>
                <a:tc>
                  <a:txBody>
                    <a:bodyPr/>
                    <a:lstStyle/>
                    <a:p>
                      <a:pPr algn="ctr"/>
                      <a:r>
                        <a:rPr lang="en-US" dirty="0"/>
                        <a:t>PROPOSED SYSTEM</a:t>
                      </a:r>
                    </a:p>
                  </a:txBody>
                  <a:tcPr/>
                </a:tc>
                <a:extLst>
                  <a:ext uri="{0D108BD9-81ED-4DB2-BD59-A6C34878D82A}">
                    <a16:rowId xmlns:a16="http://schemas.microsoft.com/office/drawing/2014/main" xmlns="" val="10000"/>
                  </a:ext>
                </a:extLst>
              </a:tr>
              <a:tr h="621911">
                <a:tc>
                  <a:txBody>
                    <a:bodyPr/>
                    <a:lstStyle/>
                    <a:p>
                      <a:r>
                        <a:rPr lang="en-US" dirty="0"/>
                        <a:t>Seat Booking</a:t>
                      </a:r>
                    </a:p>
                  </a:txBody>
                  <a:tcPr>
                    <a:lnT w="12700" cap="flat" cmpd="sng" algn="ctr">
                      <a:solidFill>
                        <a:schemeClr val="tx1"/>
                      </a:solidFill>
                      <a:prstDash val="solid"/>
                      <a:round/>
                      <a:headEnd type="none" w="med" len="med"/>
                      <a:tailEnd type="none" w="med" len="med"/>
                    </a:lnT>
                  </a:tcPr>
                </a:tc>
                <a:tc>
                  <a:txBody>
                    <a:bodyPr/>
                    <a:lstStyle/>
                    <a:p>
                      <a:pPr algn="ctr"/>
                      <a:r>
                        <a:rPr lang="en-US" dirty="0"/>
                        <a:t>POSSIBLE</a:t>
                      </a:r>
                    </a:p>
                  </a:txBody>
                  <a:tcPr/>
                </a:tc>
                <a:tc>
                  <a:txBody>
                    <a:bodyPr/>
                    <a:lstStyle/>
                    <a:p>
                      <a:pPr algn="ctr"/>
                      <a:r>
                        <a:rPr lang="en-US" dirty="0"/>
                        <a:t>POSSIBLE</a:t>
                      </a:r>
                    </a:p>
                  </a:txBody>
                  <a:tcPr>
                    <a:lnT w="12700" cap="flat" cmpd="sng" algn="ctr">
                      <a:solidFill>
                        <a:schemeClr val="tx1"/>
                      </a:solidFill>
                      <a:prstDash val="solid"/>
                      <a:round/>
                      <a:headEnd type="none" w="med" len="med"/>
                      <a:tailEnd type="none" w="med" len="med"/>
                    </a:lnT>
                  </a:tcPr>
                </a:tc>
                <a:tc>
                  <a:txBody>
                    <a:bodyPr/>
                    <a:lstStyle/>
                    <a:p>
                      <a:pPr algn="ctr"/>
                      <a:r>
                        <a:rPr lang="en-US" dirty="0"/>
                        <a:t>POSSIBLE</a:t>
                      </a:r>
                    </a:p>
                  </a:txBody>
                  <a:tcPr/>
                </a:tc>
                <a:tc>
                  <a:txBody>
                    <a:bodyPr/>
                    <a:lstStyle/>
                    <a:p>
                      <a:pPr algn="ctr"/>
                      <a:r>
                        <a:rPr lang="en-US" dirty="0"/>
                        <a:t>POSSIBLE</a:t>
                      </a:r>
                    </a:p>
                  </a:txBody>
                  <a:tcPr/>
                </a:tc>
                <a:extLst>
                  <a:ext uri="{0D108BD9-81ED-4DB2-BD59-A6C34878D82A}">
                    <a16:rowId xmlns:a16="http://schemas.microsoft.com/office/drawing/2014/main" xmlns="" val="10001"/>
                  </a:ext>
                </a:extLst>
              </a:tr>
              <a:tr h="621911">
                <a:tc>
                  <a:txBody>
                    <a:bodyPr/>
                    <a:lstStyle/>
                    <a:p>
                      <a:r>
                        <a:rPr lang="en-US" dirty="0"/>
                        <a:t>PNR Checking</a:t>
                      </a:r>
                    </a:p>
                  </a:txBody>
                  <a:tcPr/>
                </a:tc>
                <a:tc>
                  <a:txBody>
                    <a:bodyPr/>
                    <a:lstStyle/>
                    <a:p>
                      <a:pPr algn="ctr"/>
                      <a:r>
                        <a:rPr lang="en-US" dirty="0"/>
                        <a:t>POSSIBLE</a:t>
                      </a:r>
                    </a:p>
                  </a:txBody>
                  <a:tcPr/>
                </a:tc>
                <a:tc>
                  <a:txBody>
                    <a:bodyPr/>
                    <a:lstStyle/>
                    <a:p>
                      <a:pPr algn="ctr"/>
                      <a:r>
                        <a:rPr lang="en-US" dirty="0"/>
                        <a:t>POSSIBLE</a:t>
                      </a:r>
                    </a:p>
                  </a:txBody>
                  <a:tcPr/>
                </a:tc>
                <a:tc>
                  <a:txBody>
                    <a:bodyPr/>
                    <a:lstStyle/>
                    <a:p>
                      <a:pPr algn="ctr"/>
                      <a:r>
                        <a:rPr lang="en-US" dirty="0"/>
                        <a:t>POSSIBLE</a:t>
                      </a:r>
                    </a:p>
                  </a:txBody>
                  <a:tcPr/>
                </a:tc>
                <a:tc>
                  <a:txBody>
                    <a:bodyPr/>
                    <a:lstStyle/>
                    <a:p>
                      <a:pPr algn="ctr"/>
                      <a:r>
                        <a:rPr lang="en-US" dirty="0"/>
                        <a:t>POSSIBLE</a:t>
                      </a:r>
                    </a:p>
                  </a:txBody>
                  <a:tcPr/>
                </a:tc>
                <a:extLst>
                  <a:ext uri="{0D108BD9-81ED-4DB2-BD59-A6C34878D82A}">
                    <a16:rowId xmlns:a16="http://schemas.microsoft.com/office/drawing/2014/main" xmlns="" val="10002"/>
                  </a:ext>
                </a:extLst>
              </a:tr>
              <a:tr h="621911">
                <a:tc>
                  <a:txBody>
                    <a:bodyPr/>
                    <a:lstStyle/>
                    <a:p>
                      <a:r>
                        <a:rPr lang="en-US" dirty="0"/>
                        <a:t>Spot Bookings</a:t>
                      </a:r>
                    </a:p>
                  </a:txBody>
                  <a:tcPr/>
                </a:tc>
                <a:tc>
                  <a:txBody>
                    <a:bodyPr/>
                    <a:lstStyle/>
                    <a:p>
                      <a:pPr algn="ctr"/>
                      <a:r>
                        <a:rPr lang="en-US" dirty="0"/>
                        <a:t>NOT POSSIBLE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PARTIALLY</a:t>
                      </a:r>
                      <a:r>
                        <a:rPr lang="en-US" baseline="0" dirty="0"/>
                        <a:t> </a:t>
                      </a:r>
                      <a:r>
                        <a:rPr lang="en-US" dirty="0"/>
                        <a:t>POSSIBLE </a:t>
                      </a:r>
                    </a:p>
                    <a:p>
                      <a:pPr algn="ctr"/>
                      <a:endParaRPr lang="en-US" dirty="0"/>
                    </a:p>
                  </a:txBody>
                  <a:tcPr/>
                </a:tc>
                <a:tc>
                  <a:txBody>
                    <a:bodyPr/>
                    <a:lstStyle/>
                    <a:p>
                      <a:pPr algn="ctr"/>
                      <a:r>
                        <a:rPr lang="en-US" dirty="0"/>
                        <a:t>NOT</a:t>
                      </a:r>
                      <a:r>
                        <a:rPr lang="en-US" baseline="0" dirty="0"/>
                        <a:t> </a:t>
                      </a:r>
                      <a:r>
                        <a:rPr lang="en-US" dirty="0"/>
                        <a:t>POSSIBLE</a:t>
                      </a:r>
                    </a:p>
                  </a:txBody>
                  <a:tcPr/>
                </a:tc>
                <a:tc>
                  <a:txBody>
                    <a:bodyPr/>
                    <a:lstStyle/>
                    <a:p>
                      <a:pPr algn="ctr"/>
                      <a:r>
                        <a:rPr lang="en-US" dirty="0"/>
                        <a:t>POSSBILE</a:t>
                      </a:r>
                    </a:p>
                  </a:txBody>
                  <a:tcPr/>
                </a:tc>
                <a:extLst>
                  <a:ext uri="{0D108BD9-81ED-4DB2-BD59-A6C34878D82A}">
                    <a16:rowId xmlns:a16="http://schemas.microsoft.com/office/drawing/2014/main" xmlns="" val="10003"/>
                  </a:ext>
                </a:extLst>
              </a:tr>
              <a:tr h="621911">
                <a:tc>
                  <a:txBody>
                    <a:bodyPr/>
                    <a:lstStyle/>
                    <a:p>
                      <a:r>
                        <a:rPr lang="en-US" dirty="0"/>
                        <a:t>QR</a:t>
                      </a:r>
                      <a:r>
                        <a:rPr lang="en-US" baseline="0" dirty="0"/>
                        <a:t> Generation System</a:t>
                      </a:r>
                    </a:p>
                  </a:txBody>
                  <a:tcPr/>
                </a:tc>
                <a:tc>
                  <a:txBody>
                    <a:bodyPr/>
                    <a:lstStyle/>
                    <a:p>
                      <a:pPr algn="ctr"/>
                      <a:r>
                        <a:rPr lang="en-US" dirty="0"/>
                        <a:t>NOT INCLUDED</a:t>
                      </a:r>
                    </a:p>
                  </a:txBody>
                  <a:tcPr/>
                </a:tc>
                <a:tc>
                  <a:txBody>
                    <a:bodyPr/>
                    <a:lstStyle/>
                    <a:p>
                      <a:pPr algn="ctr"/>
                      <a:r>
                        <a:rPr lang="en-US" dirty="0"/>
                        <a:t>NOT INCLUDED</a:t>
                      </a:r>
                    </a:p>
                  </a:txBody>
                  <a:tcPr/>
                </a:tc>
                <a:tc>
                  <a:txBody>
                    <a:bodyPr/>
                    <a:lstStyle/>
                    <a:p>
                      <a:pPr algn="ctr"/>
                      <a:r>
                        <a:rPr lang="en-US" dirty="0"/>
                        <a:t>NOT INCLUDED</a:t>
                      </a:r>
                    </a:p>
                  </a:txBody>
                  <a:tcPr/>
                </a:tc>
                <a:tc>
                  <a:txBody>
                    <a:bodyPr/>
                    <a:lstStyle/>
                    <a:p>
                      <a:pPr algn="ctr"/>
                      <a:r>
                        <a:rPr lang="en-US" dirty="0"/>
                        <a:t>INCLUDED</a:t>
                      </a:r>
                    </a:p>
                  </a:txBody>
                  <a:tcPr/>
                </a:tc>
                <a:extLst>
                  <a:ext uri="{0D108BD9-81ED-4DB2-BD59-A6C34878D82A}">
                    <a16:rowId xmlns:a16="http://schemas.microsoft.com/office/drawing/2014/main" xmlns="" val="10004"/>
                  </a:ext>
                </a:extLst>
              </a:tr>
              <a:tr h="621911">
                <a:tc>
                  <a:txBody>
                    <a:bodyPr/>
                    <a:lstStyle/>
                    <a:p>
                      <a:r>
                        <a:rPr lang="en-US" dirty="0"/>
                        <a:t>Types</a:t>
                      </a:r>
                      <a:r>
                        <a:rPr lang="en-US" baseline="0" dirty="0"/>
                        <a:t> of seat status </a:t>
                      </a:r>
                      <a:endParaRPr lang="en-US" dirty="0"/>
                    </a:p>
                  </a:txBody>
                  <a:tcPr/>
                </a:tc>
                <a:tc>
                  <a:txBody>
                    <a:bodyPr/>
                    <a:lstStyle/>
                    <a:p>
                      <a:pPr algn="ctr"/>
                      <a:r>
                        <a:rPr lang="en-US" dirty="0"/>
                        <a:t>2</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xmlns="" val="10005"/>
                  </a:ext>
                </a:extLst>
              </a:tr>
              <a:tr h="621911">
                <a:tc>
                  <a:txBody>
                    <a:bodyPr/>
                    <a:lstStyle/>
                    <a:p>
                      <a:r>
                        <a:rPr lang="en-US" dirty="0"/>
                        <a:t>Application Handled By</a:t>
                      </a:r>
                    </a:p>
                  </a:txBody>
                  <a:tcPr/>
                </a:tc>
                <a:tc>
                  <a:txBody>
                    <a:bodyPr/>
                    <a:lstStyle/>
                    <a:p>
                      <a:pPr algn="ctr"/>
                      <a:r>
                        <a:rPr lang="en-US" dirty="0"/>
                        <a:t>Government</a:t>
                      </a:r>
                    </a:p>
                  </a:txBody>
                  <a:tcPr/>
                </a:tc>
                <a:tc>
                  <a:txBody>
                    <a:bodyPr/>
                    <a:lstStyle/>
                    <a:p>
                      <a:pPr algn="ctr"/>
                      <a:r>
                        <a:rPr lang="en-US" dirty="0"/>
                        <a:t>Government</a:t>
                      </a:r>
                    </a:p>
                  </a:txBody>
                  <a:tcPr/>
                </a:tc>
                <a:tc>
                  <a:txBody>
                    <a:bodyPr/>
                    <a:lstStyle/>
                    <a:p>
                      <a:pPr algn="ctr"/>
                      <a:r>
                        <a:rPr lang="en-US" dirty="0"/>
                        <a:t>Private</a:t>
                      </a:r>
                    </a:p>
                  </a:txBody>
                  <a:tcPr/>
                </a:tc>
                <a:tc>
                  <a:txBody>
                    <a:bodyPr/>
                    <a:lstStyle/>
                    <a:p>
                      <a:pPr algn="ctr"/>
                      <a:r>
                        <a:rPr lang="en-US" dirty="0"/>
                        <a:t>Private</a:t>
                      </a:r>
                    </a:p>
                  </a:txBody>
                  <a:tcPr/>
                </a:tc>
                <a:extLst>
                  <a:ext uri="{0D108BD9-81ED-4DB2-BD59-A6C34878D82A}">
                    <a16:rowId xmlns:a16="http://schemas.microsoft.com/office/drawing/2014/main" xmlns="" val="10006"/>
                  </a:ext>
                </a:extLst>
              </a:tr>
              <a:tr h="621911">
                <a:tc>
                  <a:txBody>
                    <a:bodyPr/>
                    <a:lstStyle/>
                    <a:p>
                      <a:r>
                        <a:rPr lang="en-US" dirty="0"/>
                        <a:t>Tracking Train Live Location</a:t>
                      </a:r>
                    </a:p>
                  </a:txBody>
                  <a:tcPr/>
                </a:tc>
                <a:tc>
                  <a:txBody>
                    <a:bodyPr/>
                    <a:lstStyle/>
                    <a:p>
                      <a:pPr algn="ctr"/>
                      <a:r>
                        <a:rPr lang="en-US" dirty="0"/>
                        <a:t>NOT POSSIBLE</a:t>
                      </a:r>
                    </a:p>
                  </a:txBody>
                  <a:tcPr/>
                </a:tc>
                <a:tc>
                  <a:txBody>
                    <a:bodyPr/>
                    <a:lstStyle/>
                    <a:p>
                      <a:pPr algn="ctr"/>
                      <a:r>
                        <a:rPr lang="en-US" dirty="0"/>
                        <a:t>NOT POSSIBLE</a:t>
                      </a:r>
                    </a:p>
                  </a:txBody>
                  <a:tcPr/>
                </a:tc>
                <a:tc>
                  <a:txBody>
                    <a:bodyPr/>
                    <a:lstStyle/>
                    <a:p>
                      <a:pPr algn="ctr"/>
                      <a:r>
                        <a:rPr lang="en-US" dirty="0"/>
                        <a:t> POSSIBLE</a:t>
                      </a:r>
                    </a:p>
                  </a:txBody>
                  <a:tcPr/>
                </a:tc>
                <a:tc>
                  <a:txBody>
                    <a:bodyPr/>
                    <a:lstStyle/>
                    <a:p>
                      <a:pPr algn="ctr"/>
                      <a:r>
                        <a:rPr lang="en-US" dirty="0"/>
                        <a:t>NOT POSSIBLE</a:t>
                      </a:r>
                    </a:p>
                  </a:txBody>
                  <a:tcPr/>
                </a:tc>
                <a:extLst>
                  <a:ext uri="{0D108BD9-81ED-4DB2-BD59-A6C34878D82A}">
                    <a16:rowId xmlns:a16="http://schemas.microsoft.com/office/drawing/2014/main" xmlns="" val="10007"/>
                  </a:ext>
                </a:extLst>
              </a:tr>
            </a:tbl>
          </a:graphicData>
        </a:graphic>
      </p:graphicFrame>
      <p:sp>
        <p:nvSpPr>
          <p:cNvPr id="3" name="Slide Number Placeholder 2">
            <a:extLst>
              <a:ext uri="{FF2B5EF4-FFF2-40B4-BE49-F238E27FC236}">
                <a16:creationId xmlns:a16="http://schemas.microsoft.com/office/drawing/2014/main" xmlns="" id="{FD399CEC-09F4-869B-D7DE-27308924F690}"/>
              </a:ext>
            </a:extLst>
          </p:cNvPr>
          <p:cNvSpPr>
            <a:spLocks noGrp="1"/>
          </p:cNvSpPr>
          <p:nvPr>
            <p:ph type="sldNum" sz="quarter" idx="11"/>
          </p:nvPr>
        </p:nvSpPr>
        <p:spPr/>
        <p:txBody>
          <a:bodyPr/>
          <a:lstStyle/>
          <a:p>
            <a:fld id="{9F9A2646-96DE-42F8-A431-8574988B963C}" type="slidenum">
              <a:rPr lang="en-US" smtClean="0"/>
              <a:t>18</a:t>
            </a:fld>
            <a:endParaRPr lang="en-US"/>
          </a:p>
        </p:txBody>
      </p:sp>
    </p:spTree>
    <p:extLst>
      <p:ext uri="{BB962C8B-B14F-4D97-AF65-F5344CB8AC3E}">
        <p14:creationId xmlns:p14="http://schemas.microsoft.com/office/powerpoint/2010/main" val="110831799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126" y="578338"/>
            <a:ext cx="6502400" cy="799306"/>
          </a:xfrm>
        </p:spPr>
        <p:txBody>
          <a:bodyPr/>
          <a:lstStyle/>
          <a:p>
            <a:r>
              <a:rPr lang="en-US" b="1" dirty="0"/>
              <a:t>COMPONENTS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a:t>Raspberry pi.</a:t>
            </a:r>
          </a:p>
          <a:p>
            <a:pPr>
              <a:buFont typeface="Wingdings" panose="05000000000000000000" pitchFamily="2" charset="2"/>
              <a:buChar char="Ø"/>
            </a:pPr>
            <a:r>
              <a:rPr lang="en-US" sz="2200" dirty="0"/>
              <a:t>Raspberry pi camera.</a:t>
            </a:r>
          </a:p>
          <a:p>
            <a:pPr>
              <a:buFont typeface="Wingdings" panose="05000000000000000000" pitchFamily="2" charset="2"/>
              <a:buChar char="Ø"/>
            </a:pPr>
            <a:r>
              <a:rPr lang="en-US" sz="2200" dirty="0"/>
              <a:t>SD card.</a:t>
            </a:r>
          </a:p>
          <a:p>
            <a:pPr marL="64135" indent="0">
              <a:buNone/>
            </a:pPr>
            <a:endParaRPr lang="en-US" sz="2200" dirty="0"/>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p:txBody>
      </p:sp>
      <p:pic>
        <p:nvPicPr>
          <p:cNvPr id="2050" name="Picture 2" descr="https://opensource.com/sites/default/files/uploads/raspberry-pi-3bplu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639" y="1234662"/>
            <a:ext cx="4034134" cy="27611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techtonics.in/image/cache/catalog/wp-content/Openkart%20New%20Product/5mp-raspberry-pi-camera-module-with-cable-v1-3-tech1644-3201-6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3586" y="1234662"/>
            <a:ext cx="2893513" cy="28935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ndisk Ultra 64Gb 100mbps Micro Memory Card » Shutter House">
            <a:extLst>
              <a:ext uri="{FF2B5EF4-FFF2-40B4-BE49-F238E27FC236}">
                <a16:creationId xmlns:a16="http://schemas.microsoft.com/office/drawing/2014/main" xmlns="" id="{5D7CB97C-EE45-2428-742E-079248EE10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786" y="4218359"/>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xmlns="" id="{B246B356-3187-02E8-5BB2-752276C71B20}"/>
              </a:ext>
            </a:extLst>
          </p:cNvPr>
          <p:cNvSpPr>
            <a:spLocks noGrp="1"/>
          </p:cNvSpPr>
          <p:nvPr>
            <p:ph type="sldNum" sz="quarter" idx="12"/>
          </p:nvPr>
        </p:nvSpPr>
        <p:spPr/>
        <p:txBody>
          <a:bodyPr/>
          <a:lstStyle/>
          <a:p>
            <a:fld id="{9F9A2646-96DE-42F8-A431-8574988B963C}" type="slidenum">
              <a:rPr lang="en-US" smtClean="0"/>
              <a:t>19</a:t>
            </a:fld>
            <a:endParaRPr lang="en-US"/>
          </a:p>
        </p:txBody>
      </p:sp>
    </p:spTree>
    <p:extLst>
      <p:ext uri="{BB962C8B-B14F-4D97-AF65-F5344CB8AC3E}">
        <p14:creationId xmlns:p14="http://schemas.microsoft.com/office/powerpoint/2010/main" val="8191413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CONTENTS</a:t>
            </a:r>
          </a:p>
        </p:txBody>
      </p:sp>
      <p:sp>
        <p:nvSpPr>
          <p:cNvPr id="3" name="Content Placeholder 2"/>
          <p:cNvSpPr>
            <a:spLocks noGrp="1"/>
          </p:cNvSpPr>
          <p:nvPr>
            <p:ph idx="1"/>
          </p:nvPr>
        </p:nvSpPr>
        <p:spPr>
          <a:xfrm>
            <a:off x="919999" y="1435186"/>
            <a:ext cx="10058400" cy="4872308"/>
          </a:xfrm>
        </p:spPr>
        <p:txBody>
          <a:bodyPr>
            <a:normAutofit fontScale="77500" lnSpcReduction="20000"/>
          </a:bodyPr>
          <a:lstStyle/>
          <a:p>
            <a:pPr>
              <a:buFont typeface="Wingdings" panose="05000000000000000000" pitchFamily="2" charset="2"/>
              <a:buChar char="Ø"/>
            </a:pPr>
            <a:r>
              <a:rPr lang="en-US" dirty="0"/>
              <a:t>Aim &amp; Objective</a:t>
            </a:r>
          </a:p>
          <a:p>
            <a:pPr>
              <a:buFont typeface="Wingdings" panose="05000000000000000000" pitchFamily="2" charset="2"/>
              <a:buChar char="Ø"/>
            </a:pPr>
            <a:r>
              <a:rPr lang="en-US" dirty="0"/>
              <a:t>Abstract </a:t>
            </a:r>
          </a:p>
          <a:p>
            <a:pPr>
              <a:buFont typeface="Wingdings" panose="05000000000000000000" pitchFamily="2" charset="2"/>
              <a:buChar char="Ø"/>
            </a:pPr>
            <a:r>
              <a:rPr lang="en-US" dirty="0"/>
              <a:t>Literature survey </a:t>
            </a:r>
          </a:p>
          <a:p>
            <a:pPr>
              <a:buFont typeface="Wingdings" panose="05000000000000000000" pitchFamily="2" charset="2"/>
              <a:buChar char="Ø"/>
            </a:pPr>
            <a:r>
              <a:rPr lang="en-US" dirty="0"/>
              <a:t>Existing system</a:t>
            </a:r>
          </a:p>
          <a:p>
            <a:pPr>
              <a:buFont typeface="Wingdings" panose="05000000000000000000" pitchFamily="2" charset="2"/>
              <a:buChar char="Ø"/>
            </a:pPr>
            <a:r>
              <a:rPr lang="en-US" dirty="0"/>
              <a:t>Proposed system </a:t>
            </a:r>
          </a:p>
          <a:p>
            <a:pPr>
              <a:buFont typeface="Wingdings" panose="05000000000000000000" pitchFamily="2" charset="2"/>
              <a:buChar char="Ø"/>
            </a:pPr>
            <a:r>
              <a:rPr lang="en-US" dirty="0"/>
              <a:t>Components</a:t>
            </a:r>
          </a:p>
          <a:p>
            <a:pPr>
              <a:buFont typeface="Wingdings" panose="05000000000000000000" pitchFamily="2" charset="2"/>
              <a:buChar char="Ø"/>
            </a:pPr>
            <a:r>
              <a:rPr lang="en-US" dirty="0"/>
              <a:t>Block diagram</a:t>
            </a:r>
          </a:p>
          <a:p>
            <a:pPr>
              <a:buFont typeface="Wingdings" panose="05000000000000000000" pitchFamily="2" charset="2"/>
              <a:buChar char="Ø"/>
            </a:pPr>
            <a:r>
              <a:rPr lang="en-US" dirty="0"/>
              <a:t>Methodology and Results</a:t>
            </a:r>
          </a:p>
          <a:p>
            <a:pPr>
              <a:buFont typeface="Wingdings" panose="05000000000000000000" pitchFamily="2" charset="2"/>
              <a:buChar char="Ø"/>
            </a:pPr>
            <a:r>
              <a:rPr lang="en-US" dirty="0"/>
              <a:t>Conclusion and Future scope </a:t>
            </a:r>
          </a:p>
          <a:p>
            <a:pPr>
              <a:buFont typeface="Wingdings" panose="05000000000000000000" pitchFamily="2" charset="2"/>
              <a:buChar char="Ø"/>
            </a:pPr>
            <a:r>
              <a:rPr lang="en-US" dirty="0"/>
              <a:t> References </a:t>
            </a:r>
          </a:p>
          <a:p>
            <a:pPr marL="0" indent="0">
              <a:buNone/>
            </a:pPr>
            <a:endParaRPr lang="en-US" dirty="0"/>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xmlns="" id="{3F7A3CC2-5399-7F6B-CFC6-CD3706E637FB}"/>
              </a:ext>
            </a:extLst>
          </p:cNvPr>
          <p:cNvSpPr>
            <a:spLocks noGrp="1"/>
          </p:cNvSpPr>
          <p:nvPr>
            <p:ph type="sldNum" sz="quarter" idx="12"/>
          </p:nvPr>
        </p:nvSpPr>
        <p:spPr/>
        <p:txBody>
          <a:bodyPr/>
          <a:lstStyle/>
          <a:p>
            <a:fld id="{9F9A2646-96DE-42F8-A431-8574988B963C}" type="slidenum">
              <a:rPr lang="en-US" smtClean="0"/>
              <a:t>2</a:t>
            </a:fld>
            <a:endParaRPr lang="en-US"/>
          </a:p>
        </p:txBody>
      </p:sp>
    </p:spTree>
    <p:extLst>
      <p:ext uri="{BB962C8B-B14F-4D97-AF65-F5344CB8AC3E}">
        <p14:creationId xmlns:p14="http://schemas.microsoft.com/office/powerpoint/2010/main" val="115186170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F2603-DA5B-6008-52D2-9377225237FA}"/>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xmlns="" id="{61E7A727-FBEF-43D7-F4FF-B4E9C3EEA26F}"/>
              </a:ext>
            </a:extLst>
          </p:cNvPr>
          <p:cNvSpPr>
            <a:spLocks noGrp="1"/>
          </p:cNvSpPr>
          <p:nvPr>
            <p:ph idx="1"/>
          </p:nvPr>
        </p:nvSpPr>
        <p:spPr/>
        <p:txBody>
          <a:bodyPr/>
          <a:lstStyle/>
          <a:p>
            <a:pPr>
              <a:buFont typeface="Wingdings" panose="05000000000000000000" pitchFamily="2" charset="2"/>
              <a:buChar char="Ø"/>
            </a:pPr>
            <a:r>
              <a:rPr lang="en-US" sz="2200" dirty="0"/>
              <a:t>MIT App Inventor</a:t>
            </a:r>
          </a:p>
          <a:p>
            <a:pPr>
              <a:buFont typeface="Wingdings" panose="05000000000000000000" pitchFamily="2" charset="2"/>
              <a:buChar char="Ø"/>
            </a:pPr>
            <a:r>
              <a:rPr lang="en-US" sz="2200" dirty="0"/>
              <a:t>Google Firebase </a:t>
            </a:r>
          </a:p>
          <a:p>
            <a:pPr>
              <a:buFont typeface="Wingdings" panose="05000000000000000000" pitchFamily="2" charset="2"/>
              <a:buChar char="Ø"/>
            </a:pPr>
            <a:r>
              <a:rPr lang="en-US" sz="2200" dirty="0" err="1"/>
              <a:t>Thonny</a:t>
            </a:r>
            <a:r>
              <a:rPr lang="en-US" sz="2200" dirty="0"/>
              <a:t> IDE</a:t>
            </a:r>
          </a:p>
          <a:p>
            <a:pPr>
              <a:buFont typeface="Wingdings" panose="05000000000000000000" pitchFamily="2" charset="2"/>
              <a:buChar char="Ø"/>
            </a:pPr>
            <a:r>
              <a:rPr lang="en-US" sz="2200" dirty="0"/>
              <a:t>MIT AI2 Companion</a:t>
            </a:r>
          </a:p>
          <a:p>
            <a:pPr>
              <a:buFont typeface="Wingdings" panose="05000000000000000000" pitchFamily="2" charset="2"/>
              <a:buChar char="Ø"/>
            </a:pPr>
            <a:r>
              <a:rPr lang="en-US" sz="2200" dirty="0"/>
              <a:t>VNC Viewer.</a:t>
            </a:r>
          </a:p>
          <a:p>
            <a:pPr>
              <a:buFont typeface="Wingdings" panose="05000000000000000000" pitchFamily="2" charset="2"/>
              <a:buChar char="Ø"/>
            </a:pPr>
            <a:endParaRPr lang="en-US" sz="2200" dirty="0"/>
          </a:p>
          <a:p>
            <a:pPr marL="64135" indent="0">
              <a:buNone/>
            </a:pPr>
            <a:endParaRPr lang="en-US" dirty="0"/>
          </a:p>
        </p:txBody>
      </p:sp>
      <p:pic>
        <p:nvPicPr>
          <p:cNvPr id="5" name="Picture 4">
            <a:extLst>
              <a:ext uri="{FF2B5EF4-FFF2-40B4-BE49-F238E27FC236}">
                <a16:creationId xmlns:a16="http://schemas.microsoft.com/office/drawing/2014/main" xmlns="" id="{55B9ECB6-B91C-F1E4-61C3-F33405C786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6298" y="1195222"/>
            <a:ext cx="2882338" cy="2161753"/>
          </a:xfrm>
          <a:prstGeom prst="rect">
            <a:avLst/>
          </a:prstGeom>
        </p:spPr>
      </p:pic>
      <p:pic>
        <p:nvPicPr>
          <p:cNvPr id="2050" name="Picture 2" descr="10 Best Python IDE's for Developers 2020 | by Mahesh Sharma | Medium">
            <a:extLst>
              <a:ext uri="{FF2B5EF4-FFF2-40B4-BE49-F238E27FC236}">
                <a16:creationId xmlns:a16="http://schemas.microsoft.com/office/drawing/2014/main" xmlns="" id="{79BC9919-34D5-7F00-D95E-378D0BF6A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4225165"/>
            <a:ext cx="2065269" cy="20652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ur of Code with MIT App Inventor">
            <a:extLst>
              <a:ext uri="{FF2B5EF4-FFF2-40B4-BE49-F238E27FC236}">
                <a16:creationId xmlns:a16="http://schemas.microsoft.com/office/drawing/2014/main" xmlns="" id="{091CE63F-54CC-B9D3-BA63-B10A2D028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5743" y="1461954"/>
            <a:ext cx="2992091" cy="209543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xmlns="" id="{84CA8413-55E8-2358-5B97-35D84895278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334" t="8250" r="8512" b="8937"/>
          <a:stretch/>
        </p:blipFill>
        <p:spPr bwMode="auto">
          <a:xfrm>
            <a:off x="6260249" y="3974839"/>
            <a:ext cx="5279287" cy="26328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4393" y="1710632"/>
            <a:ext cx="1598082" cy="1598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xmlns="" id="{61073832-8E4D-5703-3F3F-820E5B6ECFE7}"/>
              </a:ext>
            </a:extLst>
          </p:cNvPr>
          <p:cNvSpPr>
            <a:spLocks noGrp="1"/>
          </p:cNvSpPr>
          <p:nvPr>
            <p:ph type="sldNum" sz="quarter" idx="12"/>
          </p:nvPr>
        </p:nvSpPr>
        <p:spPr/>
        <p:txBody>
          <a:bodyPr/>
          <a:lstStyle/>
          <a:p>
            <a:fld id="{9F9A2646-96DE-42F8-A431-8574988B963C}" type="slidenum">
              <a:rPr lang="en-US" smtClean="0"/>
              <a:t>20</a:t>
            </a:fld>
            <a:endParaRPr lang="en-US"/>
          </a:p>
        </p:txBody>
      </p:sp>
    </p:spTree>
    <p:extLst>
      <p:ext uri="{BB962C8B-B14F-4D97-AF65-F5344CB8AC3E}">
        <p14:creationId xmlns:p14="http://schemas.microsoft.com/office/powerpoint/2010/main" val="12613428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664" y="716125"/>
            <a:ext cx="6502400" cy="799306"/>
          </a:xfrm>
        </p:spPr>
        <p:txBody>
          <a:bodyPr/>
          <a:lstStyle/>
          <a:p>
            <a:r>
              <a:rPr lang="en-US" b="1" dirty="0"/>
              <a:t>BLOCK DIAGRAM </a:t>
            </a:r>
          </a:p>
        </p:txBody>
      </p:sp>
      <p:sp>
        <p:nvSpPr>
          <p:cNvPr id="3" name="Slide Number Placeholder 2">
            <a:extLst>
              <a:ext uri="{FF2B5EF4-FFF2-40B4-BE49-F238E27FC236}">
                <a16:creationId xmlns:a16="http://schemas.microsoft.com/office/drawing/2014/main" xmlns="" id="{880E8C59-4502-AECD-BAE2-203B71726C1B}"/>
              </a:ext>
            </a:extLst>
          </p:cNvPr>
          <p:cNvSpPr>
            <a:spLocks noGrp="1"/>
          </p:cNvSpPr>
          <p:nvPr>
            <p:ph type="sldNum" sz="quarter" idx="12"/>
          </p:nvPr>
        </p:nvSpPr>
        <p:spPr/>
        <p:txBody>
          <a:bodyPr/>
          <a:lstStyle/>
          <a:p>
            <a:fld id="{9F9A2646-96DE-42F8-A431-8574988B963C}" type="slidenum">
              <a:rPr lang="en-US" smtClean="0"/>
              <a:t>21</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935" y="1306513"/>
            <a:ext cx="9383965" cy="424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549974"/>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FB4FE-4942-936D-D2E5-4D39D044B1F4}"/>
              </a:ext>
            </a:extLst>
          </p:cNvPr>
          <p:cNvSpPr>
            <a:spLocks noGrp="1"/>
          </p:cNvSpPr>
          <p:nvPr>
            <p:ph type="title"/>
          </p:nvPr>
        </p:nvSpPr>
        <p:spPr>
          <a:xfrm>
            <a:off x="307759" y="443911"/>
            <a:ext cx="6502400" cy="799306"/>
          </a:xfrm>
        </p:spPr>
        <p:txBody>
          <a:bodyPr/>
          <a:lstStyle/>
          <a:p>
            <a:r>
              <a:rPr lang="en-US" dirty="0"/>
              <a:t>Flow Chart </a:t>
            </a:r>
          </a:p>
        </p:txBody>
      </p:sp>
      <p:sp>
        <p:nvSpPr>
          <p:cNvPr id="4" name="Slide Number Placeholder 3">
            <a:extLst>
              <a:ext uri="{FF2B5EF4-FFF2-40B4-BE49-F238E27FC236}">
                <a16:creationId xmlns:a16="http://schemas.microsoft.com/office/drawing/2014/main" xmlns="" id="{FABA0286-4D0A-E51B-83DD-7E34C27BEF73}"/>
              </a:ext>
            </a:extLst>
          </p:cNvPr>
          <p:cNvSpPr>
            <a:spLocks noGrp="1"/>
          </p:cNvSpPr>
          <p:nvPr>
            <p:ph type="sldNum" sz="quarter" idx="12"/>
          </p:nvPr>
        </p:nvSpPr>
        <p:spPr/>
        <p:txBody>
          <a:bodyPr/>
          <a:lstStyle/>
          <a:p>
            <a:fld id="{9F9A2646-96DE-42F8-A431-8574988B963C}" type="slidenum">
              <a:rPr lang="en-US" smtClean="0"/>
              <a:t>22</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974" y="914400"/>
            <a:ext cx="5656826" cy="505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95959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90422"/>
            <a:ext cx="6502401" cy="1143809"/>
          </a:xfrm>
        </p:spPr>
        <p:txBody>
          <a:bodyPr/>
          <a:lstStyle/>
          <a:p>
            <a:r>
              <a:rPr lang="en-US" dirty="0"/>
              <a:t>Methodology and Results</a:t>
            </a:r>
          </a:p>
        </p:txBody>
      </p:sp>
      <p:pic>
        <p:nvPicPr>
          <p:cNvPr id="1034" name="Picture 10" descr="C:\Users\Chinni Sai\Downloads\Screenshot_20230228_211903.jp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t="8014" r="3501" b="55000"/>
          <a:stretch/>
        </p:blipFill>
        <p:spPr bwMode="auto">
          <a:xfrm>
            <a:off x="9194537" y="3605037"/>
            <a:ext cx="2036282" cy="1691014"/>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1037" name="Picture 13" descr="C:\Users\Chinni Sai\Downloads\Screenshot_20230228_211858.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23" b="26347"/>
          <a:stretch/>
        </p:blipFill>
        <p:spPr bwMode="auto">
          <a:xfrm>
            <a:off x="6091205" y="1578277"/>
            <a:ext cx="2628229" cy="38454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Chinni Sai\Downloads\Screenshot_20230228_121759.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8027" b="54701"/>
          <a:stretch/>
        </p:blipFill>
        <p:spPr bwMode="auto">
          <a:xfrm>
            <a:off x="9074777" y="1578277"/>
            <a:ext cx="2156042" cy="174111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Chinni Sai\Downloads\Screenshot_20230228_121827.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7328"/>
          <a:stretch/>
        </p:blipFill>
        <p:spPr bwMode="auto">
          <a:xfrm>
            <a:off x="3286743" y="1578277"/>
            <a:ext cx="2618640" cy="384549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Chinni Sai\Downloads\Screenshot_20230228_121750.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0441" b="8849"/>
          <a:stretch/>
        </p:blipFill>
        <p:spPr bwMode="auto">
          <a:xfrm>
            <a:off x="609599" y="1578277"/>
            <a:ext cx="2491321" cy="384549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A86B75ED-3C0D-8177-EF7E-6E50D2A46173}"/>
              </a:ext>
            </a:extLst>
          </p:cNvPr>
          <p:cNvSpPr>
            <a:spLocks noGrp="1"/>
          </p:cNvSpPr>
          <p:nvPr>
            <p:ph type="sldNum" sz="quarter" idx="12"/>
          </p:nvPr>
        </p:nvSpPr>
        <p:spPr/>
        <p:txBody>
          <a:bodyPr/>
          <a:lstStyle/>
          <a:p>
            <a:fld id="{9F9A2646-96DE-42F8-A431-8574988B963C}" type="slidenum">
              <a:rPr lang="en-US" smtClean="0"/>
              <a:t>23</a:t>
            </a:fld>
            <a:endParaRPr lang="en-US"/>
          </a:p>
        </p:txBody>
      </p:sp>
    </p:spTree>
    <p:extLst>
      <p:ext uri="{BB962C8B-B14F-4D97-AF65-F5344CB8AC3E}">
        <p14:creationId xmlns:p14="http://schemas.microsoft.com/office/powerpoint/2010/main" val="2676079443"/>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sz="2400" dirty="0"/>
              <a:t>The loco pilot then makes all unoccupied seats available for booking. This happened by changing the station value in firebase  to ‘1’ for the particular train. This station option for each train looks like as shown in the below figure.</a:t>
            </a:r>
          </a:p>
          <a:p>
            <a:endParaRPr lang="en-US" sz="2400" dirty="0"/>
          </a:p>
        </p:txBody>
      </p:sp>
      <p:pic>
        <p:nvPicPr>
          <p:cNvPr id="2051" name="Picture 3" descr="C:\Users\Chinni Sai\Downloads\Screenshot_20230304_13181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886" b="50000"/>
          <a:stretch/>
        </p:blipFill>
        <p:spPr bwMode="auto">
          <a:xfrm>
            <a:off x="1628905" y="3344449"/>
            <a:ext cx="3406558" cy="32560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2417" y="3421719"/>
            <a:ext cx="3709577" cy="3178783"/>
          </a:xfrm>
          <a:prstGeom prst="rect">
            <a:avLst/>
          </a:prstGeom>
          <a:noFill/>
          <a:ln w="190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xmlns="" id="{88CC8FEF-CF36-28FF-44F5-A38C793F3E10}"/>
              </a:ext>
            </a:extLst>
          </p:cNvPr>
          <p:cNvSpPr>
            <a:spLocks noGrp="1"/>
          </p:cNvSpPr>
          <p:nvPr>
            <p:ph type="sldNum" sz="quarter" idx="12"/>
          </p:nvPr>
        </p:nvSpPr>
        <p:spPr/>
        <p:txBody>
          <a:bodyPr/>
          <a:lstStyle/>
          <a:p>
            <a:fld id="{9F9A2646-96DE-42F8-A431-8574988B963C}" type="slidenum">
              <a:rPr lang="en-US" smtClean="0"/>
              <a:t>24</a:t>
            </a:fld>
            <a:endParaRPr lang="en-US"/>
          </a:p>
        </p:txBody>
      </p:sp>
    </p:spTree>
    <p:extLst>
      <p:ext uri="{BB962C8B-B14F-4D97-AF65-F5344CB8AC3E}">
        <p14:creationId xmlns:p14="http://schemas.microsoft.com/office/powerpoint/2010/main" val="402964668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6502400" cy="799306"/>
          </a:xfrm>
        </p:spPr>
        <p:txBody>
          <a:bodyPr/>
          <a:lstStyle/>
          <a:p>
            <a:r>
              <a:rPr lang="en-US" dirty="0"/>
              <a:t>Cont..</a:t>
            </a:r>
          </a:p>
        </p:txBody>
      </p:sp>
      <p:sp>
        <p:nvSpPr>
          <p:cNvPr id="3" name="Content Placeholder 2"/>
          <p:cNvSpPr>
            <a:spLocks noGrp="1"/>
          </p:cNvSpPr>
          <p:nvPr>
            <p:ph idx="1"/>
          </p:nvPr>
        </p:nvSpPr>
        <p:spPr/>
        <p:txBody>
          <a:bodyPr>
            <a:normAutofit fontScale="92500"/>
          </a:bodyPr>
          <a:lstStyle/>
          <a:p>
            <a:pPr fontAlgn="base"/>
            <a:r>
              <a:rPr lang="en-US" dirty="0"/>
              <a:t>Initial value of the station was 0.So, you are able to see some seat colors as orange..</a:t>
            </a:r>
          </a:p>
          <a:p>
            <a:pPr fontAlgn="base"/>
            <a:r>
              <a:rPr lang="en-US" dirty="0"/>
              <a:t>Once the train reaches the second main station from the onboarding station. Then the station value was changed to  1. Then, all seats with a value of 3 are converted to green. As shown in the below figure.</a:t>
            </a:r>
          </a:p>
          <a:p>
            <a:pPr fontAlgn="base"/>
            <a:endParaRPr lang="en-US" dirty="0"/>
          </a:p>
          <a:p>
            <a:pPr fontAlgn="base"/>
            <a:endParaRPr lang="en-US" dirty="0"/>
          </a:p>
          <a:p>
            <a:pPr fontAlgn="base"/>
            <a:r>
              <a:rPr lang="en-US" dirty="0"/>
              <a:t/>
            </a:r>
            <a:br>
              <a:rPr lang="en-US" dirty="0"/>
            </a:br>
            <a:endParaRPr lang="en-US" dirty="0"/>
          </a:p>
        </p:txBody>
      </p:sp>
      <p:pic>
        <p:nvPicPr>
          <p:cNvPr id="3074" name="Picture 2" descr="C:\Users\Chinni Sai\Downloads\Screenshot_20230304_131826.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948" b="50000"/>
          <a:stretch/>
        </p:blipFill>
        <p:spPr bwMode="auto">
          <a:xfrm>
            <a:off x="1754166" y="3907923"/>
            <a:ext cx="3206141" cy="24204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336" y="4067939"/>
            <a:ext cx="3169086" cy="2100424"/>
          </a:xfrm>
          <a:prstGeom prst="rect">
            <a:avLst/>
          </a:prstGeom>
          <a:ln w="28575">
            <a:solidFill>
              <a:schemeClr val="bg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4" name="Slide Number Placeholder 3">
            <a:extLst>
              <a:ext uri="{FF2B5EF4-FFF2-40B4-BE49-F238E27FC236}">
                <a16:creationId xmlns:a16="http://schemas.microsoft.com/office/drawing/2014/main" xmlns="" id="{9C6A7C36-FD59-A7FF-D289-59BA9CC6A3F7}"/>
              </a:ext>
            </a:extLst>
          </p:cNvPr>
          <p:cNvSpPr>
            <a:spLocks noGrp="1"/>
          </p:cNvSpPr>
          <p:nvPr>
            <p:ph type="sldNum" sz="quarter" idx="12"/>
          </p:nvPr>
        </p:nvSpPr>
        <p:spPr/>
        <p:txBody>
          <a:bodyPr/>
          <a:lstStyle/>
          <a:p>
            <a:fld id="{9F9A2646-96DE-42F8-A431-8574988B963C}" type="slidenum">
              <a:rPr lang="en-US" smtClean="0"/>
              <a:t>25</a:t>
            </a:fld>
            <a:endParaRPr lang="en-US"/>
          </a:p>
        </p:txBody>
      </p:sp>
    </p:spTree>
    <p:extLst>
      <p:ext uri="{BB962C8B-B14F-4D97-AF65-F5344CB8AC3E}">
        <p14:creationId xmlns:p14="http://schemas.microsoft.com/office/powerpoint/2010/main" val="55050618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894"/>
            <a:ext cx="6502400" cy="799306"/>
          </a:xfrm>
        </p:spPr>
        <p:txBody>
          <a:bodyPr/>
          <a:lstStyle/>
          <a:p>
            <a:r>
              <a:rPr lang="en-US" dirty="0"/>
              <a:t>Cont..</a:t>
            </a:r>
          </a:p>
        </p:txBody>
      </p:sp>
      <p:sp>
        <p:nvSpPr>
          <p:cNvPr id="3" name="Content Placeholder 2"/>
          <p:cNvSpPr>
            <a:spLocks noGrp="1"/>
          </p:cNvSpPr>
          <p:nvPr>
            <p:ph idx="1"/>
          </p:nvPr>
        </p:nvSpPr>
        <p:spPr/>
        <p:txBody>
          <a:bodyPr>
            <a:normAutofit/>
          </a:bodyPr>
          <a:lstStyle/>
          <a:p>
            <a:pPr fontAlgn="base"/>
            <a:r>
              <a:rPr lang="en-US" sz="2000" dirty="0"/>
              <a:t>In the admin access we have created a bucket as tickets inside this bucket we have many other nested buckets with specific buckets with train number, inside this nested buckets we have coach numbers under this bucket key was seat number and value was the PNR number of the seat booking.</a:t>
            </a:r>
          </a:p>
          <a:p>
            <a:pPr fontAlgn="base"/>
            <a:r>
              <a:rPr lang="en-US" sz="2000" dirty="0"/>
              <a:t>This PNR value was generated automatically when a ticket was generated through admin access on the application. The firebase is as shown in the figure below.</a:t>
            </a:r>
          </a:p>
          <a:p>
            <a:endParaRPr lang="en-US" sz="2000" dirty="0"/>
          </a:p>
        </p:txBody>
      </p:sp>
      <p:pic>
        <p:nvPicPr>
          <p:cNvPr id="4098" name="Picture 2" descr="C:\Users\Chinni Sai\Downloads\Screenshot_20230228_1218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6974" b="23105"/>
          <a:stretch/>
        </p:blipFill>
        <p:spPr bwMode="auto">
          <a:xfrm>
            <a:off x="2330364" y="3745283"/>
            <a:ext cx="3682129" cy="2736397"/>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685" y="3745283"/>
            <a:ext cx="2855935" cy="2753937"/>
          </a:xfrm>
          <a:prstGeom prst="rect">
            <a:avLst/>
          </a:prstGeom>
          <a:ln w="19050">
            <a:solidFill>
              <a:schemeClr val="bg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4" name="Slide Number Placeholder 3">
            <a:extLst>
              <a:ext uri="{FF2B5EF4-FFF2-40B4-BE49-F238E27FC236}">
                <a16:creationId xmlns:a16="http://schemas.microsoft.com/office/drawing/2014/main" xmlns="" id="{28FCC3CD-FDFF-9381-E519-B2CF08749C75}"/>
              </a:ext>
            </a:extLst>
          </p:cNvPr>
          <p:cNvSpPr>
            <a:spLocks noGrp="1"/>
          </p:cNvSpPr>
          <p:nvPr>
            <p:ph type="sldNum" sz="quarter" idx="12"/>
          </p:nvPr>
        </p:nvSpPr>
        <p:spPr/>
        <p:txBody>
          <a:bodyPr/>
          <a:lstStyle/>
          <a:p>
            <a:fld id="{9F9A2646-96DE-42F8-A431-8574988B963C}" type="slidenum">
              <a:rPr lang="en-US" smtClean="0"/>
              <a:t>26</a:t>
            </a:fld>
            <a:endParaRPr lang="en-US"/>
          </a:p>
        </p:txBody>
      </p:sp>
    </p:spTree>
    <p:extLst>
      <p:ext uri="{BB962C8B-B14F-4D97-AF65-F5344CB8AC3E}">
        <p14:creationId xmlns:p14="http://schemas.microsoft.com/office/powerpoint/2010/main" val="351047004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022" y="615915"/>
            <a:ext cx="6502400" cy="799306"/>
          </a:xfrm>
        </p:spPr>
        <p:txBody>
          <a:bodyPr/>
          <a:lstStyle/>
          <a:p>
            <a:r>
              <a:rPr lang="en-US" b="1" dirty="0"/>
              <a:t>Advantages</a:t>
            </a:r>
          </a:p>
        </p:txBody>
      </p:sp>
      <p:sp>
        <p:nvSpPr>
          <p:cNvPr id="3" name="Content Placeholder 2"/>
          <p:cNvSpPr>
            <a:spLocks noGrp="1"/>
          </p:cNvSpPr>
          <p:nvPr>
            <p:ph idx="1"/>
          </p:nvPr>
        </p:nvSpPr>
        <p:spPr>
          <a:xfrm>
            <a:off x="793102" y="1478832"/>
            <a:ext cx="10857100" cy="3900335"/>
          </a:xfrm>
        </p:spPr>
        <p:txBody>
          <a:bodyPr>
            <a:normAutofit/>
          </a:bodyPr>
          <a:lstStyle/>
          <a:p>
            <a:pPr>
              <a:buFont typeface="Wingdings" panose="05000000000000000000" pitchFamily="2" charset="2"/>
              <a:buChar char="Ø"/>
            </a:pPr>
            <a:r>
              <a:rPr lang="en-IN" sz="2200" dirty="0"/>
              <a:t>Eradicate</a:t>
            </a:r>
            <a:r>
              <a:rPr lang="en-US" sz="2200" dirty="0"/>
              <a:t>s corruption.</a:t>
            </a:r>
          </a:p>
          <a:p>
            <a:pPr>
              <a:buFont typeface="Wingdings" panose="05000000000000000000" pitchFamily="2" charset="2"/>
              <a:buChar char="Ø"/>
            </a:pPr>
            <a:r>
              <a:rPr lang="en-US" sz="2200" dirty="0">
                <a:effectLst/>
                <a:ea typeface="Calibri" panose="020F0502020204030204" pitchFamily="34" charset="0"/>
                <a:cs typeface="Times New Roman" panose="02020603050405020304" pitchFamily="18" charset="0"/>
              </a:rPr>
              <a:t>Instant availability of seats</a:t>
            </a:r>
            <a:r>
              <a:rPr lang="en-IN" sz="2200" dirty="0">
                <a:effectLst/>
                <a:ea typeface="Calibri" panose="020F0502020204030204" pitchFamily="34" charset="0"/>
                <a:cs typeface="Times New Roman" panose="02020603050405020304" pitchFamily="18" charset="0"/>
              </a:rPr>
              <a:t> &amp; spot booking.</a:t>
            </a:r>
          </a:p>
          <a:p>
            <a:pPr>
              <a:buFont typeface="Wingdings" panose="05000000000000000000" pitchFamily="2" charset="2"/>
              <a:buChar char="Ø"/>
            </a:pPr>
            <a:r>
              <a:rPr lang="en-IN" sz="2200" dirty="0">
                <a:effectLst/>
                <a:ea typeface="Calibri" panose="020F0502020204030204" pitchFamily="34" charset="0"/>
                <a:cs typeface="Times New Roman" panose="02020603050405020304" pitchFamily="18" charset="0"/>
              </a:rPr>
              <a:t>Improved</a:t>
            </a:r>
            <a:r>
              <a:rPr lang="en-IN" sz="2200" dirty="0">
                <a:ea typeface="Calibri" panose="020F0502020204030204" pitchFamily="34" charset="0"/>
                <a:cs typeface="Times New Roman" panose="02020603050405020304" pitchFamily="18" charset="0"/>
              </a:rPr>
              <a:t> Railway experience.</a:t>
            </a:r>
            <a:endParaRPr lang="en-US" sz="2200" dirty="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200" dirty="0">
                <a:effectLst/>
                <a:ea typeface="Calibri" panose="020F0502020204030204" pitchFamily="34" charset="0"/>
                <a:cs typeface="Times New Roman" panose="02020603050405020304" pitchFamily="18" charset="0"/>
              </a:rPr>
              <a:t>Huge profits to railway</a:t>
            </a:r>
            <a:r>
              <a:rPr lang="en-IN" sz="2200" dirty="0">
                <a:effectLst/>
                <a:ea typeface="Calibri" panose="020F0502020204030204" pitchFamily="34" charset="0"/>
                <a:cs typeface="Times New Roman" panose="02020603050405020304" pitchFamily="18" charset="0"/>
              </a:rPr>
              <a:t>s.</a:t>
            </a:r>
            <a:endParaRPr lang="en-US" sz="22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200" dirty="0">
                <a:ea typeface="Calibri" panose="020F0502020204030204" pitchFamily="34" charset="0"/>
                <a:cs typeface="Times New Roman" panose="02020603050405020304" pitchFamily="18" charset="0"/>
              </a:rPr>
              <a:t>An extra move </a:t>
            </a:r>
            <a:r>
              <a:rPr lang="en-IN" sz="2200" dirty="0">
                <a:ea typeface="Calibri" panose="020F0502020204030204" pitchFamily="34" charset="0"/>
                <a:cs typeface="Times New Roman" panose="02020603050405020304" pitchFamily="18" charset="0"/>
              </a:rPr>
              <a:t>to</a:t>
            </a:r>
            <a:r>
              <a:rPr lang="en-US" sz="2200" dirty="0">
                <a:ea typeface="Calibri" panose="020F0502020204030204" pitchFamily="34" charset="0"/>
                <a:cs typeface="Times New Roman" panose="02020603050405020304" pitchFamily="18" charset="0"/>
              </a:rPr>
              <a:t> digital India.</a:t>
            </a:r>
          </a:p>
          <a:p>
            <a:pPr>
              <a:buFont typeface="Wingdings" panose="05000000000000000000" pitchFamily="2" charset="2"/>
              <a:buChar char="Ø"/>
            </a:pPr>
            <a:r>
              <a:rPr lang="en-US" sz="2200" dirty="0">
                <a:effectLst/>
                <a:ea typeface="Calibri" panose="020F0502020204030204" pitchFamily="34" charset="0"/>
                <a:cs typeface="Times New Roman" panose="02020603050405020304" pitchFamily="18" charset="0"/>
              </a:rPr>
              <a:t>As </a:t>
            </a:r>
            <a:r>
              <a:rPr lang="en-US" sz="2200" dirty="0">
                <a:ea typeface="Calibri" panose="020F0502020204030204" pitchFamily="34" charset="0"/>
                <a:cs typeface="Times New Roman" panose="02020603050405020304" pitchFamily="18" charset="0"/>
              </a:rPr>
              <a:t>whole system connected to the single data-base, counter and online tickets wont gets interfered. </a:t>
            </a:r>
            <a:endParaRPr lang="en-US" sz="18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p:txBody>
      </p:sp>
      <p:sp>
        <p:nvSpPr>
          <p:cNvPr id="4" name="Slide Number Placeholder 3">
            <a:extLst>
              <a:ext uri="{FF2B5EF4-FFF2-40B4-BE49-F238E27FC236}">
                <a16:creationId xmlns:a16="http://schemas.microsoft.com/office/drawing/2014/main" xmlns="" id="{612B5821-535C-2692-CC8D-ACF75EEB1B2C}"/>
              </a:ext>
            </a:extLst>
          </p:cNvPr>
          <p:cNvSpPr>
            <a:spLocks noGrp="1"/>
          </p:cNvSpPr>
          <p:nvPr>
            <p:ph type="sldNum" sz="quarter" idx="12"/>
          </p:nvPr>
        </p:nvSpPr>
        <p:spPr/>
        <p:txBody>
          <a:bodyPr/>
          <a:lstStyle/>
          <a:p>
            <a:fld id="{9F9A2646-96DE-42F8-A431-8574988B963C}" type="slidenum">
              <a:rPr lang="en-US" smtClean="0"/>
              <a:t>27</a:t>
            </a:fld>
            <a:endParaRPr lang="en-US"/>
          </a:p>
        </p:txBody>
      </p:sp>
    </p:spTree>
    <p:extLst>
      <p:ext uri="{BB962C8B-B14F-4D97-AF65-F5344CB8AC3E}">
        <p14:creationId xmlns:p14="http://schemas.microsoft.com/office/powerpoint/2010/main" val="3974090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97A43-7C06-1F5F-8078-C9010C9351D4}"/>
              </a:ext>
            </a:extLst>
          </p:cNvPr>
          <p:cNvSpPr>
            <a:spLocks noGrp="1"/>
          </p:cNvSpPr>
          <p:nvPr>
            <p:ph type="title"/>
          </p:nvPr>
        </p:nvSpPr>
        <p:spPr>
          <a:xfrm>
            <a:off x="782320" y="1205474"/>
            <a:ext cx="6502400" cy="799306"/>
          </a:xfrm>
        </p:spPr>
        <p:txBody>
          <a:bodyPr/>
          <a:lstStyle/>
          <a:p>
            <a:r>
              <a:rPr lang="en-US" dirty="0"/>
              <a:t>Disadvantages </a:t>
            </a:r>
          </a:p>
        </p:txBody>
      </p:sp>
      <p:sp>
        <p:nvSpPr>
          <p:cNvPr id="3" name="Content Placeholder 2">
            <a:extLst>
              <a:ext uri="{FF2B5EF4-FFF2-40B4-BE49-F238E27FC236}">
                <a16:creationId xmlns:a16="http://schemas.microsoft.com/office/drawing/2014/main" xmlns="" id="{1E2D3F1A-5D02-8B2D-7B09-F5EAF177D6DC}"/>
              </a:ext>
            </a:extLst>
          </p:cNvPr>
          <p:cNvSpPr>
            <a:spLocks noGrp="1"/>
          </p:cNvSpPr>
          <p:nvPr>
            <p:ph idx="1"/>
          </p:nvPr>
        </p:nvSpPr>
        <p:spPr>
          <a:xfrm>
            <a:off x="782320" y="2184400"/>
            <a:ext cx="10800080" cy="3987800"/>
          </a:xfrm>
        </p:spPr>
        <p:txBody>
          <a:bodyPr>
            <a:normAutofit/>
          </a:bodyPr>
          <a:lstStyle/>
          <a:p>
            <a:pPr>
              <a:buFont typeface="Wingdings" pitchFamily="2" charset="2"/>
              <a:buChar char="Ø"/>
            </a:pPr>
            <a:r>
              <a:rPr lang="en-IN" sz="2200" dirty="0">
                <a:ea typeface="Calibri" panose="020F0502020204030204" pitchFamily="34" charset="0"/>
              </a:rPr>
              <a:t>Everyone must need internet connectivity.</a:t>
            </a:r>
          </a:p>
          <a:p>
            <a:pPr>
              <a:buFont typeface="Wingdings" pitchFamily="2" charset="2"/>
              <a:buChar char="Ø"/>
            </a:pPr>
            <a:r>
              <a:rPr lang="en-IN" sz="2200" dirty="0">
                <a:ea typeface="Calibri" panose="020F0502020204030204" pitchFamily="34" charset="0"/>
              </a:rPr>
              <a:t>For instant tickets you must pay a bit higher amount than normal tickets.</a:t>
            </a:r>
          </a:p>
          <a:p>
            <a:pPr>
              <a:buFont typeface="Wingdings" pitchFamily="2" charset="2"/>
              <a:buChar char="Ø"/>
            </a:pPr>
            <a:r>
              <a:rPr lang="en-IN" sz="2200" dirty="0">
                <a:ea typeface="Calibri" panose="020F0502020204030204" pitchFamily="34" charset="0"/>
              </a:rPr>
              <a:t>If we loose data connectivity it may leads to inaccurate data.</a:t>
            </a:r>
          </a:p>
          <a:p>
            <a:pPr>
              <a:buFont typeface="Wingdings" pitchFamily="2" charset="2"/>
              <a:buChar char="Ø"/>
            </a:pPr>
            <a:endParaRPr lang="en-IN" sz="2200" dirty="0">
              <a:effectLst/>
              <a:ea typeface="Calibri" panose="020F0502020204030204" pitchFamily="34" charset="0"/>
            </a:endParaRPr>
          </a:p>
        </p:txBody>
      </p:sp>
      <p:sp>
        <p:nvSpPr>
          <p:cNvPr id="4" name="Slide Number Placeholder 3">
            <a:extLst>
              <a:ext uri="{FF2B5EF4-FFF2-40B4-BE49-F238E27FC236}">
                <a16:creationId xmlns:a16="http://schemas.microsoft.com/office/drawing/2014/main" xmlns="" id="{023EA61C-9FE5-050D-0DDC-95EB88A61111}"/>
              </a:ext>
            </a:extLst>
          </p:cNvPr>
          <p:cNvSpPr>
            <a:spLocks noGrp="1"/>
          </p:cNvSpPr>
          <p:nvPr>
            <p:ph type="sldNum" sz="quarter" idx="12"/>
          </p:nvPr>
        </p:nvSpPr>
        <p:spPr/>
        <p:txBody>
          <a:bodyPr/>
          <a:lstStyle/>
          <a:p>
            <a:fld id="{9F9A2646-96DE-42F8-A431-8574988B963C}" type="slidenum">
              <a:rPr lang="en-US" smtClean="0"/>
              <a:t>28</a:t>
            </a:fld>
            <a:endParaRPr lang="en-US"/>
          </a:p>
        </p:txBody>
      </p:sp>
    </p:spTree>
    <p:extLst>
      <p:ext uri="{BB962C8B-B14F-4D97-AF65-F5344CB8AC3E}">
        <p14:creationId xmlns:p14="http://schemas.microsoft.com/office/powerpoint/2010/main" val="19567231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algn="just"/>
            <a:r>
              <a:rPr lang="en-US" dirty="0"/>
              <a:t>According to the </a:t>
            </a:r>
            <a:r>
              <a:rPr lang="en-US" dirty="0">
                <a:hlinkClick r:id="rId2"/>
              </a:rPr>
              <a:t>economic times </a:t>
            </a:r>
            <a:r>
              <a:rPr lang="en-US" dirty="0"/>
              <a:t>report Indian Railways runs about 3240 express trains per day</a:t>
            </a:r>
            <a:r>
              <a:rPr lang="en-US" dirty="0" smtClean="0"/>
              <a:t>.</a:t>
            </a:r>
          </a:p>
          <a:p>
            <a:pPr algn="just"/>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337" y="2604593"/>
            <a:ext cx="9269260" cy="313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259672"/>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30A1D-8834-F18A-9867-B7E73D6B957A}"/>
              </a:ext>
            </a:extLst>
          </p:cNvPr>
          <p:cNvSpPr>
            <a:spLocks noGrp="1"/>
          </p:cNvSpPr>
          <p:nvPr>
            <p:ph type="title"/>
          </p:nvPr>
        </p:nvSpPr>
        <p:spPr/>
        <p:txBody>
          <a:bodyPr/>
          <a:lstStyle/>
          <a:p>
            <a:r>
              <a:rPr lang="en-US" b="1" dirty="0"/>
              <a:t>Aim &amp; Objective</a:t>
            </a:r>
          </a:p>
        </p:txBody>
      </p:sp>
      <p:sp>
        <p:nvSpPr>
          <p:cNvPr id="3" name="Content Placeholder 2">
            <a:extLst>
              <a:ext uri="{FF2B5EF4-FFF2-40B4-BE49-F238E27FC236}">
                <a16:creationId xmlns:a16="http://schemas.microsoft.com/office/drawing/2014/main" xmlns="" id="{E6ACC20D-FBB9-1F75-346B-528E99C9AF80}"/>
              </a:ext>
            </a:extLst>
          </p:cNvPr>
          <p:cNvSpPr>
            <a:spLocks noGrp="1"/>
          </p:cNvSpPr>
          <p:nvPr>
            <p:ph idx="1"/>
          </p:nvPr>
        </p:nvSpPr>
        <p:spPr>
          <a:xfrm>
            <a:off x="609600" y="1320282"/>
            <a:ext cx="10972800" cy="4572000"/>
          </a:xfrm>
        </p:spPr>
        <p:txBody>
          <a:bodyPr>
            <a:normAutofit fontScale="92500" lnSpcReduction="10000"/>
          </a:bodyPr>
          <a:lstStyle/>
          <a:p>
            <a:pPr marL="64135" indent="0">
              <a:buNone/>
            </a:pPr>
            <a:r>
              <a:rPr lang="en-US" sz="4800" u="sng" dirty="0"/>
              <a:t>AIM</a:t>
            </a:r>
            <a:r>
              <a:rPr lang="en-US" sz="4800" b="1" u="sng" dirty="0" smtClean="0"/>
              <a:t>:</a:t>
            </a:r>
            <a:endParaRPr lang="en-US" sz="4800" b="1" u="sng" dirty="0"/>
          </a:p>
          <a:p>
            <a:pPr>
              <a:buFont typeface="Wingdings" panose="05000000000000000000" pitchFamily="2" charset="2"/>
              <a:buChar char="Ø"/>
            </a:pPr>
            <a:r>
              <a:rPr lang="en-US" dirty="0"/>
              <a:t>To improve availability of seats in the ongoing trains</a:t>
            </a:r>
            <a:r>
              <a:rPr lang="en-IN" dirty="0"/>
              <a:t> and a system which provides spot booking of seats.</a:t>
            </a:r>
            <a:endParaRPr lang="en-US" dirty="0"/>
          </a:p>
          <a:p>
            <a:pPr marL="0" indent="0">
              <a:buNone/>
            </a:pPr>
            <a:r>
              <a:rPr lang="en-US" sz="4800" u="sng" dirty="0" smtClean="0"/>
              <a:t>Objective</a:t>
            </a:r>
            <a:r>
              <a:rPr lang="en-US" sz="4800" u="sng" dirty="0"/>
              <a:t>:</a:t>
            </a:r>
          </a:p>
          <a:p>
            <a:pPr>
              <a:buFont typeface="Wingdings" panose="05000000000000000000" pitchFamily="2" charset="2"/>
              <a:buChar char="Ø"/>
            </a:pPr>
            <a:r>
              <a:rPr lang="en-US" dirty="0"/>
              <a:t>To Abolish corruption in </a:t>
            </a:r>
            <a:r>
              <a:rPr lang="en-IN" dirty="0"/>
              <a:t>Indian Railways</a:t>
            </a:r>
            <a:r>
              <a:rPr lang="en-US" dirty="0"/>
              <a:t>.</a:t>
            </a:r>
          </a:p>
          <a:p>
            <a:pPr>
              <a:buFont typeface="Wingdings" panose="05000000000000000000" pitchFamily="2" charset="2"/>
              <a:buChar char="Ø"/>
            </a:pPr>
            <a:r>
              <a:rPr lang="en-US" dirty="0"/>
              <a:t>To help digitalization in Indian Railways.</a:t>
            </a:r>
          </a:p>
          <a:p>
            <a:pPr>
              <a:buFont typeface="Wingdings" panose="05000000000000000000" pitchFamily="2" charset="2"/>
              <a:buChar char="Ø"/>
            </a:pPr>
            <a:r>
              <a:rPr lang="en-US" dirty="0"/>
              <a:t>To generate QR’s on railway tickets.</a:t>
            </a:r>
          </a:p>
          <a:p>
            <a:pPr marL="0" indent="0">
              <a:buNone/>
            </a:pPr>
            <a:endParaRPr lang="en-US" dirty="0"/>
          </a:p>
          <a:p>
            <a:pPr marL="0" indent="0">
              <a:buNone/>
            </a:pPr>
            <a:endParaRPr lang="en-US" u="sng" dirty="0"/>
          </a:p>
          <a:p>
            <a:pPr marL="0" indent="0">
              <a:buNone/>
            </a:pPr>
            <a:endParaRPr lang="en-US" dirty="0"/>
          </a:p>
          <a:p>
            <a:endParaRPr lang="en-US" sz="3600" b="1" u="sng" dirty="0"/>
          </a:p>
        </p:txBody>
      </p:sp>
      <p:sp>
        <p:nvSpPr>
          <p:cNvPr id="4" name="Slide Number Placeholder 3">
            <a:extLst>
              <a:ext uri="{FF2B5EF4-FFF2-40B4-BE49-F238E27FC236}">
                <a16:creationId xmlns:a16="http://schemas.microsoft.com/office/drawing/2014/main" xmlns="" id="{2F572437-AE5B-40F5-C9C5-28538C9B5E91}"/>
              </a:ext>
            </a:extLst>
          </p:cNvPr>
          <p:cNvSpPr>
            <a:spLocks noGrp="1"/>
          </p:cNvSpPr>
          <p:nvPr>
            <p:ph type="sldNum" sz="quarter" idx="12"/>
          </p:nvPr>
        </p:nvSpPr>
        <p:spPr/>
        <p:txBody>
          <a:bodyPr/>
          <a:lstStyle/>
          <a:p>
            <a:fld id="{9F9A2646-96DE-42F8-A431-8574988B963C}" type="slidenum">
              <a:rPr lang="en-US" smtClean="0"/>
              <a:t>3</a:t>
            </a:fld>
            <a:endParaRPr lang="en-US" dirty="0"/>
          </a:p>
        </p:txBody>
      </p:sp>
    </p:spTree>
    <p:extLst>
      <p:ext uri="{BB962C8B-B14F-4D97-AF65-F5344CB8AC3E}">
        <p14:creationId xmlns:p14="http://schemas.microsoft.com/office/powerpoint/2010/main" val="582112740"/>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Let’s say 4 tickets are sold by TC in a fraudulent way per train, per day that would sum up to 12960 tickets per day.</a:t>
            </a:r>
          </a:p>
          <a:p>
            <a:r>
              <a:rPr lang="en-US" dirty="0"/>
              <a:t>Considering the average cost of ticket is 400. Then Indian Railways losing around  12960*400 = 51,84,000 per day.</a:t>
            </a:r>
          </a:p>
          <a:p>
            <a:r>
              <a:rPr lang="en-US" dirty="0"/>
              <a:t>If we look it annually 51,84,000*365 = 189.2 </a:t>
            </a:r>
            <a:r>
              <a:rPr lang="en-US" dirty="0" err="1"/>
              <a:t>crore</a:t>
            </a:r>
            <a:r>
              <a:rPr lang="en-US" dirty="0"/>
              <a:t>.</a:t>
            </a:r>
          </a:p>
          <a:p>
            <a:endParaRPr lang="en-US" dirty="0"/>
          </a:p>
        </p:txBody>
      </p:sp>
    </p:spTree>
    <p:extLst>
      <p:ext uri="{BB962C8B-B14F-4D97-AF65-F5344CB8AC3E}">
        <p14:creationId xmlns:p14="http://schemas.microsoft.com/office/powerpoint/2010/main" val="189787481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 </a:t>
            </a:r>
          </a:p>
        </p:txBody>
      </p:sp>
      <p:sp>
        <p:nvSpPr>
          <p:cNvPr id="3" name="Content Placeholder 2"/>
          <p:cNvSpPr>
            <a:spLocks noGrp="1"/>
          </p:cNvSpPr>
          <p:nvPr>
            <p:ph idx="1"/>
          </p:nvPr>
        </p:nvSpPr>
        <p:spPr>
          <a:xfrm>
            <a:off x="609600" y="1546934"/>
            <a:ext cx="10972800" cy="4572000"/>
          </a:xfrm>
        </p:spPr>
        <p:txBody>
          <a:bodyPr>
            <a:normAutofit fontScale="85000" lnSpcReduction="10000"/>
          </a:bodyPr>
          <a:lstStyle/>
          <a:p>
            <a:pPr marL="64135" indent="0" algn="just" rtl="0">
              <a:spcBef>
                <a:spcPts val="0"/>
              </a:spcBef>
              <a:spcAft>
                <a:spcPts val="1000"/>
              </a:spcAft>
              <a:buNone/>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Kajal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Hargunani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Pranita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Kengar</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Rishal</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Gawade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Sunil Kumar More, Prof. Meghana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Lokhande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“Integrated Bus System Using QR code” 2018 IEEE  Fourth International Conference on Computing Communication Control and Automation (ICCUBEA)</a:t>
            </a:r>
          </a:p>
          <a:p>
            <a:pPr marL="64135" indent="0" algn="just">
              <a:spcBef>
                <a:spcPts val="0"/>
              </a:spcBef>
              <a:buNone/>
            </a:pPr>
            <a:r>
              <a:rPr lang="en-US" sz="2000" dirty="0">
                <a:latin typeface="Times New Roman" panose="02020603050405020304" pitchFamily="18" charset="0"/>
                <a:cs typeface="Times New Roman" panose="02020603050405020304" pitchFamily="18" charset="0"/>
              </a:rPr>
              <a:t>[2]Asri </a:t>
            </a:r>
            <a:r>
              <a:rPr lang="en-US" sz="2000" dirty="0" err="1">
                <a:latin typeface="Times New Roman" panose="02020603050405020304" pitchFamily="18" charset="0"/>
                <a:cs typeface="Times New Roman" panose="02020603050405020304" pitchFamily="18" charset="0"/>
              </a:rPr>
              <a:t>Nuhi</a:t>
            </a:r>
            <a:r>
              <a:rPr lang="en-US" sz="2000" dirty="0">
                <a:latin typeface="Times New Roman" panose="02020603050405020304" pitchFamily="18" charset="0"/>
                <a:cs typeface="Times New Roman" panose="02020603050405020304" pitchFamily="18" charset="0"/>
              </a:rPr>
              <a:t> ,Florinda </a:t>
            </a:r>
            <a:r>
              <a:rPr lang="en-US" sz="2000" dirty="0" err="1">
                <a:latin typeface="Times New Roman" panose="02020603050405020304" pitchFamily="18" charset="0"/>
                <a:cs typeface="Times New Roman" panose="02020603050405020304" pitchFamily="18" charset="0"/>
              </a:rPr>
              <a:t>Imeri</a:t>
            </a:r>
            <a:r>
              <a:rPr lang="en-US" sz="2000" dirty="0">
                <a:latin typeface="Times New Roman" panose="02020603050405020304" pitchFamily="18" charset="0"/>
                <a:cs typeface="Times New Roman" panose="02020603050405020304" pitchFamily="18" charset="0"/>
              </a:rPr>
              <a:t> , Agon </a:t>
            </a:r>
            <a:r>
              <a:rPr lang="en-US" sz="2000" dirty="0" err="1">
                <a:latin typeface="Times New Roman" panose="02020603050405020304" pitchFamily="18" charset="0"/>
                <a:cs typeface="Times New Roman" panose="02020603050405020304" pitchFamily="18" charset="0"/>
              </a:rPr>
              <a:t>Memeti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Betim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Cico</a:t>
            </a:r>
            <a:r>
              <a:rPr lang="en-US" sz="2000" dirty="0">
                <a:latin typeface="Times New Roman" panose="02020603050405020304" pitchFamily="18" charset="0"/>
                <a:cs typeface="Times New Roman" panose="02020603050405020304" pitchFamily="18" charset="0"/>
              </a:rPr>
              <a:t>, “Smart Attendance System using QR Code” 2020 9th MEDITERRANEAN CONFERENCE ON EMBEDDED COMPUTING (MECO), 8-11 JUNE 2020, BUDVA, MONTENEGRO </a:t>
            </a:r>
          </a:p>
          <a:p>
            <a:pPr marL="64135" indent="0" algn="just" rtl="0">
              <a:spcBef>
                <a:spcPts val="0"/>
              </a:spcBef>
              <a:spcAft>
                <a:spcPts val="1000"/>
              </a:spcAft>
              <a:buNone/>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[3] ”A Smart Bus Tracking System Based on Location-Aware Services and QR Codes”, Innovations in Intelligent Systems and Applications (INISTA) Proceedings, 2014 IEEE International Symposium,Alberobello,DOI:10.1109/INISTA.2014.687 36 34</a:t>
            </a:r>
            <a:endParaRPr lang="en-US" sz="2000" b="0" dirty="0">
              <a:effectLst/>
              <a:latin typeface="Times New Roman" panose="02020603050405020304" pitchFamily="18" charset="0"/>
              <a:cs typeface="Times New Roman" panose="02020603050405020304" pitchFamily="18" charset="0"/>
            </a:endParaRPr>
          </a:p>
          <a:p>
            <a:pPr marL="64135" indent="0" algn="just" rtl="0">
              <a:spcBef>
                <a:spcPts val="0"/>
              </a:spcBef>
              <a:spcAft>
                <a:spcPts val="1000"/>
              </a:spcAft>
              <a:buNone/>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[4] Shiv. H. Sutar,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RohanKoul</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Rajani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Suryavanshi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Integration of Smart Phone and IOT for development of Smart Public Transportation System”, 2016 International Conference on Internet of Things and Applications (IOTA) Maharashtra Institute of Technology, Pune, India 22 Jan - 24 Jan, 2016. </a:t>
            </a:r>
            <a:endParaRPr lang="en-US" sz="2000" b="0" dirty="0">
              <a:effectLst/>
              <a:latin typeface="Times New Roman" panose="02020603050405020304" pitchFamily="18" charset="0"/>
              <a:cs typeface="Times New Roman" panose="02020603050405020304" pitchFamily="18" charset="0"/>
            </a:endParaRPr>
          </a:p>
          <a:p>
            <a:pPr marL="64135" indent="0" algn="just" rtl="0">
              <a:spcBef>
                <a:spcPts val="0"/>
              </a:spcBef>
              <a:spcAft>
                <a:spcPts val="1000"/>
              </a:spcAft>
              <a:buNone/>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Qiang</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Zhang1,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Yanhu</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Zhang2, Jingyi Li3,”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EasyComeEasyGo</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Predicting bus arrival time with smart phone”, 2015 Ninth International Conference on Frontier of Computer Science and Technology, DOI 10.1109/FCST.2015.34</a:t>
            </a:r>
            <a:endParaRPr lang="en-US" sz="2000" b="0" dirty="0">
              <a:effectLst/>
              <a:latin typeface="Times New Roman" panose="02020603050405020304" pitchFamily="18" charset="0"/>
              <a:cs typeface="Times New Roman" panose="02020603050405020304" pitchFamily="18" charset="0"/>
            </a:endParaRPr>
          </a:p>
          <a:p>
            <a:pPr marL="64135" indent="0">
              <a:buNone/>
            </a:pPr>
            <a:r>
              <a:rPr lang="en-US" sz="1600" dirty="0"/>
              <a:t/>
            </a:r>
            <a:br>
              <a:rPr lang="en-US" sz="1600" dirty="0"/>
            </a:br>
            <a:endParaRPr lang="en-US" sz="1600" dirty="0"/>
          </a:p>
        </p:txBody>
      </p:sp>
      <p:sp>
        <p:nvSpPr>
          <p:cNvPr id="4" name="Slide Number Placeholder 3">
            <a:extLst>
              <a:ext uri="{FF2B5EF4-FFF2-40B4-BE49-F238E27FC236}">
                <a16:creationId xmlns:a16="http://schemas.microsoft.com/office/drawing/2014/main" xmlns="" id="{4A2C7AA5-6E36-1863-1644-D47D8FB36E23}"/>
              </a:ext>
            </a:extLst>
          </p:cNvPr>
          <p:cNvSpPr>
            <a:spLocks noGrp="1"/>
          </p:cNvSpPr>
          <p:nvPr>
            <p:ph type="sldNum" sz="quarter" idx="12"/>
          </p:nvPr>
        </p:nvSpPr>
        <p:spPr/>
        <p:txBody>
          <a:bodyPr/>
          <a:lstStyle/>
          <a:p>
            <a:fld id="{9F9A2646-96DE-42F8-A431-8574988B963C}" type="slidenum">
              <a:rPr lang="en-US" smtClean="0"/>
              <a:t>31</a:t>
            </a:fld>
            <a:endParaRPr lang="en-US"/>
          </a:p>
        </p:txBody>
      </p:sp>
    </p:spTree>
    <p:extLst>
      <p:ext uri="{BB962C8B-B14F-4D97-AF65-F5344CB8AC3E}">
        <p14:creationId xmlns:p14="http://schemas.microsoft.com/office/powerpoint/2010/main" val="3538086686"/>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C334B014-BA7D-49A4-D0F8-583DCE609B8A}"/>
              </a:ext>
            </a:extLst>
          </p:cNvPr>
          <p:cNvSpPr>
            <a:spLocks noGrp="1"/>
          </p:cNvSpPr>
          <p:nvPr>
            <p:ph idx="1"/>
          </p:nvPr>
        </p:nvSpPr>
        <p:spPr>
          <a:xfrm>
            <a:off x="1393371" y="2838839"/>
            <a:ext cx="9405257" cy="1180322"/>
          </a:xfrm>
        </p:spPr>
        <p:txBody>
          <a:bodyPr>
            <a:noAutofit/>
          </a:bodyPr>
          <a:lstStyle/>
          <a:p>
            <a:pPr marL="64135" indent="0" algn="ctr">
              <a:buNone/>
            </a:pPr>
            <a:r>
              <a:rPr lang="en-US" sz="8000" dirty="0">
                <a:solidFill>
                  <a:schemeClr val="accent2"/>
                </a:solidFill>
              </a:rPr>
              <a:t>THANK YOU!</a:t>
            </a:r>
          </a:p>
        </p:txBody>
      </p:sp>
      <p:sp>
        <p:nvSpPr>
          <p:cNvPr id="2" name="Slide Number Placeholder 1">
            <a:extLst>
              <a:ext uri="{FF2B5EF4-FFF2-40B4-BE49-F238E27FC236}">
                <a16:creationId xmlns:a16="http://schemas.microsoft.com/office/drawing/2014/main" xmlns="" id="{F63F68B6-9C40-873A-5976-2AD4AFBA1679}"/>
              </a:ext>
            </a:extLst>
          </p:cNvPr>
          <p:cNvSpPr>
            <a:spLocks noGrp="1"/>
          </p:cNvSpPr>
          <p:nvPr>
            <p:ph type="sldNum" sz="quarter" idx="12"/>
          </p:nvPr>
        </p:nvSpPr>
        <p:spPr/>
        <p:txBody>
          <a:bodyPr/>
          <a:lstStyle/>
          <a:p>
            <a:fld id="{9F9A2646-96DE-42F8-A431-8574988B963C}" type="slidenum">
              <a:rPr lang="en-US" smtClean="0"/>
              <a:t>32</a:t>
            </a:fld>
            <a:endParaRPr lang="en-US"/>
          </a:p>
        </p:txBody>
      </p:sp>
    </p:spTree>
    <p:extLst>
      <p:ext uri="{BB962C8B-B14F-4D97-AF65-F5344CB8AC3E}">
        <p14:creationId xmlns:p14="http://schemas.microsoft.com/office/powerpoint/2010/main" val="245111133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7921"/>
            <a:ext cx="6502400" cy="799306"/>
          </a:xfrm>
        </p:spPr>
        <p:txBody>
          <a:bodyPr/>
          <a:lstStyle/>
          <a:p>
            <a:r>
              <a:rPr lang="en-US" b="1" dirty="0"/>
              <a:t>Abstract</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dirty="0">
                <a:solidFill>
                  <a:schemeClr val="bg1"/>
                </a:solidFill>
              </a:rPr>
              <a:t>Train journey is the most exciting and most enjoyable experience of everyone’s life. </a:t>
            </a:r>
          </a:p>
          <a:p>
            <a:pPr algn="just">
              <a:buFont typeface="Wingdings" panose="05000000000000000000" pitchFamily="2" charset="2"/>
              <a:buChar char="Ø"/>
            </a:pPr>
            <a:r>
              <a:rPr lang="en-US" dirty="0">
                <a:solidFill>
                  <a:schemeClr val="bg1"/>
                </a:solidFill>
              </a:rPr>
              <a:t>But in this passenger's starts facing a problem named </a:t>
            </a:r>
            <a:r>
              <a:rPr lang="en-US" b="1" dirty="0">
                <a:solidFill>
                  <a:schemeClr val="bg1"/>
                </a:solidFill>
              </a:rPr>
              <a:t>out of tickets</a:t>
            </a:r>
            <a:r>
              <a:rPr lang="en-US" dirty="0">
                <a:solidFill>
                  <a:schemeClr val="bg1"/>
                </a:solidFill>
              </a:rPr>
              <a:t>.</a:t>
            </a:r>
          </a:p>
          <a:p>
            <a:pPr algn="just">
              <a:buFont typeface="Wingdings" panose="05000000000000000000" pitchFamily="2" charset="2"/>
              <a:buChar char="Ø"/>
            </a:pPr>
            <a:r>
              <a:rPr lang="en-US" dirty="0"/>
              <a:t>In another hand the majority of the tickets are wasted because passengers are unable to board the trains for a variety of reasons.</a:t>
            </a:r>
          </a:p>
          <a:p>
            <a:pPr algn="just">
              <a:buFont typeface="Wingdings" panose="05000000000000000000" pitchFamily="2" charset="2"/>
              <a:buChar char="Ø"/>
            </a:pPr>
            <a:r>
              <a:rPr lang="en-US" dirty="0"/>
              <a:t>TC’s are exploiting this situation by part exchange with money for vacant seats, which leads to corrupt practices and a variety of other frauds.</a:t>
            </a:r>
            <a:r>
              <a:rPr lang="en-US" dirty="0">
                <a:solidFill>
                  <a:schemeClr val="bg1"/>
                </a:solidFill>
              </a:rPr>
              <a:t> </a:t>
            </a:r>
          </a:p>
          <a:p>
            <a:pPr algn="just">
              <a:buFont typeface="Wingdings" panose="05000000000000000000" pitchFamily="2" charset="2"/>
              <a:buChar char="Ø"/>
            </a:pPr>
            <a:r>
              <a:rPr lang="en-US" dirty="0"/>
              <a:t>The Internet of Things is one of the technologies that makes our daily lives easier by providing solutions to many of these problems</a:t>
            </a:r>
          </a:p>
        </p:txBody>
      </p:sp>
      <p:sp>
        <p:nvSpPr>
          <p:cNvPr id="4" name="Slide Number Placeholder 3">
            <a:extLst>
              <a:ext uri="{FF2B5EF4-FFF2-40B4-BE49-F238E27FC236}">
                <a16:creationId xmlns:a16="http://schemas.microsoft.com/office/drawing/2014/main" xmlns="" id="{524484B6-1853-C721-F2C4-DE7CAB29CAC9}"/>
              </a:ext>
            </a:extLst>
          </p:cNvPr>
          <p:cNvSpPr>
            <a:spLocks noGrp="1"/>
          </p:cNvSpPr>
          <p:nvPr>
            <p:ph type="sldNum" sz="quarter" idx="12"/>
          </p:nvPr>
        </p:nvSpPr>
        <p:spPr/>
        <p:txBody>
          <a:bodyPr/>
          <a:lstStyle/>
          <a:p>
            <a:fld id="{9F9A2646-96DE-42F8-A431-8574988B963C}" type="slidenum">
              <a:rPr lang="en-US" smtClean="0"/>
              <a:t>4</a:t>
            </a:fld>
            <a:endParaRPr lang="en-US"/>
          </a:p>
        </p:txBody>
      </p:sp>
    </p:spTree>
    <p:extLst>
      <p:ext uri="{BB962C8B-B14F-4D97-AF65-F5344CB8AC3E}">
        <p14:creationId xmlns:p14="http://schemas.microsoft.com/office/powerpoint/2010/main" val="377617751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3DB2E1-9354-958C-7F06-13E77032ED9A}"/>
              </a:ext>
            </a:extLst>
          </p:cNvPr>
          <p:cNvSpPr>
            <a:spLocks noGrp="1"/>
          </p:cNvSpPr>
          <p:nvPr>
            <p:ph type="title"/>
          </p:nvPr>
        </p:nvSpPr>
        <p:spPr>
          <a:xfrm>
            <a:off x="609600" y="1022343"/>
            <a:ext cx="6502400" cy="799306"/>
          </a:xfrm>
        </p:spPr>
        <p:txBody>
          <a:bodyPr/>
          <a:lstStyle/>
          <a:p>
            <a:r>
              <a:rPr lang="en-US" b="1" dirty="0"/>
              <a:t>Literature survey </a:t>
            </a:r>
          </a:p>
        </p:txBody>
      </p:sp>
      <p:sp>
        <p:nvSpPr>
          <p:cNvPr id="3" name="Content Placeholder 2">
            <a:extLst>
              <a:ext uri="{FF2B5EF4-FFF2-40B4-BE49-F238E27FC236}">
                <a16:creationId xmlns:a16="http://schemas.microsoft.com/office/drawing/2014/main" xmlns="" id="{E435230D-6131-C1FE-7B14-29BA35AE333E}"/>
              </a:ext>
            </a:extLst>
          </p:cNvPr>
          <p:cNvSpPr>
            <a:spLocks noGrp="1"/>
          </p:cNvSpPr>
          <p:nvPr>
            <p:ph idx="1"/>
          </p:nvPr>
        </p:nvSpPr>
        <p:spPr>
          <a:xfrm>
            <a:off x="609600" y="2539014"/>
            <a:ext cx="10972800" cy="3633186"/>
          </a:xfrm>
        </p:spPr>
        <p:txBody>
          <a:bodyPr>
            <a:normAutofit/>
          </a:bodyPr>
          <a:lstStyle/>
          <a:p>
            <a:pPr marL="64135" indent="0">
              <a:buNone/>
            </a:pPr>
            <a:r>
              <a:rPr lang="en-US" sz="2400" b="0" i="0" u="none" strike="noStrike" dirty="0">
                <a:solidFill>
                  <a:srgbClr val="000000"/>
                </a:solidFill>
                <a:effectLst/>
                <a:latin typeface="Times New Roman" panose="02020603050405020304" pitchFamily="18" charset="0"/>
              </a:rPr>
              <a:t>[1]  Kajal </a:t>
            </a:r>
            <a:r>
              <a:rPr lang="en-US" sz="2400" b="0" i="0" u="none" strike="noStrike" dirty="0" err="1">
                <a:solidFill>
                  <a:srgbClr val="000000"/>
                </a:solidFill>
                <a:effectLst/>
                <a:latin typeface="Times New Roman" panose="02020603050405020304" pitchFamily="18" charset="0"/>
              </a:rPr>
              <a:t>Hargunani</a:t>
            </a:r>
            <a:r>
              <a:rPr lang="en-US" sz="2400" b="0" i="0" u="none" strike="noStrike" dirty="0">
                <a:solidFill>
                  <a:srgbClr val="000000"/>
                </a:solidFill>
                <a:effectLst/>
                <a:latin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rPr>
              <a:t>Pranita</a:t>
            </a:r>
            <a:r>
              <a:rPr lang="en-US" sz="2400" b="0" i="0" u="none" strike="noStrike" dirty="0">
                <a:solidFill>
                  <a:srgbClr val="000000"/>
                </a:solidFill>
                <a:effectLst/>
                <a:latin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rPr>
              <a:t>Kengar</a:t>
            </a:r>
            <a:r>
              <a:rPr lang="en-US" sz="2400" b="0" i="0" u="none" strike="noStrike" dirty="0">
                <a:solidFill>
                  <a:srgbClr val="000000"/>
                </a:solidFill>
                <a:effectLst/>
                <a:latin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rPr>
              <a:t>Rishal</a:t>
            </a:r>
            <a:r>
              <a:rPr lang="en-US" sz="2400" b="0" i="0" u="none" strike="noStrike" dirty="0">
                <a:solidFill>
                  <a:srgbClr val="000000"/>
                </a:solidFill>
                <a:effectLst/>
                <a:latin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rPr>
              <a:t>Gawade</a:t>
            </a:r>
            <a:r>
              <a:rPr lang="en-US" sz="2400" b="0" i="0" u="none" strike="noStrike" dirty="0">
                <a:solidFill>
                  <a:srgbClr val="000000"/>
                </a:solidFill>
                <a:effectLst/>
                <a:latin typeface="Times New Roman" panose="02020603050405020304" pitchFamily="18" charset="0"/>
              </a:rPr>
              <a:t> Sunil Kumar More, Prof. Meghana </a:t>
            </a:r>
            <a:r>
              <a:rPr lang="en-US" sz="2400" b="0" i="0" u="none" strike="noStrike" dirty="0" err="1">
                <a:solidFill>
                  <a:srgbClr val="000000"/>
                </a:solidFill>
                <a:effectLst/>
                <a:latin typeface="Times New Roman" panose="02020603050405020304" pitchFamily="18" charset="0"/>
              </a:rPr>
              <a:t>Lokhande</a:t>
            </a:r>
            <a:r>
              <a:rPr lang="en-US" sz="2400" b="0" i="0" u="none" strike="noStrike" dirty="0">
                <a:solidFill>
                  <a:srgbClr val="000000"/>
                </a:solidFill>
                <a:effectLst/>
                <a:latin typeface="Times New Roman" panose="02020603050405020304" pitchFamily="18" charset="0"/>
              </a:rPr>
              <a:t> “Integrated Bus System Using QR code” 2018 IEEE  Fourth International Conference on Computing Communication Control and Automation (ICCUBEA)</a:t>
            </a:r>
            <a:endParaRPr lang="en-US" sz="2200" dirty="0"/>
          </a:p>
          <a:p>
            <a:pPr marL="64135" indent="0">
              <a:buNone/>
            </a:pPr>
            <a:r>
              <a:rPr lang="en-US" sz="2200" dirty="0"/>
              <a:t>	</a:t>
            </a:r>
            <a:endParaRPr lang="en-US" sz="2200" u="sng" dirty="0"/>
          </a:p>
        </p:txBody>
      </p:sp>
      <p:sp>
        <p:nvSpPr>
          <p:cNvPr id="4" name="Slide Number Placeholder 3">
            <a:extLst>
              <a:ext uri="{FF2B5EF4-FFF2-40B4-BE49-F238E27FC236}">
                <a16:creationId xmlns:a16="http://schemas.microsoft.com/office/drawing/2014/main" xmlns="" id="{03E2AC0C-2AF7-8FBB-8EA0-A372556588F3}"/>
              </a:ext>
            </a:extLst>
          </p:cNvPr>
          <p:cNvSpPr>
            <a:spLocks noGrp="1"/>
          </p:cNvSpPr>
          <p:nvPr>
            <p:ph type="sldNum" sz="quarter" idx="12"/>
          </p:nvPr>
        </p:nvSpPr>
        <p:spPr/>
        <p:txBody>
          <a:bodyPr/>
          <a:lstStyle/>
          <a:p>
            <a:fld id="{9F9A2646-96DE-42F8-A431-8574988B963C}" type="slidenum">
              <a:rPr lang="en-US" smtClean="0"/>
              <a:t>5</a:t>
            </a:fld>
            <a:endParaRPr lang="en-US"/>
          </a:p>
        </p:txBody>
      </p:sp>
    </p:spTree>
    <p:extLst>
      <p:ext uri="{BB962C8B-B14F-4D97-AF65-F5344CB8AC3E}">
        <p14:creationId xmlns:p14="http://schemas.microsoft.com/office/powerpoint/2010/main" val="414120657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9EB81-5035-FE66-71C9-406CAF13AA5B}"/>
              </a:ext>
            </a:extLst>
          </p:cNvPr>
          <p:cNvSpPr>
            <a:spLocks noGrp="1"/>
          </p:cNvSpPr>
          <p:nvPr>
            <p:ph type="title"/>
          </p:nvPr>
        </p:nvSpPr>
        <p:spPr>
          <a:xfrm>
            <a:off x="707255" y="853667"/>
            <a:ext cx="6502400" cy="799306"/>
          </a:xfrm>
        </p:spPr>
        <p:txBody>
          <a:bodyPr/>
          <a:lstStyle/>
          <a:p>
            <a:r>
              <a:rPr lang="en-US" b="1" dirty="0"/>
              <a:t>Cont.…</a:t>
            </a:r>
          </a:p>
        </p:txBody>
      </p:sp>
      <p:sp>
        <p:nvSpPr>
          <p:cNvPr id="3" name="Content Placeholder 2">
            <a:extLst>
              <a:ext uri="{FF2B5EF4-FFF2-40B4-BE49-F238E27FC236}">
                <a16:creationId xmlns:a16="http://schemas.microsoft.com/office/drawing/2014/main" xmlns="" id="{FFBAF644-9059-9683-D134-13761E990B73}"/>
              </a:ext>
            </a:extLst>
          </p:cNvPr>
          <p:cNvSpPr>
            <a:spLocks noGrp="1"/>
          </p:cNvSpPr>
          <p:nvPr>
            <p:ph idx="1"/>
          </p:nvPr>
        </p:nvSpPr>
        <p:spPr>
          <a:xfrm>
            <a:off x="1097280" y="1819469"/>
            <a:ext cx="10058400" cy="4497355"/>
          </a:xfrm>
        </p:spPr>
        <p:txBody>
          <a:bodyPr>
            <a:normAutofit fontScale="70000" lnSpcReduction="20000"/>
          </a:bodyPr>
          <a:lstStyle/>
          <a:p>
            <a:pPr>
              <a:buFont typeface="Wingdings" panose="05000000000000000000" pitchFamily="2" charset="2"/>
              <a:buChar char="Ø"/>
            </a:pPr>
            <a:r>
              <a:rPr lang="en-US" dirty="0"/>
              <a:t>The main objective of this paper is to enhance the QR system in bus for tickets. </a:t>
            </a:r>
          </a:p>
          <a:p>
            <a:pPr>
              <a:buFont typeface="Wingdings" panose="05000000000000000000" pitchFamily="2" charset="2"/>
              <a:buChar char="Ø"/>
            </a:pPr>
            <a:r>
              <a:rPr lang="en-US" dirty="0"/>
              <a:t>The requirements used in the journal are </a:t>
            </a:r>
          </a:p>
          <a:p>
            <a:r>
              <a:rPr lang="en-US" dirty="0"/>
              <a:t>1. QR code.</a:t>
            </a:r>
          </a:p>
          <a:p>
            <a:r>
              <a:rPr lang="en-US" dirty="0"/>
              <a:t>2. Interfacing Application.</a:t>
            </a:r>
          </a:p>
          <a:p>
            <a:r>
              <a:rPr lang="en-US" dirty="0"/>
              <a:t>3. Cloud Data exchange.</a:t>
            </a:r>
          </a:p>
          <a:p>
            <a:r>
              <a:rPr lang="en-US" dirty="0"/>
              <a:t>4. GPS. </a:t>
            </a:r>
          </a:p>
          <a:p>
            <a:pPr>
              <a:buFont typeface="Wingdings" panose="05000000000000000000" pitchFamily="2" charset="2"/>
              <a:buChar char="Ø"/>
            </a:pPr>
            <a:r>
              <a:rPr lang="en-US" dirty="0"/>
              <a:t>To avoid traffic problems and to promote for usage of public transport we are proposing such a system. </a:t>
            </a:r>
          </a:p>
          <a:p>
            <a:pPr>
              <a:buFont typeface="Wingdings" panose="05000000000000000000" pitchFamily="2" charset="2"/>
              <a:buChar char="Ø"/>
            </a:pPr>
            <a:r>
              <a:rPr lang="en-US" dirty="0"/>
              <a:t>In this system commuters will be able to track the bus with the help of smart phone by scanning the QR (Quick Response) code placed at the bus stop to view estimated arrival time of bus, current location of bus, and bus routes on a map is proposed. </a:t>
            </a:r>
          </a:p>
        </p:txBody>
      </p:sp>
      <p:sp>
        <p:nvSpPr>
          <p:cNvPr id="4" name="Slide Number Placeholder 3">
            <a:extLst>
              <a:ext uri="{FF2B5EF4-FFF2-40B4-BE49-F238E27FC236}">
                <a16:creationId xmlns:a16="http://schemas.microsoft.com/office/drawing/2014/main" xmlns="" id="{BEF9B93E-5306-8A2F-F744-D9CE0F82F695}"/>
              </a:ext>
            </a:extLst>
          </p:cNvPr>
          <p:cNvSpPr>
            <a:spLocks noGrp="1"/>
          </p:cNvSpPr>
          <p:nvPr>
            <p:ph type="sldNum" sz="quarter" idx="12"/>
          </p:nvPr>
        </p:nvSpPr>
        <p:spPr/>
        <p:txBody>
          <a:bodyPr/>
          <a:lstStyle/>
          <a:p>
            <a:fld id="{9F9A2646-96DE-42F8-A431-8574988B963C}" type="slidenum">
              <a:rPr lang="en-US" smtClean="0"/>
              <a:t>6</a:t>
            </a:fld>
            <a:endParaRPr lang="en-US"/>
          </a:p>
        </p:txBody>
      </p:sp>
    </p:spTree>
    <p:extLst>
      <p:ext uri="{BB962C8B-B14F-4D97-AF65-F5344CB8AC3E}">
        <p14:creationId xmlns:p14="http://schemas.microsoft.com/office/powerpoint/2010/main" val="19363462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DF745-8FA4-F28B-445D-46F4BA4B31E7}"/>
              </a:ext>
            </a:extLst>
          </p:cNvPr>
          <p:cNvSpPr>
            <a:spLocks noGrp="1"/>
          </p:cNvSpPr>
          <p:nvPr>
            <p:ph type="title"/>
          </p:nvPr>
        </p:nvSpPr>
        <p:spPr>
          <a:xfrm>
            <a:off x="751642" y="1395205"/>
            <a:ext cx="6502400" cy="799306"/>
          </a:xfrm>
        </p:spPr>
        <p:txBody>
          <a:bodyPr/>
          <a:lstStyle/>
          <a:p>
            <a:r>
              <a:rPr lang="en-US" dirty="0"/>
              <a:t>Cont.….</a:t>
            </a:r>
          </a:p>
        </p:txBody>
      </p:sp>
      <p:sp>
        <p:nvSpPr>
          <p:cNvPr id="3" name="Content Placeholder 2">
            <a:extLst>
              <a:ext uri="{FF2B5EF4-FFF2-40B4-BE49-F238E27FC236}">
                <a16:creationId xmlns:a16="http://schemas.microsoft.com/office/drawing/2014/main" xmlns="" id="{325DB1EC-B65C-9294-984A-E0B8CC4F084F}"/>
              </a:ext>
            </a:extLst>
          </p:cNvPr>
          <p:cNvSpPr>
            <a:spLocks noGrp="1"/>
          </p:cNvSpPr>
          <p:nvPr>
            <p:ph idx="1"/>
          </p:nvPr>
        </p:nvSpPr>
        <p:spPr/>
        <p:txBody>
          <a:bodyPr>
            <a:normAutofit/>
          </a:bodyPr>
          <a:lstStyle/>
          <a:p>
            <a:pPr marL="64135" indent="0">
              <a:buNone/>
            </a:pPr>
            <a:endParaRPr lang="en-US" sz="2400" dirty="0"/>
          </a:p>
          <a:p>
            <a:pPr marL="64135" indent="0">
              <a:buNone/>
            </a:pPr>
            <a:endParaRPr lang="en-US" sz="2400" dirty="0"/>
          </a:p>
          <a:p>
            <a:pPr marL="64135" indent="0">
              <a:buNone/>
            </a:pPr>
            <a:r>
              <a:rPr lang="en-US" sz="2400" dirty="0"/>
              <a:t>[2]Asri </a:t>
            </a:r>
            <a:r>
              <a:rPr lang="en-US" sz="2400" dirty="0" err="1"/>
              <a:t>Nuhi</a:t>
            </a:r>
            <a:r>
              <a:rPr lang="en-US" sz="2400" dirty="0"/>
              <a:t> ,Florinda </a:t>
            </a:r>
            <a:r>
              <a:rPr lang="en-US" sz="2400" dirty="0" err="1"/>
              <a:t>Imeri</a:t>
            </a:r>
            <a:r>
              <a:rPr lang="en-US" sz="2400" dirty="0"/>
              <a:t> , Agon </a:t>
            </a:r>
            <a:r>
              <a:rPr lang="en-US" sz="2400" dirty="0" err="1"/>
              <a:t>Memeti</a:t>
            </a:r>
            <a:r>
              <a:rPr lang="en-US" sz="2400" dirty="0"/>
              <a:t>, </a:t>
            </a:r>
            <a:r>
              <a:rPr lang="en-US" sz="2400" dirty="0" err="1"/>
              <a:t>Betim</a:t>
            </a:r>
            <a:r>
              <a:rPr lang="en-US" sz="2400" dirty="0"/>
              <a:t> </a:t>
            </a:r>
            <a:r>
              <a:rPr lang="en-US" sz="2400" dirty="0" err="1"/>
              <a:t>Cico</a:t>
            </a:r>
            <a:r>
              <a:rPr lang="en-US" sz="2400" dirty="0"/>
              <a:t>, “Smart Attendance System using QR Code” 2020 9th MEDITERRANEAN CONFERENCE ON EMBEDDED COMPUTING (MECO), 8-11 JUNE 2020, BUDVA, MONTENEGRO </a:t>
            </a:r>
          </a:p>
        </p:txBody>
      </p:sp>
      <p:sp>
        <p:nvSpPr>
          <p:cNvPr id="4" name="Slide Number Placeholder 3">
            <a:extLst>
              <a:ext uri="{FF2B5EF4-FFF2-40B4-BE49-F238E27FC236}">
                <a16:creationId xmlns:a16="http://schemas.microsoft.com/office/drawing/2014/main" xmlns="" id="{57493FB7-7654-9E2C-779A-F6506C4620C8}"/>
              </a:ext>
            </a:extLst>
          </p:cNvPr>
          <p:cNvSpPr>
            <a:spLocks noGrp="1"/>
          </p:cNvSpPr>
          <p:nvPr>
            <p:ph type="sldNum" sz="quarter" idx="12"/>
          </p:nvPr>
        </p:nvSpPr>
        <p:spPr/>
        <p:txBody>
          <a:bodyPr/>
          <a:lstStyle/>
          <a:p>
            <a:fld id="{9F9A2646-96DE-42F8-A431-8574988B963C}" type="slidenum">
              <a:rPr lang="en-US" smtClean="0"/>
              <a:t>7</a:t>
            </a:fld>
            <a:endParaRPr lang="en-US"/>
          </a:p>
        </p:txBody>
      </p:sp>
    </p:spTree>
    <p:extLst>
      <p:ext uri="{BB962C8B-B14F-4D97-AF65-F5344CB8AC3E}">
        <p14:creationId xmlns:p14="http://schemas.microsoft.com/office/powerpoint/2010/main" val="21979010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CF71A-4F1E-0CC6-9B6B-A7C04C1C0AE7}"/>
              </a:ext>
            </a:extLst>
          </p:cNvPr>
          <p:cNvSpPr>
            <a:spLocks noGrp="1"/>
          </p:cNvSpPr>
          <p:nvPr>
            <p:ph type="title"/>
          </p:nvPr>
        </p:nvSpPr>
        <p:spPr>
          <a:xfrm>
            <a:off x="609600" y="800894"/>
            <a:ext cx="6502400" cy="799306"/>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xmlns="" id="{EFB41F69-6DB7-825B-B263-2732D3FE54C0}"/>
              </a:ext>
            </a:extLst>
          </p:cNvPr>
          <p:cNvSpPr>
            <a:spLocks noGrp="1"/>
          </p:cNvSpPr>
          <p:nvPr>
            <p:ph idx="1"/>
          </p:nvPr>
        </p:nvSpPr>
        <p:spPr/>
        <p:txBody>
          <a:bodyPr>
            <a:normAutofit/>
          </a:bodyPr>
          <a:lstStyle/>
          <a:p>
            <a:pPr>
              <a:buFont typeface="Wingdings" panose="05000000000000000000" pitchFamily="2" charset="2"/>
              <a:buChar char="Ø"/>
            </a:pPr>
            <a:r>
              <a:rPr lang="en-US" sz="2000" dirty="0"/>
              <a:t>The regular attendance system continued in the educational system where the instructor announced the name of every single student and marked the attendance, causing time wastage during address time. </a:t>
            </a:r>
          </a:p>
          <a:p>
            <a:pPr>
              <a:buFont typeface="Wingdings" panose="05000000000000000000" pitchFamily="2" charset="2"/>
              <a:buChar char="Ø"/>
            </a:pPr>
            <a:r>
              <a:rPr lang="en-US" sz="2000" dirty="0"/>
              <a:t>Burden of the present system is the opportunity for the student to stamp fake attendance. </a:t>
            </a:r>
          </a:p>
          <a:p>
            <a:pPr>
              <a:buFont typeface="Wingdings" panose="05000000000000000000" pitchFamily="2" charset="2"/>
              <a:buChar char="Ø"/>
            </a:pPr>
            <a:r>
              <a:rPr lang="en-US" sz="2000" dirty="0"/>
              <a:t>These days mobile phones can tackle the vast majority of the issue rapidly and without any problem.</a:t>
            </a:r>
          </a:p>
          <a:p>
            <a:pPr>
              <a:buFont typeface="Wingdings" panose="05000000000000000000" pitchFamily="2" charset="2"/>
              <a:buChar char="Ø"/>
            </a:pPr>
            <a:r>
              <a:rPr lang="en-US" sz="2000" dirty="0"/>
              <a:t>The proposed framework has three segments:</a:t>
            </a:r>
          </a:p>
          <a:p>
            <a:pPr lvl="1">
              <a:buFont typeface="Wingdings" panose="05000000000000000000" pitchFamily="2" charset="2"/>
              <a:buChar char="Ø"/>
            </a:pPr>
            <a:r>
              <a:rPr lang="en-US" sz="1600" dirty="0"/>
              <a:t> one for producing the QR Code by entering the student's subtleties </a:t>
            </a:r>
          </a:p>
          <a:p>
            <a:pPr lvl="1">
              <a:buFont typeface="Wingdings" panose="05000000000000000000" pitchFamily="2" charset="2"/>
              <a:buChar char="Ø"/>
            </a:pPr>
            <a:r>
              <a:rPr lang="en-US" sz="1600" dirty="0"/>
              <a:t>second application for taking the attendance</a:t>
            </a:r>
          </a:p>
          <a:p>
            <a:pPr lvl="1">
              <a:buFont typeface="Wingdings" panose="05000000000000000000" pitchFamily="2" charset="2"/>
              <a:buChar char="Ø"/>
            </a:pPr>
            <a:r>
              <a:rPr lang="en-US" sz="1600" dirty="0"/>
              <a:t>third for creating the attendance in CSV or XLS design. </a:t>
            </a:r>
          </a:p>
        </p:txBody>
      </p:sp>
      <p:sp>
        <p:nvSpPr>
          <p:cNvPr id="4" name="Slide Number Placeholder 3">
            <a:extLst>
              <a:ext uri="{FF2B5EF4-FFF2-40B4-BE49-F238E27FC236}">
                <a16:creationId xmlns:a16="http://schemas.microsoft.com/office/drawing/2014/main" xmlns="" id="{5803C87B-C1F1-C152-43C3-4451B4384625}"/>
              </a:ext>
            </a:extLst>
          </p:cNvPr>
          <p:cNvSpPr>
            <a:spLocks noGrp="1"/>
          </p:cNvSpPr>
          <p:nvPr>
            <p:ph type="sldNum" sz="quarter" idx="12"/>
          </p:nvPr>
        </p:nvSpPr>
        <p:spPr/>
        <p:txBody>
          <a:bodyPr/>
          <a:lstStyle/>
          <a:p>
            <a:fld id="{9F9A2646-96DE-42F8-A431-8574988B963C}" type="slidenum">
              <a:rPr lang="en-US" smtClean="0"/>
              <a:t>8</a:t>
            </a:fld>
            <a:endParaRPr lang="en-US"/>
          </a:p>
        </p:txBody>
      </p:sp>
    </p:spTree>
    <p:extLst>
      <p:ext uri="{BB962C8B-B14F-4D97-AF65-F5344CB8AC3E}">
        <p14:creationId xmlns:p14="http://schemas.microsoft.com/office/powerpoint/2010/main" val="108440593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DAF2A-3EEE-43A0-8F44-4B83C70CCB90}"/>
              </a:ext>
            </a:extLst>
          </p:cNvPr>
          <p:cNvSpPr>
            <a:spLocks noGrp="1"/>
          </p:cNvSpPr>
          <p:nvPr>
            <p:ph type="title"/>
          </p:nvPr>
        </p:nvSpPr>
        <p:spPr>
          <a:xfrm>
            <a:off x="609600" y="1057853"/>
            <a:ext cx="6502400" cy="799306"/>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xmlns="" id="{750DDFA2-8F60-C900-5D58-75035CD47EB9}"/>
              </a:ext>
            </a:extLst>
          </p:cNvPr>
          <p:cNvSpPr>
            <a:spLocks noGrp="1"/>
          </p:cNvSpPr>
          <p:nvPr>
            <p:ph idx="1"/>
          </p:nvPr>
        </p:nvSpPr>
        <p:spPr>
          <a:xfrm>
            <a:off x="609600" y="2272682"/>
            <a:ext cx="10972800" cy="3899517"/>
          </a:xfrm>
        </p:spPr>
        <p:txBody>
          <a:bodyPr/>
          <a:lstStyle/>
          <a:p>
            <a:pPr marL="64135" indent="0">
              <a:buNone/>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[3] ”A Smart Bus Tracking System Based on Location-Aware Services and QR Codes”, Innovations in Intelligent Systems and Applications (INISTA) Proceedings, 2014 IEEE International Symposium,Alberobello,DOI:10.1109/INISTA.2014.687 36 34</a:t>
            </a:r>
            <a:endParaRPr lang="en-US" sz="2800" b="0" dirty="0">
              <a:effectLst/>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xmlns="" id="{9AD7E902-D839-137B-81D3-0BC92126883F}"/>
              </a:ext>
            </a:extLst>
          </p:cNvPr>
          <p:cNvSpPr>
            <a:spLocks noGrp="1"/>
          </p:cNvSpPr>
          <p:nvPr>
            <p:ph type="sldNum" sz="quarter" idx="12"/>
          </p:nvPr>
        </p:nvSpPr>
        <p:spPr/>
        <p:txBody>
          <a:bodyPr/>
          <a:lstStyle/>
          <a:p>
            <a:fld id="{9F9A2646-96DE-42F8-A431-8574988B963C}" type="slidenum">
              <a:rPr lang="en-US" smtClean="0"/>
              <a:t>9</a:t>
            </a:fld>
            <a:endParaRPr lang="en-US"/>
          </a:p>
        </p:txBody>
      </p:sp>
    </p:spTree>
    <p:extLst>
      <p:ext uri="{BB962C8B-B14F-4D97-AF65-F5344CB8AC3E}">
        <p14:creationId xmlns:p14="http://schemas.microsoft.com/office/powerpoint/2010/main" val="1054811216"/>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Major Project Batch 16 external ppt</Template>
  <TotalTime>1264</TotalTime>
  <Words>1956</Words>
  <Application>Microsoft Office PowerPoint</Application>
  <PresentationFormat>Custom</PresentationFormat>
  <Paragraphs>232</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Verve</vt:lpstr>
      <vt:lpstr>        DEPARTMENT OF ELECTRONICS AND COMMUNICATION ENGINEERING  IV ECE-C minor Project – Phase -II-Batch-8 A.Y. 2022-2023   </vt:lpstr>
      <vt:lpstr>LIST OF CONTENTS</vt:lpstr>
      <vt:lpstr>Aim &amp; Objective</vt:lpstr>
      <vt:lpstr>Abstract</vt:lpstr>
      <vt:lpstr>Literature survey </vt:lpstr>
      <vt:lpstr>Cont.…</vt:lpstr>
      <vt:lpstr>Cont.….</vt:lpstr>
      <vt:lpstr>Cont….</vt:lpstr>
      <vt:lpstr>Cont…</vt:lpstr>
      <vt:lpstr>Cont…</vt:lpstr>
      <vt:lpstr>EXISTING SYSTEM</vt:lpstr>
      <vt:lpstr>Cont…</vt:lpstr>
      <vt:lpstr>Cont…</vt:lpstr>
      <vt:lpstr>Drawbacks of Existing Systems</vt:lpstr>
      <vt:lpstr>PROPOSED SYSTEM</vt:lpstr>
      <vt:lpstr>Cont..</vt:lpstr>
      <vt:lpstr>Cont..</vt:lpstr>
      <vt:lpstr>COMPARISION TABLE</vt:lpstr>
      <vt:lpstr>COMPONENTS</vt:lpstr>
      <vt:lpstr>Software Requirements:</vt:lpstr>
      <vt:lpstr>BLOCK DIAGRAM </vt:lpstr>
      <vt:lpstr>Flow Chart </vt:lpstr>
      <vt:lpstr>Methodology and Results</vt:lpstr>
      <vt:lpstr>Cont..</vt:lpstr>
      <vt:lpstr>Cont..</vt:lpstr>
      <vt:lpstr>Cont..</vt:lpstr>
      <vt:lpstr>Advantages</vt:lpstr>
      <vt:lpstr>Disadvantages </vt:lpstr>
      <vt:lpstr>Future Scope</vt:lpstr>
      <vt:lpstr>Cont..</vt:lpstr>
      <vt:lpstr>REFERENCES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Potharla</dc:creator>
  <cp:lastModifiedBy>Chinni Sai</cp:lastModifiedBy>
  <cp:revision>107</cp:revision>
  <dcterms:created xsi:type="dcterms:W3CDTF">2022-10-19T09:25:24Z</dcterms:created>
  <dcterms:modified xsi:type="dcterms:W3CDTF">2023-05-17T05:44:46Z</dcterms:modified>
</cp:coreProperties>
</file>