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2" r:id="rId6"/>
    <p:sldId id="298" r:id="rId7"/>
    <p:sldId id="300" r:id="rId8"/>
    <p:sldId id="297" r:id="rId9"/>
    <p:sldId id="301" r:id="rId10"/>
    <p:sldId id="266" r:id="rId11"/>
    <p:sldId id="295" r:id="rId12"/>
    <p:sldId id="30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Diabetic Retinopathy Detection and classification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9D8B5A-B18B-E5B1-FA48-156E3E288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3103683"/>
            <a:ext cx="11265406" cy="32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C2C9EF-2803-46D0-01D1-E7502523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105" y="536417"/>
            <a:ext cx="3729789" cy="506793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63A7723-E189-8FA8-2F01-9DD61FFD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58708"/>
            <a:ext cx="11061032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Expansion: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additional datasets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EyePACS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Messidor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generalization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application on platforms like AWS or GCP for real-time, remote accessibility in clinical settings.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Integration: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lightweight version of the model to enable mobile-based eye screening in underserved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Video Analysis: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functionality to analyze fundus videos, offering more dynamic and robust diagnostic capability.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Grad-CAM or SHAP to enhance interpretability and build trust with healthcare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4661647" cy="597050"/>
          </a:xfrm>
        </p:spPr>
        <p:txBody>
          <a:bodyPr/>
          <a:lstStyle/>
          <a:p>
            <a:r>
              <a:rPr lang="en-US" dirty="0"/>
              <a:t>Concept &amp;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131" y="1208131"/>
            <a:ext cx="10990727" cy="555125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🔹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complication of diabetes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damages blood vessels in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light-sensitive tissue at the back of the eye. High blood sugar levels cause these vessels to leak or become blocked, leading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problems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potential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 progresses gradually and often goes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undetected in the early stages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DR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0 – No DR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retina with no signs of diabetic damage.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 – Mild Non-Proliferative DR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areas of balloon-like swelling in the retinal blood vessels (microaneurysms).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– Moderate Non-Proliferative DR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Blockage in some retinal blood vessels, leading to blurred vision.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 – Severe Non-Proliferative DR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vessels are blocked, the retina is deprived of blood, and signals are sent for new vessel growth.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4 – Proliferative DR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most advanced stage, new, fragile blood vessels grow and may bleed, causing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vision loss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40EFC-7DD9-EE6A-7E31-7E41A80B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41" y="2902772"/>
            <a:ext cx="4437530" cy="16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278826D-4108-EC68-39E3-CBB34DAA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5790" y="2976738"/>
            <a:ext cx="8824852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(DR) is a leading cause of blindness in diabetic patients.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stages of DR are often asymptomatic, leading to late diagnosis.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screening of retinal images is time-consuming and requires expert ophthalmologists.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affordable, accessible screening tools in rural and underserved regions.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533E89-09B3-DC94-E2A4-2B1E8D88FD6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485790" y="4681307"/>
            <a:ext cx="681148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screening systems can provide early, automated diagnosis.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the burden on healthcare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rapid triaging in remote areas using portable imaging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global efforts to prevent vision loss in diabetic populations.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E70FA-2D2B-A836-E8EE-AE33664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654879"/>
            <a:ext cx="5118848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F07C83-1E3A-5154-E9F0-78E9DCEE0A1F}"/>
              </a:ext>
            </a:extLst>
          </p:cNvPr>
          <p:cNvSpPr txBox="1"/>
          <p:nvPr/>
        </p:nvSpPr>
        <p:spPr>
          <a:xfrm>
            <a:off x="349623" y="629672"/>
            <a:ext cx="11367248" cy="5445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 Dataset Source: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APTOS 2019 Blindness Detection</a:t>
            </a:r>
            <a:r>
              <a:rPr lang="en-IN" dirty="0"/>
              <a:t> – Kaggle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Retinal fundus images labelled with 5 levels of diabetic retinopathy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/>
              <a:t> Number of Classes: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5 Classes: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0: No DR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1: Mild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2: Moderate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3: Severe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4: Proliferative DR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/>
              <a:t> Dataset Size: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Training Images</a:t>
            </a:r>
            <a:r>
              <a:rPr lang="en-IN" dirty="0"/>
              <a:t>: ~3662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Test/Validation Split</a:t>
            </a:r>
            <a:r>
              <a:rPr lang="en-IN" dirty="0"/>
              <a:t>: 80% train, 20% validation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AC32B9-0009-7FB7-5785-166C9E694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63499"/>
              </p:ext>
            </p:extLst>
          </p:nvPr>
        </p:nvGraphicFramePr>
        <p:xfrm>
          <a:off x="4616823" y="2133600"/>
          <a:ext cx="6994152" cy="3125310"/>
        </p:xfrm>
        <a:graphic>
          <a:graphicData uri="http://schemas.openxmlformats.org/drawingml/2006/table">
            <a:tbl>
              <a:tblPr/>
              <a:tblGrid>
                <a:gridCol w="2331384">
                  <a:extLst>
                    <a:ext uri="{9D8B030D-6E8A-4147-A177-3AD203B41FA5}">
                      <a16:colId xmlns:a16="http://schemas.microsoft.com/office/drawing/2014/main" val="2876641178"/>
                    </a:ext>
                  </a:extLst>
                </a:gridCol>
                <a:gridCol w="2331384">
                  <a:extLst>
                    <a:ext uri="{9D8B030D-6E8A-4147-A177-3AD203B41FA5}">
                      <a16:colId xmlns:a16="http://schemas.microsoft.com/office/drawing/2014/main" val="1132144231"/>
                    </a:ext>
                  </a:extLst>
                </a:gridCol>
                <a:gridCol w="2331384">
                  <a:extLst>
                    <a:ext uri="{9D8B030D-6E8A-4147-A177-3AD203B41FA5}">
                      <a16:colId xmlns:a16="http://schemas.microsoft.com/office/drawing/2014/main" val="1505789016"/>
                    </a:ext>
                  </a:extLst>
                </a:gridCol>
              </a:tblGrid>
              <a:tr h="520885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No. of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54436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DR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1444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62729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89025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579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Severe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01701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Proliferative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7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0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B0E6-2803-7BD9-8E76-754CA4236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128" y="659614"/>
            <a:ext cx="11292839" cy="478715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BD8C8-46BD-EDCD-B72D-25E827937C2E}"/>
              </a:ext>
            </a:extLst>
          </p:cNvPr>
          <p:cNvSpPr txBox="1"/>
          <p:nvPr/>
        </p:nvSpPr>
        <p:spPr>
          <a:xfrm>
            <a:off x="449580" y="898971"/>
            <a:ext cx="11292839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APTOS 2019 Blindness Detection dataset from Kaggle (labelled fundus images in 5 DR severity classes).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resized to 180×180 pixels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applied (rotation, zoom, flipping)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balanced to reduce class bias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models trained: Custom CNN, InceptionResNetV2,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DenseNet201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TensorFlow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early stopping and learning rate scheduling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Training/validation split: 80/20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F1-score, and confusion matrices are used to assess model results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integrated with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and an HTML frontend for image upload and result display</a:t>
            </a:r>
          </a:p>
        </p:txBody>
      </p:sp>
    </p:spTree>
    <p:extLst>
      <p:ext uri="{BB962C8B-B14F-4D97-AF65-F5344CB8AC3E}">
        <p14:creationId xmlns:p14="http://schemas.microsoft.com/office/powerpoint/2010/main" val="14187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2F48BB3-A4E2-A31A-6EB5-F3211D5D5879}"/>
              </a:ext>
            </a:extLst>
          </p:cNvPr>
          <p:cNvSpPr txBox="1"/>
          <p:nvPr/>
        </p:nvSpPr>
        <p:spPr>
          <a:xfrm>
            <a:off x="448237" y="1211232"/>
            <a:ext cx="521745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images resized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 × 180 pixels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uniform input shape for all models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EF9487B-2F97-8978-6407-248E529912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98141" y="2926537"/>
            <a:ext cx="63382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[0, 255] → [0, 1]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Done using: Helps speed up training and improves convergence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speed up training and improves convergence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63D0A0-2EF2-77CF-D98D-8C0F8B137D44}"/>
              </a:ext>
            </a:extLst>
          </p:cNvPr>
          <p:cNvSpPr txBox="1"/>
          <p:nvPr/>
        </p:nvSpPr>
        <p:spPr>
          <a:xfrm>
            <a:off x="4787154" y="560627"/>
            <a:ext cx="528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Preprocessing</a:t>
            </a:r>
            <a:endParaRPr lang="en-IN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8091D6-C283-C0F5-DB88-5E22491D82C8}"/>
              </a:ext>
            </a:extLst>
          </p:cNvPr>
          <p:cNvSpPr txBox="1"/>
          <p:nvPr/>
        </p:nvSpPr>
        <p:spPr>
          <a:xfrm>
            <a:off x="448236" y="2926537"/>
            <a:ext cx="10165975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(Training Set Only)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variability to avoid overfitting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Flip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(horizontal &amp; vertical)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Rotation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(20%)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Zoom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(20%)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real-world image variations</a:t>
            </a:r>
          </a:p>
        </p:txBody>
      </p:sp>
    </p:spTree>
    <p:extLst>
      <p:ext uri="{BB962C8B-B14F-4D97-AF65-F5344CB8AC3E}">
        <p14:creationId xmlns:p14="http://schemas.microsoft.com/office/powerpoint/2010/main" val="29919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3" y="567089"/>
            <a:ext cx="3793619" cy="551848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55B25-55BC-E716-3D9A-7EDAB160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2" y="721895"/>
            <a:ext cx="5431265" cy="184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5A6654-C6A3-9BD1-BD1F-DDED51DC957C}"/>
              </a:ext>
            </a:extLst>
          </p:cNvPr>
          <p:cNvSpPr txBox="1"/>
          <p:nvPr/>
        </p:nvSpPr>
        <p:spPr>
          <a:xfrm>
            <a:off x="321043" y="2067827"/>
            <a:ext cx="11549913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Convolutional Neural Network (CNN):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from scratch to understand deep learning models' baseline performance and architecture in image classification.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InceptionResNetV2: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depth of Inception architecture with residual connections for efficient gradient flow and improved accuracy on medical image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depth-wise separable convolutions to reduce computational cost while maintaining high accuracy in extracting retinal features.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DenseNet201: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each layer to every other layer in a feed-forward fashion, promoting feature reuse and strengthening gradient propagation.</a:t>
            </a: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1" y="215154"/>
            <a:ext cx="5148131" cy="986118"/>
          </a:xfrm>
        </p:spPr>
        <p:txBody>
          <a:bodyPr/>
          <a:lstStyle/>
          <a:p>
            <a:r>
              <a:rPr lang="en-US" dirty="0"/>
              <a:t>Results and Evaluations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7CC41-CAE3-C0C4-DD6B-E08C9B959836}"/>
              </a:ext>
            </a:extLst>
          </p:cNvPr>
          <p:cNvSpPr txBox="1"/>
          <p:nvPr/>
        </p:nvSpPr>
        <p:spPr>
          <a:xfrm>
            <a:off x="436881" y="1263555"/>
            <a:ext cx="11318238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Custom CNN, InceptionResNetV2,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DenseNet201 on accuracy and classification metrics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DenseNet201 achieved the highest accuracy and F1-score, showing strong generalization across all DR classes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correct vs. misclassified predictions, especially for Mild and Moderate DR classes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Overall model correctness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 between precision and recall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&amp; Recall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Assessed per class to analyze minority class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training vs. validation loss curves to detect overfitting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metrics as bar charts for clearer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FFD5A5-75ED-55EF-8757-41C99187993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80986300"/>
              </p:ext>
            </p:extLst>
          </p:nvPr>
        </p:nvGraphicFramePr>
        <p:xfrm>
          <a:off x="590550" y="735579"/>
          <a:ext cx="11020425" cy="4940970"/>
        </p:xfrm>
        <a:graphic>
          <a:graphicData uri="http://schemas.openxmlformats.org/drawingml/2006/table">
            <a:tbl>
              <a:tblPr/>
              <a:tblGrid>
                <a:gridCol w="2304816">
                  <a:extLst>
                    <a:ext uri="{9D8B030D-6E8A-4147-A177-3AD203B41FA5}">
                      <a16:colId xmlns:a16="http://schemas.microsoft.com/office/drawing/2014/main" val="1479985661"/>
                    </a:ext>
                  </a:extLst>
                </a:gridCol>
                <a:gridCol w="2097639">
                  <a:extLst>
                    <a:ext uri="{9D8B030D-6E8A-4147-A177-3AD203B41FA5}">
                      <a16:colId xmlns:a16="http://schemas.microsoft.com/office/drawing/2014/main" val="2848083779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04695825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698186025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999715602"/>
                    </a:ext>
                  </a:extLst>
                </a:gridCol>
              </a:tblGrid>
              <a:tr h="85929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39610"/>
                  </a:ext>
                </a:extLst>
              </a:tr>
              <a:tr h="859299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Custom CNN</a:t>
                      </a:r>
                      <a:endParaRPr lang="en-IN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0.8266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0.8280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0.8265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10851"/>
                  </a:ext>
                </a:extLst>
              </a:tr>
              <a:tr h="1503774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InceptionResNetV2</a:t>
                      </a:r>
                      <a:endParaRPr lang="en-IN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0.8068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0.7960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55504"/>
                  </a:ext>
                </a:extLst>
              </a:tr>
              <a:tr h="859299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Xception</a:t>
                      </a:r>
                      <a:endParaRPr lang="en-IN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0.7421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0.7450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0.7380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606100"/>
                  </a:ext>
                </a:extLst>
              </a:tr>
              <a:tr h="85929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DenseNet201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0.8840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0.8879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0.8840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0.8796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1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95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3518</TotalTime>
  <Words>914</Words>
  <Application>Microsoft Office PowerPoint</Application>
  <PresentationFormat>Widescreen</PresentationFormat>
  <Paragraphs>131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Wingdings 2</vt:lpstr>
      <vt:lpstr>DividendVTI</vt:lpstr>
      <vt:lpstr>Diabetic Retinopathy Detection and classification</vt:lpstr>
      <vt:lpstr>Concept &amp; Objective</vt:lpstr>
      <vt:lpstr>Diabetic Retinopathy (DR) is a leading cause of blindness in diabetic patients. Early stages of DR are often asymptomatic, leading to late diagnosis. Manual screening of retinal images is time-consuming and requires expert ophthalmologists. There is a lack of affordable, accessible screening tools in rural and underserved regions.</vt:lpstr>
      <vt:lpstr>PowerPoint Presentation</vt:lpstr>
      <vt:lpstr>Implementation</vt:lpstr>
      <vt:lpstr>PowerPoint Presentation</vt:lpstr>
      <vt:lpstr>Technologies used</vt:lpstr>
      <vt:lpstr>Results and Evaluations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anakha b</dc:creator>
  <cp:lastModifiedBy>anakha b</cp:lastModifiedBy>
  <cp:revision>5</cp:revision>
  <dcterms:created xsi:type="dcterms:W3CDTF">2025-06-01T00:39:43Z</dcterms:created>
  <dcterms:modified xsi:type="dcterms:W3CDTF">2025-07-09T15:29:43Z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