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AF502-94A2-4F3E-83F2-5CDF6A6F82BF}" type="datetimeFigureOut">
              <a:rPr lang="en-US" smtClean="0"/>
              <a:t>03-Feb-22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123B98-BA13-41DA-AC92-5B73EF365DDD}" type="slidenum">
              <a:rPr lang="en-US" smtClean="0"/>
              <a:t>‹#›</a:t>
            </a:fld>
            <a:endParaRPr lang="en-US"/>
          </a:p>
        </p:txBody>
      </p:sp>
    </p:spTree>
    <p:extLst>
      <p:ext uri="{BB962C8B-B14F-4D97-AF65-F5344CB8AC3E}">
        <p14:creationId xmlns:p14="http://schemas.microsoft.com/office/powerpoint/2010/main" val="545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0244984-A2AF-4940-BFDC-8B8AF4639E80}"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B29631C-008F-4E97-A14B-5E9972F8E095}"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F2428-B8E9-4C5D-ABDE-773AE3EE138A}"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9631C-008F-4E97-A14B-5E9972F8E0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BB2DF-A51B-45D7-880C-953B96FC8E36}"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9631C-008F-4E97-A14B-5E9972F8E0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82DD0-E402-4FBC-9552-F2D362A00B51}"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9631C-008F-4E97-A14B-5E9972F8E0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3D52167-78E6-4523-8939-3C2BD5BB224F}" type="datetime2">
              <a:rPr lang="en-US" smtClean="0"/>
              <a:t>Thursday, February 3, 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9631C-008F-4E97-A14B-5E9972F8E095}"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86AA58-E70B-406F-B820-D932C9F94C56}" type="datetime2">
              <a:rPr lang="en-US" smtClean="0"/>
              <a:t>Thursday, February 3,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9631C-008F-4E97-A14B-5E9972F8E0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7FBAF0-8046-4751-A494-8B825F75593B}" type="datetime2">
              <a:rPr lang="en-US" smtClean="0"/>
              <a:t>Thursday, February 3,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9631C-008F-4E97-A14B-5E9972F8E0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916F9E-5C72-401D-82E0-BF78B6AD8E53}" type="datetime2">
              <a:rPr lang="en-US" smtClean="0"/>
              <a:t>Thursday, February 3,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9631C-008F-4E97-A14B-5E9972F8E0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3770A57-1286-4F0D-B628-70D79BF69734}" type="datetime2">
              <a:rPr lang="en-US" smtClean="0"/>
              <a:t>Thursday, February 3,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9631C-008F-4E97-A14B-5E9972F8E0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5C600B-213B-4E99-ADF9-7EBAB90FB284}" type="datetime2">
              <a:rPr lang="en-US" smtClean="0"/>
              <a:t>Thursday, February 3,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9631C-008F-4E97-A14B-5E9972F8E095}"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A775CDAA-12EE-4F7B-B00B-C40112A656F7}" type="datetime2">
              <a:rPr lang="en-US" smtClean="0"/>
              <a:t>Thursday, February 3, 2022</a:t>
            </a:fld>
            <a:endParaRPr lang="en-US"/>
          </a:p>
        </p:txBody>
      </p:sp>
      <p:sp>
        <p:nvSpPr>
          <p:cNvPr id="7" name="Slide Number Placeholder 6"/>
          <p:cNvSpPr>
            <a:spLocks noGrp="1"/>
          </p:cNvSpPr>
          <p:nvPr>
            <p:ph type="sldNum" sz="quarter" idx="12"/>
          </p:nvPr>
        </p:nvSpPr>
        <p:spPr/>
        <p:txBody>
          <a:bodyPr/>
          <a:lstStyle/>
          <a:p>
            <a:fld id="{DB29631C-008F-4E97-A14B-5E9972F8E095}"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260BBB7-808A-4AC7-B1E1-4082D46D1AB7}" type="datetime2">
              <a:rPr lang="en-US" smtClean="0"/>
              <a:t>Thursday, February 3,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B29631C-008F-4E97-A14B-5E9972F8E095}"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Presentation-1</a:t>
            </a:r>
            <a:endParaRPr lang="en-US" b="1" dirty="0"/>
          </a:p>
        </p:txBody>
      </p:sp>
      <p:sp>
        <p:nvSpPr>
          <p:cNvPr id="2" name="Title 1"/>
          <p:cNvSpPr>
            <a:spLocks noGrp="1"/>
          </p:cNvSpPr>
          <p:nvPr>
            <p:ph type="ctrTitle"/>
          </p:nvPr>
        </p:nvSpPr>
        <p:spPr/>
        <p:txBody>
          <a:bodyPr/>
          <a:lstStyle/>
          <a:p>
            <a:r>
              <a:rPr lang="en-US" b="1" dirty="0" smtClean="0"/>
              <a:t>Bubble sort </a:t>
            </a:r>
            <a:endParaRPr lang="en-US" b="1" dirty="0"/>
          </a:p>
        </p:txBody>
      </p:sp>
      <p:sp>
        <p:nvSpPr>
          <p:cNvPr id="4" name="Date Placeholder 3"/>
          <p:cNvSpPr>
            <a:spLocks noGrp="1"/>
          </p:cNvSpPr>
          <p:nvPr>
            <p:ph type="dt" sz="half" idx="10"/>
          </p:nvPr>
        </p:nvSpPr>
        <p:spPr/>
        <p:txBody>
          <a:bodyPr/>
          <a:lstStyle/>
          <a:p>
            <a:fld id="{867F5037-AA97-4A95-8AF4-27D9A1FF35B9}" type="datetime2">
              <a:rPr lang="en-US" smtClean="0"/>
              <a:t>Thursday, February 3, 2022</a:t>
            </a:fld>
            <a:endParaRPr lang="en-US"/>
          </a:p>
        </p:txBody>
      </p:sp>
      <p:sp>
        <p:nvSpPr>
          <p:cNvPr id="5" name="TextBox 4"/>
          <p:cNvSpPr txBox="1"/>
          <p:nvPr/>
        </p:nvSpPr>
        <p:spPr>
          <a:xfrm>
            <a:off x="7687809" y="6400800"/>
            <a:ext cx="998991" cy="307777"/>
          </a:xfrm>
          <a:prstGeom prst="rect">
            <a:avLst/>
          </a:prstGeom>
          <a:noFill/>
        </p:spPr>
        <p:txBody>
          <a:bodyPr wrap="none" rtlCol="0">
            <a:spAutoFit/>
          </a:bodyPr>
          <a:lstStyle/>
          <a:p>
            <a:r>
              <a:rPr lang="en-US" sz="1400" dirty="0" smtClean="0">
                <a:latin typeface="Brush Script MT" pitchFamily="66" charset="0"/>
              </a:rPr>
              <a:t>-BY Prudhvi</a:t>
            </a:r>
            <a:endParaRPr lang="en-US" sz="1400" dirty="0">
              <a:latin typeface="Brush Script MT" pitchFamily="66" charset="0"/>
            </a:endParaRPr>
          </a:p>
        </p:txBody>
      </p:sp>
    </p:spTree>
    <p:extLst>
      <p:ext uri="{BB962C8B-B14F-4D97-AF65-F5344CB8AC3E}">
        <p14:creationId xmlns:p14="http://schemas.microsoft.com/office/powerpoint/2010/main" val="31437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My code and output</a:t>
            </a: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Friday, February 4, 2022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8943530"/>
              </p:ext>
            </p:extLst>
          </p:nvPr>
        </p:nvGraphicFramePr>
        <p:xfrm>
          <a:off x="381000" y="1524000"/>
          <a:ext cx="8314866" cy="4501825"/>
        </p:xfrm>
        <a:graphic>
          <a:graphicData uri="http://schemas.openxmlformats.org/drawingml/2006/table">
            <a:tbl>
              <a:tblPr firstRow="1" bandRow="1">
                <a:tableStyleId>{5C22544A-7EE6-4342-B048-85BDC9FD1C3A}</a:tableStyleId>
              </a:tblPr>
              <a:tblGrid>
                <a:gridCol w="4157433"/>
                <a:gridCol w="4157433"/>
              </a:tblGrid>
              <a:tr h="935665">
                <a:tc>
                  <a:txBody>
                    <a:bodyPr/>
                    <a:lstStyle/>
                    <a:p>
                      <a:endParaRPr lang="en-US" dirty="0" smtClean="0"/>
                    </a:p>
                    <a:p>
                      <a:pPr algn="ctr"/>
                      <a:r>
                        <a:rPr lang="en-US" sz="2800" dirty="0" smtClean="0"/>
                        <a:t>CODE</a:t>
                      </a:r>
                      <a:endParaRPr lang="en-US" sz="2800" dirty="0"/>
                    </a:p>
                  </a:txBody>
                  <a:tcPr/>
                </a:tc>
                <a:tc>
                  <a:txBody>
                    <a:bodyPr/>
                    <a:lstStyle/>
                    <a:p>
                      <a:endParaRPr lang="en-US" dirty="0" smtClean="0"/>
                    </a:p>
                    <a:p>
                      <a:pPr algn="ctr"/>
                      <a:r>
                        <a:rPr lang="en-US" sz="2800" dirty="0" smtClean="0"/>
                        <a:t>OUTPUT</a:t>
                      </a:r>
                      <a:endParaRPr lang="en-US" sz="2800" dirty="0"/>
                    </a:p>
                  </a:txBody>
                  <a:tcPr/>
                </a:tc>
              </a:tr>
              <a:tr h="2417135">
                <a:tc>
                  <a:txBody>
                    <a:bodyPr/>
                    <a:lstStyle/>
                    <a:p>
                      <a:r>
                        <a:rPr lang="en-US" sz="1200" kern="1200" dirty="0" smtClean="0">
                          <a:solidFill>
                            <a:schemeClr val="dk1"/>
                          </a:solidFill>
                          <a:latin typeface="+mn-lt"/>
                          <a:ea typeface="+mn-ea"/>
                          <a:cs typeface="+mn-cs"/>
                        </a:rPr>
                        <a:t> //linear search</a:t>
                      </a:r>
                    </a:p>
                    <a:p>
                      <a:r>
                        <a:rPr lang="en-US" sz="1200" kern="1200" dirty="0" smtClean="0">
                          <a:solidFill>
                            <a:schemeClr val="dk1"/>
                          </a:solidFill>
                          <a:latin typeface="+mn-lt"/>
                          <a:ea typeface="+mn-ea"/>
                          <a:cs typeface="+mn-cs"/>
                        </a:rPr>
                        <a:t>            Console.WriteLine();</a:t>
                      </a:r>
                    </a:p>
                    <a:p>
                      <a:r>
                        <a:rPr lang="en-US" sz="1200" kern="1200" dirty="0" smtClean="0">
                          <a:solidFill>
                            <a:schemeClr val="dk1"/>
                          </a:solidFill>
                          <a:latin typeface="+mn-lt"/>
                          <a:ea typeface="+mn-ea"/>
                          <a:cs typeface="+mn-cs"/>
                        </a:rPr>
                        <a:t>            Console.Write("Enter your indexing value :");</a:t>
                      </a:r>
                    </a:p>
                    <a:p>
                      <a:r>
                        <a:rPr lang="en-US" sz="1200" kern="1200" dirty="0" smtClean="0">
                          <a:solidFill>
                            <a:schemeClr val="dk1"/>
                          </a:solidFill>
                          <a:latin typeface="+mn-lt"/>
                          <a:ea typeface="+mn-ea"/>
                          <a:cs typeface="+mn-cs"/>
                        </a:rPr>
                        <a:t>            int a = Convert.ToInt32(</a:t>
                      </a:r>
                      <a:r>
                        <a:rPr lang="en-US" sz="1200" kern="1200" dirty="0" err="1" smtClean="0">
                          <a:solidFill>
                            <a:schemeClr val="dk1"/>
                          </a:solidFill>
                          <a:latin typeface="+mn-lt"/>
                          <a:ea typeface="+mn-ea"/>
                          <a:cs typeface="+mn-cs"/>
                        </a:rPr>
                        <a:t>Console.ReadLine</a:t>
                      </a:r>
                      <a:r>
                        <a:rPr lang="en-US" sz="1200"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            int q = 0, p=0;</a:t>
                      </a:r>
                    </a:p>
                    <a:p>
                      <a:r>
                        <a:rPr lang="en-US" sz="1200" kern="1200" dirty="0" smtClean="0">
                          <a:solidFill>
                            <a:schemeClr val="dk1"/>
                          </a:solidFill>
                          <a:latin typeface="+mn-lt"/>
                          <a:ea typeface="+mn-ea"/>
                          <a:cs typeface="+mn-cs"/>
                        </a:rPr>
                        <a:t>            while (q &lt; lst.Count()-1)</a:t>
                      </a:r>
                    </a:p>
                    <a:p>
                      <a:r>
                        <a:rPr lang="en-US" sz="1200" kern="1200" dirty="0" smtClean="0">
                          <a:solidFill>
                            <a:schemeClr val="dk1"/>
                          </a:solidFill>
                          <a:latin typeface="+mn-lt"/>
                          <a:ea typeface="+mn-ea"/>
                          <a:cs typeface="+mn-cs"/>
                        </a:rPr>
                        <a:t>            {</a:t>
                      </a:r>
                    </a:p>
                    <a:p>
                      <a:r>
                        <a:rPr lang="en-US" sz="1200" kern="1200" dirty="0" smtClean="0">
                          <a:solidFill>
                            <a:schemeClr val="dk1"/>
                          </a:solidFill>
                          <a:latin typeface="+mn-lt"/>
                          <a:ea typeface="+mn-ea"/>
                          <a:cs typeface="+mn-cs"/>
                        </a:rPr>
                        <a:t>                if (</a:t>
                      </a:r>
                      <a:r>
                        <a:rPr lang="en-US" sz="1200" kern="1200" dirty="0" err="1" smtClean="0">
                          <a:solidFill>
                            <a:schemeClr val="dk1"/>
                          </a:solidFill>
                          <a:latin typeface="+mn-lt"/>
                          <a:ea typeface="+mn-ea"/>
                          <a:cs typeface="+mn-cs"/>
                        </a:rPr>
                        <a:t>lst</a:t>
                      </a:r>
                      <a:r>
                        <a:rPr lang="en-US" sz="1200" kern="1200" dirty="0" smtClean="0">
                          <a:solidFill>
                            <a:schemeClr val="dk1"/>
                          </a:solidFill>
                          <a:latin typeface="+mn-lt"/>
                          <a:ea typeface="+mn-ea"/>
                          <a:cs typeface="+mn-cs"/>
                        </a:rPr>
                        <a:t>[q] == a)</a:t>
                      </a:r>
                    </a:p>
                    <a:p>
                      <a:r>
                        <a:rPr lang="en-US" sz="1200" kern="1200" dirty="0" smtClean="0">
                          <a:solidFill>
                            <a:schemeClr val="dk1"/>
                          </a:solidFill>
                          <a:latin typeface="+mn-lt"/>
                          <a:ea typeface="+mn-ea"/>
                          <a:cs typeface="+mn-cs"/>
                        </a:rPr>
                        <a:t>                {</a:t>
                      </a:r>
                    </a:p>
                    <a:p>
                      <a:r>
                        <a:rPr lang="en-US" sz="1200" kern="1200" dirty="0" smtClean="0">
                          <a:solidFill>
                            <a:schemeClr val="dk1"/>
                          </a:solidFill>
                          <a:latin typeface="+mn-lt"/>
                          <a:ea typeface="+mn-ea"/>
                          <a:cs typeface="+mn-cs"/>
                        </a:rPr>
                        <a:t>                    p++;</a:t>
                      </a:r>
                    </a:p>
                    <a:p>
                      <a:r>
                        <a:rPr lang="en-US" sz="1200" kern="1200" dirty="0" smtClean="0">
                          <a:solidFill>
                            <a:schemeClr val="dk1"/>
                          </a:solidFill>
                          <a:latin typeface="+mn-lt"/>
                          <a:ea typeface="+mn-ea"/>
                          <a:cs typeface="+mn-cs"/>
                        </a:rPr>
                        <a:t>                    break;</a:t>
                      </a:r>
                    </a:p>
                    <a:p>
                      <a:r>
                        <a:rPr lang="en-US" sz="1200" kern="1200" dirty="0" smtClean="0">
                          <a:solidFill>
                            <a:schemeClr val="dk1"/>
                          </a:solidFill>
                          <a:latin typeface="+mn-lt"/>
                          <a:ea typeface="+mn-ea"/>
                          <a:cs typeface="+mn-cs"/>
                        </a:rPr>
                        <a:t>                }</a:t>
                      </a:r>
                    </a:p>
                    <a:p>
                      <a:r>
                        <a:rPr lang="en-US" sz="1200" kern="1200" dirty="0" smtClean="0">
                          <a:solidFill>
                            <a:schemeClr val="dk1"/>
                          </a:solidFill>
                          <a:latin typeface="+mn-lt"/>
                          <a:ea typeface="+mn-ea"/>
                          <a:cs typeface="+mn-cs"/>
                        </a:rPr>
                        <a:t>                q++;   </a:t>
                      </a:r>
                    </a:p>
                    <a:p>
                      <a:r>
                        <a:rPr lang="en-US" sz="1200" kern="1200" dirty="0" smtClean="0">
                          <a:solidFill>
                            <a:schemeClr val="dk1"/>
                          </a:solidFill>
                          <a:latin typeface="+mn-lt"/>
                          <a:ea typeface="+mn-ea"/>
                          <a:cs typeface="+mn-cs"/>
                        </a:rPr>
                        <a:t>            }</a:t>
                      </a:r>
                    </a:p>
                    <a:p>
                      <a:r>
                        <a:rPr lang="en-US" sz="1200" kern="1200" dirty="0" smtClean="0">
                          <a:solidFill>
                            <a:schemeClr val="dk1"/>
                          </a:solidFill>
                          <a:latin typeface="+mn-lt"/>
                          <a:ea typeface="+mn-ea"/>
                          <a:cs typeface="+mn-cs"/>
                        </a:rPr>
                        <a:t>            if (p == 1)</a:t>
                      </a:r>
                    </a:p>
                    <a:p>
                      <a:r>
                        <a:rPr lang="en-US" sz="1200" kern="1200" dirty="0" smtClean="0">
                          <a:solidFill>
                            <a:schemeClr val="dk1"/>
                          </a:solidFill>
                          <a:latin typeface="+mn-lt"/>
                          <a:ea typeface="+mn-ea"/>
                          <a:cs typeface="+mn-cs"/>
                        </a:rPr>
                        <a:t>                Console.WriteLine($"{a} index at {q}");</a:t>
                      </a:r>
                    </a:p>
                    <a:p>
                      <a:r>
                        <a:rPr lang="en-US" sz="1200" kern="1200" dirty="0" smtClean="0">
                          <a:solidFill>
                            <a:schemeClr val="dk1"/>
                          </a:solidFill>
                          <a:latin typeface="+mn-lt"/>
                          <a:ea typeface="+mn-ea"/>
                          <a:cs typeface="+mn-cs"/>
                        </a:rPr>
                        <a:t>            else</a:t>
                      </a:r>
                    </a:p>
                    <a:p>
                      <a:r>
                        <a:rPr lang="en-US" sz="1200" kern="1200" dirty="0" smtClean="0">
                          <a:solidFill>
                            <a:schemeClr val="dk1"/>
                          </a:solidFill>
                          <a:latin typeface="+mn-lt"/>
                          <a:ea typeface="+mn-ea"/>
                          <a:cs typeface="+mn-cs"/>
                        </a:rPr>
                        <a:t>                Console.WriteLine("not in range");</a:t>
                      </a:r>
                    </a:p>
                    <a:p>
                      <a:r>
                        <a:rPr lang="en-US" sz="1200" kern="1200" dirty="0" smtClean="0">
                          <a:solidFill>
                            <a:schemeClr val="dk1"/>
                          </a:solidFill>
                          <a:latin typeface="+mn-lt"/>
                          <a:ea typeface="+mn-ea"/>
                          <a:cs typeface="+mn-cs"/>
                        </a:rPr>
                        <a:t>            Console.ReadLine();</a:t>
                      </a:r>
                      <a:endParaRPr lang="en-US" sz="1200" dirty="0"/>
                    </a:p>
                  </a:txBody>
                  <a:tcPr/>
                </a:tc>
                <a:tc>
                  <a:txBody>
                    <a:bodyPr/>
                    <a:lstStyle/>
                    <a:p>
                      <a:endParaRPr lang="en-US" dirty="0"/>
                    </a:p>
                  </a:txBody>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194" y="2819400"/>
            <a:ext cx="3315163" cy="237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77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916F9E-5C72-401D-82E0-BF78B6AD8E53}" type="datetime2">
              <a:rPr lang="en-US" smtClean="0"/>
              <a:t>Friday, February 4, 2022</a:t>
            </a:fld>
            <a:endParaRPr lang="en-US"/>
          </a:p>
        </p:txBody>
      </p:sp>
      <p:sp>
        <p:nvSpPr>
          <p:cNvPr id="5" name="Subtitle 4"/>
          <p:cNvSpPr>
            <a:spLocks noGrp="1"/>
          </p:cNvSpPr>
          <p:nvPr>
            <p:ph type="subTitle" idx="1"/>
          </p:nvPr>
        </p:nvSpPr>
        <p:spPr/>
        <p:txBody>
          <a:bodyPr/>
          <a:lstStyle/>
          <a:p>
            <a:r>
              <a:rPr lang="en-US" b="1" dirty="0" smtClean="0"/>
              <a:t>Presentation-3</a:t>
            </a:r>
            <a:endParaRPr lang="en-US" b="1" dirty="0"/>
          </a:p>
        </p:txBody>
      </p:sp>
      <p:sp>
        <p:nvSpPr>
          <p:cNvPr id="4" name="Title 3"/>
          <p:cNvSpPr>
            <a:spLocks noGrp="1"/>
          </p:cNvSpPr>
          <p:nvPr>
            <p:ph type="ctrTitle"/>
          </p:nvPr>
        </p:nvSpPr>
        <p:spPr/>
        <p:txBody>
          <a:bodyPr/>
          <a:lstStyle/>
          <a:p>
            <a:r>
              <a:rPr lang="en-US" b="1" dirty="0" smtClean="0"/>
              <a:t>Binary search</a:t>
            </a:r>
            <a:endParaRPr lang="en-US" b="1" dirty="0"/>
          </a:p>
        </p:txBody>
      </p:sp>
    </p:spTree>
    <p:extLst>
      <p:ext uri="{BB962C8B-B14F-4D97-AF65-F5344CB8AC3E}">
        <p14:creationId xmlns:p14="http://schemas.microsoft.com/office/powerpoint/2010/main" val="270307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This Binary search method conquered by divide and rule method it </a:t>
            </a:r>
            <a:r>
              <a:rPr lang="en-US" dirty="0"/>
              <a:t>is a search algorithm that finds the position of a target value within a sorted </a:t>
            </a:r>
            <a:r>
              <a:rPr lang="en-US" dirty="0" smtClean="0"/>
              <a:t>data structure. </a:t>
            </a:r>
            <a:r>
              <a:rPr lang="en-US" dirty="0"/>
              <a:t>Binary search compares the target value to the middle element of the </a:t>
            </a:r>
            <a:r>
              <a:rPr lang="en-US" dirty="0" smtClean="0"/>
              <a:t>array </a:t>
            </a:r>
            <a:r>
              <a:rPr lang="en-US" dirty="0"/>
              <a:t>If they are not equal, the half in which the target cannot lie is eliminated and the search continues on the remaining half, again taking the middle element to compare to the target value, and repeating this until the target value is found. If the search ends with the remaining half being empty, the target is not </a:t>
            </a:r>
            <a:r>
              <a:rPr lang="en-US" dirty="0" smtClean="0"/>
              <a:t>in the Data structure. The we can print the target is not living in the range.</a:t>
            </a: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Friday, February 4, 2022</a:t>
            </a:fld>
            <a:endParaRPr lang="en-US"/>
          </a:p>
        </p:txBody>
      </p:sp>
    </p:spTree>
    <p:extLst>
      <p:ext uri="{BB962C8B-B14F-4D97-AF65-F5344CB8AC3E}">
        <p14:creationId xmlns:p14="http://schemas.microsoft.com/office/powerpoint/2010/main" val="301185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binary 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Step1: Before getting into process we should make sure the list is sorted.</a:t>
            </a:r>
          </a:p>
          <a:p>
            <a:r>
              <a:rPr lang="en-US" dirty="0" smtClean="0"/>
              <a:t>Step2 : Then we </a:t>
            </a:r>
            <a:r>
              <a:rPr lang="en-US" dirty="0"/>
              <a:t>shall determine half of the array by using this </a:t>
            </a:r>
            <a:r>
              <a:rPr lang="en-US" dirty="0" smtClean="0"/>
              <a:t>formula low + high / 2. we use this mid value to index the list or array. If it matches the output index will be printed </a:t>
            </a:r>
          </a:p>
          <a:p>
            <a:r>
              <a:rPr lang="en-US" dirty="0" smtClean="0"/>
              <a:t>step#3: if it does not match if the condition states that indexed value is more than input value, </a:t>
            </a:r>
            <a:r>
              <a:rPr lang="en-US" dirty="0"/>
              <a:t>We change our low to mid + 1 and find the new mid value again</a:t>
            </a:r>
            <a:r>
              <a:rPr lang="en-US" dirty="0" smtClean="0"/>
              <a:t>. Else if index value is less than input value </a:t>
            </a:r>
            <a:r>
              <a:rPr lang="en-US" dirty="0"/>
              <a:t>We change our </a:t>
            </a:r>
            <a:r>
              <a:rPr lang="en-US" dirty="0" smtClean="0"/>
              <a:t>high </a:t>
            </a:r>
            <a:r>
              <a:rPr lang="en-US" dirty="0"/>
              <a:t>to mid </a:t>
            </a:r>
            <a:r>
              <a:rPr lang="en-US" dirty="0" smtClean="0"/>
              <a:t>- </a:t>
            </a:r>
            <a:r>
              <a:rPr lang="en-US" dirty="0"/>
              <a:t>1 and find the new mid value again</a:t>
            </a:r>
            <a:r>
              <a:rPr lang="en-US" dirty="0" smtClean="0"/>
              <a:t>. Once if low value reaches high value or high value reaches low value then we print out of  range.</a:t>
            </a: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Friday, February 4, 2022</a:t>
            </a:fld>
            <a:endParaRPr lang="en-US"/>
          </a:p>
        </p:txBody>
      </p:sp>
    </p:spTree>
    <p:extLst>
      <p:ext uri="{BB962C8B-B14F-4D97-AF65-F5344CB8AC3E}">
        <p14:creationId xmlns:p14="http://schemas.microsoft.com/office/powerpoint/2010/main" val="47919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for binary search</a:t>
            </a: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Friday, February 4, 2022</a:t>
            </a:fld>
            <a:endParaRPr lang="en-US"/>
          </a:p>
        </p:txBody>
      </p:sp>
      <p:sp>
        <p:nvSpPr>
          <p:cNvPr id="19" name="Rectangle 18"/>
          <p:cNvSpPr/>
          <p:nvPr/>
        </p:nvSpPr>
        <p:spPr>
          <a:xfrm>
            <a:off x="990600" y="2590800"/>
            <a:ext cx="670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13            18               25             46                58               77 </a:t>
            </a:r>
            <a:endParaRPr lang="en-US" dirty="0"/>
          </a:p>
        </p:txBody>
      </p:sp>
      <p:cxnSp>
        <p:nvCxnSpPr>
          <p:cNvPr id="20" name="Straight Connector 19"/>
          <p:cNvCxnSpPr/>
          <p:nvPr/>
        </p:nvCxnSpPr>
        <p:spPr>
          <a:xfrm>
            <a:off x="1905000" y="2590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048000" y="2590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191000" y="2590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334000" y="2590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553200" y="2590800"/>
            <a:ext cx="0" cy="53340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990600" y="3086100"/>
            <a:ext cx="6705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0              1                 2               3                  4                 5 </a:t>
            </a:r>
            <a:endParaRPr lang="en-US" dirty="0"/>
          </a:p>
        </p:txBody>
      </p:sp>
      <p:sp>
        <p:nvSpPr>
          <p:cNvPr id="26" name="Rectangle 25"/>
          <p:cNvSpPr/>
          <p:nvPr/>
        </p:nvSpPr>
        <p:spPr>
          <a:xfrm>
            <a:off x="990600" y="4267200"/>
            <a:ext cx="670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13            18               25             46                58               77 </a:t>
            </a:r>
            <a:endParaRPr lang="en-US" dirty="0"/>
          </a:p>
        </p:txBody>
      </p:sp>
      <p:cxnSp>
        <p:nvCxnSpPr>
          <p:cNvPr id="27" name="Straight Connector 26"/>
          <p:cNvCxnSpPr/>
          <p:nvPr/>
        </p:nvCxnSpPr>
        <p:spPr>
          <a:xfrm>
            <a:off x="1905000" y="4267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048000" y="4267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191000" y="4267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5334000" y="4267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553200" y="4267200"/>
            <a:ext cx="0" cy="533400"/>
          </a:xfrm>
          <a:prstGeom prst="line">
            <a:avLst/>
          </a:prstGeom>
        </p:spPr>
        <p:style>
          <a:lnRef idx="1">
            <a:schemeClr val="dk1"/>
          </a:lnRef>
          <a:fillRef idx="0">
            <a:schemeClr val="dk1"/>
          </a:fillRef>
          <a:effectRef idx="0">
            <a:schemeClr val="dk1"/>
          </a:effectRef>
          <a:fontRef idx="minor">
            <a:schemeClr val="tx1"/>
          </a:fontRef>
        </p:style>
      </p:cxnSp>
      <p:sp>
        <p:nvSpPr>
          <p:cNvPr id="32" name="Rectangle 31"/>
          <p:cNvSpPr/>
          <p:nvPr/>
        </p:nvSpPr>
        <p:spPr>
          <a:xfrm>
            <a:off x="990600" y="4762500"/>
            <a:ext cx="6705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0              1                 2               3                  4                 5 </a:t>
            </a:r>
            <a:endParaRPr lang="en-US" dirty="0"/>
          </a:p>
        </p:txBody>
      </p:sp>
      <p:sp>
        <p:nvSpPr>
          <p:cNvPr id="10" name="TextBox 9"/>
          <p:cNvSpPr txBox="1"/>
          <p:nvPr/>
        </p:nvSpPr>
        <p:spPr>
          <a:xfrm>
            <a:off x="304800" y="1644134"/>
            <a:ext cx="2480166" cy="369332"/>
          </a:xfrm>
          <a:prstGeom prst="rect">
            <a:avLst/>
          </a:prstGeom>
          <a:noFill/>
        </p:spPr>
        <p:txBody>
          <a:bodyPr wrap="none" rtlCol="0">
            <a:spAutoFit/>
          </a:bodyPr>
          <a:lstStyle/>
          <a:p>
            <a:r>
              <a:rPr lang="en-US" b="1" dirty="0" smtClean="0"/>
              <a:t>If I want  to Index  25</a:t>
            </a:r>
            <a:endParaRPr lang="en-US" b="1" dirty="0"/>
          </a:p>
        </p:txBody>
      </p:sp>
      <p:sp>
        <p:nvSpPr>
          <p:cNvPr id="41" name="Rectangle 40"/>
          <p:cNvSpPr/>
          <p:nvPr/>
        </p:nvSpPr>
        <p:spPr>
          <a:xfrm>
            <a:off x="4308046" y="3468469"/>
            <a:ext cx="2473754"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if (input &gt; </a:t>
            </a:r>
            <a:r>
              <a:rPr lang="en-IN" dirty="0" err="1" smtClean="0"/>
              <a:t>lst</a:t>
            </a:r>
            <a:r>
              <a:rPr lang="en-IN" dirty="0" smtClean="0"/>
              <a:t>[(</a:t>
            </a:r>
            <a:r>
              <a:rPr lang="en-IN" dirty="0" err="1" smtClean="0"/>
              <a:t>l+h</a:t>
            </a:r>
            <a:r>
              <a:rPr lang="en-IN" dirty="0" smtClean="0"/>
              <a:t>)/2])</a:t>
            </a:r>
            <a:endParaRPr lang="en-IN" dirty="0"/>
          </a:p>
          <a:p>
            <a:r>
              <a:rPr lang="en-IN" dirty="0"/>
              <a:t>h</a:t>
            </a:r>
            <a:r>
              <a:rPr lang="en-IN" dirty="0" smtClean="0"/>
              <a:t> </a:t>
            </a:r>
            <a:r>
              <a:rPr lang="en-IN" dirty="0"/>
              <a:t>= mid </a:t>
            </a:r>
            <a:r>
              <a:rPr lang="en-IN" dirty="0" smtClean="0"/>
              <a:t>- </a:t>
            </a:r>
            <a:r>
              <a:rPr lang="en-IN" dirty="0" smtClean="0"/>
              <a:t>1</a:t>
            </a:r>
            <a:endParaRPr lang="en-IN" b="1" dirty="0"/>
          </a:p>
        </p:txBody>
      </p:sp>
      <p:sp>
        <p:nvSpPr>
          <p:cNvPr id="33" name="TextBox 32"/>
          <p:cNvSpPr txBox="1"/>
          <p:nvPr/>
        </p:nvSpPr>
        <p:spPr>
          <a:xfrm>
            <a:off x="2438400" y="5486400"/>
            <a:ext cx="4076757" cy="369332"/>
          </a:xfrm>
          <a:prstGeom prst="rect">
            <a:avLst/>
          </a:prstGeom>
          <a:noFill/>
        </p:spPr>
        <p:txBody>
          <a:bodyPr wrap="none" rtlCol="0">
            <a:spAutoFit/>
          </a:bodyPr>
          <a:lstStyle/>
          <a:p>
            <a:r>
              <a:rPr lang="en-US" dirty="0" smtClean="0"/>
              <a:t>So by above iteration 25 Index at 2</a:t>
            </a:r>
            <a:endParaRPr lang="en-US" dirty="0"/>
          </a:p>
        </p:txBody>
      </p:sp>
    </p:spTree>
    <p:extLst>
      <p:ext uri="{BB962C8B-B14F-4D97-AF65-F5344CB8AC3E}">
        <p14:creationId xmlns:p14="http://schemas.microsoft.com/office/powerpoint/2010/main" val="1218057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5760" y="304800"/>
            <a:ext cx="8260672" cy="1039427"/>
          </a:xfrm>
        </p:spPr>
        <p:txBody>
          <a:bodyPr/>
          <a:lstStyle/>
          <a:p>
            <a:r>
              <a:rPr lang="en-US" dirty="0" smtClean="0"/>
              <a:t>My code and out put</a:t>
            </a:r>
            <a:endParaRPr lang="en-US" dirty="0"/>
          </a:p>
        </p:txBody>
      </p:sp>
      <p:sp>
        <p:nvSpPr>
          <p:cNvPr id="3" name="Date Placeholder 2"/>
          <p:cNvSpPr>
            <a:spLocks noGrp="1"/>
          </p:cNvSpPr>
          <p:nvPr>
            <p:ph type="dt" sz="half" idx="10"/>
          </p:nvPr>
        </p:nvSpPr>
        <p:spPr/>
        <p:txBody>
          <a:bodyPr/>
          <a:lstStyle/>
          <a:p>
            <a:fld id="{0E916F9E-5C72-401D-82E0-BF78B6AD8E53}" type="datetime2">
              <a:rPr lang="en-US" smtClean="0"/>
              <a:t>Friday, February 4, 2022</a:t>
            </a:fld>
            <a:endParaRPr lang="en-US"/>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4863" y="1620798"/>
            <a:ext cx="3029373" cy="10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491323" y="1294285"/>
            <a:ext cx="1018227" cy="369332"/>
          </a:xfrm>
          <a:prstGeom prst="rect">
            <a:avLst/>
          </a:prstGeom>
          <a:noFill/>
        </p:spPr>
        <p:txBody>
          <a:bodyPr wrap="none" rtlCol="0">
            <a:spAutoFit/>
          </a:bodyPr>
          <a:lstStyle/>
          <a:p>
            <a:r>
              <a:rPr lang="en-US" b="1" dirty="0" smtClean="0"/>
              <a:t>OUTPUT</a:t>
            </a:r>
            <a:endParaRPr lang="en-US" b="1" dirty="0"/>
          </a:p>
        </p:txBody>
      </p:sp>
      <p:sp>
        <p:nvSpPr>
          <p:cNvPr id="10" name="TextBox 9"/>
          <p:cNvSpPr txBox="1"/>
          <p:nvPr/>
        </p:nvSpPr>
        <p:spPr>
          <a:xfrm>
            <a:off x="914400" y="1295400"/>
            <a:ext cx="840295" cy="369332"/>
          </a:xfrm>
          <a:prstGeom prst="rect">
            <a:avLst/>
          </a:prstGeom>
          <a:noFill/>
        </p:spPr>
        <p:txBody>
          <a:bodyPr wrap="none" rtlCol="0">
            <a:spAutoFit/>
          </a:bodyPr>
          <a:lstStyle/>
          <a:p>
            <a:r>
              <a:rPr lang="en-US" b="1" dirty="0" smtClean="0"/>
              <a:t>CODE</a:t>
            </a:r>
            <a:endParaRPr lang="en-US"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42478"/>
            <a:ext cx="37909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46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D86AA58-E70B-406F-B820-D932C9F94C56}" type="datetime2">
              <a:rPr lang="en-US" smtClean="0"/>
              <a:t>Friday, February 4, 2022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09271493"/>
              </p:ext>
            </p:extLst>
          </p:nvPr>
        </p:nvGraphicFramePr>
        <p:xfrm>
          <a:off x="1524000" y="1397000"/>
          <a:ext cx="6096000" cy="2382520"/>
        </p:xfrm>
        <a:graphic>
          <a:graphicData uri="http://schemas.openxmlformats.org/drawingml/2006/table">
            <a:tbl>
              <a:tblPr firstRow="1" bandRow="1">
                <a:tableStyleId>{93296810-A885-4BE3-A3E7-6D5BEEA58F35}</a:tableStyleId>
              </a:tblPr>
              <a:tblGrid>
                <a:gridCol w="6096000"/>
              </a:tblGrid>
              <a:tr h="370840">
                <a:tc>
                  <a:txBody>
                    <a:bodyPr/>
                    <a:lstStyle/>
                    <a:p>
                      <a:pPr algn="ctr"/>
                      <a:r>
                        <a:rPr lang="en-US" dirty="0" smtClean="0"/>
                        <a:t> </a:t>
                      </a:r>
                      <a:r>
                        <a:rPr lang="en-US" sz="6600" dirty="0" smtClean="0">
                          <a:latin typeface="Brush Script MT" pitchFamily="66" charset="0"/>
                        </a:rPr>
                        <a:t>-Thank</a:t>
                      </a:r>
                      <a:r>
                        <a:rPr lang="en-US" sz="6600" baseline="0" dirty="0" smtClean="0">
                          <a:latin typeface="Brush Script MT" pitchFamily="66" charset="0"/>
                        </a:rPr>
                        <a:t> you</a:t>
                      </a:r>
                      <a:endParaRPr lang="en-US" dirty="0">
                        <a:latin typeface="Brush Script MT" pitchFamily="66" charset="0"/>
                      </a:endParaRPr>
                    </a:p>
                  </a:txBody>
                  <a:tcPr/>
                </a:tc>
              </a:tr>
              <a:tr h="370840">
                <a:tc>
                  <a:txBody>
                    <a:bodyPr/>
                    <a:lstStyle/>
                    <a:p>
                      <a:r>
                        <a:rPr lang="en-US" dirty="0" smtClean="0"/>
                        <a:t>Done by</a:t>
                      </a:r>
                    </a:p>
                    <a:p>
                      <a:endParaRPr lang="en-US" dirty="0" smtClean="0"/>
                    </a:p>
                    <a:p>
                      <a:r>
                        <a:rPr lang="en-US" dirty="0" smtClean="0"/>
                        <a:t>                                                                       -</a:t>
                      </a:r>
                      <a:r>
                        <a:rPr lang="en-US" dirty="0" err="1" smtClean="0"/>
                        <a:t>N.Prudhvi</a:t>
                      </a:r>
                      <a:endParaRPr lang="en-US" dirty="0"/>
                    </a:p>
                  </a:txBody>
                  <a:tcPr/>
                </a:tc>
              </a:tr>
              <a:tr h="370840">
                <a:tc>
                  <a:txBody>
                    <a:bodyPr/>
                    <a:lstStyle/>
                    <a:p>
                      <a:pPr algn="ctr"/>
                      <a:r>
                        <a:rPr lang="en-US" dirty="0" smtClean="0"/>
                        <a:t>@Nations Benefits.</a:t>
                      </a:r>
                      <a:endParaRPr lang="en-US" dirty="0"/>
                    </a:p>
                  </a:txBody>
                  <a:tcPr/>
                </a:tc>
              </a:tr>
            </a:tbl>
          </a:graphicData>
        </a:graphic>
      </p:graphicFrame>
    </p:spTree>
    <p:extLst>
      <p:ext uri="{BB962C8B-B14F-4D97-AF65-F5344CB8AC3E}">
        <p14:creationId xmlns:p14="http://schemas.microsoft.com/office/powerpoint/2010/main" val="313725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Bubble sort</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Bubble </a:t>
            </a:r>
            <a:r>
              <a:rPr lang="en-US" dirty="0"/>
              <a:t>sort, sometimes referred to </a:t>
            </a:r>
            <a:r>
              <a:rPr lang="en-US" dirty="0" smtClean="0"/>
              <a:t>as</a:t>
            </a:r>
            <a:r>
              <a:rPr lang="en-US" dirty="0"/>
              <a:t> </a:t>
            </a:r>
            <a:r>
              <a:rPr lang="en-US" dirty="0" smtClean="0"/>
              <a:t>a process to sort out the unordered data into a ascending order, it </a:t>
            </a:r>
            <a:r>
              <a:rPr lang="en-US" dirty="0"/>
              <a:t>is a simple sorting algorithm that repeatedly steps through the list, compares adjacent elements and swaps them if they are in the wrong order.</a:t>
            </a: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Thursday, February 3, 2022</a:t>
            </a:fld>
            <a:endParaRPr lang="en-US"/>
          </a:p>
        </p:txBody>
      </p:sp>
    </p:spTree>
    <p:extLst>
      <p:ext uri="{BB962C8B-B14F-4D97-AF65-F5344CB8AC3E}">
        <p14:creationId xmlns:p14="http://schemas.microsoft.com/office/powerpoint/2010/main" val="72393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bubble sort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step1 : Look </a:t>
            </a:r>
            <a:r>
              <a:rPr lang="en-US" dirty="0"/>
              <a:t>at the first number in the </a:t>
            </a:r>
            <a:r>
              <a:rPr lang="en-US" dirty="0" smtClean="0"/>
              <a:t>list, or array list, or neither in the array</a:t>
            </a:r>
            <a:endParaRPr lang="en-US" dirty="0"/>
          </a:p>
          <a:p>
            <a:r>
              <a:rPr lang="en-US" dirty="0" smtClean="0"/>
              <a:t>step2 </a:t>
            </a:r>
            <a:r>
              <a:rPr lang="en-US" dirty="0"/>
              <a:t>: </a:t>
            </a:r>
            <a:r>
              <a:rPr lang="en-US" dirty="0" smtClean="0"/>
              <a:t>Compare </a:t>
            </a:r>
            <a:r>
              <a:rPr lang="en-US" dirty="0"/>
              <a:t>the current number with the next </a:t>
            </a:r>
            <a:r>
              <a:rPr lang="en-US" dirty="0" smtClean="0"/>
              <a:t>number which is receding to it.</a:t>
            </a:r>
          </a:p>
          <a:p>
            <a:r>
              <a:rPr lang="en-US" dirty="0" smtClean="0"/>
              <a:t>Step3 :Is </a:t>
            </a:r>
            <a:r>
              <a:rPr lang="en-US" dirty="0"/>
              <a:t>the next number smaller than the current number</a:t>
            </a:r>
            <a:r>
              <a:rPr lang="en-US" dirty="0" smtClean="0"/>
              <a:t>?  </a:t>
            </a:r>
            <a:r>
              <a:rPr lang="en-US" dirty="0"/>
              <a:t>If so, swap the two numbers around. If not, do not swap.</a:t>
            </a:r>
          </a:p>
          <a:p>
            <a:r>
              <a:rPr lang="en-US" dirty="0" smtClean="0"/>
              <a:t>step4 </a:t>
            </a:r>
            <a:r>
              <a:rPr lang="en-US" dirty="0"/>
              <a:t>: </a:t>
            </a:r>
            <a:r>
              <a:rPr lang="en-US" dirty="0" smtClean="0"/>
              <a:t>Move </a:t>
            </a:r>
            <a:r>
              <a:rPr lang="en-US" dirty="0"/>
              <a:t>to the next number along in the list and make this the current number.</a:t>
            </a:r>
          </a:p>
          <a:p>
            <a:r>
              <a:rPr lang="en-US" dirty="0" smtClean="0"/>
              <a:t>step5 </a:t>
            </a:r>
            <a:r>
              <a:rPr lang="en-US" dirty="0"/>
              <a:t>: </a:t>
            </a:r>
            <a:r>
              <a:rPr lang="en-US" dirty="0" smtClean="0"/>
              <a:t>Repeat </a:t>
            </a:r>
            <a:r>
              <a:rPr lang="en-US" dirty="0"/>
              <a:t>from step 2 until the last number in the list has been reached.</a:t>
            </a:r>
          </a:p>
          <a:p>
            <a:r>
              <a:rPr lang="en-US" dirty="0" smtClean="0"/>
              <a:t>step6 </a:t>
            </a:r>
            <a:r>
              <a:rPr lang="en-US" dirty="0"/>
              <a:t>: </a:t>
            </a:r>
            <a:r>
              <a:rPr lang="en-US" dirty="0" smtClean="0"/>
              <a:t>If </a:t>
            </a:r>
            <a:r>
              <a:rPr lang="en-US" dirty="0"/>
              <a:t>any numbers were swapped, repeat again from step </a:t>
            </a:r>
          </a:p>
          <a:p>
            <a:r>
              <a:rPr lang="en-US" dirty="0" smtClean="0"/>
              <a:t>Step7 :If </a:t>
            </a:r>
            <a:r>
              <a:rPr lang="en-US" dirty="0"/>
              <a:t>the end of the list is reached without any swaps being made, then the list is ordered and the algorithm can stop.</a:t>
            </a:r>
          </a:p>
          <a:p>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Thursday, February 3, 2022</a:t>
            </a:fld>
            <a:endParaRPr lang="en-US"/>
          </a:p>
        </p:txBody>
      </p:sp>
    </p:spTree>
    <p:extLst>
      <p:ext uri="{BB962C8B-B14F-4D97-AF65-F5344CB8AC3E}">
        <p14:creationId xmlns:p14="http://schemas.microsoft.com/office/powerpoint/2010/main" val="156866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887028"/>
          </a:xfrm>
        </p:spPr>
        <p:txBody>
          <a:bodyPr>
            <a:normAutofit fontScale="90000"/>
          </a:bodyPr>
          <a:lstStyle/>
          <a:p>
            <a:r>
              <a:rPr lang="en-US" dirty="0" smtClean="0"/>
              <a:t>example for bubble sort: </a:t>
            </a:r>
            <a:r>
              <a:rPr lang="en-US" dirty="0"/>
              <a:t>3, 2, 4, 1, 5</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05811931"/>
              </p:ext>
            </p:extLst>
          </p:nvPr>
        </p:nvGraphicFramePr>
        <p:xfrm>
          <a:off x="457200" y="1981200"/>
          <a:ext cx="8229600" cy="22250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1</a:t>
                      </a:r>
                      <a:r>
                        <a:rPr lang="en-US" baseline="30000" dirty="0" smtClean="0"/>
                        <a:t>st</a:t>
                      </a:r>
                      <a:r>
                        <a:rPr lang="en-US" dirty="0" smtClean="0"/>
                        <a:t> process</a:t>
                      </a:r>
                      <a:endParaRPr lang="en-US" dirty="0"/>
                    </a:p>
                  </a:txBody>
                  <a:tcPr/>
                </a:tc>
                <a:tc>
                  <a:txBody>
                    <a:bodyPr/>
                    <a:lstStyle/>
                    <a:p>
                      <a:r>
                        <a:rPr lang="en-US" dirty="0" smtClean="0"/>
                        <a:t>2</a:t>
                      </a:r>
                      <a:r>
                        <a:rPr lang="en-US" baseline="30000" dirty="0" smtClean="0"/>
                        <a:t>nd</a:t>
                      </a:r>
                      <a:r>
                        <a:rPr lang="en-US" dirty="0" smtClean="0"/>
                        <a:t> process</a:t>
                      </a:r>
                      <a:endParaRPr lang="en-US" dirty="0"/>
                    </a:p>
                  </a:txBody>
                  <a:tcPr/>
                </a:tc>
                <a:tc>
                  <a:txBody>
                    <a:bodyPr/>
                    <a:lstStyle/>
                    <a:p>
                      <a:r>
                        <a:rPr lang="en-US" dirty="0" smtClean="0"/>
                        <a:t>3</a:t>
                      </a:r>
                      <a:r>
                        <a:rPr lang="en-US" baseline="30000" dirty="0" smtClean="0"/>
                        <a:t>rd</a:t>
                      </a:r>
                      <a:r>
                        <a:rPr lang="en-US" dirty="0" smtClean="0"/>
                        <a:t> </a:t>
                      </a:r>
                      <a:r>
                        <a:rPr lang="en-US" dirty="0" err="1" smtClean="0"/>
                        <a:t>procee</a:t>
                      </a:r>
                      <a:endParaRPr lang="en-US" dirty="0"/>
                    </a:p>
                  </a:txBody>
                  <a:tcPr/>
                </a:tc>
              </a:tr>
              <a:tr h="370840">
                <a:tc>
                  <a:txBody>
                    <a:bodyPr/>
                    <a:lstStyle/>
                    <a:p>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2</a:t>
                      </a:r>
                      <a:r>
                        <a:rPr lang="en-US" sz="1800" b="0" i="0" kern="1200" dirty="0" smtClean="0">
                          <a:solidFill>
                            <a:schemeClr val="dk1"/>
                          </a:solidFill>
                          <a:effectLst/>
                          <a:latin typeface="+mn-lt"/>
                          <a:ea typeface="+mn-ea"/>
                          <a:cs typeface="+mn-cs"/>
                        </a:rPr>
                        <a:t>, 4, 1, 5 </a:t>
                      </a:r>
                      <a:endParaRPr lang="en-US" dirty="0"/>
                    </a:p>
                  </a:txBody>
                  <a:tcPr/>
                </a:tc>
                <a:tc>
                  <a:txBody>
                    <a:bodyPr/>
                    <a:lstStyle/>
                    <a:p>
                      <a:r>
                        <a:rPr lang="en-US" sz="1800" b="1" i="0" kern="1200" dirty="0" smtClean="0">
                          <a:solidFill>
                            <a:schemeClr val="dk1"/>
                          </a:solidFill>
                          <a:effectLst/>
                          <a:latin typeface="+mn-lt"/>
                          <a:ea typeface="+mn-ea"/>
                          <a:cs typeface="+mn-cs"/>
                        </a:rPr>
                        <a:t>2</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1, 4, 5</a:t>
                      </a:r>
                      <a:endParaRPr lang="en-US" dirty="0"/>
                    </a:p>
                  </a:txBody>
                  <a:tcPr/>
                </a:tc>
                <a:tc>
                  <a:txBody>
                    <a:bodyPr/>
                    <a:lstStyle/>
                    <a:p>
                      <a:r>
                        <a:rPr lang="en-US" sz="1800" b="1" i="0" kern="1200" dirty="0" smtClean="0">
                          <a:solidFill>
                            <a:schemeClr val="dk1"/>
                          </a:solidFill>
                          <a:effectLst/>
                          <a:latin typeface="+mn-lt"/>
                          <a:ea typeface="+mn-ea"/>
                          <a:cs typeface="+mn-cs"/>
                        </a:rPr>
                        <a:t>2</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1</a:t>
                      </a:r>
                      <a:r>
                        <a:rPr lang="en-US" sz="1800" b="0" i="0" kern="1200" dirty="0" smtClean="0">
                          <a:solidFill>
                            <a:schemeClr val="dk1"/>
                          </a:solidFill>
                          <a:effectLst/>
                          <a:latin typeface="+mn-lt"/>
                          <a:ea typeface="+mn-ea"/>
                          <a:cs typeface="+mn-cs"/>
                        </a:rPr>
                        <a:t>, 3, 4, 5</a:t>
                      </a:r>
                      <a:endParaRPr lang="en-US" dirty="0"/>
                    </a:p>
                  </a:txBody>
                  <a:tcPr/>
                </a:tc>
              </a:tr>
              <a:tr h="370840">
                <a:tc>
                  <a:txBody>
                    <a:bodyPr/>
                    <a:lstStyle/>
                    <a:p>
                      <a:r>
                        <a:rPr lang="en-US" sz="1800" b="0" i="0" kern="1200" dirty="0" smtClean="0">
                          <a:solidFill>
                            <a:schemeClr val="dk1"/>
                          </a:solidFill>
                          <a:effectLst/>
                          <a:latin typeface="+mn-lt"/>
                          <a:ea typeface="+mn-ea"/>
                          <a:cs typeface="+mn-cs"/>
                        </a:rPr>
                        <a:t>2, </a:t>
                      </a:r>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1, 5</a:t>
                      </a:r>
                      <a:endParaRPr lang="en-US" dirty="0"/>
                    </a:p>
                  </a:txBody>
                  <a:tcPr/>
                </a:tc>
                <a:tc>
                  <a:txBody>
                    <a:bodyPr/>
                    <a:lstStyle/>
                    <a:p>
                      <a:r>
                        <a:rPr lang="en-US" sz="1800" b="0" i="0" kern="1200" dirty="0" smtClean="0">
                          <a:solidFill>
                            <a:schemeClr val="dk1"/>
                          </a:solidFill>
                          <a:effectLst/>
                          <a:latin typeface="+mn-lt"/>
                          <a:ea typeface="+mn-ea"/>
                          <a:cs typeface="+mn-cs"/>
                        </a:rPr>
                        <a:t>2, </a:t>
                      </a:r>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1</a:t>
                      </a:r>
                      <a:r>
                        <a:rPr lang="en-US" sz="1800" b="0" i="0" kern="1200" dirty="0" smtClean="0">
                          <a:solidFill>
                            <a:schemeClr val="dk1"/>
                          </a:solidFill>
                          <a:effectLst/>
                          <a:latin typeface="+mn-lt"/>
                          <a:ea typeface="+mn-ea"/>
                          <a:cs typeface="+mn-cs"/>
                        </a:rPr>
                        <a:t>, 4, 5</a:t>
                      </a:r>
                      <a:endParaRPr lang="en-US" dirty="0"/>
                    </a:p>
                  </a:txBody>
                  <a:tcPr/>
                </a:tc>
                <a:tc>
                  <a:txBody>
                    <a:bodyPr/>
                    <a:lstStyle/>
                    <a:p>
                      <a:r>
                        <a:rPr lang="en-US" sz="1800" b="0" i="0" kern="1200" dirty="0" smtClean="0">
                          <a:solidFill>
                            <a:schemeClr val="dk1"/>
                          </a:solidFill>
                          <a:effectLst/>
                          <a:latin typeface="+mn-lt"/>
                          <a:ea typeface="+mn-ea"/>
                          <a:cs typeface="+mn-cs"/>
                        </a:rPr>
                        <a:t>1, </a:t>
                      </a:r>
                      <a:r>
                        <a:rPr lang="en-US" sz="1800" b="1" i="0" kern="1200" dirty="0" smtClean="0">
                          <a:solidFill>
                            <a:schemeClr val="dk1"/>
                          </a:solidFill>
                          <a:effectLst/>
                          <a:latin typeface="+mn-lt"/>
                          <a:ea typeface="+mn-ea"/>
                          <a:cs typeface="+mn-cs"/>
                        </a:rPr>
                        <a:t>2</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4, 5</a:t>
                      </a:r>
                      <a:endParaRPr lang="en-US" dirty="0"/>
                    </a:p>
                  </a:txBody>
                  <a:tcPr/>
                </a:tc>
              </a:tr>
              <a:tr h="370840">
                <a:tc>
                  <a:txBody>
                    <a:bodyPr/>
                    <a:lstStyle/>
                    <a:p>
                      <a:r>
                        <a:rPr lang="en-US" sz="1800" b="0" i="0" kern="1200" dirty="0" smtClean="0">
                          <a:solidFill>
                            <a:schemeClr val="dk1"/>
                          </a:solidFill>
                          <a:effectLst/>
                          <a:latin typeface="+mn-lt"/>
                          <a:ea typeface="+mn-ea"/>
                          <a:cs typeface="+mn-cs"/>
                        </a:rPr>
                        <a:t>2, 3, 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1</a:t>
                      </a:r>
                      <a:r>
                        <a:rPr lang="en-US" sz="1800" b="0" i="0" kern="1200" dirty="0" smtClean="0">
                          <a:solidFill>
                            <a:schemeClr val="dk1"/>
                          </a:solidFill>
                          <a:effectLst/>
                          <a:latin typeface="+mn-lt"/>
                          <a:ea typeface="+mn-ea"/>
                          <a:cs typeface="+mn-cs"/>
                        </a:rPr>
                        <a:t>, 5</a:t>
                      </a:r>
                      <a:endParaRPr lang="en-US" dirty="0"/>
                    </a:p>
                  </a:txBody>
                  <a:tcPr/>
                </a:tc>
                <a:tc>
                  <a:txBody>
                    <a:bodyPr/>
                    <a:lstStyle/>
                    <a:p>
                      <a:r>
                        <a:rPr lang="en-US" sz="1800" b="0" i="0" kern="1200" dirty="0" smtClean="0">
                          <a:solidFill>
                            <a:schemeClr val="dk1"/>
                          </a:solidFill>
                          <a:effectLst/>
                          <a:latin typeface="+mn-lt"/>
                          <a:ea typeface="+mn-ea"/>
                          <a:cs typeface="+mn-cs"/>
                        </a:rPr>
                        <a:t>2, 1, </a:t>
                      </a:r>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5</a:t>
                      </a:r>
                      <a:endParaRPr lang="en-US" dirty="0"/>
                    </a:p>
                  </a:txBody>
                  <a:tcPr/>
                </a:tc>
                <a:tc>
                  <a:txBody>
                    <a:bodyPr/>
                    <a:lstStyle/>
                    <a:p>
                      <a:r>
                        <a:rPr lang="en-US" sz="1800" b="0" i="0" kern="1200" dirty="0" smtClean="0">
                          <a:solidFill>
                            <a:schemeClr val="dk1"/>
                          </a:solidFill>
                          <a:effectLst/>
                          <a:latin typeface="+mn-lt"/>
                          <a:ea typeface="+mn-ea"/>
                          <a:cs typeface="+mn-cs"/>
                        </a:rPr>
                        <a:t>1, 2, </a:t>
                      </a:r>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5 </a:t>
                      </a:r>
                      <a:endParaRPr lang="en-US" dirty="0"/>
                    </a:p>
                  </a:txBody>
                  <a:tcPr/>
                </a:tc>
              </a:tr>
              <a:tr h="370840">
                <a:tc>
                  <a:txBody>
                    <a:bodyPr/>
                    <a:lstStyle/>
                    <a:p>
                      <a:r>
                        <a:rPr lang="en-US" sz="1800" b="0" i="0" kern="1200" dirty="0" smtClean="0">
                          <a:solidFill>
                            <a:schemeClr val="dk1"/>
                          </a:solidFill>
                          <a:effectLst/>
                          <a:latin typeface="+mn-lt"/>
                          <a:ea typeface="+mn-ea"/>
                          <a:cs typeface="+mn-cs"/>
                        </a:rPr>
                        <a:t>2, 3, 1, 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5</a:t>
                      </a:r>
                      <a:endParaRPr lang="en-US" dirty="0"/>
                    </a:p>
                  </a:txBody>
                  <a:tcPr/>
                </a:tc>
                <a:tc>
                  <a:txBody>
                    <a:bodyPr/>
                    <a:lstStyle/>
                    <a:p>
                      <a:r>
                        <a:rPr lang="en-US" sz="1800" b="0" i="0" kern="1200" dirty="0" smtClean="0">
                          <a:solidFill>
                            <a:schemeClr val="dk1"/>
                          </a:solidFill>
                          <a:effectLst/>
                          <a:latin typeface="+mn-lt"/>
                          <a:ea typeface="+mn-ea"/>
                          <a:cs typeface="+mn-cs"/>
                        </a:rPr>
                        <a:t>2, 1, 3, 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5</a:t>
                      </a:r>
                      <a:endParaRPr lang="en-US" dirty="0"/>
                    </a:p>
                  </a:txBody>
                  <a:tcPr/>
                </a:tc>
                <a:tc>
                  <a:txBody>
                    <a:bodyPr/>
                    <a:lstStyle/>
                    <a:p>
                      <a:r>
                        <a:rPr lang="en-US" sz="1800" b="0" i="0" kern="1200" dirty="0" smtClean="0">
                          <a:solidFill>
                            <a:schemeClr val="dk1"/>
                          </a:solidFill>
                          <a:effectLst/>
                          <a:latin typeface="+mn-lt"/>
                          <a:ea typeface="+mn-ea"/>
                          <a:cs typeface="+mn-cs"/>
                        </a:rPr>
                        <a:t>1, 2, 3, 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5</a:t>
                      </a:r>
                      <a:endParaRPr lang="en-US" dirty="0"/>
                    </a:p>
                  </a:txBody>
                  <a:tcPr/>
                </a:tc>
              </a:tr>
              <a:tr h="370840">
                <a:tc>
                  <a:txBody>
                    <a:bodyPr/>
                    <a:lstStyle/>
                    <a:p>
                      <a:r>
                        <a:rPr lang="en-US" sz="1800" b="0" i="0" kern="1200" dirty="0" smtClean="0">
                          <a:solidFill>
                            <a:schemeClr val="dk1"/>
                          </a:solidFill>
                          <a:effectLst/>
                          <a:latin typeface="+mn-lt"/>
                          <a:ea typeface="+mn-ea"/>
                          <a:cs typeface="+mn-cs"/>
                        </a:rPr>
                        <a:t>2, 3, 1, 4, 5</a:t>
                      </a:r>
                      <a:endParaRPr lang="en-US" dirty="0"/>
                    </a:p>
                  </a:txBody>
                  <a:tcPr/>
                </a:tc>
                <a:tc>
                  <a:txBody>
                    <a:bodyPr/>
                    <a:lstStyle/>
                    <a:p>
                      <a:r>
                        <a:rPr lang="en-US" sz="1800" b="0" i="0" kern="1200" dirty="0" smtClean="0">
                          <a:solidFill>
                            <a:schemeClr val="dk1"/>
                          </a:solidFill>
                          <a:effectLst/>
                          <a:latin typeface="+mn-lt"/>
                          <a:ea typeface="+mn-ea"/>
                          <a:cs typeface="+mn-cs"/>
                        </a:rPr>
                        <a:t>2, 1, 3, 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5</a:t>
                      </a:r>
                      <a:endParaRPr lang="en-US" dirty="0"/>
                    </a:p>
                  </a:txBody>
                  <a:tcPr/>
                </a:tc>
                <a:tc>
                  <a:txBody>
                    <a:bodyPr/>
                    <a:lstStyle/>
                    <a:p>
                      <a:r>
                        <a:rPr lang="en-US" sz="1800" b="0" i="0" kern="1200" dirty="0" smtClean="0">
                          <a:solidFill>
                            <a:schemeClr val="dk1"/>
                          </a:solidFill>
                          <a:effectLst/>
                          <a:latin typeface="+mn-lt"/>
                          <a:ea typeface="+mn-ea"/>
                          <a:cs typeface="+mn-cs"/>
                        </a:rPr>
                        <a:t>1, 2, 3, </a:t>
                      </a:r>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5</a:t>
                      </a:r>
                      <a:endParaRPr lang="en-US" dirty="0"/>
                    </a:p>
                  </a:txBody>
                  <a:tcPr/>
                </a:tc>
              </a:tr>
            </a:tbl>
          </a:graphicData>
        </a:graphic>
      </p:graphicFrame>
      <p:sp>
        <p:nvSpPr>
          <p:cNvPr id="4" name="Date Placeholder 3"/>
          <p:cNvSpPr>
            <a:spLocks noGrp="1"/>
          </p:cNvSpPr>
          <p:nvPr>
            <p:ph type="dt" sz="half" idx="10"/>
          </p:nvPr>
        </p:nvSpPr>
        <p:spPr/>
        <p:txBody>
          <a:bodyPr/>
          <a:lstStyle/>
          <a:p>
            <a:fld id="{7D782DD0-E402-4FBC-9552-F2D362A00B51}" type="datetime2">
              <a:rPr lang="en-US" smtClean="0"/>
              <a:t>Thursday, February 3, 2022</a:t>
            </a:fld>
            <a:endParaRPr lang="en-US"/>
          </a:p>
        </p:txBody>
      </p:sp>
      <p:sp>
        <p:nvSpPr>
          <p:cNvPr id="7" name="TextBox 6"/>
          <p:cNvSpPr txBox="1"/>
          <p:nvPr/>
        </p:nvSpPr>
        <p:spPr>
          <a:xfrm>
            <a:off x="3200400" y="4800600"/>
            <a:ext cx="3296095" cy="369332"/>
          </a:xfrm>
          <a:prstGeom prst="rect">
            <a:avLst/>
          </a:prstGeom>
          <a:noFill/>
        </p:spPr>
        <p:txBody>
          <a:bodyPr wrap="none" rtlCol="0">
            <a:spAutoFit/>
          </a:bodyPr>
          <a:lstStyle/>
          <a:p>
            <a:r>
              <a:rPr lang="en-US" dirty="0" smtClean="0"/>
              <a:t>The answer will be : 1,2,3,4,5</a:t>
            </a:r>
            <a:endParaRPr lang="en-US" dirty="0"/>
          </a:p>
        </p:txBody>
      </p:sp>
    </p:spTree>
    <p:extLst>
      <p:ext uri="{BB962C8B-B14F-4D97-AF65-F5344CB8AC3E}">
        <p14:creationId xmlns:p14="http://schemas.microsoft.com/office/powerpoint/2010/main" val="605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code and output</a:t>
            </a: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Thursday, February 3, 2022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52600"/>
            <a:ext cx="42672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2099942018"/>
              </p:ext>
            </p:extLst>
          </p:nvPr>
        </p:nvGraphicFramePr>
        <p:xfrm>
          <a:off x="304800" y="1397000"/>
          <a:ext cx="8525656" cy="370840"/>
        </p:xfrm>
        <a:graphic>
          <a:graphicData uri="http://schemas.openxmlformats.org/drawingml/2006/table">
            <a:tbl>
              <a:tblPr firstRow="1" bandRow="1">
                <a:tableStyleId>{5C22544A-7EE6-4342-B048-85BDC9FD1C3A}</a:tableStyleId>
              </a:tblPr>
              <a:tblGrid>
                <a:gridCol w="4262828"/>
                <a:gridCol w="4262828"/>
              </a:tblGrid>
              <a:tr h="370840">
                <a:tc>
                  <a:txBody>
                    <a:bodyPr/>
                    <a:lstStyle/>
                    <a:p>
                      <a:r>
                        <a:rPr lang="en-US" dirty="0" smtClean="0"/>
                        <a:t>Input</a:t>
                      </a:r>
                      <a:endParaRPr lang="en-US" dirty="0"/>
                    </a:p>
                  </a:txBody>
                  <a:tcPr/>
                </a:tc>
                <a:tc>
                  <a:txBody>
                    <a:bodyPr/>
                    <a:lstStyle/>
                    <a:p>
                      <a:r>
                        <a:rPr lang="en-US" dirty="0" smtClean="0"/>
                        <a:t>Output</a:t>
                      </a:r>
                      <a:endParaRPr lang="en-US" dirty="0"/>
                    </a:p>
                  </a:txBody>
                  <a:tcPr/>
                </a:tc>
              </a:tr>
            </a:tbl>
          </a:graphicData>
        </a:graphic>
      </p:graphicFrame>
      <p:sp>
        <p:nvSpPr>
          <p:cNvPr id="6" name="Content Placeholder 5"/>
          <p:cNvSpPr>
            <a:spLocks noGrp="1"/>
          </p:cNvSpPr>
          <p:nvPr>
            <p:ph idx="1"/>
          </p:nvPr>
        </p:nvSpPr>
        <p:spPr/>
        <p:txBody>
          <a:bodyPr/>
          <a:lstStyle/>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98637"/>
            <a:ext cx="4114800"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33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782DD0-E402-4FBC-9552-F2D362A00B51}" type="datetime2">
              <a:rPr lang="en-US" smtClean="0"/>
              <a:t>Thursday, February 3, 2022</a:t>
            </a:fld>
            <a:endParaRPr lang="en-US"/>
          </a:p>
        </p:txBody>
      </p:sp>
      <p:sp>
        <p:nvSpPr>
          <p:cNvPr id="7" name="Subtitle 6"/>
          <p:cNvSpPr>
            <a:spLocks noGrp="1"/>
          </p:cNvSpPr>
          <p:nvPr>
            <p:ph type="subTitle" idx="1"/>
          </p:nvPr>
        </p:nvSpPr>
        <p:spPr/>
        <p:txBody>
          <a:bodyPr/>
          <a:lstStyle/>
          <a:p>
            <a:r>
              <a:rPr lang="en-US" b="1" dirty="0" smtClean="0"/>
              <a:t>Presentation 2</a:t>
            </a:r>
            <a:endParaRPr lang="en-US" b="1" dirty="0"/>
          </a:p>
        </p:txBody>
      </p:sp>
      <p:sp>
        <p:nvSpPr>
          <p:cNvPr id="2" name="Title 1"/>
          <p:cNvSpPr>
            <a:spLocks noGrp="1"/>
          </p:cNvSpPr>
          <p:nvPr>
            <p:ph type="ctrTitle"/>
          </p:nvPr>
        </p:nvSpPr>
        <p:spPr/>
        <p:txBody>
          <a:bodyPr/>
          <a:lstStyle/>
          <a:p>
            <a:r>
              <a:rPr lang="en-US" b="1" dirty="0" smtClean="0"/>
              <a:t>Linear search</a:t>
            </a:r>
            <a:endParaRPr lang="en-US" b="1" dirty="0"/>
          </a:p>
        </p:txBody>
      </p:sp>
      <p:sp>
        <p:nvSpPr>
          <p:cNvPr id="9" name="TextBox 8"/>
          <p:cNvSpPr txBox="1"/>
          <p:nvPr/>
        </p:nvSpPr>
        <p:spPr>
          <a:xfrm>
            <a:off x="7687809" y="6400800"/>
            <a:ext cx="998991" cy="307777"/>
          </a:xfrm>
          <a:prstGeom prst="rect">
            <a:avLst/>
          </a:prstGeom>
          <a:noFill/>
        </p:spPr>
        <p:txBody>
          <a:bodyPr wrap="none" rtlCol="0">
            <a:spAutoFit/>
          </a:bodyPr>
          <a:lstStyle/>
          <a:p>
            <a:r>
              <a:rPr lang="en-US" sz="1400" dirty="0" smtClean="0">
                <a:latin typeface="Brush Script MT" pitchFamily="66" charset="0"/>
              </a:rPr>
              <a:t>-BY Prudhvi</a:t>
            </a:r>
            <a:endParaRPr lang="en-US" sz="1400" dirty="0">
              <a:latin typeface="Brush Script MT" pitchFamily="66" charset="0"/>
            </a:endParaRPr>
          </a:p>
        </p:txBody>
      </p:sp>
    </p:spTree>
    <p:extLst>
      <p:ext uri="{BB962C8B-B14F-4D97-AF65-F5344CB8AC3E}">
        <p14:creationId xmlns:p14="http://schemas.microsoft.com/office/powerpoint/2010/main" val="203243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search</a:t>
            </a:r>
            <a:endParaRPr lang="en-US" dirty="0"/>
          </a:p>
        </p:txBody>
      </p:sp>
      <p:sp>
        <p:nvSpPr>
          <p:cNvPr id="3" name="Content Placeholder 2"/>
          <p:cNvSpPr>
            <a:spLocks noGrp="1"/>
          </p:cNvSpPr>
          <p:nvPr>
            <p:ph idx="1"/>
          </p:nvPr>
        </p:nvSpPr>
        <p:spPr/>
        <p:txBody>
          <a:bodyPr/>
          <a:lstStyle/>
          <a:p>
            <a:r>
              <a:rPr lang="en-US" dirty="0"/>
              <a:t> </a:t>
            </a:r>
            <a:endParaRPr lang="en-US" dirty="0" smtClean="0"/>
          </a:p>
          <a:p>
            <a:endParaRPr lang="en-US" dirty="0"/>
          </a:p>
          <a:p>
            <a:r>
              <a:rPr lang="en-US" dirty="0" smtClean="0"/>
              <a:t>linear </a:t>
            </a:r>
            <a:r>
              <a:rPr lang="en-US" dirty="0"/>
              <a:t>search is </a:t>
            </a:r>
            <a:r>
              <a:rPr lang="en-US" dirty="0" smtClean="0"/>
              <a:t>the simplest method of searching a data from given user input. </a:t>
            </a:r>
            <a:r>
              <a:rPr lang="en-US" dirty="0"/>
              <a:t>Starting at the beginning of the data set, each item of data is examined until a match is made. Once the item is found, the search ends. If there is no </a:t>
            </a:r>
            <a:r>
              <a:rPr lang="en-US" dirty="0" smtClean="0"/>
              <a:t>match,  then it will decide according to algorithm. In my else statement I kept as “out of range”.</a:t>
            </a: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Thursday, February 3, 2022</a:t>
            </a:fld>
            <a:endParaRPr lang="en-US"/>
          </a:p>
        </p:txBody>
      </p:sp>
    </p:spTree>
    <p:extLst>
      <p:ext uri="{BB962C8B-B14F-4D97-AF65-F5344CB8AC3E}">
        <p14:creationId xmlns:p14="http://schemas.microsoft.com/office/powerpoint/2010/main" val="407848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linear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step1 : First we should sort the data structure that we declared.</a:t>
            </a:r>
          </a:p>
          <a:p>
            <a:r>
              <a:rPr lang="en-US" dirty="0" smtClean="0"/>
              <a:t>Step2: Then let’s </a:t>
            </a:r>
            <a:r>
              <a:rPr lang="en-US" dirty="0"/>
              <a:t>take a variable size to mention the size of array, or list or neither array list and it should be subtracted with 1 for condition.</a:t>
            </a:r>
          </a:p>
          <a:p>
            <a:r>
              <a:rPr lang="en-US" dirty="0" smtClean="0"/>
              <a:t>Step3 </a:t>
            </a:r>
            <a:r>
              <a:rPr lang="en-US" dirty="0"/>
              <a:t>: to index initialize an other statement to zero to index from start of the data structure.</a:t>
            </a:r>
          </a:p>
          <a:p>
            <a:r>
              <a:rPr lang="en-US" dirty="0" smtClean="0"/>
              <a:t>Step4: </a:t>
            </a:r>
            <a:r>
              <a:rPr lang="en-US" dirty="0"/>
              <a:t>initialize a another variable to take the input and that variable checks with the condition. If it matches the condition should print the value  of variable initialize to zero and break. If not the other condition should print value </a:t>
            </a:r>
            <a:r>
              <a:rPr lang="en-US" dirty="0" err="1"/>
              <a:t>isout</a:t>
            </a:r>
            <a:r>
              <a:rPr lang="en-US" dirty="0"/>
              <a:t> of range</a:t>
            </a:r>
          </a:p>
          <a:p>
            <a:pPr marL="114300" indent="0">
              <a:buNone/>
            </a:pPr>
            <a:endParaRPr lang="en-US" dirty="0"/>
          </a:p>
        </p:txBody>
      </p:sp>
      <p:sp>
        <p:nvSpPr>
          <p:cNvPr id="4" name="Date Placeholder 3"/>
          <p:cNvSpPr>
            <a:spLocks noGrp="1"/>
          </p:cNvSpPr>
          <p:nvPr>
            <p:ph type="dt" sz="half" idx="10"/>
          </p:nvPr>
        </p:nvSpPr>
        <p:spPr/>
        <p:txBody>
          <a:bodyPr/>
          <a:lstStyle/>
          <a:p>
            <a:fld id="{7D782DD0-E402-4FBC-9552-F2D362A00B51}" type="datetime2">
              <a:rPr lang="en-US" smtClean="0"/>
              <a:t>Friday, February 4, 2022</a:t>
            </a:fld>
            <a:endParaRPr lang="en-US"/>
          </a:p>
        </p:txBody>
      </p:sp>
    </p:spTree>
    <p:extLst>
      <p:ext uri="{BB962C8B-B14F-4D97-AF65-F5344CB8AC3E}">
        <p14:creationId xmlns:p14="http://schemas.microsoft.com/office/powerpoint/2010/main" val="6333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for linear search </a:t>
            </a:r>
            <a:endParaRPr lang="en-US" sz="1100" dirty="0"/>
          </a:p>
        </p:txBody>
      </p:sp>
      <p:sp>
        <p:nvSpPr>
          <p:cNvPr id="4" name="Date Placeholder 3"/>
          <p:cNvSpPr>
            <a:spLocks noGrp="1"/>
          </p:cNvSpPr>
          <p:nvPr>
            <p:ph type="dt" sz="half" idx="10"/>
          </p:nvPr>
        </p:nvSpPr>
        <p:spPr/>
        <p:txBody>
          <a:bodyPr/>
          <a:lstStyle/>
          <a:p>
            <a:fld id="{7D782DD0-E402-4FBC-9552-F2D362A00B51}" type="datetime2">
              <a:rPr lang="en-US" smtClean="0"/>
              <a:t>Friday, February 4, 2022</a:t>
            </a:fld>
            <a:endParaRPr lang="en-US"/>
          </a:p>
        </p:txBody>
      </p:sp>
      <p:sp>
        <p:nvSpPr>
          <p:cNvPr id="5" name="Rectangle 4"/>
          <p:cNvSpPr/>
          <p:nvPr/>
        </p:nvSpPr>
        <p:spPr>
          <a:xfrm>
            <a:off x="990600" y="2057400"/>
            <a:ext cx="670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13            18               25             46                58               77 </a:t>
            </a:r>
            <a:endParaRPr lang="en-US" dirty="0"/>
          </a:p>
        </p:txBody>
      </p:sp>
      <p:cxnSp>
        <p:nvCxnSpPr>
          <p:cNvPr id="10" name="Straight Connector 9"/>
          <p:cNvCxnSpPr/>
          <p:nvPr/>
        </p:nvCxnSpPr>
        <p:spPr>
          <a:xfrm>
            <a:off x="1905000" y="20574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048000" y="20574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191000" y="20574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334000" y="20574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553200" y="2057400"/>
            <a:ext cx="0" cy="5334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982955" y="1219200"/>
            <a:ext cx="3055645" cy="369332"/>
          </a:xfrm>
          <a:prstGeom prst="rect">
            <a:avLst/>
          </a:prstGeom>
          <a:noFill/>
        </p:spPr>
        <p:txBody>
          <a:bodyPr wrap="none" rtlCol="0">
            <a:spAutoFit/>
          </a:bodyPr>
          <a:lstStyle/>
          <a:p>
            <a:r>
              <a:rPr lang="en-US" dirty="0" smtClean="0"/>
              <a:t>If we want to index  no 25</a:t>
            </a:r>
            <a:endParaRPr lang="en-US" dirty="0"/>
          </a:p>
        </p:txBody>
      </p:sp>
      <p:sp>
        <p:nvSpPr>
          <p:cNvPr id="34" name="Rectangle 33"/>
          <p:cNvSpPr/>
          <p:nvPr/>
        </p:nvSpPr>
        <p:spPr>
          <a:xfrm>
            <a:off x="990600" y="3352800"/>
            <a:ext cx="670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13            18               25             46                58               77 </a:t>
            </a:r>
            <a:endParaRPr lang="en-US" dirty="0"/>
          </a:p>
        </p:txBody>
      </p:sp>
      <p:cxnSp>
        <p:nvCxnSpPr>
          <p:cNvPr id="35" name="Straight Connector 34"/>
          <p:cNvCxnSpPr/>
          <p:nvPr/>
        </p:nvCxnSpPr>
        <p:spPr>
          <a:xfrm>
            <a:off x="1905000" y="3352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3048000" y="3352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4191000" y="3352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5334000" y="3352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6553200" y="3352800"/>
            <a:ext cx="0" cy="533400"/>
          </a:xfrm>
          <a:prstGeom prst="line">
            <a:avLst/>
          </a:prstGeom>
        </p:spPr>
        <p:style>
          <a:lnRef idx="1">
            <a:schemeClr val="dk1"/>
          </a:lnRef>
          <a:fillRef idx="0">
            <a:schemeClr val="dk1"/>
          </a:fillRef>
          <a:effectRef idx="0">
            <a:schemeClr val="dk1"/>
          </a:effectRef>
          <a:fontRef idx="minor">
            <a:schemeClr val="tx1"/>
          </a:fontRef>
        </p:style>
      </p:cxnSp>
      <p:sp>
        <p:nvSpPr>
          <p:cNvPr id="40" name="Rectangle 39"/>
          <p:cNvSpPr/>
          <p:nvPr/>
        </p:nvSpPr>
        <p:spPr>
          <a:xfrm>
            <a:off x="990600" y="4648200"/>
            <a:ext cx="670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13            18               25             46                58               77 </a:t>
            </a:r>
            <a:endParaRPr lang="en-US" dirty="0"/>
          </a:p>
        </p:txBody>
      </p:sp>
      <p:cxnSp>
        <p:nvCxnSpPr>
          <p:cNvPr id="41" name="Straight Connector 40"/>
          <p:cNvCxnSpPr/>
          <p:nvPr/>
        </p:nvCxnSpPr>
        <p:spPr>
          <a:xfrm>
            <a:off x="1905000" y="4648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3048000" y="4648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4191000" y="4648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5334000" y="4648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553200" y="4648200"/>
            <a:ext cx="0" cy="533400"/>
          </a:xfrm>
          <a:prstGeom prst="line">
            <a:avLst/>
          </a:prstGeom>
        </p:spPr>
        <p:style>
          <a:lnRef idx="1">
            <a:schemeClr val="dk1"/>
          </a:lnRef>
          <a:fillRef idx="0">
            <a:schemeClr val="dk1"/>
          </a:fillRef>
          <a:effectRef idx="0">
            <a:schemeClr val="dk1"/>
          </a:effectRef>
          <a:fontRef idx="minor">
            <a:schemeClr val="tx1"/>
          </a:fontRef>
        </p:style>
      </p:cxnSp>
      <p:sp>
        <p:nvSpPr>
          <p:cNvPr id="46" name="Rectangle 45"/>
          <p:cNvSpPr/>
          <p:nvPr/>
        </p:nvSpPr>
        <p:spPr>
          <a:xfrm>
            <a:off x="993058" y="2615381"/>
            <a:ext cx="6705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0              1                 2               3                  4                 5 </a:t>
            </a:r>
            <a:endParaRPr lang="en-US" dirty="0"/>
          </a:p>
        </p:txBody>
      </p:sp>
      <p:sp>
        <p:nvSpPr>
          <p:cNvPr id="62" name="Rectangle 61"/>
          <p:cNvSpPr/>
          <p:nvPr/>
        </p:nvSpPr>
        <p:spPr>
          <a:xfrm>
            <a:off x="990600" y="3848100"/>
            <a:ext cx="6705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0              1                 2               3                  4                 5 </a:t>
            </a:r>
            <a:endParaRPr lang="en-US" dirty="0"/>
          </a:p>
        </p:txBody>
      </p:sp>
      <p:sp>
        <p:nvSpPr>
          <p:cNvPr id="63" name="Rectangle 62"/>
          <p:cNvSpPr/>
          <p:nvPr/>
        </p:nvSpPr>
        <p:spPr>
          <a:xfrm>
            <a:off x="990600" y="5143500"/>
            <a:ext cx="6705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0              1                 2               3                  4                 5 </a:t>
            </a:r>
            <a:endParaRPr lang="en-US" dirty="0"/>
          </a:p>
        </p:txBody>
      </p:sp>
      <p:sp>
        <p:nvSpPr>
          <p:cNvPr id="64" name="TextBox 63"/>
          <p:cNvSpPr txBox="1"/>
          <p:nvPr/>
        </p:nvSpPr>
        <p:spPr>
          <a:xfrm>
            <a:off x="1219200" y="1676400"/>
            <a:ext cx="441146" cy="369332"/>
          </a:xfrm>
          <a:prstGeom prst="rect">
            <a:avLst/>
          </a:prstGeom>
          <a:noFill/>
        </p:spPr>
        <p:txBody>
          <a:bodyPr wrap="none" rtlCol="0">
            <a:spAutoFit/>
          </a:bodyPr>
          <a:lstStyle/>
          <a:p>
            <a:r>
              <a:rPr lang="en-US" dirty="0" smtClean="0"/>
              <a:t>25</a:t>
            </a:r>
            <a:endParaRPr lang="en-US" dirty="0"/>
          </a:p>
        </p:txBody>
      </p:sp>
      <p:sp>
        <p:nvSpPr>
          <p:cNvPr id="66" name="TextBox 65"/>
          <p:cNvSpPr txBox="1"/>
          <p:nvPr/>
        </p:nvSpPr>
        <p:spPr>
          <a:xfrm>
            <a:off x="2225854" y="2983468"/>
            <a:ext cx="441146" cy="369332"/>
          </a:xfrm>
          <a:prstGeom prst="rect">
            <a:avLst/>
          </a:prstGeom>
          <a:noFill/>
        </p:spPr>
        <p:txBody>
          <a:bodyPr wrap="none" rtlCol="0">
            <a:spAutoFit/>
          </a:bodyPr>
          <a:lstStyle/>
          <a:p>
            <a:r>
              <a:rPr lang="en-US" dirty="0" smtClean="0"/>
              <a:t>25</a:t>
            </a:r>
            <a:endParaRPr lang="en-US" dirty="0"/>
          </a:p>
        </p:txBody>
      </p:sp>
      <p:sp>
        <p:nvSpPr>
          <p:cNvPr id="67" name="TextBox 66"/>
          <p:cNvSpPr txBox="1"/>
          <p:nvPr/>
        </p:nvSpPr>
        <p:spPr>
          <a:xfrm>
            <a:off x="3445054" y="4278868"/>
            <a:ext cx="441146" cy="369332"/>
          </a:xfrm>
          <a:prstGeom prst="rect">
            <a:avLst/>
          </a:prstGeom>
          <a:noFill/>
        </p:spPr>
        <p:txBody>
          <a:bodyPr wrap="none" rtlCol="0">
            <a:spAutoFit/>
          </a:bodyPr>
          <a:lstStyle/>
          <a:p>
            <a:r>
              <a:rPr lang="en-US" dirty="0" smtClean="0"/>
              <a:t>25</a:t>
            </a:r>
            <a:endParaRPr lang="en-US" dirty="0"/>
          </a:p>
        </p:txBody>
      </p:sp>
      <p:sp>
        <p:nvSpPr>
          <p:cNvPr id="68" name="TextBox 67"/>
          <p:cNvSpPr txBox="1"/>
          <p:nvPr/>
        </p:nvSpPr>
        <p:spPr>
          <a:xfrm>
            <a:off x="2225854" y="5638800"/>
            <a:ext cx="3839513" cy="369332"/>
          </a:xfrm>
          <a:prstGeom prst="rect">
            <a:avLst/>
          </a:prstGeom>
          <a:noFill/>
        </p:spPr>
        <p:txBody>
          <a:bodyPr wrap="none" rtlCol="0">
            <a:spAutoFit/>
          </a:bodyPr>
          <a:lstStyle/>
          <a:p>
            <a:r>
              <a:rPr lang="en-US" dirty="0" smtClean="0"/>
              <a:t>So, the indexing value will be “2”</a:t>
            </a:r>
            <a:endParaRPr lang="en-US" dirty="0"/>
          </a:p>
        </p:txBody>
      </p:sp>
    </p:spTree>
    <p:extLst>
      <p:ext uri="{BB962C8B-B14F-4D97-AF65-F5344CB8AC3E}">
        <p14:creationId xmlns:p14="http://schemas.microsoft.com/office/powerpoint/2010/main" val="161906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619</TotalTime>
  <Words>943</Words>
  <Application>Microsoft Office PowerPoint</Application>
  <PresentationFormat>On-screen Show (4:3)</PresentationFormat>
  <Paragraphs>127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Apothecary</vt:lpstr>
      <vt:lpstr>Bubble sort </vt:lpstr>
      <vt:lpstr>Bubble sort</vt:lpstr>
      <vt:lpstr>Algorithm to bubble sort</vt:lpstr>
      <vt:lpstr>example for bubble sort: 3, 2, 4, 1, 5</vt:lpstr>
      <vt:lpstr>My code and output</vt:lpstr>
      <vt:lpstr>Linear search</vt:lpstr>
      <vt:lpstr>Linear search</vt:lpstr>
      <vt:lpstr>Algorithm for linear search</vt:lpstr>
      <vt:lpstr>Example for linear search </vt:lpstr>
      <vt:lpstr>My code and output</vt:lpstr>
      <vt:lpstr>Binary search</vt:lpstr>
      <vt:lpstr>Binary search</vt:lpstr>
      <vt:lpstr>Algorithm for binary search</vt:lpstr>
      <vt:lpstr>Example for binary search</vt:lpstr>
      <vt:lpstr>My code and out put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 </dc:title>
  <dc:creator>SYS</dc:creator>
  <cp:lastModifiedBy>SYS</cp:lastModifiedBy>
  <cp:revision>20</cp:revision>
  <dcterms:created xsi:type="dcterms:W3CDTF">2022-02-03T16:12:38Z</dcterms:created>
  <dcterms:modified xsi:type="dcterms:W3CDTF">2022-02-04T02:32:34Z</dcterms:modified>
</cp:coreProperties>
</file>