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89" r:id="rId6"/>
    <p:sldId id="257" r:id="rId7"/>
    <p:sldId id="258" r:id="rId8"/>
    <p:sldId id="259" r:id="rId9"/>
    <p:sldId id="260" r:id="rId10"/>
    <p:sldId id="261"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C48AE6-32C1-4BD0-9042-452C448BB314}" v="1" dt="2025-06-30T16:18:36.8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n Kandaswamy" userId="af5e3964-0d1a-4bb7-b4b4-fbac1e66c1ea" providerId="ADAL" clId="{F3C48AE6-32C1-4BD0-9042-452C448BB314}"/>
    <pc:docChg chg="addSld modSld">
      <pc:chgData name="Elan Kandaswamy" userId="af5e3964-0d1a-4bb7-b4b4-fbac1e66c1ea" providerId="ADAL" clId="{F3C48AE6-32C1-4BD0-9042-452C448BB314}" dt="2025-06-30T16:18:36.858" v="0"/>
      <pc:docMkLst>
        <pc:docMk/>
      </pc:docMkLst>
      <pc:sldChg chg="add">
        <pc:chgData name="Elan Kandaswamy" userId="af5e3964-0d1a-4bb7-b4b4-fbac1e66c1ea" providerId="ADAL" clId="{F3C48AE6-32C1-4BD0-9042-452C448BB314}" dt="2025-06-30T16:18:36.858" v="0"/>
        <pc:sldMkLst>
          <pc:docMk/>
          <pc:sldMk cId="3978247671"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70218-7A01-4CDA-937F-41DDAA94B9C8}" type="datetimeFigureOut">
              <a:rPr lang="en-GB" smtClean="0"/>
              <a:t>30/06/2025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555144-531F-4C6B-AE98-994E8E965FE1}" type="slidenum">
              <a:rPr lang="en-GB" smtClean="0"/>
              <a:t>‹#›</a:t>
            </a:fld>
            <a:endParaRPr lang="en-GB"/>
          </a:p>
        </p:txBody>
      </p:sp>
    </p:spTree>
    <p:extLst>
      <p:ext uri="{BB962C8B-B14F-4D97-AF65-F5344CB8AC3E}">
        <p14:creationId xmlns:p14="http://schemas.microsoft.com/office/powerpoint/2010/main" val="995818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4DEDD7C-BBA9-784C-9AEE-51BD322755F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291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7EA9D-652B-B2E8-FF77-7124FF2C402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75DD647A-40EA-4CA1-C859-6084ED4BA4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2CEF4B0-FBEA-5526-E2BE-CF22451B09B4}"/>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A9F802C3-CA87-7FB5-A69B-9BB55353F73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9DAEB3-7A3A-CE18-A588-774C1FA5DC86}"/>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2509444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16D27-465B-7864-3DB5-A65FECF1FC5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8F1D27-0754-E65C-E4BD-D344D213D4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CED1797-07E8-0A76-3740-1157C4B5FF0D}"/>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280EB345-C27E-498E-E1D5-46AE72BA3D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4FA274E-876C-617F-8EC9-5D38425EC4E3}"/>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260691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214F3D-B740-843E-00BD-2DE1F6EC62A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3893A55C-1D34-DD2D-99E5-14B3051320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24611C0-10C1-2F58-3671-0B3D6D21497B}"/>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891BC6E0-C5CC-143A-3D9D-213A8B98184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DCA38D-6E5E-8CCC-BC91-7F88F9733D0C}"/>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103889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8722-5655-AE6D-0A15-7333FB30235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3B6BA49D-C6E4-C121-7DB8-0E251B3D9C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671B2BC-D6CF-E205-458E-8888A4491134}"/>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5C5851D5-3715-C57D-4CEC-CFF1F73D11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545D5A-3816-958E-7621-F99D9BAD369F}"/>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994871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057B0-4317-466F-C7F9-7B6EFA3694C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B4DBB6F-EF41-C41A-535B-21D1836DD6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7C9D9E7-1E9A-63BA-D497-BEB9872C2420}"/>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DD1DF9A3-DF45-40CC-4F0D-CA33BE45AF9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6A75C2-6ADB-16D3-E6A1-6554AD0662D0}"/>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302806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9A937-B6FB-8C0F-1A90-C3E1E6DC6EAB}"/>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3E453FF-6076-8214-691E-419B5426614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045BBBB-9745-E26D-6DB9-DBE2AB1ACDA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4ADD54D-5713-9E94-A95E-A7A0A20DFB61}"/>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6" name="Footer Placeholder 5">
            <a:extLst>
              <a:ext uri="{FF2B5EF4-FFF2-40B4-BE49-F238E27FC236}">
                <a16:creationId xmlns:a16="http://schemas.microsoft.com/office/drawing/2014/main" id="{1F4E49EB-D33D-EB9F-9125-CC01D932D39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CF1CCA2-8E2A-D640-6021-337841425C06}"/>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2984212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96F-BDA8-B32D-5043-F72ECEA2ADC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8B5BA40-08FE-81E5-172C-5A8007FE4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FACEB1C-92B7-29E7-F7B6-AE33CCD042A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862D7B5-DEA8-708A-83FD-47F41EC216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3632A0D-9F9E-5B4B-C08B-5CF230E1C0F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B2053AC-314D-216A-E12E-EC82649EA084}"/>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8" name="Footer Placeholder 7">
            <a:extLst>
              <a:ext uri="{FF2B5EF4-FFF2-40B4-BE49-F238E27FC236}">
                <a16:creationId xmlns:a16="http://schemas.microsoft.com/office/drawing/2014/main" id="{FFBDC37E-36FC-D48B-A382-01C77C74D38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78E522-BAC5-B188-A88A-B8CF0CCDDB32}"/>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1221866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4891-A9C8-D3AB-0DF6-D2BE76AFDA3E}"/>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B8FDF35-2212-757C-518A-EE3F5FE3E00C}"/>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4" name="Footer Placeholder 3">
            <a:extLst>
              <a:ext uri="{FF2B5EF4-FFF2-40B4-BE49-F238E27FC236}">
                <a16:creationId xmlns:a16="http://schemas.microsoft.com/office/drawing/2014/main" id="{B6DBF35E-E86E-3B8C-CEF2-6A67C971DB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D4B0FF-F72A-3586-4BBB-CB9C3F033653}"/>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216891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0D5DD2-C34B-0CCB-331B-22163ED4A650}"/>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3" name="Footer Placeholder 2">
            <a:extLst>
              <a:ext uri="{FF2B5EF4-FFF2-40B4-BE49-F238E27FC236}">
                <a16:creationId xmlns:a16="http://schemas.microsoft.com/office/drawing/2014/main" id="{91F130AB-B0C6-1C44-0F13-5F5E143EE84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1F98149-AA1C-AD21-6E32-26DECA108A81}"/>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3051185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8412-4196-6A47-8FA2-27A3E5F25B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B9FD981-65EC-2339-3426-85D33BEDE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86AEFEFE-E334-A7F7-A6BD-C954D53093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EF89EA-3D6C-9D24-4B7B-580A5D4F0634}"/>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6" name="Footer Placeholder 5">
            <a:extLst>
              <a:ext uri="{FF2B5EF4-FFF2-40B4-BE49-F238E27FC236}">
                <a16:creationId xmlns:a16="http://schemas.microsoft.com/office/drawing/2014/main" id="{5B155695-83A7-9B91-E666-53F87AAA98E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3CF7294-DBF4-2864-F475-AC05D7695D86}"/>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3470231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63228-AAE3-DD25-E653-D8919950F6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7284044-10E7-8630-63D9-B70CB16F62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7617575-41F7-F521-0090-15A011CE6C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A91D9F-5BBB-C9EB-EAA3-6E2D71A1991F}"/>
              </a:ext>
            </a:extLst>
          </p:cNvPr>
          <p:cNvSpPr>
            <a:spLocks noGrp="1"/>
          </p:cNvSpPr>
          <p:nvPr>
            <p:ph type="dt" sz="half" idx="10"/>
          </p:nvPr>
        </p:nvSpPr>
        <p:spPr/>
        <p:txBody>
          <a:bodyPr/>
          <a:lstStyle/>
          <a:p>
            <a:fld id="{BA9987FE-F93E-4746-BDE8-934ED8A934D6}" type="datetimeFigureOut">
              <a:rPr lang="en-GB" smtClean="0"/>
              <a:t>30/06/2025</a:t>
            </a:fld>
            <a:endParaRPr lang="en-GB"/>
          </a:p>
        </p:txBody>
      </p:sp>
      <p:sp>
        <p:nvSpPr>
          <p:cNvPr id="6" name="Footer Placeholder 5">
            <a:extLst>
              <a:ext uri="{FF2B5EF4-FFF2-40B4-BE49-F238E27FC236}">
                <a16:creationId xmlns:a16="http://schemas.microsoft.com/office/drawing/2014/main" id="{32F3B9BF-3FB5-82B2-3964-CFD8389743D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31DEE74-4414-4C7F-9CD3-37E46A5903B2}"/>
              </a:ext>
            </a:extLst>
          </p:cNvPr>
          <p:cNvSpPr>
            <a:spLocks noGrp="1"/>
          </p:cNvSpPr>
          <p:nvPr>
            <p:ph type="sldNum" sz="quarter" idx="12"/>
          </p:nvPr>
        </p:nvSpPr>
        <p:spPr/>
        <p:txBody>
          <a:bodyPr/>
          <a:lstStyle/>
          <a:p>
            <a:fld id="{2050A5A3-9B3E-4951-868D-0D2EB1437298}" type="slidenum">
              <a:rPr lang="en-GB" smtClean="0"/>
              <a:t>‹#›</a:t>
            </a:fld>
            <a:endParaRPr lang="en-GB"/>
          </a:p>
        </p:txBody>
      </p:sp>
    </p:spTree>
    <p:extLst>
      <p:ext uri="{BB962C8B-B14F-4D97-AF65-F5344CB8AC3E}">
        <p14:creationId xmlns:p14="http://schemas.microsoft.com/office/powerpoint/2010/main" val="420960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B6473-684E-9BAB-DC79-0834171FC3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4CBE21E-86AF-7A77-E5C8-3C514D46B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90B98F6-99E0-4C8B-8EEE-19CA2846A3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9987FE-F93E-4746-BDE8-934ED8A934D6}" type="datetimeFigureOut">
              <a:rPr lang="en-GB" smtClean="0"/>
              <a:t>30/06/2025</a:t>
            </a:fld>
            <a:endParaRPr lang="en-GB"/>
          </a:p>
        </p:txBody>
      </p:sp>
      <p:sp>
        <p:nvSpPr>
          <p:cNvPr id="5" name="Footer Placeholder 4">
            <a:extLst>
              <a:ext uri="{FF2B5EF4-FFF2-40B4-BE49-F238E27FC236}">
                <a16:creationId xmlns:a16="http://schemas.microsoft.com/office/drawing/2014/main" id="{4C1535BC-B545-FDA2-5E09-28ED60BA82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BBE8AF4-98CF-074F-ECA0-3E8F9D1BDC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50A5A3-9B3E-4951-868D-0D2EB1437298}" type="slidenum">
              <a:rPr lang="en-GB" smtClean="0"/>
              <a:t>‹#›</a:t>
            </a:fld>
            <a:endParaRPr lang="en-GB"/>
          </a:p>
        </p:txBody>
      </p:sp>
    </p:spTree>
    <p:extLst>
      <p:ext uri="{BB962C8B-B14F-4D97-AF65-F5344CB8AC3E}">
        <p14:creationId xmlns:p14="http://schemas.microsoft.com/office/powerpoint/2010/main" val="30906419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emf"/><Relationship Id="rId1" Type="http://schemas.openxmlformats.org/officeDocument/2006/relationships/slideLayout" Target="../slideLayouts/slideLayout1.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al Background" descr="Teal Background">
            <a:extLst>
              <a:ext uri="{FF2B5EF4-FFF2-40B4-BE49-F238E27FC236}">
                <a16:creationId xmlns:a16="http://schemas.microsoft.com/office/drawing/2014/main" id="{0DB2A172-3E9D-F3BB-D40A-F05B1AC69B90}"/>
              </a:ext>
            </a:extLst>
          </p:cNvPr>
          <p:cNvSpPr/>
          <p:nvPr/>
        </p:nvSpPr>
        <p:spPr>
          <a:xfrm>
            <a:off x="7027" y="0"/>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Orange asbract">
            <a:extLst>
              <a:ext uri="{FF2B5EF4-FFF2-40B4-BE49-F238E27FC236}">
                <a16:creationId xmlns:a16="http://schemas.microsoft.com/office/drawing/2014/main" id="{2AD83756-0057-7316-4B0D-17A5821B91EC}"/>
              </a:ext>
            </a:extLst>
          </p:cNvPr>
          <p:cNvPicPr>
            <a:picLocks noChangeAspect="1"/>
          </p:cNvPicPr>
          <p:nvPr/>
        </p:nvPicPr>
        <p:blipFill rotWithShape="1">
          <a:blip r:embed="rId2"/>
          <a:srcRect t="11996" r="12326"/>
          <a:stretch/>
        </p:blipFill>
        <p:spPr>
          <a:xfrm>
            <a:off x="8774268" y="19150"/>
            <a:ext cx="3417732" cy="4720990"/>
          </a:xfrm>
          <a:prstGeom prst="rect">
            <a:avLst/>
          </a:prstGeom>
        </p:spPr>
      </p:pic>
      <p:sp>
        <p:nvSpPr>
          <p:cNvPr id="2" name="Title 1">
            <a:extLst>
              <a:ext uri="{FF2B5EF4-FFF2-40B4-BE49-F238E27FC236}">
                <a16:creationId xmlns:a16="http://schemas.microsoft.com/office/drawing/2014/main" id="{4EA09161-0D63-2488-67D4-D478244DD20F}"/>
              </a:ext>
            </a:extLst>
          </p:cNvPr>
          <p:cNvSpPr>
            <a:spLocks noGrp="1"/>
          </p:cNvSpPr>
          <p:nvPr>
            <p:ph type="ctrTitle"/>
          </p:nvPr>
        </p:nvSpPr>
        <p:spPr>
          <a:xfrm>
            <a:off x="1402520" y="402515"/>
            <a:ext cx="5168630" cy="4159757"/>
          </a:xfrm>
        </p:spPr>
        <p:txBody>
          <a:bodyPr>
            <a:normAutofit fontScale="90000"/>
          </a:bodyPr>
          <a:lstStyle/>
          <a:p>
            <a:r>
              <a:rPr lang="en-US" sz="5200" dirty="0">
                <a:latin typeface="Arial" panose="020B0604020202020204" pitchFamily="34" charset="0"/>
                <a:cs typeface="Arial" panose="020B0604020202020204" pitchFamily="34" charset="0"/>
              </a:rPr>
              <a:t>BUS7C1</a:t>
            </a:r>
            <a:br>
              <a:rPr lang="en-US" sz="5200" dirty="0">
                <a:latin typeface="Arial" panose="020B0604020202020204" pitchFamily="34" charset="0"/>
                <a:cs typeface="Arial" panose="020B0604020202020204" pitchFamily="34" charset="0"/>
              </a:rPr>
            </a:br>
            <a:r>
              <a:rPr lang="en-US" sz="5200" dirty="0">
                <a:latin typeface="Arial" panose="020B0604020202020204" pitchFamily="34" charset="0"/>
                <a:cs typeface="Arial" panose="020B0604020202020204" pitchFamily="34" charset="0"/>
              </a:rPr>
              <a:t>CORPORATE STRATEGY AND INTERNATIONAL MANAGEMENT</a:t>
            </a:r>
            <a:br>
              <a:rPr lang="en-US" dirty="0"/>
            </a:br>
            <a:endParaRPr lang="en-GB" dirty="0"/>
          </a:p>
        </p:txBody>
      </p:sp>
      <p:sp>
        <p:nvSpPr>
          <p:cNvPr id="3" name="Subtitle 2">
            <a:extLst>
              <a:ext uri="{FF2B5EF4-FFF2-40B4-BE49-F238E27FC236}">
                <a16:creationId xmlns:a16="http://schemas.microsoft.com/office/drawing/2014/main" id="{749F306D-C334-44E5-DE5F-289945F03AC3}"/>
              </a:ext>
            </a:extLst>
          </p:cNvPr>
          <p:cNvSpPr>
            <a:spLocks noGrp="1"/>
          </p:cNvSpPr>
          <p:nvPr>
            <p:ph type="subTitle" idx="1"/>
          </p:nvPr>
        </p:nvSpPr>
        <p:spPr>
          <a:xfrm>
            <a:off x="1712069" y="4740140"/>
            <a:ext cx="3862026" cy="1655762"/>
          </a:xfrm>
        </p:spPr>
        <p:txBody>
          <a:bodyPr>
            <a:normAutofit/>
          </a:bodyPr>
          <a:lstStyle/>
          <a:p>
            <a:pPr algn="l"/>
            <a:r>
              <a:rPr lang="en-US" sz="3600" dirty="0">
                <a:latin typeface="Arial" panose="020B0604020202020204" pitchFamily="34" charset="0"/>
                <a:cs typeface="Arial" panose="020B0604020202020204" pitchFamily="34" charset="0"/>
              </a:rPr>
              <a:t>Tutorial 1</a:t>
            </a:r>
          </a:p>
          <a:p>
            <a:pPr algn="l"/>
            <a:r>
              <a:rPr lang="en-US" sz="3600" dirty="0">
                <a:latin typeface="Arial" panose="020B0604020202020204" pitchFamily="34" charset="0"/>
                <a:cs typeface="Arial" panose="020B0604020202020204" pitchFamily="34" charset="0"/>
              </a:rPr>
              <a:t>Report</a:t>
            </a:r>
            <a:endParaRPr lang="en-GB" sz="3600" dirty="0">
              <a:latin typeface="Arial" panose="020B0604020202020204" pitchFamily="34" charset="0"/>
              <a:cs typeface="Arial" panose="020B0604020202020204" pitchFamily="34" charset="0"/>
            </a:endParaRPr>
          </a:p>
        </p:txBody>
      </p:sp>
      <p:pic>
        <p:nvPicPr>
          <p:cNvPr id="5" name="Picture 4" descr="Orange tall tower">
            <a:extLst>
              <a:ext uri="{FF2B5EF4-FFF2-40B4-BE49-F238E27FC236}">
                <a16:creationId xmlns:a16="http://schemas.microsoft.com/office/drawing/2014/main" id="{8E2C3ED2-001C-51FD-8FC6-76D5D8760648}"/>
              </a:ext>
            </a:extLst>
          </p:cNvPr>
          <p:cNvPicPr>
            <a:picLocks noChangeAspect="1"/>
          </p:cNvPicPr>
          <p:nvPr/>
        </p:nvPicPr>
        <p:blipFill>
          <a:blip r:embed="rId3"/>
          <a:srcRect/>
          <a:stretch/>
        </p:blipFill>
        <p:spPr>
          <a:xfrm>
            <a:off x="714605" y="649480"/>
            <a:ext cx="676364" cy="6208520"/>
          </a:xfrm>
          <a:prstGeom prst="rect">
            <a:avLst/>
          </a:prstGeom>
        </p:spPr>
      </p:pic>
      <p:pic>
        <p:nvPicPr>
          <p:cNvPr id="6" name="Navy Shape Logo" descr="Navy building shape holder">
            <a:extLst>
              <a:ext uri="{FF2B5EF4-FFF2-40B4-BE49-F238E27FC236}">
                <a16:creationId xmlns:a16="http://schemas.microsoft.com/office/drawing/2014/main" id="{F562886F-1488-7F53-1A29-774F3CCEAADB}"/>
              </a:ext>
            </a:extLst>
          </p:cNvPr>
          <p:cNvPicPr>
            <a:picLocks noChangeAspect="1"/>
          </p:cNvPicPr>
          <p:nvPr/>
        </p:nvPicPr>
        <p:blipFill>
          <a:blip r:embed="rId4"/>
          <a:stretch>
            <a:fillRect/>
          </a:stretch>
        </p:blipFill>
        <p:spPr>
          <a:xfrm>
            <a:off x="6356196" y="2398676"/>
            <a:ext cx="5835804" cy="4505361"/>
          </a:xfrm>
          <a:prstGeom prst="rect">
            <a:avLst/>
          </a:prstGeom>
        </p:spPr>
      </p:pic>
      <p:pic>
        <p:nvPicPr>
          <p:cNvPr id="7" name="White Large Logo" descr="White Wrexham University logo">
            <a:extLst>
              <a:ext uri="{FF2B5EF4-FFF2-40B4-BE49-F238E27FC236}">
                <a16:creationId xmlns:a16="http://schemas.microsoft.com/office/drawing/2014/main" id="{8796A3B4-BFD0-157B-9CBF-7272D460D570}"/>
              </a:ext>
            </a:extLst>
          </p:cNvPr>
          <p:cNvPicPr>
            <a:picLocks noChangeAspect="1"/>
          </p:cNvPicPr>
          <p:nvPr/>
        </p:nvPicPr>
        <p:blipFill>
          <a:blip r:embed="rId5"/>
          <a:stretch>
            <a:fillRect/>
          </a:stretch>
        </p:blipFill>
        <p:spPr>
          <a:xfrm>
            <a:off x="7481990" y="4961420"/>
            <a:ext cx="4084539" cy="902972"/>
          </a:xfrm>
          <a:prstGeom prst="rect">
            <a:avLst/>
          </a:prstGeom>
        </p:spPr>
      </p:pic>
    </p:spTree>
    <p:extLst>
      <p:ext uri="{BB962C8B-B14F-4D97-AF65-F5344CB8AC3E}">
        <p14:creationId xmlns:p14="http://schemas.microsoft.com/office/powerpoint/2010/main" val="3883087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A2A3F-BBBA-01C8-7E14-E8166A265C53}"/>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DB36B15E-E463-DBD7-D447-E320B4DD46B5}"/>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2DD54655-8BD1-A253-5F3D-9BE62469EE25}"/>
              </a:ext>
            </a:extLst>
          </p:cNvPr>
          <p:cNvSpPr>
            <a:spLocks noGrp="1"/>
          </p:cNvSpPr>
          <p:nvPr>
            <p:ph type="ctrTitle"/>
          </p:nvPr>
        </p:nvSpPr>
        <p:spPr>
          <a:xfrm>
            <a:off x="1601821" y="92559"/>
            <a:ext cx="9144000" cy="920446"/>
          </a:xfrm>
        </p:spPr>
        <p:txBody>
          <a:bodyPr/>
          <a:lstStyle/>
          <a:p>
            <a:r>
              <a:rPr lang="en-US" dirty="0"/>
              <a:t>Task</a:t>
            </a:r>
            <a:endParaRPr lang="en-GB" dirty="0"/>
          </a:p>
        </p:txBody>
      </p:sp>
      <p:sp>
        <p:nvSpPr>
          <p:cNvPr id="12" name="Subtitle 11">
            <a:extLst>
              <a:ext uri="{FF2B5EF4-FFF2-40B4-BE49-F238E27FC236}">
                <a16:creationId xmlns:a16="http://schemas.microsoft.com/office/drawing/2014/main" id="{D1F94AF6-B01B-97AA-F7D7-C9E19A9B5900}"/>
              </a:ext>
            </a:extLst>
          </p:cNvPr>
          <p:cNvSpPr>
            <a:spLocks noGrp="1"/>
          </p:cNvSpPr>
          <p:nvPr>
            <p:ph type="subTitle" idx="1"/>
          </p:nvPr>
        </p:nvSpPr>
        <p:spPr>
          <a:xfrm>
            <a:off x="1118681" y="1256138"/>
            <a:ext cx="10514518" cy="4001662"/>
          </a:xfrm>
        </p:spPr>
        <p:txBody>
          <a:bodyPr>
            <a:normAutofit/>
          </a:bodyPr>
          <a:lstStyle/>
          <a:p>
            <a:pPr marL="342900" lvl="0" indent="-342900" algn="l">
              <a:lnSpc>
                <a:spcPct val="115000"/>
              </a:lnSpc>
              <a:spcAft>
                <a:spcPts val="1000"/>
              </a:spcAft>
              <a:buSzPts val="1000"/>
              <a:buFont typeface="Symbol" panose="05050102010706020507" pitchFamily="18" charset="2"/>
              <a:buChar char=""/>
              <a:tabLst>
                <a:tab pos="457200" algn="l"/>
              </a:tabLst>
            </a:pPr>
            <a:endParaRPr lang="en-GB" sz="1800" dirty="0">
              <a:solidFill>
                <a:srgbClr val="000000"/>
              </a:solidFill>
              <a:effectLst/>
              <a:latin typeface="Calibri" panose="020F0502020204030204" pitchFamily="34" charset="0"/>
              <a:ea typeface="Times New Roman" panose="02020603050405020304" pitchFamily="18" charset="0"/>
            </a:endParaRPr>
          </a:p>
          <a:p>
            <a:pPr marL="342900" indent="-342900" algn="l">
              <a:buFont typeface="Arial" panose="020B0604020202020204" pitchFamily="34" charset="0"/>
              <a:buChar char="•"/>
            </a:pPr>
            <a:r>
              <a:rPr lang="en-GB" sz="2200" dirty="0">
                <a:latin typeface="Arial" panose="020B0604020202020204" pitchFamily="34" charset="0"/>
                <a:cs typeface="Arial" panose="020B0604020202020204" pitchFamily="34" charset="0"/>
              </a:rPr>
              <a:t>Choose the company you will be using throughout your assignment portfolio</a:t>
            </a:r>
          </a:p>
          <a:p>
            <a:pPr marL="342900" indent="-342900" algn="l">
              <a:buFont typeface="Arial" panose="020B0604020202020204" pitchFamily="34" charset="0"/>
              <a:buChar char="•"/>
            </a:pPr>
            <a:r>
              <a:rPr lang="en-GB"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Research </a:t>
            </a:r>
            <a:r>
              <a:rPr lang="en-GB"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relevant international business theories and models you will use in your assignment</a:t>
            </a:r>
          </a:p>
          <a:p>
            <a:pPr marL="342900" indent="-342900" algn="l">
              <a:buFont typeface="Arial" panose="020B0604020202020204" pitchFamily="34" charset="0"/>
              <a:buChar char="•"/>
            </a:pPr>
            <a:r>
              <a:rPr lang="en-GB"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Research the Company's Strategic Approach</a:t>
            </a:r>
          </a:p>
          <a:p>
            <a:pPr marL="342900" indent="-342900" algn="l">
              <a:buFont typeface="Arial" panose="020B0604020202020204" pitchFamily="34" charset="0"/>
              <a:buChar char="•"/>
            </a:pPr>
            <a:r>
              <a:rPr lang="en-GB" sz="2200" dirty="0">
                <a:solidFill>
                  <a:srgbClr val="000000"/>
                </a:solidFill>
                <a:effectLst/>
                <a:latin typeface="Arial" panose="020B0604020202020204" pitchFamily="34" charset="0"/>
                <a:ea typeface="Times New Roman" panose="02020603050405020304" pitchFamily="18" charset="0"/>
              </a:rPr>
              <a:t>Define Resource-Based View</a:t>
            </a:r>
          </a:p>
          <a:p>
            <a:pPr marL="342900" indent="-342900" algn="l">
              <a:buFont typeface="Arial" panose="020B0604020202020204" pitchFamily="34" charset="0"/>
              <a:buChar char="•"/>
            </a:pPr>
            <a:r>
              <a:rPr lang="en-GB" sz="2200" dirty="0">
                <a:solidFill>
                  <a:srgbClr val="000000"/>
                </a:solidFill>
                <a:latin typeface="Arial" panose="020B0604020202020204" pitchFamily="34" charset="0"/>
                <a:ea typeface="Times New Roman" panose="02020603050405020304" pitchFamily="18" charset="0"/>
                <a:cs typeface="Arial" panose="020B0604020202020204" pitchFamily="34" charset="0"/>
              </a:rPr>
              <a:t>Give examples of </a:t>
            </a:r>
            <a:r>
              <a:rPr lang="en-GB"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Core Ideas, Values, and Differentiation</a:t>
            </a:r>
          </a:p>
          <a:p>
            <a:pPr algn="l"/>
            <a:endParaRPr lang="en-GB"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r>
              <a:rPr lang="en-GB" sz="3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Now present your findings to the class and discuss </a:t>
            </a:r>
          </a:p>
          <a:p>
            <a:pPr marL="342900" indent="-342900" algn="l">
              <a:buFont typeface="Arial" panose="020B0604020202020204" pitchFamily="34" charset="0"/>
              <a:buChar char="•"/>
            </a:pPr>
            <a:endParaRPr lang="en-GB" sz="22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indent="-342900" algn="l">
              <a:buFont typeface="Arial" panose="020B0604020202020204" pitchFamily="34" charset="0"/>
              <a:buChar char="•"/>
            </a:pPr>
            <a:endParaRPr lang="en-GB" sz="2200" dirty="0">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endParaRPr lang="en-GB" dirty="0"/>
          </a:p>
          <a:p>
            <a:pPr marL="342900" indent="-342900">
              <a:buFont typeface="Arial" panose="020B0604020202020204" pitchFamily="34" charset="0"/>
              <a:buChar char="•"/>
            </a:pPr>
            <a:endParaRPr lang="en-GB" dirty="0"/>
          </a:p>
          <a:p>
            <a:endParaRPr lang="en-GB" dirty="0"/>
          </a:p>
        </p:txBody>
      </p:sp>
      <p:sp>
        <p:nvSpPr>
          <p:cNvPr id="13" name="Navy Footer Strip" descr="Footer navy">
            <a:extLst>
              <a:ext uri="{FF2B5EF4-FFF2-40B4-BE49-F238E27FC236}">
                <a16:creationId xmlns:a16="http://schemas.microsoft.com/office/drawing/2014/main" id="{95A0F9C6-3C3A-6F7B-8861-E5EF13368AA0}"/>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4804DCB2-792D-E381-1296-CBE5DE98D833}"/>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DA363576-6FB7-F645-AA5E-F5E2F40976AA}"/>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274711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A057C47D-3BC5-4D63-797F-B2600111FE62}"/>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Small White Logo" descr="Small WU logo">
            <a:extLst>
              <a:ext uri="{FF2B5EF4-FFF2-40B4-BE49-F238E27FC236}">
                <a16:creationId xmlns:a16="http://schemas.microsoft.com/office/drawing/2014/main" id="{67D4348E-3467-AFD9-7B49-FC071FCE4673}"/>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10" name="Picture 9" descr="short orange tower">
            <a:extLst>
              <a:ext uri="{FF2B5EF4-FFF2-40B4-BE49-F238E27FC236}">
                <a16:creationId xmlns:a16="http://schemas.microsoft.com/office/drawing/2014/main" id="{EFDBAD53-7DD1-DB4C-BE8F-3A194D506040}"/>
              </a:ext>
            </a:extLst>
          </p:cNvPr>
          <p:cNvPicPr>
            <a:picLocks noChangeAspect="1"/>
          </p:cNvPicPr>
          <p:nvPr/>
        </p:nvPicPr>
        <p:blipFill>
          <a:blip r:embed="rId4"/>
          <a:srcRect/>
          <a:stretch/>
        </p:blipFill>
        <p:spPr>
          <a:xfrm>
            <a:off x="11084876" y="5363376"/>
            <a:ext cx="548323" cy="1494624"/>
          </a:xfrm>
          <a:prstGeom prst="rect">
            <a:avLst/>
          </a:prstGeom>
        </p:spPr>
      </p:pic>
      <p:sp>
        <p:nvSpPr>
          <p:cNvPr id="13" name="Title 12">
            <a:extLst>
              <a:ext uri="{FF2B5EF4-FFF2-40B4-BE49-F238E27FC236}">
                <a16:creationId xmlns:a16="http://schemas.microsoft.com/office/drawing/2014/main" id="{6E8F5583-0443-B24D-0A88-0EFFEA7694D7}"/>
              </a:ext>
            </a:extLst>
          </p:cNvPr>
          <p:cNvSpPr>
            <a:spLocks noGrp="1"/>
          </p:cNvSpPr>
          <p:nvPr>
            <p:ph type="title"/>
          </p:nvPr>
        </p:nvSpPr>
        <p:spPr>
          <a:xfrm>
            <a:off x="1347551" y="87870"/>
            <a:ext cx="9370512" cy="649483"/>
          </a:xfrm>
        </p:spPr>
        <p:txBody>
          <a:bodyPr/>
          <a:lstStyle/>
          <a:p>
            <a:pPr algn="ctr"/>
            <a:r>
              <a:rPr lang="en-GB" sz="3600" b="1" dirty="0">
                <a:latin typeface="Arial" panose="020B0604020202020204" pitchFamily="34" charset="0"/>
                <a:cs typeface="Arial" panose="020B0604020202020204" pitchFamily="34" charset="0"/>
              </a:rPr>
              <a:t>Your Portfolio Assignment (</a:t>
            </a:r>
            <a:r>
              <a:rPr lang="en-GB" sz="3600" b="1">
                <a:latin typeface="Arial" panose="020B0604020202020204" pitchFamily="34" charset="0"/>
                <a:cs typeface="Arial" panose="020B0604020202020204" pitchFamily="34" charset="0"/>
              </a:rPr>
              <a:t>4000 words)</a:t>
            </a:r>
            <a:endParaRPr lang="en-GB" sz="3600" b="1" dirty="0">
              <a:latin typeface="Arial" panose="020B0604020202020204" pitchFamily="34" charset="0"/>
              <a:cs typeface="Arial" panose="020B0604020202020204" pitchFamily="34" charset="0"/>
            </a:endParaRPr>
          </a:p>
        </p:txBody>
      </p:sp>
      <p:sp>
        <p:nvSpPr>
          <p:cNvPr id="14" name="Content Placeholder 13">
            <a:extLst>
              <a:ext uri="{FF2B5EF4-FFF2-40B4-BE49-F238E27FC236}">
                <a16:creationId xmlns:a16="http://schemas.microsoft.com/office/drawing/2014/main" id="{E3692064-A577-9EDD-B600-82CD103304C3}"/>
              </a:ext>
            </a:extLst>
          </p:cNvPr>
          <p:cNvSpPr>
            <a:spLocks noGrp="1"/>
          </p:cNvSpPr>
          <p:nvPr>
            <p:ph idx="1"/>
          </p:nvPr>
        </p:nvSpPr>
        <p:spPr>
          <a:xfrm>
            <a:off x="680026" y="1915214"/>
            <a:ext cx="1435585" cy="1749605"/>
          </a:xfrm>
          <a:solidFill>
            <a:schemeClr val="bg1"/>
          </a:solidFill>
          <a:ln w="34925">
            <a:solidFill>
              <a:srgbClr val="FF0000"/>
            </a:solidFill>
          </a:ln>
        </p:spPr>
        <p:txBody>
          <a:bodyPr>
            <a:normAutofit/>
          </a:bodyPr>
          <a:lstStyle/>
          <a:p>
            <a:pPr marL="0" indent="0" algn="ctr">
              <a:buNone/>
            </a:pPr>
            <a:r>
              <a:rPr lang="en-GB" sz="1200" b="1" dirty="0">
                <a:latin typeface="Arial" panose="020B0604020202020204" pitchFamily="34" charset="0"/>
                <a:cs typeface="Arial" panose="020B0604020202020204" pitchFamily="34" charset="0"/>
              </a:rPr>
              <a:t>Task 1 </a:t>
            </a:r>
          </a:p>
          <a:p>
            <a:pPr marL="0" indent="0" algn="ctr">
              <a:buNone/>
            </a:pPr>
            <a:r>
              <a:rPr lang="en-GB" sz="1200" b="1" dirty="0">
                <a:latin typeface="Arial" panose="020B0604020202020204" pitchFamily="34" charset="0"/>
                <a:cs typeface="Arial" panose="020B0604020202020204" pitchFamily="34" charset="0"/>
              </a:rPr>
              <a:t> Written Report</a:t>
            </a:r>
          </a:p>
          <a:p>
            <a:pPr marL="0" indent="0" algn="ctr">
              <a:buNone/>
            </a:pPr>
            <a:r>
              <a:rPr lang="en-GB" sz="1200" b="1" dirty="0">
                <a:latin typeface="Arial" panose="020B0604020202020204" pitchFamily="34" charset="0"/>
                <a:cs typeface="Arial" panose="020B0604020202020204" pitchFamily="34" charset="0"/>
              </a:rPr>
              <a:t>(1500 words)</a:t>
            </a:r>
          </a:p>
          <a:p>
            <a:pPr marL="0" indent="0" algn="ctr">
              <a:buNone/>
            </a:pPr>
            <a:r>
              <a:rPr lang="en-GB" sz="1200" b="1" dirty="0">
                <a:latin typeface="Arial" panose="020B0604020202020204" pitchFamily="34" charset="0"/>
                <a:cs typeface="Arial" panose="020B0604020202020204" pitchFamily="34" charset="0"/>
              </a:rPr>
              <a:t>(LO1 &amp; LO4)</a:t>
            </a:r>
          </a:p>
          <a:p>
            <a:pPr marL="0" indent="0" algn="ctr">
              <a:buNone/>
            </a:pPr>
            <a:endParaRPr lang="en-GB" sz="1200" b="1" dirty="0">
              <a:latin typeface="Arial" panose="020B0604020202020204" pitchFamily="34" charset="0"/>
              <a:cs typeface="Arial" panose="020B0604020202020204" pitchFamily="34" charset="0"/>
            </a:endParaRPr>
          </a:p>
          <a:p>
            <a:pPr marL="0" indent="0" algn="ctr">
              <a:buNone/>
            </a:pPr>
            <a:r>
              <a:rPr lang="en-GB" sz="1200" b="1" dirty="0">
                <a:latin typeface="Arial" panose="020B0604020202020204" pitchFamily="34" charset="0"/>
                <a:cs typeface="Arial" panose="020B0604020202020204" pitchFamily="34" charset="0"/>
              </a:rPr>
              <a:t>Weighting: 40%</a:t>
            </a:r>
          </a:p>
        </p:txBody>
      </p:sp>
      <p:sp>
        <p:nvSpPr>
          <p:cNvPr id="3" name="Content Placeholder 13">
            <a:extLst>
              <a:ext uri="{FF2B5EF4-FFF2-40B4-BE49-F238E27FC236}">
                <a16:creationId xmlns:a16="http://schemas.microsoft.com/office/drawing/2014/main" id="{BEE10C2D-1F1A-000C-81F6-B72E8EE99A5D}"/>
              </a:ext>
            </a:extLst>
          </p:cNvPr>
          <p:cNvSpPr txBox="1">
            <a:spLocks/>
          </p:cNvSpPr>
          <p:nvPr/>
        </p:nvSpPr>
        <p:spPr>
          <a:xfrm>
            <a:off x="2106297"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26AF2323-2742-DEBA-A160-686F07DB0A3D}"/>
              </a:ext>
            </a:extLst>
          </p:cNvPr>
          <p:cNvSpPr txBox="1"/>
          <p:nvPr/>
        </p:nvSpPr>
        <p:spPr>
          <a:xfrm>
            <a:off x="1819217" y="840420"/>
            <a:ext cx="8170607"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Submission deadline</a:t>
            </a:r>
            <a:r>
              <a:rPr kumimoji="0" lang="en-GB" sz="2000" b="0"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 </a:t>
            </a:r>
            <a:r>
              <a:rPr lang="en-GB" sz="2000" b="1" dirty="0">
                <a:solidFill>
                  <a:srgbClr val="FF0000"/>
                </a:solidFill>
                <a:effectLst/>
                <a:latin typeface="Arial" panose="020B0604020202020204" pitchFamily="34" charset="0"/>
                <a:cs typeface="Arial" panose="020B0604020202020204" pitchFamily="34" charset="0"/>
              </a:rPr>
              <a:t>9</a:t>
            </a:r>
            <a:r>
              <a:rPr lang="en-GB" sz="1800" b="1" baseline="30000" dirty="0">
                <a:solidFill>
                  <a:srgbClr val="FF0000"/>
                </a:solidFill>
                <a:effectLst/>
                <a:latin typeface="Arial" panose="020B0604020202020204" pitchFamily="34" charset="0"/>
                <a:ea typeface="Times New Roman" panose="02020603050405020304" pitchFamily="18" charset="0"/>
              </a:rPr>
              <a:t>th</a:t>
            </a:r>
            <a:r>
              <a:rPr lang="en-GB" sz="1800" b="1" dirty="0">
                <a:solidFill>
                  <a:srgbClr val="FF0000"/>
                </a:solidFill>
                <a:effectLst/>
                <a:latin typeface="Arial" panose="020B0604020202020204" pitchFamily="34" charset="0"/>
                <a:ea typeface="Times New Roman" panose="02020603050405020304" pitchFamily="18" charset="0"/>
              </a:rPr>
              <a:t> September 2025, Tuesday, </a:t>
            </a:r>
            <a:r>
              <a:rPr lang="en-GB" b="1" dirty="0">
                <a:solidFill>
                  <a:srgbClr val="FF0000"/>
                </a:solidFill>
                <a:latin typeface="Arial" panose="020B0604020202020204" pitchFamily="34" charset="0"/>
              </a:rPr>
              <a:t>@ 16:30 UK time </a:t>
            </a:r>
          </a:p>
        </p:txBody>
      </p:sp>
      <p:sp>
        <p:nvSpPr>
          <p:cNvPr id="16" name="Double Brace 15">
            <a:extLst>
              <a:ext uri="{FF2B5EF4-FFF2-40B4-BE49-F238E27FC236}">
                <a16:creationId xmlns:a16="http://schemas.microsoft.com/office/drawing/2014/main" id="{BBE40F75-8027-59A5-03AB-9C51095B88CC}"/>
              </a:ext>
            </a:extLst>
          </p:cNvPr>
          <p:cNvSpPr/>
          <p:nvPr/>
        </p:nvSpPr>
        <p:spPr>
          <a:xfrm>
            <a:off x="2192482" y="1388277"/>
            <a:ext cx="5444836" cy="5642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Double Brace 5">
            <a:extLst>
              <a:ext uri="{FF2B5EF4-FFF2-40B4-BE49-F238E27FC236}">
                <a16:creationId xmlns:a16="http://schemas.microsoft.com/office/drawing/2014/main" id="{7529CF76-29BA-0121-26F5-E752046127D3}"/>
              </a:ext>
            </a:extLst>
          </p:cNvPr>
          <p:cNvSpPr/>
          <p:nvPr/>
        </p:nvSpPr>
        <p:spPr>
          <a:xfrm rot="5400000">
            <a:off x="3026124" y="-1154243"/>
            <a:ext cx="3211268" cy="841365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solidFill>
                <a:srgbClr val="FF0000"/>
              </a:solidFill>
            </a:endParaRPr>
          </a:p>
        </p:txBody>
      </p:sp>
      <p:sp>
        <p:nvSpPr>
          <p:cNvPr id="8" name="Content Placeholder 13">
            <a:extLst>
              <a:ext uri="{FF2B5EF4-FFF2-40B4-BE49-F238E27FC236}">
                <a16:creationId xmlns:a16="http://schemas.microsoft.com/office/drawing/2014/main" id="{27901D7F-7178-9815-2DA3-D28E0336C286}"/>
              </a:ext>
            </a:extLst>
          </p:cNvPr>
          <p:cNvSpPr txBox="1">
            <a:spLocks/>
          </p:cNvSpPr>
          <p:nvPr/>
        </p:nvSpPr>
        <p:spPr>
          <a:xfrm>
            <a:off x="4337645" y="2241875"/>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5" name="Content Placeholder 13">
            <a:extLst>
              <a:ext uri="{FF2B5EF4-FFF2-40B4-BE49-F238E27FC236}">
                <a16:creationId xmlns:a16="http://schemas.microsoft.com/office/drawing/2014/main" id="{3700E638-0FE4-9065-4989-BAD4AA612212}"/>
              </a:ext>
            </a:extLst>
          </p:cNvPr>
          <p:cNvSpPr txBox="1">
            <a:spLocks/>
          </p:cNvSpPr>
          <p:nvPr/>
        </p:nvSpPr>
        <p:spPr>
          <a:xfrm>
            <a:off x="8838584"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18" name="Content Placeholder 13">
            <a:extLst>
              <a:ext uri="{FF2B5EF4-FFF2-40B4-BE49-F238E27FC236}">
                <a16:creationId xmlns:a16="http://schemas.microsoft.com/office/drawing/2014/main" id="{975A0F82-A79D-E799-36DB-F0A65CDF6EA7}"/>
              </a:ext>
            </a:extLst>
          </p:cNvPr>
          <p:cNvSpPr txBox="1">
            <a:spLocks/>
          </p:cNvSpPr>
          <p:nvPr/>
        </p:nvSpPr>
        <p:spPr>
          <a:xfrm>
            <a:off x="2889384" y="1915214"/>
            <a:ext cx="1329597" cy="1749605"/>
          </a:xfrm>
          <a:prstGeom prst="rect">
            <a:avLst/>
          </a:prstGeom>
          <a:ln w="34925">
            <a:solidFill>
              <a:srgbClr val="FF0000"/>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latin typeface="Arial" panose="020B0604020202020204" pitchFamily="34" charset="0"/>
                <a:cs typeface="Arial" panose="020B0604020202020204" pitchFamily="34" charset="0"/>
              </a:rPr>
              <a:t>Task 2 </a:t>
            </a:r>
          </a:p>
          <a:p>
            <a:pPr marL="0" indent="0" algn="ctr">
              <a:buNone/>
            </a:pPr>
            <a:r>
              <a:rPr lang="en-US" sz="1200" b="1" dirty="0">
                <a:latin typeface="Arial" panose="020B0604020202020204" pitchFamily="34" charset="0"/>
                <a:cs typeface="Arial" panose="020B0604020202020204" pitchFamily="34" charset="0"/>
              </a:rPr>
              <a:t>Excel Spreadsheet* </a:t>
            </a:r>
          </a:p>
          <a:p>
            <a:pPr marL="0" indent="0" algn="ctr">
              <a:buNone/>
            </a:pPr>
            <a:r>
              <a:rPr lang="en-GB" sz="1200" b="1" dirty="0">
                <a:latin typeface="Arial" panose="020B0604020202020204" pitchFamily="34" charset="0"/>
                <a:cs typeface="Arial" panose="020B0604020202020204" pitchFamily="34" charset="0"/>
              </a:rPr>
              <a:t>(1000 words appx.)</a:t>
            </a:r>
          </a:p>
          <a:p>
            <a:pPr marL="0" indent="0" algn="ctr">
              <a:buNone/>
            </a:pPr>
            <a:r>
              <a:rPr lang="en-GB" sz="1200" b="1" dirty="0">
                <a:latin typeface="Arial" panose="020B0604020202020204" pitchFamily="34" charset="0"/>
                <a:cs typeface="Arial" panose="020B0604020202020204" pitchFamily="34" charset="0"/>
              </a:rPr>
              <a:t>(LO2)</a:t>
            </a:r>
          </a:p>
          <a:p>
            <a:pPr marL="0" indent="0" algn="ctr">
              <a:buNone/>
            </a:pPr>
            <a:r>
              <a:rPr lang="en-GB" sz="1200" b="1" dirty="0">
                <a:latin typeface="Arial" panose="020B0604020202020204" pitchFamily="34" charset="0"/>
                <a:cs typeface="Arial" panose="020B0604020202020204" pitchFamily="34" charset="0"/>
              </a:rPr>
              <a:t>Weighting: 25%</a:t>
            </a:r>
            <a:endParaRPr lang="en-US" sz="1200" b="1" dirty="0">
              <a:latin typeface="Arial" panose="020B0604020202020204" pitchFamily="34" charset="0"/>
              <a:cs typeface="Arial" panose="020B0604020202020204" pitchFamily="34" charset="0"/>
            </a:endParaRPr>
          </a:p>
        </p:txBody>
      </p:sp>
      <p:sp>
        <p:nvSpPr>
          <p:cNvPr id="19" name="Content Placeholder 13">
            <a:extLst>
              <a:ext uri="{FF2B5EF4-FFF2-40B4-BE49-F238E27FC236}">
                <a16:creationId xmlns:a16="http://schemas.microsoft.com/office/drawing/2014/main" id="{49740D22-7F07-C46F-F0AB-8DD121ABA135}"/>
              </a:ext>
            </a:extLst>
          </p:cNvPr>
          <p:cNvSpPr txBox="1">
            <a:spLocks/>
          </p:cNvSpPr>
          <p:nvPr/>
        </p:nvSpPr>
        <p:spPr>
          <a:xfrm>
            <a:off x="7220425" y="1915214"/>
            <a:ext cx="1405683" cy="1773855"/>
          </a:xfrm>
          <a:prstGeom prst="rect">
            <a:avLst/>
          </a:prstGeom>
          <a:ln w="34925">
            <a:solidFill>
              <a:srgbClr val="FF000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latin typeface="Arial" panose="020B0604020202020204" pitchFamily="34" charset="0"/>
                <a:cs typeface="Arial" panose="020B0604020202020204" pitchFamily="34" charset="0"/>
              </a:rPr>
              <a:t>Task 4</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Justification</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(500 words) </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(LO1-4)</a:t>
            </a:r>
          </a:p>
          <a:p>
            <a:pPr marL="0" indent="0" algn="ctr">
              <a:buFont typeface="Arial" panose="020B0604020202020204" pitchFamily="34" charset="0"/>
              <a:buNone/>
            </a:pPr>
            <a:endParaRPr lang="en-GB" sz="1200" b="1" dirty="0">
              <a:latin typeface="Arial" panose="020B0604020202020204" pitchFamily="34" charset="0"/>
              <a:cs typeface="Arial" panose="020B0604020202020204" pitchFamily="34" charset="0"/>
            </a:endParaRP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Weighting:</a:t>
            </a:r>
            <a:r>
              <a:rPr lang="en-GB" sz="12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10% </a:t>
            </a:r>
            <a:endParaRPr lang="en-GB" sz="1200" b="1" dirty="0">
              <a:latin typeface="Arial" panose="020B0604020202020204" pitchFamily="34" charset="0"/>
              <a:cs typeface="Arial" panose="020B0604020202020204" pitchFamily="34" charset="0"/>
            </a:endParaRPr>
          </a:p>
        </p:txBody>
      </p:sp>
      <p:sp>
        <p:nvSpPr>
          <p:cNvPr id="20" name="Content Placeholder 13">
            <a:extLst>
              <a:ext uri="{FF2B5EF4-FFF2-40B4-BE49-F238E27FC236}">
                <a16:creationId xmlns:a16="http://schemas.microsoft.com/office/drawing/2014/main" id="{59E4E2B6-5CAF-195C-19DC-D552DFAE618E}"/>
              </a:ext>
            </a:extLst>
          </p:cNvPr>
          <p:cNvSpPr txBox="1">
            <a:spLocks/>
          </p:cNvSpPr>
          <p:nvPr/>
        </p:nvSpPr>
        <p:spPr>
          <a:xfrm>
            <a:off x="9709765" y="1915215"/>
            <a:ext cx="1405683" cy="1719522"/>
          </a:xfrm>
          <a:prstGeom prst="rect">
            <a:avLst/>
          </a:prstGeom>
          <a:ln w="34925">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t>Task 3</a:t>
            </a:r>
          </a:p>
          <a:p>
            <a:pPr marL="0" indent="0" algn="ctr">
              <a:buNone/>
            </a:pPr>
            <a:r>
              <a:rPr lang="en-GB" sz="1200" b="1" dirty="0"/>
              <a:t>Recorded News Report</a:t>
            </a:r>
          </a:p>
          <a:p>
            <a:pPr marL="0" indent="0" algn="ctr">
              <a:buFont typeface="Arial" panose="020B0604020202020204" pitchFamily="34" charset="0"/>
              <a:buNone/>
            </a:pPr>
            <a:r>
              <a:rPr lang="en-GB" sz="1200" b="1" dirty="0"/>
              <a:t>(10 minutes)</a:t>
            </a:r>
          </a:p>
          <a:p>
            <a:pPr marL="0" indent="0" algn="ctr">
              <a:buFont typeface="Arial" panose="020B0604020202020204" pitchFamily="34" charset="0"/>
              <a:buNone/>
            </a:pPr>
            <a:r>
              <a:rPr lang="en-GB" sz="1200" b="1" dirty="0"/>
              <a:t>(LO3)</a:t>
            </a:r>
          </a:p>
          <a:p>
            <a:pPr marL="0" indent="0" algn="ctr">
              <a:buFont typeface="Arial" panose="020B0604020202020204" pitchFamily="34" charset="0"/>
              <a:buNone/>
            </a:pPr>
            <a:r>
              <a:rPr lang="en-GB" sz="1200" b="1" dirty="0"/>
              <a:t>Weighting: </a:t>
            </a:r>
            <a:r>
              <a:rPr lang="en-GB" sz="1200" b="1" dirty="0">
                <a:solidFill>
                  <a:srgbClr val="000000"/>
                </a:solidFill>
                <a:latin typeface="Arial" panose="020B0604020202020204" pitchFamily="34" charset="0"/>
              </a:rPr>
              <a:t>2</a:t>
            </a:r>
            <a:r>
              <a:rPr lang="en-GB" sz="1200" b="1" dirty="0">
                <a:solidFill>
                  <a:srgbClr val="000000"/>
                </a:solidFill>
                <a:effectLst/>
                <a:latin typeface="Arial" panose="020B0604020202020204" pitchFamily="34" charset="0"/>
                <a:ea typeface="Times New Roman" panose="02020603050405020304" pitchFamily="18" charset="0"/>
              </a:rPr>
              <a:t>5%</a:t>
            </a:r>
            <a:endParaRPr lang="en-GB" sz="1200" b="1" dirty="0"/>
          </a:p>
        </p:txBody>
      </p:sp>
      <p:sp>
        <p:nvSpPr>
          <p:cNvPr id="2" name="TextBox 1">
            <a:extLst>
              <a:ext uri="{FF2B5EF4-FFF2-40B4-BE49-F238E27FC236}">
                <a16:creationId xmlns:a16="http://schemas.microsoft.com/office/drawing/2014/main" id="{CC625DE5-9390-8F0A-AA20-646DF0AC8EC3}"/>
              </a:ext>
            </a:extLst>
          </p:cNvPr>
          <p:cNvSpPr txBox="1"/>
          <p:nvPr/>
        </p:nvSpPr>
        <p:spPr>
          <a:xfrm>
            <a:off x="659996" y="394843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1 </a:t>
            </a:r>
            <a:endParaRPr lang="en-GB" b="1" dirty="0">
              <a:solidFill>
                <a:srgbClr val="FF0000"/>
              </a:solidFill>
              <a:latin typeface="Arial" panose="020B0604020202020204" pitchFamily="34" charset="0"/>
            </a:endParaRPr>
          </a:p>
        </p:txBody>
      </p:sp>
      <p:sp>
        <p:nvSpPr>
          <p:cNvPr id="7" name="TextBox 6">
            <a:extLst>
              <a:ext uri="{FF2B5EF4-FFF2-40B4-BE49-F238E27FC236}">
                <a16:creationId xmlns:a16="http://schemas.microsoft.com/office/drawing/2014/main" id="{24CFA0C1-BAE4-197B-7276-89DBC6445082}"/>
              </a:ext>
            </a:extLst>
          </p:cNvPr>
          <p:cNvSpPr txBox="1"/>
          <p:nvPr/>
        </p:nvSpPr>
        <p:spPr>
          <a:xfrm>
            <a:off x="2875079" y="393939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2 </a:t>
            </a:r>
            <a:endParaRPr lang="en-GB" b="1" dirty="0">
              <a:solidFill>
                <a:srgbClr val="FF0000"/>
              </a:solidFill>
              <a:latin typeface="Arial" panose="020B0604020202020204" pitchFamily="34" charset="0"/>
            </a:endParaRPr>
          </a:p>
        </p:txBody>
      </p:sp>
      <p:sp>
        <p:nvSpPr>
          <p:cNvPr id="9" name="TextBox 8">
            <a:extLst>
              <a:ext uri="{FF2B5EF4-FFF2-40B4-BE49-F238E27FC236}">
                <a16:creationId xmlns:a16="http://schemas.microsoft.com/office/drawing/2014/main" id="{56706732-D9BB-C957-1083-57F6B1459BEF}"/>
              </a:ext>
            </a:extLst>
          </p:cNvPr>
          <p:cNvSpPr txBox="1"/>
          <p:nvPr/>
        </p:nvSpPr>
        <p:spPr>
          <a:xfrm>
            <a:off x="7220424" y="3948433"/>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4 </a:t>
            </a:r>
            <a:endParaRPr lang="en-GB" b="1" dirty="0">
              <a:solidFill>
                <a:srgbClr val="FF0000"/>
              </a:solidFill>
              <a:latin typeface="Arial" panose="020B0604020202020204" pitchFamily="34" charset="0"/>
            </a:endParaRPr>
          </a:p>
        </p:txBody>
      </p:sp>
      <p:sp>
        <p:nvSpPr>
          <p:cNvPr id="11" name="TextBox 10">
            <a:extLst>
              <a:ext uri="{FF2B5EF4-FFF2-40B4-BE49-F238E27FC236}">
                <a16:creationId xmlns:a16="http://schemas.microsoft.com/office/drawing/2014/main" id="{FD6AAA8F-46EB-6B34-0FCD-3F36C3E857A7}"/>
              </a:ext>
            </a:extLst>
          </p:cNvPr>
          <p:cNvSpPr txBox="1"/>
          <p:nvPr/>
        </p:nvSpPr>
        <p:spPr>
          <a:xfrm>
            <a:off x="9709764" y="3956912"/>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3 </a:t>
            </a:r>
            <a:endParaRPr lang="en-GB" b="1" dirty="0">
              <a:solidFill>
                <a:srgbClr val="FF0000"/>
              </a:solidFill>
              <a:latin typeface="Arial" panose="020B0604020202020204" pitchFamily="34" charset="0"/>
            </a:endParaRPr>
          </a:p>
        </p:txBody>
      </p:sp>
      <p:sp>
        <p:nvSpPr>
          <p:cNvPr id="23" name="TextBox 22">
            <a:extLst>
              <a:ext uri="{FF2B5EF4-FFF2-40B4-BE49-F238E27FC236}">
                <a16:creationId xmlns:a16="http://schemas.microsoft.com/office/drawing/2014/main" id="{E03E9691-6FB6-D95F-939C-CD21931E3C0A}"/>
              </a:ext>
            </a:extLst>
          </p:cNvPr>
          <p:cNvSpPr txBox="1"/>
          <p:nvPr/>
        </p:nvSpPr>
        <p:spPr>
          <a:xfrm>
            <a:off x="2699817" y="4816263"/>
            <a:ext cx="4430165" cy="738664"/>
          </a:xfrm>
          <a:prstGeom prst="rect">
            <a:avLst/>
          </a:prstGeom>
          <a:noFill/>
        </p:spPr>
        <p:txBody>
          <a:bodyPr wrap="square">
            <a:spAutoFit/>
          </a:bodyPr>
          <a:lstStyle/>
          <a:p>
            <a:r>
              <a:rPr lang="en-GB" sz="1400" b="1" dirty="0">
                <a:solidFill>
                  <a:prstClr val="black"/>
                </a:solidFill>
                <a:latin typeface="Arial" panose="020B0604020202020204" pitchFamily="34" charset="0"/>
                <a:cs typeface="Arial" panose="020B0604020202020204" pitchFamily="34" charset="0"/>
              </a:rPr>
              <a:t>Part 1:</a:t>
            </a:r>
          </a:p>
          <a:p>
            <a:r>
              <a:rPr lang="en-GB" sz="1400" b="1" dirty="0">
                <a:solidFill>
                  <a:prstClr val="black"/>
                </a:solidFill>
                <a:latin typeface="Arial" panose="020B0604020202020204" pitchFamily="34" charset="0"/>
                <a:cs typeface="Arial" panose="020B0604020202020204" pitchFamily="34" charset="0"/>
              </a:rPr>
              <a:t> In one file MS Word format (not pdf) to be uploaded on Moodle using the link provided</a:t>
            </a:r>
            <a:endParaRPr lang="en-GB" sz="1400" b="1" dirty="0">
              <a:solidFill>
                <a:srgbClr val="FF0000"/>
              </a:solidFill>
              <a:latin typeface="Arial" panose="020B0604020202020204" pitchFamily="34" charset="0"/>
            </a:endParaRPr>
          </a:p>
        </p:txBody>
      </p:sp>
      <p:sp>
        <p:nvSpPr>
          <p:cNvPr id="25" name="TextBox 24">
            <a:extLst>
              <a:ext uri="{FF2B5EF4-FFF2-40B4-BE49-F238E27FC236}">
                <a16:creationId xmlns:a16="http://schemas.microsoft.com/office/drawing/2014/main" id="{17A8F3B0-7E75-2894-3D2D-F3E7831B206D}"/>
              </a:ext>
            </a:extLst>
          </p:cNvPr>
          <p:cNvSpPr txBox="1"/>
          <p:nvPr/>
        </p:nvSpPr>
        <p:spPr>
          <a:xfrm>
            <a:off x="8981889" y="4560732"/>
            <a:ext cx="3033130" cy="954107"/>
          </a:xfrm>
          <a:prstGeom prst="rect">
            <a:avLst/>
          </a:prstGeom>
          <a:noFill/>
        </p:spPr>
        <p:txBody>
          <a:bodyPr wrap="square">
            <a:spAutoFit/>
          </a:bodyPr>
          <a:lstStyle/>
          <a:p>
            <a:r>
              <a:rPr lang="en-GB" sz="1400" b="1" dirty="0">
                <a:latin typeface="Arial" panose="020B0604020202020204" pitchFamily="34" charset="0"/>
                <a:cs typeface="Arial" panose="020B0604020202020204" pitchFamily="34" charset="0"/>
              </a:rPr>
              <a:t>Part 2:</a:t>
            </a:r>
          </a:p>
          <a:p>
            <a:r>
              <a:rPr lang="en-GB" sz="1400" b="1" dirty="0">
                <a:latin typeface="Arial" panose="020B0604020202020204" pitchFamily="34" charset="0"/>
                <a:cs typeface="Arial" panose="020B0604020202020204" pitchFamily="34" charset="0"/>
              </a:rPr>
              <a:t>Panopto Video uploaded using the separate link provided on the Moodle</a:t>
            </a:r>
            <a:endParaRPr lang="en-GB" sz="14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A0BD8106-BC11-B51B-AF46-B98243433CF0}"/>
              </a:ext>
            </a:extLst>
          </p:cNvPr>
          <p:cNvSpPr txBox="1"/>
          <p:nvPr/>
        </p:nvSpPr>
        <p:spPr>
          <a:xfrm>
            <a:off x="797397" y="5633981"/>
            <a:ext cx="8041187" cy="307777"/>
          </a:xfrm>
          <a:prstGeom prst="rect">
            <a:avLst/>
          </a:prstGeom>
          <a:noFill/>
        </p:spPr>
        <p:txBody>
          <a:bodyPr wrap="square">
            <a:spAutoFit/>
          </a:bodyPr>
          <a:lstStyle/>
          <a:p>
            <a:r>
              <a:rPr lang="en-GB" sz="1400" dirty="0">
                <a:latin typeface="Arial" panose="020B0604020202020204" pitchFamily="34" charset="0"/>
                <a:cs typeface="Arial" panose="020B0604020202020204" pitchFamily="34" charset="0"/>
              </a:rPr>
              <a:t>Note for Task 2 Excel Spreadsheet: * ‘Implementation Plan for Strategic and Operational Decisions’</a:t>
            </a:r>
          </a:p>
        </p:txBody>
      </p:sp>
      <p:sp>
        <p:nvSpPr>
          <p:cNvPr id="29" name="Content Placeholder 13">
            <a:extLst>
              <a:ext uri="{FF2B5EF4-FFF2-40B4-BE49-F238E27FC236}">
                <a16:creationId xmlns:a16="http://schemas.microsoft.com/office/drawing/2014/main" id="{CD1D2ECB-0EF5-9E92-01F6-51729DF15265}"/>
              </a:ext>
            </a:extLst>
          </p:cNvPr>
          <p:cNvSpPr txBox="1">
            <a:spLocks/>
          </p:cNvSpPr>
          <p:nvPr/>
        </p:nvSpPr>
        <p:spPr>
          <a:xfrm>
            <a:off x="6467908" y="2255228"/>
            <a:ext cx="752517" cy="117377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9600" dirty="0">
                <a:latin typeface="Arial" panose="020B0604020202020204" pitchFamily="34" charset="0"/>
                <a:cs typeface="Arial" panose="020B0604020202020204" pitchFamily="34" charset="0"/>
              </a:rPr>
              <a:t>+</a:t>
            </a:r>
          </a:p>
        </p:txBody>
      </p:sp>
      <p:sp>
        <p:nvSpPr>
          <p:cNvPr id="30" name="Content Placeholder 13">
            <a:extLst>
              <a:ext uri="{FF2B5EF4-FFF2-40B4-BE49-F238E27FC236}">
                <a16:creationId xmlns:a16="http://schemas.microsoft.com/office/drawing/2014/main" id="{07492248-CF77-AFA1-4749-E7635F0662B6}"/>
              </a:ext>
            </a:extLst>
          </p:cNvPr>
          <p:cNvSpPr txBox="1">
            <a:spLocks/>
          </p:cNvSpPr>
          <p:nvPr/>
        </p:nvSpPr>
        <p:spPr>
          <a:xfrm>
            <a:off x="5071541" y="1915214"/>
            <a:ext cx="1476743" cy="1749605"/>
          </a:xfrm>
          <a:prstGeom prst="rect">
            <a:avLst/>
          </a:prstGeom>
          <a:ln w="34925">
            <a:solidFill>
              <a:srgbClr val="FF0000"/>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1200" b="1" dirty="0"/>
              <a:t>Task 3</a:t>
            </a:r>
          </a:p>
          <a:p>
            <a:pPr marL="0" indent="0" algn="ctr">
              <a:buNone/>
            </a:pPr>
            <a:r>
              <a:rPr lang="en-GB" sz="1200" b="1" dirty="0"/>
              <a:t>Recorded News Report Script</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(1000 words appx.)</a:t>
            </a:r>
          </a:p>
          <a:p>
            <a:pPr marL="0" indent="0" algn="ctr">
              <a:buFont typeface="Arial" panose="020B0604020202020204" pitchFamily="34" charset="0"/>
              <a:buNone/>
            </a:pPr>
            <a:r>
              <a:rPr lang="en-GB" sz="1200" b="1" dirty="0">
                <a:latin typeface="Arial" panose="020B0604020202020204" pitchFamily="34" charset="0"/>
                <a:cs typeface="Arial" panose="020B0604020202020204" pitchFamily="34" charset="0"/>
              </a:rPr>
              <a:t>(LO3)</a:t>
            </a:r>
          </a:p>
          <a:p>
            <a:pPr marL="0" indent="0" algn="ctr">
              <a:buFont typeface="Arial" panose="020B0604020202020204" pitchFamily="34" charset="0"/>
              <a:buNone/>
            </a:pPr>
            <a:r>
              <a:rPr lang="en-GB" sz="1200" b="1" dirty="0"/>
              <a:t>Weighting: </a:t>
            </a:r>
            <a:r>
              <a:rPr lang="en-GB" sz="1200" b="1" dirty="0">
                <a:solidFill>
                  <a:srgbClr val="000000"/>
                </a:solidFill>
                <a:latin typeface="Arial" panose="020B0604020202020204" pitchFamily="34" charset="0"/>
              </a:rPr>
              <a:t>2</a:t>
            </a:r>
            <a:r>
              <a:rPr lang="en-GB" sz="1200" b="1" dirty="0">
                <a:solidFill>
                  <a:srgbClr val="000000"/>
                </a:solidFill>
                <a:effectLst/>
                <a:latin typeface="Arial" panose="020B0604020202020204" pitchFamily="34" charset="0"/>
                <a:ea typeface="Times New Roman" panose="02020603050405020304" pitchFamily="18" charset="0"/>
              </a:rPr>
              <a:t>5%</a:t>
            </a:r>
            <a:endParaRPr lang="en-GB" sz="1200" b="1" dirty="0"/>
          </a:p>
        </p:txBody>
      </p:sp>
      <p:sp>
        <p:nvSpPr>
          <p:cNvPr id="32" name="TextBox 31">
            <a:extLst>
              <a:ext uri="{FF2B5EF4-FFF2-40B4-BE49-F238E27FC236}">
                <a16:creationId xmlns:a16="http://schemas.microsoft.com/office/drawing/2014/main" id="{4BD1D650-D8EA-3109-F4D7-A453F6F175BF}"/>
              </a:ext>
            </a:extLst>
          </p:cNvPr>
          <p:cNvSpPr txBox="1"/>
          <p:nvPr/>
        </p:nvSpPr>
        <p:spPr>
          <a:xfrm>
            <a:off x="5090162" y="3956912"/>
            <a:ext cx="1375111" cy="400110"/>
          </a:xfrm>
          <a:prstGeom prst="rect">
            <a:avLst/>
          </a:prstGeom>
          <a:noFill/>
        </p:spPr>
        <p:txBody>
          <a:bodyPr wrap="square">
            <a:spAutoFit/>
          </a:bodyPr>
          <a:lstStyle/>
          <a:p>
            <a:r>
              <a:rPr kumimoji="0" lang="en-GB" sz="2000" b="1" i="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Tutorial</a:t>
            </a:r>
            <a:r>
              <a:rPr lang="en-GB" sz="2000" b="1" dirty="0">
                <a:solidFill>
                  <a:prstClr val="black"/>
                </a:solidFill>
                <a:latin typeface="Arial" panose="020B0604020202020204" pitchFamily="34" charset="0"/>
                <a:cs typeface="Arial" panose="020B0604020202020204" pitchFamily="34" charset="0"/>
              </a:rPr>
              <a:t> 3 </a:t>
            </a:r>
            <a:endParaRPr lang="en-GB" b="1" dirty="0">
              <a:solidFill>
                <a:srgbClr val="FF0000"/>
              </a:solidFill>
              <a:latin typeface="Arial" panose="020B0604020202020204" pitchFamily="34" charset="0"/>
            </a:endParaRPr>
          </a:p>
        </p:txBody>
      </p:sp>
    </p:spTree>
    <p:extLst>
      <p:ext uri="{BB962C8B-B14F-4D97-AF65-F5344CB8AC3E}">
        <p14:creationId xmlns:p14="http://schemas.microsoft.com/office/powerpoint/2010/main" val="3978247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7D146-8B21-536C-ADEC-0EC45DEEDBA2}"/>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819E1B15-A186-09FD-ED89-7C7A866758F3}"/>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2" name="Subtitle 11">
            <a:extLst>
              <a:ext uri="{FF2B5EF4-FFF2-40B4-BE49-F238E27FC236}">
                <a16:creationId xmlns:a16="http://schemas.microsoft.com/office/drawing/2014/main" id="{2C716F06-601E-4E6E-E0B7-D290411A7135}"/>
              </a:ext>
            </a:extLst>
          </p:cNvPr>
          <p:cNvSpPr>
            <a:spLocks noGrp="1"/>
          </p:cNvSpPr>
          <p:nvPr>
            <p:ph type="subTitle" idx="1"/>
          </p:nvPr>
        </p:nvSpPr>
        <p:spPr>
          <a:xfrm>
            <a:off x="1524000" y="1478604"/>
            <a:ext cx="9144000" cy="3779196"/>
          </a:xfrm>
        </p:spPr>
        <p:txBody>
          <a:bodyPr>
            <a:normAutofit/>
          </a:bodyPr>
          <a:lstStyle/>
          <a:p>
            <a:pPr>
              <a:lnSpc>
                <a:spcPct val="115000"/>
              </a:lnSpc>
              <a:spcAft>
                <a:spcPts val="1000"/>
              </a:spcAft>
            </a:pPr>
            <a:r>
              <a:rPr lang="en-GB" sz="2400" i="1" dirty="0">
                <a:solidFill>
                  <a:srgbClr val="000000"/>
                </a:solidFill>
                <a:effectLst/>
                <a:latin typeface="Arial" panose="020B0604020202020204" pitchFamily="34" charset="0"/>
                <a:ea typeface="Times New Roman" panose="02020603050405020304" pitchFamily="18" charset="0"/>
              </a:rPr>
              <a:t>Choose an international organisation of your choice and write a report to including the following key points.</a:t>
            </a:r>
          </a:p>
          <a:p>
            <a:pPr>
              <a:lnSpc>
                <a:spcPct val="115000"/>
              </a:lnSpc>
              <a:spcAft>
                <a:spcPts val="1000"/>
              </a:spcAft>
            </a:pP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buFont typeface="+mj-lt"/>
              <a:buAutoNum type="arabicPeriod"/>
            </a:pPr>
            <a:r>
              <a:rPr lang="en-GB" sz="1800" dirty="0">
                <a:solidFill>
                  <a:srgbClr val="000000"/>
                </a:solidFill>
                <a:effectLst/>
                <a:latin typeface="Calibri" panose="020F0502020204030204" pitchFamily="34" charset="0"/>
                <a:ea typeface="Times New Roman" panose="02020603050405020304" pitchFamily="18" charset="0"/>
              </a:rPr>
              <a:t>Critically analyse and apply relevant international business theories and models within an international context.</a:t>
            </a:r>
          </a:p>
          <a:p>
            <a:pPr marL="342900" lvl="0" indent="-342900">
              <a:lnSpc>
                <a:spcPct val="115000"/>
              </a:lnSpc>
              <a:spcAft>
                <a:spcPts val="1000"/>
              </a:spcAft>
              <a:buFont typeface="+mj-lt"/>
              <a:buAutoNum type="arabicPeriod"/>
            </a:pPr>
            <a:r>
              <a:rPr lang="en-GB" sz="1800" dirty="0">
                <a:solidFill>
                  <a:srgbClr val="000000"/>
                </a:solidFill>
                <a:effectLst/>
                <a:latin typeface="Calibri" panose="020F0502020204030204" pitchFamily="34" charset="0"/>
                <a:ea typeface="Times New Roman" panose="02020603050405020304" pitchFamily="18" charset="0"/>
              </a:rPr>
              <a:t>Critically appraise global practices and their impact on individuals and the organisation.</a:t>
            </a:r>
          </a:p>
          <a:p>
            <a:endParaRPr lang="en-GB" dirty="0"/>
          </a:p>
        </p:txBody>
      </p:sp>
      <p:sp>
        <p:nvSpPr>
          <p:cNvPr id="13" name="Navy Footer Strip" descr="Footer navy">
            <a:extLst>
              <a:ext uri="{FF2B5EF4-FFF2-40B4-BE49-F238E27FC236}">
                <a16:creationId xmlns:a16="http://schemas.microsoft.com/office/drawing/2014/main" id="{2B5C1D0B-2655-D59C-7866-F5B9B7CCB3D6}"/>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6E36D905-809C-E0C6-3ABB-34E55C7B0ACB}"/>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9B1187CB-1F89-D897-5B9C-CBC2CE9B95DE}"/>
              </a:ext>
            </a:extLst>
          </p:cNvPr>
          <p:cNvPicPr>
            <a:picLocks noChangeAspect="1"/>
          </p:cNvPicPr>
          <p:nvPr/>
        </p:nvPicPr>
        <p:blipFill>
          <a:blip r:embed="rId4"/>
          <a:stretch>
            <a:fillRect/>
          </a:stretch>
        </p:blipFill>
        <p:spPr>
          <a:xfrm>
            <a:off x="534811" y="6217213"/>
            <a:ext cx="1801495" cy="397654"/>
          </a:xfrm>
          <a:prstGeom prst="rect">
            <a:avLst/>
          </a:prstGeom>
        </p:spPr>
      </p:pic>
      <p:sp>
        <p:nvSpPr>
          <p:cNvPr id="16" name="Title 12">
            <a:extLst>
              <a:ext uri="{FF2B5EF4-FFF2-40B4-BE49-F238E27FC236}">
                <a16:creationId xmlns:a16="http://schemas.microsoft.com/office/drawing/2014/main" id="{8E01710D-3545-DC09-2B86-7DCA04546493}"/>
              </a:ext>
            </a:extLst>
          </p:cNvPr>
          <p:cNvSpPr>
            <a:spLocks noGrp="1"/>
          </p:cNvSpPr>
          <p:nvPr>
            <p:ph type="ctrTitle"/>
          </p:nvPr>
        </p:nvSpPr>
        <p:spPr>
          <a:xfrm>
            <a:off x="1446179" y="43980"/>
            <a:ext cx="9144000" cy="949628"/>
          </a:xfrm>
        </p:spPr>
        <p:txBody>
          <a:bodyPr/>
          <a:lstStyle/>
          <a:p>
            <a:r>
              <a:rPr kumimoji="0" lang="en-GB" sz="4400" b="1" i="0" u="none" strike="noStrike" kern="1200" cap="none" spc="0" normalizeH="0" baseline="0" noProof="0" dirty="0">
                <a:ln>
                  <a:noFill/>
                </a:ln>
                <a:solidFill>
                  <a:prstClr val="black"/>
                </a:solidFill>
                <a:effectLst/>
                <a:uLnTx/>
                <a:uFillTx/>
                <a:latin typeface="Calibri Light" panose="020F0302020204030204"/>
                <a:ea typeface="+mj-ea"/>
                <a:cs typeface="+mj-cs"/>
              </a:rPr>
              <a:t>Report guidance</a:t>
            </a:r>
            <a:endParaRPr lang="en-GB" b="1" dirty="0"/>
          </a:p>
        </p:txBody>
      </p:sp>
    </p:spTree>
    <p:extLst>
      <p:ext uri="{BB962C8B-B14F-4D97-AF65-F5344CB8AC3E}">
        <p14:creationId xmlns:p14="http://schemas.microsoft.com/office/powerpoint/2010/main" val="1837069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5C222-794E-9984-5DBC-8EAA87FF6D77}"/>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FD0B15FC-E19D-83F9-397E-D875AE05DE15}"/>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0BFFB171-6B10-D592-22BF-38FD138949A6}"/>
              </a:ext>
            </a:extLst>
          </p:cNvPr>
          <p:cNvSpPr>
            <a:spLocks noGrp="1"/>
          </p:cNvSpPr>
          <p:nvPr>
            <p:ph type="ctrTitle"/>
          </p:nvPr>
        </p:nvSpPr>
        <p:spPr>
          <a:xfrm>
            <a:off x="1397540" y="139869"/>
            <a:ext cx="9144000" cy="853739"/>
          </a:xfrm>
        </p:spPr>
        <p:txBody>
          <a:bodyPr>
            <a:normAutofit fontScale="90000"/>
          </a:bodyPr>
          <a:lstStyle/>
          <a:p>
            <a:r>
              <a:rPr lang="en-US" dirty="0"/>
              <a:t>Report guidance</a:t>
            </a:r>
            <a:endParaRPr lang="en-GB" dirty="0"/>
          </a:p>
        </p:txBody>
      </p:sp>
      <p:sp>
        <p:nvSpPr>
          <p:cNvPr id="12" name="Subtitle 11">
            <a:extLst>
              <a:ext uri="{FF2B5EF4-FFF2-40B4-BE49-F238E27FC236}">
                <a16:creationId xmlns:a16="http://schemas.microsoft.com/office/drawing/2014/main" id="{9C58F64B-4860-7208-8194-BAEE759AD37B}"/>
              </a:ext>
            </a:extLst>
          </p:cNvPr>
          <p:cNvSpPr>
            <a:spLocks noGrp="1"/>
          </p:cNvSpPr>
          <p:nvPr>
            <p:ph type="subTitle" idx="1"/>
          </p:nvPr>
        </p:nvSpPr>
        <p:spPr>
          <a:xfrm>
            <a:off x="865761" y="1103296"/>
            <a:ext cx="10767437" cy="4761096"/>
          </a:xfrm>
        </p:spPr>
        <p:txBody>
          <a:bodyPr>
            <a:normAutofit/>
          </a:bodyPr>
          <a:lstStyle/>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Layout of report</a:t>
            </a:r>
            <a:r>
              <a:rPr lang="en-GB" sz="1800" i="1" dirty="0">
                <a:solidFill>
                  <a:srgbClr val="000000"/>
                </a:solidFill>
                <a:effectLst/>
                <a:latin typeface="Arial" panose="020B0604020202020204" pitchFamily="34" charset="0"/>
                <a:ea typeface="Times New Roman" panose="02020603050405020304" pitchFamily="18" charset="0"/>
              </a:rPr>
              <a:t>: Your report should have the following structure:</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Title page</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This should normally include the title, your name and the name of the tutor to whom it is being submitted, date of submission, your course/department, and if applicable, the name of the person and/or organisation who has commissioned the report. Avoid “fancy” fonts and effects and do not include any clipart.</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Contents page</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A clear, well-formatted list of all the sections and sub-sections of the report. Do not forget to put the page numbers! If applicable, there should be a separate list of tables, figures, illustrations and/or appendices after the main index. Make sure that the headings in this list correspond exactly with those in your main body. It is best to do your list of contents right at the end.</a:t>
            </a:r>
            <a:endParaRPr lang="en-GB" sz="1800" dirty="0">
              <a:solidFill>
                <a:srgbClr val="000000"/>
              </a:solidFill>
              <a:effectLst/>
              <a:latin typeface="Calibri" panose="020F0502020204030204" pitchFamily="34" charset="0"/>
              <a:ea typeface="Times New Roman" panose="02020603050405020304" pitchFamily="18" charset="0"/>
            </a:endParaRPr>
          </a:p>
          <a:p>
            <a:endParaRPr lang="en-GB" dirty="0"/>
          </a:p>
        </p:txBody>
      </p:sp>
      <p:sp>
        <p:nvSpPr>
          <p:cNvPr id="13" name="Navy Footer Strip" descr="Footer navy">
            <a:extLst>
              <a:ext uri="{FF2B5EF4-FFF2-40B4-BE49-F238E27FC236}">
                <a16:creationId xmlns:a16="http://schemas.microsoft.com/office/drawing/2014/main" id="{E0C753CB-DEA5-C913-B6C3-7391D14B2304}"/>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F7D0FE1A-FFF9-1AAA-90DB-3BFDD10A1768}"/>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65506C64-0B72-530F-01B7-9CE833B92BAA}"/>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533868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867D9-8952-69B4-1CCB-23A2FA6A6A39}"/>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6DC0BE99-77D0-3163-2256-E38002EAA942}"/>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58FDDA25-C907-A3D2-1955-007B6DF0E461}"/>
              </a:ext>
            </a:extLst>
          </p:cNvPr>
          <p:cNvSpPr>
            <a:spLocks noGrp="1"/>
          </p:cNvSpPr>
          <p:nvPr>
            <p:ph type="ctrTitle"/>
          </p:nvPr>
        </p:nvSpPr>
        <p:spPr>
          <a:xfrm>
            <a:off x="1524000" y="120414"/>
            <a:ext cx="9144000" cy="755075"/>
          </a:xfrm>
        </p:spPr>
        <p:txBody>
          <a:bodyPr>
            <a:normAutofit fontScale="90000"/>
          </a:bodyPr>
          <a:lstStyle/>
          <a:p>
            <a:r>
              <a:rPr lang="en-US" dirty="0"/>
              <a:t>Report guidance</a:t>
            </a:r>
            <a:endParaRPr lang="en-GB" dirty="0"/>
          </a:p>
        </p:txBody>
      </p:sp>
      <p:sp>
        <p:nvSpPr>
          <p:cNvPr id="12" name="Subtitle 11">
            <a:extLst>
              <a:ext uri="{FF2B5EF4-FFF2-40B4-BE49-F238E27FC236}">
                <a16:creationId xmlns:a16="http://schemas.microsoft.com/office/drawing/2014/main" id="{2D4F8D33-3641-C581-B49F-47C9388EA0C0}"/>
              </a:ext>
            </a:extLst>
          </p:cNvPr>
          <p:cNvSpPr>
            <a:spLocks noGrp="1"/>
          </p:cNvSpPr>
          <p:nvPr>
            <p:ph type="subTitle" idx="1"/>
          </p:nvPr>
        </p:nvSpPr>
        <p:spPr>
          <a:xfrm>
            <a:off x="534811" y="993608"/>
            <a:ext cx="11657189" cy="4980472"/>
          </a:xfrm>
        </p:spPr>
        <p:txBody>
          <a:bodyPr>
            <a:normAutofit lnSpcReduction="10000"/>
          </a:bodyPr>
          <a:lstStyle/>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Introduction</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This should show that you have fully understood the task/brief and that you are going to cover everything required. Indicate the basic structure of the report. You should include just a little background/context and indicate the reasons for writing the report. This is where you set the scene, introduce your chosen organisation and purpose of the report.</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Main Analysis</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This is the substance of your report, with headings and sub-headings used to clearly indicate the different sections (unlike an essay). A "situation&gt;problem&gt;solution&gt;evaluation" approach may be appropriate. It is not sufficient to simply describe a situation. We will be looking for analysis and for a critical approach, application of project management theory, when appropriate, charts, diagrams, tables and appropriate Harvard referencing style can be used to reinforce your arguments, although sometimes it may be better to include these as an appendix. Do not include opinions, conclusions, or recommendations in this section. Think about focusing on the following areas discussed in your lectures.</a:t>
            </a:r>
            <a:endParaRPr lang="en-GB" sz="1800" dirty="0">
              <a:solidFill>
                <a:srgbClr val="000000"/>
              </a:solidFill>
              <a:effectLst/>
              <a:latin typeface="Calibri" panose="020F0502020204030204" pitchFamily="34" charset="0"/>
              <a:ea typeface="Times New Roman" panose="02020603050405020304" pitchFamily="18" charset="0"/>
            </a:endParaRPr>
          </a:p>
          <a:p>
            <a:endParaRPr lang="en-GB" dirty="0"/>
          </a:p>
        </p:txBody>
      </p:sp>
      <p:sp>
        <p:nvSpPr>
          <p:cNvPr id="13" name="Navy Footer Strip" descr="Footer navy">
            <a:extLst>
              <a:ext uri="{FF2B5EF4-FFF2-40B4-BE49-F238E27FC236}">
                <a16:creationId xmlns:a16="http://schemas.microsoft.com/office/drawing/2014/main" id="{400F4432-118F-AD75-D207-4BF1000DE988}"/>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A8E12BC5-22D4-6594-1754-C0FF4DFBDE17}"/>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E06C06EF-1E96-27B8-D613-E0426C0F7226}"/>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560688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913A0-4876-483F-2831-9106F35CDC16}"/>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B052BE90-2ABF-E3FF-7C91-C20B79DFA260}"/>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B83DF338-32F6-47AD-75DC-A5F0038F5575}"/>
              </a:ext>
            </a:extLst>
          </p:cNvPr>
          <p:cNvSpPr>
            <a:spLocks noGrp="1"/>
          </p:cNvSpPr>
          <p:nvPr>
            <p:ph type="ctrTitle"/>
          </p:nvPr>
        </p:nvSpPr>
        <p:spPr>
          <a:xfrm>
            <a:off x="1601821" y="92559"/>
            <a:ext cx="9144000" cy="920446"/>
          </a:xfrm>
        </p:spPr>
        <p:txBody>
          <a:bodyPr/>
          <a:lstStyle/>
          <a:p>
            <a:r>
              <a:rPr lang="en-US" dirty="0"/>
              <a:t>Report guidance</a:t>
            </a:r>
            <a:endParaRPr lang="en-GB" dirty="0"/>
          </a:p>
        </p:txBody>
      </p:sp>
      <p:sp>
        <p:nvSpPr>
          <p:cNvPr id="12" name="Subtitle 11">
            <a:extLst>
              <a:ext uri="{FF2B5EF4-FFF2-40B4-BE49-F238E27FC236}">
                <a16:creationId xmlns:a16="http://schemas.microsoft.com/office/drawing/2014/main" id="{A05CFCB2-6DFB-DCBE-80C3-F5E05983094C}"/>
              </a:ext>
            </a:extLst>
          </p:cNvPr>
          <p:cNvSpPr>
            <a:spLocks noGrp="1"/>
          </p:cNvSpPr>
          <p:nvPr>
            <p:ph type="subTitle" idx="1"/>
          </p:nvPr>
        </p:nvSpPr>
        <p:spPr>
          <a:xfrm>
            <a:off x="1118681" y="1256138"/>
            <a:ext cx="9549319" cy="4001662"/>
          </a:xfrm>
        </p:spPr>
        <p:txBody>
          <a:bodyPr>
            <a:normAutofit fontScale="70000" lnSpcReduction="20000"/>
          </a:bodyPr>
          <a:lstStyle/>
          <a:p>
            <a:pPr>
              <a:lnSpc>
                <a:spcPct val="115000"/>
              </a:lnSpc>
              <a:spcAft>
                <a:spcPts val="1000"/>
              </a:spcAft>
            </a:pPr>
            <a:r>
              <a:rPr lang="en-GB" sz="2400" i="1" dirty="0">
                <a:solidFill>
                  <a:srgbClr val="000000"/>
                </a:solidFill>
                <a:effectLst/>
                <a:latin typeface="Arial" panose="020B0604020202020204" pitchFamily="34" charset="0"/>
                <a:ea typeface="Times New Roman" panose="02020603050405020304" pitchFamily="18" charset="0"/>
              </a:rPr>
              <a:t>Focus on the following concepts in relation to your chosen organisation and the global business environment.</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Company's Strategic Approach: A Comparative Analysis</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Resource-Based View (RBV) and Key Resources</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Core Ideas, Values, and Differentiation</a:t>
            </a:r>
            <a:endParaRPr lang="en-GB" sz="24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2400" i="1" dirty="0">
                <a:solidFill>
                  <a:srgbClr val="000000"/>
                </a:solidFill>
                <a:effectLst/>
                <a:latin typeface="Arial" panose="020B0604020202020204" pitchFamily="34" charset="0"/>
                <a:ea typeface="Times New Roman" panose="02020603050405020304" pitchFamily="18" charset="0"/>
              </a:rPr>
              <a:t>As well as a critical analysis of the following, based around the literature discussed in the lectures and wider reading</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Recent Performance and Changes</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Business Model and Competitive Advantage</a:t>
            </a:r>
            <a:endParaRPr lang="en-GB" sz="24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GB" sz="2400" dirty="0">
                <a:solidFill>
                  <a:srgbClr val="000000"/>
                </a:solidFill>
                <a:effectLst/>
                <a:latin typeface="Arial" panose="020B0604020202020204" pitchFamily="34" charset="0"/>
                <a:ea typeface="Times New Roman" panose="02020603050405020304" pitchFamily="18" charset="0"/>
              </a:rPr>
              <a:t>Internationalisation and Innovation</a:t>
            </a:r>
            <a:endParaRPr lang="en-GB" sz="2400" dirty="0">
              <a:solidFill>
                <a:srgbClr val="000000"/>
              </a:solidFill>
              <a:effectLst/>
              <a:latin typeface="Calibri" panose="020F0502020204030204" pitchFamily="34" charset="0"/>
              <a:ea typeface="Times New Roman" panose="02020603050405020304" pitchFamily="18" charset="0"/>
            </a:endParaRPr>
          </a:p>
          <a:p>
            <a:endParaRPr lang="en-GB" dirty="0"/>
          </a:p>
        </p:txBody>
      </p:sp>
      <p:sp>
        <p:nvSpPr>
          <p:cNvPr id="13" name="Navy Footer Strip" descr="Footer navy">
            <a:extLst>
              <a:ext uri="{FF2B5EF4-FFF2-40B4-BE49-F238E27FC236}">
                <a16:creationId xmlns:a16="http://schemas.microsoft.com/office/drawing/2014/main" id="{63A0DFB7-D922-0CF3-69A9-6AF4410ECA4B}"/>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B063143D-E251-F09A-BFC8-B6D476C5E44A}"/>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B18AF053-A6DA-6FD4-720C-CF145B4F245D}"/>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850114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FC7CB-3A30-12B0-4A96-0ABFA672752C}"/>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BD6A8455-0DBC-B13F-56F1-6FF6606F1883}"/>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FB9C9321-38D4-D081-AA47-0CEDBA8EA964}"/>
              </a:ext>
            </a:extLst>
          </p:cNvPr>
          <p:cNvSpPr>
            <a:spLocks noGrp="1"/>
          </p:cNvSpPr>
          <p:nvPr>
            <p:ph type="ctrTitle"/>
          </p:nvPr>
        </p:nvSpPr>
        <p:spPr>
          <a:xfrm>
            <a:off x="1601821" y="92559"/>
            <a:ext cx="9144000" cy="920446"/>
          </a:xfrm>
        </p:spPr>
        <p:txBody>
          <a:bodyPr/>
          <a:lstStyle/>
          <a:p>
            <a:r>
              <a:rPr lang="en-US" dirty="0"/>
              <a:t>Report guidance</a:t>
            </a:r>
            <a:endParaRPr lang="en-GB" dirty="0"/>
          </a:p>
        </p:txBody>
      </p:sp>
      <p:sp>
        <p:nvSpPr>
          <p:cNvPr id="12" name="Subtitle 11">
            <a:extLst>
              <a:ext uri="{FF2B5EF4-FFF2-40B4-BE49-F238E27FC236}">
                <a16:creationId xmlns:a16="http://schemas.microsoft.com/office/drawing/2014/main" id="{4D244B4D-D24D-BA96-0D2F-8BEA168D616C}"/>
              </a:ext>
            </a:extLst>
          </p:cNvPr>
          <p:cNvSpPr>
            <a:spLocks noGrp="1"/>
          </p:cNvSpPr>
          <p:nvPr>
            <p:ph type="subTitle" idx="1"/>
          </p:nvPr>
        </p:nvSpPr>
        <p:spPr>
          <a:xfrm>
            <a:off x="1118681" y="1256138"/>
            <a:ext cx="9549319" cy="4001662"/>
          </a:xfrm>
        </p:spPr>
        <p:txBody>
          <a:bodyPr>
            <a:normAutofit fontScale="85000" lnSpcReduction="20000"/>
          </a:bodyPr>
          <a:lstStyle/>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Conclusion</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Your conclusion should draw out the implications of your findings, with deductions based on the facts described in your main body. Do not include any new material here.</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Recommendation</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These should follow on logically from your conclusion and be specific, measurable, and achievable. They should propose how the situation/problem could be improved by suggesting action to be taken for your implementation plan. A statement of cost should be included if you are recommending changes that have financial implications. Recommendations can be numbered if you wish.</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Think about the following.</a:t>
            </a:r>
            <a:endParaRPr lang="en-GB" sz="18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rPr>
              <a:t>Make recommendations on enhancing the company's strategic approach and maintaining its competitive advantage.</a:t>
            </a:r>
            <a:endParaRPr lang="en-GB" sz="1800" dirty="0">
              <a:solidFill>
                <a:srgbClr val="000000"/>
              </a:solidFill>
              <a:effectLst/>
              <a:latin typeface="Calibri" panose="020F0502020204030204" pitchFamily="34" charset="0"/>
              <a:ea typeface="Times New Roman" panose="02020603050405020304" pitchFamily="18" charset="0"/>
            </a:endParaRPr>
          </a:p>
          <a:p>
            <a:endParaRPr lang="en-GB" dirty="0"/>
          </a:p>
        </p:txBody>
      </p:sp>
      <p:sp>
        <p:nvSpPr>
          <p:cNvPr id="13" name="Navy Footer Strip" descr="Footer navy">
            <a:extLst>
              <a:ext uri="{FF2B5EF4-FFF2-40B4-BE49-F238E27FC236}">
                <a16:creationId xmlns:a16="http://schemas.microsoft.com/office/drawing/2014/main" id="{57D4B9DE-2411-197F-2438-7AA9D699FAB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FC130B21-E3A5-7DE0-290E-A8D53501A911}"/>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F2AB82D3-0793-1E8F-05EA-71FC0651B4E0}"/>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0155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8A39C-20E7-9F17-1404-B09D97233628}"/>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702DE239-C639-6EA0-87AF-FFCA424E0A70}"/>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EE7964D7-2A49-F5BF-95E4-044B9299C747}"/>
              </a:ext>
            </a:extLst>
          </p:cNvPr>
          <p:cNvSpPr>
            <a:spLocks noGrp="1"/>
          </p:cNvSpPr>
          <p:nvPr>
            <p:ph type="ctrTitle"/>
          </p:nvPr>
        </p:nvSpPr>
        <p:spPr>
          <a:xfrm>
            <a:off x="1601821" y="92559"/>
            <a:ext cx="9144000" cy="920446"/>
          </a:xfrm>
        </p:spPr>
        <p:txBody>
          <a:bodyPr/>
          <a:lstStyle/>
          <a:p>
            <a:r>
              <a:rPr lang="en-US" dirty="0"/>
              <a:t>Report guidance</a:t>
            </a:r>
            <a:endParaRPr lang="en-GB" dirty="0"/>
          </a:p>
        </p:txBody>
      </p:sp>
      <p:sp>
        <p:nvSpPr>
          <p:cNvPr id="12" name="Subtitle 11">
            <a:extLst>
              <a:ext uri="{FF2B5EF4-FFF2-40B4-BE49-F238E27FC236}">
                <a16:creationId xmlns:a16="http://schemas.microsoft.com/office/drawing/2014/main" id="{1A0AFAE1-BC2F-B24E-A61E-37EFB9E5FD28}"/>
              </a:ext>
            </a:extLst>
          </p:cNvPr>
          <p:cNvSpPr>
            <a:spLocks noGrp="1"/>
          </p:cNvSpPr>
          <p:nvPr>
            <p:ph type="subTitle" idx="1"/>
          </p:nvPr>
        </p:nvSpPr>
        <p:spPr>
          <a:xfrm>
            <a:off x="1118681" y="1256138"/>
            <a:ext cx="9549319" cy="4001662"/>
          </a:xfrm>
        </p:spPr>
        <p:txBody>
          <a:bodyPr>
            <a:normAutofit lnSpcReduction="10000"/>
          </a:bodyPr>
          <a:lstStyle/>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Bibliography/Reference list</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This is a list giving the full details of all the sources to which you have referred within your text. The recommended style is the Harvard method.</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b="1" i="1" dirty="0">
                <a:solidFill>
                  <a:srgbClr val="000000"/>
                </a:solidFill>
                <a:effectLst/>
                <a:latin typeface="Arial" panose="020B0604020202020204" pitchFamily="34" charset="0"/>
                <a:ea typeface="Times New Roman" panose="02020603050405020304" pitchFamily="18" charset="0"/>
              </a:rPr>
              <a:t>Appendices</a:t>
            </a:r>
            <a:endParaRPr lang="en-GB" sz="1800" dirty="0">
              <a:solidFill>
                <a:srgbClr val="000000"/>
              </a:solidFill>
              <a:effectLst/>
              <a:latin typeface="Calibri" panose="020F0502020204030204" pitchFamily="34" charset="0"/>
              <a:ea typeface="Times New Roman" panose="02020603050405020304" pitchFamily="18" charset="0"/>
            </a:endParaRPr>
          </a:p>
          <a:p>
            <a:pPr>
              <a:lnSpc>
                <a:spcPct val="115000"/>
              </a:lnSpc>
              <a:spcAft>
                <a:spcPts val="1000"/>
              </a:spcAft>
            </a:pPr>
            <a:r>
              <a:rPr lang="en-GB" sz="1800" i="1" dirty="0">
                <a:solidFill>
                  <a:srgbClr val="000000"/>
                </a:solidFill>
                <a:effectLst/>
                <a:latin typeface="Arial" panose="020B0604020202020204" pitchFamily="34" charset="0"/>
                <a:ea typeface="Times New Roman" panose="02020603050405020304" pitchFamily="18" charset="0"/>
              </a:rPr>
              <a:t>An appendix (plural=appendices) is detailed documentation of points you outline in your findings, for example, technical data, questionnaires, letters sent, tables, sketches, charts, leaflets etc. It is supplementary information which you consider to be too long or complicated or not quite relevant enough to include in your main body, but which still should be of interest to your reader. Each appendix should be referred to in your text. You should not include something as an appendix if it is not discussed in the main body.</a:t>
            </a:r>
            <a:endParaRPr lang="en-GB" sz="1800" dirty="0">
              <a:solidFill>
                <a:srgbClr val="000000"/>
              </a:solidFill>
              <a:effectLst/>
              <a:latin typeface="Calibri" panose="020F0502020204030204" pitchFamily="34" charset="0"/>
              <a:ea typeface="Times New Roman" panose="02020603050405020304" pitchFamily="18" charset="0"/>
            </a:endParaRPr>
          </a:p>
          <a:p>
            <a:endParaRPr lang="en-GB" dirty="0"/>
          </a:p>
        </p:txBody>
      </p:sp>
      <p:sp>
        <p:nvSpPr>
          <p:cNvPr id="13" name="Navy Footer Strip" descr="Footer navy">
            <a:extLst>
              <a:ext uri="{FF2B5EF4-FFF2-40B4-BE49-F238E27FC236}">
                <a16:creationId xmlns:a16="http://schemas.microsoft.com/office/drawing/2014/main" id="{242868D9-B5C4-0910-8E31-0044E26CCF67}"/>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9C9C9B16-BE47-A373-5015-D8FAA3E6CACC}"/>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5C9CE27E-3977-ADA2-4245-B5EF4F916C63}"/>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121817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8D413-4064-417D-353D-32BFF78C5976}"/>
            </a:ext>
          </a:extLst>
        </p:cNvPr>
        <p:cNvGrpSpPr/>
        <p:nvPr/>
      </p:nvGrpSpPr>
      <p:grpSpPr>
        <a:xfrm>
          <a:off x="0" y="0"/>
          <a:ext cx="0" cy="0"/>
          <a:chOff x="0" y="0"/>
          <a:chExt cx="0" cy="0"/>
        </a:xfrm>
      </p:grpSpPr>
      <p:pic>
        <p:nvPicPr>
          <p:cNvPr id="7" name="White Large Logo" descr="White Wrexham University logo">
            <a:extLst>
              <a:ext uri="{FF2B5EF4-FFF2-40B4-BE49-F238E27FC236}">
                <a16:creationId xmlns:a16="http://schemas.microsoft.com/office/drawing/2014/main" id="{2C8ACC0D-8107-63F3-86F3-1FAFC1C91E25}"/>
              </a:ext>
            </a:extLst>
          </p:cNvPr>
          <p:cNvPicPr>
            <a:picLocks noChangeAspect="1"/>
          </p:cNvPicPr>
          <p:nvPr/>
        </p:nvPicPr>
        <p:blipFill>
          <a:blip r:embed="rId2"/>
          <a:stretch>
            <a:fillRect/>
          </a:stretch>
        </p:blipFill>
        <p:spPr>
          <a:xfrm>
            <a:off x="7481990" y="4961420"/>
            <a:ext cx="4084539" cy="902972"/>
          </a:xfrm>
          <a:prstGeom prst="rect">
            <a:avLst/>
          </a:prstGeom>
        </p:spPr>
      </p:pic>
      <p:sp>
        <p:nvSpPr>
          <p:cNvPr id="10" name="Title 9">
            <a:extLst>
              <a:ext uri="{FF2B5EF4-FFF2-40B4-BE49-F238E27FC236}">
                <a16:creationId xmlns:a16="http://schemas.microsoft.com/office/drawing/2014/main" id="{D16BC559-D599-EBCC-8637-0B204F31A225}"/>
              </a:ext>
            </a:extLst>
          </p:cNvPr>
          <p:cNvSpPr>
            <a:spLocks noGrp="1"/>
          </p:cNvSpPr>
          <p:nvPr>
            <p:ph type="ctrTitle"/>
          </p:nvPr>
        </p:nvSpPr>
        <p:spPr>
          <a:xfrm>
            <a:off x="1601821" y="92559"/>
            <a:ext cx="9144000" cy="920446"/>
          </a:xfrm>
        </p:spPr>
        <p:txBody>
          <a:bodyPr/>
          <a:lstStyle/>
          <a:p>
            <a:r>
              <a:rPr lang="en-US" dirty="0"/>
              <a:t>Report guidance</a:t>
            </a:r>
            <a:endParaRPr lang="en-GB" dirty="0"/>
          </a:p>
        </p:txBody>
      </p:sp>
      <p:sp>
        <p:nvSpPr>
          <p:cNvPr id="12" name="Subtitle 11">
            <a:extLst>
              <a:ext uri="{FF2B5EF4-FFF2-40B4-BE49-F238E27FC236}">
                <a16:creationId xmlns:a16="http://schemas.microsoft.com/office/drawing/2014/main" id="{45572AB4-C8BB-B50E-8409-47E5974EF4DF}"/>
              </a:ext>
            </a:extLst>
          </p:cNvPr>
          <p:cNvSpPr>
            <a:spLocks noGrp="1"/>
          </p:cNvSpPr>
          <p:nvPr>
            <p:ph type="subTitle" idx="1"/>
          </p:nvPr>
        </p:nvSpPr>
        <p:spPr>
          <a:xfrm>
            <a:off x="1118681" y="1256138"/>
            <a:ext cx="9549319" cy="4001662"/>
          </a:xfrm>
        </p:spPr>
        <p:txBody>
          <a:bodyPr>
            <a:normAutofit/>
          </a:bodyPr>
          <a:lstStyle/>
          <a:p>
            <a:pPr marL="342900" lvl="0" indent="-342900">
              <a:lnSpc>
                <a:spcPct val="115000"/>
              </a:lnSpc>
              <a:spcAft>
                <a:spcPts val="1000"/>
              </a:spcAft>
              <a:buSzPts val="1000"/>
              <a:buFont typeface="Symbol" panose="05050102010706020507" pitchFamily="18" charset="2"/>
              <a:buChar char=""/>
              <a:tabLst>
                <a:tab pos="457200" algn="l"/>
              </a:tabLst>
            </a:pPr>
            <a:endParaRPr lang="en-GB" sz="1800" dirty="0">
              <a:solidFill>
                <a:srgbClr val="000000"/>
              </a:solidFill>
              <a:effectLst/>
              <a:latin typeface="Calibri" panose="020F0502020204030204" pitchFamily="34" charset="0"/>
              <a:ea typeface="Times New Roman" panose="02020603050405020304" pitchFamily="18" charset="0"/>
            </a:endParaRPr>
          </a:p>
          <a:p>
            <a:pPr marL="342900" lvl="0" indent="-342900">
              <a:lnSpc>
                <a:spcPct val="115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rPr>
              <a:t>Ensure the report is well-organised and follows a logical structure. </a:t>
            </a:r>
          </a:p>
          <a:p>
            <a:pPr marL="342900" lvl="0" indent="-342900">
              <a:lnSpc>
                <a:spcPct val="115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rPr>
              <a:t>Use clear and concise language. </a:t>
            </a:r>
          </a:p>
          <a:p>
            <a:pPr marL="342900" lvl="0" indent="-342900">
              <a:lnSpc>
                <a:spcPct val="115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rPr>
              <a:t>Avoid grammatical and spelling errors. </a:t>
            </a:r>
          </a:p>
          <a:p>
            <a:pPr marL="342900" lvl="0" indent="-342900">
              <a:lnSpc>
                <a:spcPct val="115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rPr>
              <a:t>Utilise headings and subheadings to enhance readability. </a:t>
            </a:r>
          </a:p>
          <a:p>
            <a:pPr marL="342900" lvl="0" indent="-342900">
              <a:lnSpc>
                <a:spcPct val="115000"/>
              </a:lnSpc>
              <a:spcAft>
                <a:spcPts val="1000"/>
              </a:spcAft>
              <a:buSzPts val="1000"/>
              <a:buFont typeface="Symbol" panose="05050102010706020507" pitchFamily="18" charset="2"/>
              <a:buChar char=""/>
              <a:tabLst>
                <a:tab pos="457200" algn="l"/>
              </a:tabLst>
            </a:pPr>
            <a:r>
              <a:rPr lang="en-GB" sz="1800" dirty="0">
                <a:solidFill>
                  <a:srgbClr val="000000"/>
                </a:solidFill>
                <a:effectLst/>
                <a:latin typeface="Calibri" panose="020F0502020204030204" pitchFamily="34" charset="0"/>
                <a:ea typeface="Times New Roman" panose="02020603050405020304" pitchFamily="18" charset="0"/>
              </a:rPr>
              <a:t>Evidence of critical thinking and analysis throughout. </a:t>
            </a:r>
          </a:p>
          <a:p>
            <a:endParaRPr lang="en-GB" dirty="0"/>
          </a:p>
        </p:txBody>
      </p:sp>
      <p:sp>
        <p:nvSpPr>
          <p:cNvPr id="13" name="Navy Footer Strip" descr="Footer navy">
            <a:extLst>
              <a:ext uri="{FF2B5EF4-FFF2-40B4-BE49-F238E27FC236}">
                <a16:creationId xmlns:a16="http://schemas.microsoft.com/office/drawing/2014/main" id="{19AB2F85-0711-C5A5-BB7D-D4FB7C883CD5}"/>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short orange tower">
            <a:extLst>
              <a:ext uri="{FF2B5EF4-FFF2-40B4-BE49-F238E27FC236}">
                <a16:creationId xmlns:a16="http://schemas.microsoft.com/office/drawing/2014/main" id="{E8190637-1AED-AB3C-C1E7-D31B6EFC8009}"/>
              </a:ext>
            </a:extLst>
          </p:cNvPr>
          <p:cNvPicPr>
            <a:picLocks noChangeAspect="1"/>
          </p:cNvPicPr>
          <p:nvPr/>
        </p:nvPicPr>
        <p:blipFill>
          <a:blip r:embed="rId3"/>
          <a:srcRect/>
          <a:stretch/>
        </p:blipFill>
        <p:spPr>
          <a:xfrm>
            <a:off x="11084876" y="5363376"/>
            <a:ext cx="548323" cy="1494624"/>
          </a:xfrm>
          <a:prstGeom prst="rect">
            <a:avLst/>
          </a:prstGeom>
        </p:spPr>
      </p:pic>
      <p:pic>
        <p:nvPicPr>
          <p:cNvPr id="15" name="Small White Logo" descr="Small WU logo">
            <a:extLst>
              <a:ext uri="{FF2B5EF4-FFF2-40B4-BE49-F238E27FC236}">
                <a16:creationId xmlns:a16="http://schemas.microsoft.com/office/drawing/2014/main" id="{9127E410-7904-FA5E-3EDA-271DB1D3AB6E}"/>
              </a:ext>
            </a:extLst>
          </p:cNvPr>
          <p:cNvPicPr>
            <a:picLocks noChangeAspect="1"/>
          </p:cNvPicPr>
          <p:nvPr/>
        </p:nvPicPr>
        <p:blipFill>
          <a:blip r:embed="rId4"/>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422184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B77D17EB858E4BB4FFA17E28B4173A" ma:contentTypeVersion="4" ma:contentTypeDescription="Create a new document." ma:contentTypeScope="" ma:versionID="cfc523aa3dec3be3ef62be456793b544">
  <xsd:schema xmlns:xsd="http://www.w3.org/2001/XMLSchema" xmlns:xs="http://www.w3.org/2001/XMLSchema" xmlns:p="http://schemas.microsoft.com/office/2006/metadata/properties" xmlns:ns2="5418a382-16e9-4b6e-9216-45c260aed3cc" targetNamespace="http://schemas.microsoft.com/office/2006/metadata/properties" ma:root="true" ma:fieldsID="1df7e6edaa7e62b3618a0805b8d257bc" ns2:_="">
    <xsd:import namespace="5418a382-16e9-4b6e-9216-45c260aed3c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18a382-16e9-4b6e-9216-45c260aed3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331F96D-9C28-49FC-A5C5-D4BB1C13E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418a382-16e9-4b6e-9216-45c260aed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BCC348-F142-4DD5-AF27-6E0BAE55BEC0}">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C157923-1598-482F-9F57-F59885C59B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33</TotalTime>
  <Words>1012</Words>
  <Application>Microsoft Office PowerPoint</Application>
  <PresentationFormat>Widescreen</PresentationFormat>
  <Paragraphs>103</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Calibri</vt:lpstr>
      <vt:lpstr>Calibri Light</vt:lpstr>
      <vt:lpstr>Symbol</vt:lpstr>
      <vt:lpstr>Office Theme</vt:lpstr>
      <vt:lpstr>BUS7C1 CORPORATE STRATEGY AND INTERNATIONAL MANAGEMENT </vt:lpstr>
      <vt:lpstr>Your Portfolio Assignment (4000 words)</vt:lpstr>
      <vt:lpstr>Report guidance</vt:lpstr>
      <vt:lpstr>Report guidance</vt:lpstr>
      <vt:lpstr>Report guidance</vt:lpstr>
      <vt:lpstr>Report guidance</vt:lpstr>
      <vt:lpstr>Report guidance</vt:lpstr>
      <vt:lpstr>Report guidance</vt:lpstr>
      <vt:lpstr>Report guidance</vt:lpstr>
      <vt:lpstr>Task</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Kayleigh Cottam</dc:creator>
  <cp:lastModifiedBy>Elan Kandaswamy</cp:lastModifiedBy>
  <cp:revision>1</cp:revision>
  <dcterms:created xsi:type="dcterms:W3CDTF">2025-01-20T12:55:22Z</dcterms:created>
  <dcterms:modified xsi:type="dcterms:W3CDTF">2025-06-30T16:18:40Z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0x010100A2B77D17EB858E4BB4FFA17E28B4173A</vt:lpwstr>
  </property>
</Properties>
</file>