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5" r:id="rId6"/>
    <p:sldId id="263" r:id="rId7"/>
    <p:sldId id="266" r:id="rId8"/>
    <p:sldId id="257" r:id="rId9"/>
    <p:sldId id="258" r:id="rId10"/>
    <p:sldId id="259" r:id="rId11"/>
    <p:sldId id="260" r:id="rId12"/>
    <p:sldId id="261" r:id="rId13"/>
    <p:sldId id="26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66206A-A0D9-4616-8CE9-C3CC233D9730}" v="10" dt="2025-06-27T15:48:02.2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n Kandaswamy" userId="af5e3964-0d1a-4bb7-b4b4-fbac1e66c1ea" providerId="ADAL" clId="{D066206A-A0D9-4616-8CE9-C3CC233D9730}"/>
    <pc:docChg chg="undo custSel addSld delSld modSld sldOrd">
      <pc:chgData name="Elan Kandaswamy" userId="af5e3964-0d1a-4bb7-b4b4-fbac1e66c1ea" providerId="ADAL" clId="{D066206A-A0D9-4616-8CE9-C3CC233D9730}" dt="2025-06-27T15:51:33.031" v="438" actId="14100"/>
      <pc:docMkLst>
        <pc:docMk/>
      </pc:docMkLst>
      <pc:sldChg chg="ord">
        <pc:chgData name="Elan Kandaswamy" userId="af5e3964-0d1a-4bb7-b4b4-fbac1e66c1ea" providerId="ADAL" clId="{D066206A-A0D9-4616-8CE9-C3CC233D9730}" dt="2025-06-27T15:35:01.056" v="98"/>
        <pc:sldMkLst>
          <pc:docMk/>
          <pc:sldMk cId="1387373666" sldId="257"/>
        </pc:sldMkLst>
      </pc:sldChg>
      <pc:sldChg chg="add">
        <pc:chgData name="Elan Kandaswamy" userId="af5e3964-0d1a-4bb7-b4b4-fbac1e66c1ea" providerId="ADAL" clId="{D066206A-A0D9-4616-8CE9-C3CC233D9730}" dt="2025-06-27T15:48:02.199" v="424"/>
        <pc:sldMkLst>
          <pc:docMk/>
          <pc:sldMk cId="1648439790" sldId="263"/>
        </pc:sldMkLst>
      </pc:sldChg>
      <pc:sldChg chg="modSp del mod">
        <pc:chgData name="Elan Kandaswamy" userId="af5e3964-0d1a-4bb7-b4b4-fbac1e66c1ea" providerId="ADAL" clId="{D066206A-A0D9-4616-8CE9-C3CC233D9730}" dt="2025-06-27T15:47:51.906" v="423" actId="2696"/>
        <pc:sldMkLst>
          <pc:docMk/>
          <pc:sldMk cId="3869144651" sldId="263"/>
        </pc:sldMkLst>
        <pc:graphicFrameChg chg="modGraphic">
          <ac:chgData name="Elan Kandaswamy" userId="af5e3964-0d1a-4bb7-b4b4-fbac1e66c1ea" providerId="ADAL" clId="{D066206A-A0D9-4616-8CE9-C3CC233D9730}" dt="2025-06-27T15:47:34.153" v="422" actId="12385"/>
          <ac:graphicFrameMkLst>
            <pc:docMk/>
            <pc:sldMk cId="3869144651" sldId="263"/>
            <ac:graphicFrameMk id="8" creationId="{02A1279C-E882-EA73-B239-8676A1C69CAB}"/>
          </ac:graphicFrameMkLst>
        </pc:graphicFrameChg>
      </pc:sldChg>
      <pc:sldChg chg="modSp add mod">
        <pc:chgData name="Elan Kandaswamy" userId="af5e3964-0d1a-4bb7-b4b4-fbac1e66c1ea" providerId="ADAL" clId="{D066206A-A0D9-4616-8CE9-C3CC233D9730}" dt="2025-06-27T15:51:33.031" v="438" actId="14100"/>
        <pc:sldMkLst>
          <pc:docMk/>
          <pc:sldMk cId="1917341000" sldId="265"/>
        </pc:sldMkLst>
        <pc:spChg chg="mod">
          <ac:chgData name="Elan Kandaswamy" userId="af5e3964-0d1a-4bb7-b4b4-fbac1e66c1ea" providerId="ADAL" clId="{D066206A-A0D9-4616-8CE9-C3CC233D9730}" dt="2025-06-27T15:51:21.030" v="437" actId="1076"/>
          <ac:spMkLst>
            <pc:docMk/>
            <pc:sldMk cId="1917341000" sldId="265"/>
            <ac:spMk id="2" creationId="{00C2C3D8-3088-03DC-AC3C-92F995EB0053}"/>
          </ac:spMkLst>
        </pc:spChg>
        <pc:spChg chg="mod">
          <ac:chgData name="Elan Kandaswamy" userId="af5e3964-0d1a-4bb7-b4b4-fbac1e66c1ea" providerId="ADAL" clId="{D066206A-A0D9-4616-8CE9-C3CC233D9730}" dt="2025-06-27T15:51:33.031" v="438" actId="14100"/>
          <ac:spMkLst>
            <pc:docMk/>
            <pc:sldMk cId="1917341000" sldId="265"/>
            <ac:spMk id="3" creationId="{58CAB5AD-EA9A-34D7-E4B3-32545680B69F}"/>
          </ac:spMkLst>
        </pc:spChg>
      </pc:sldChg>
      <pc:sldChg chg="modSp add mod">
        <pc:chgData name="Elan Kandaswamy" userId="af5e3964-0d1a-4bb7-b4b4-fbac1e66c1ea" providerId="ADAL" clId="{D066206A-A0D9-4616-8CE9-C3CC233D9730}" dt="2025-06-27T15:50:51.816" v="435" actId="27636"/>
        <pc:sldMkLst>
          <pc:docMk/>
          <pc:sldMk cId="1367168784" sldId="266"/>
        </pc:sldMkLst>
        <pc:spChg chg="mod">
          <ac:chgData name="Elan Kandaswamy" userId="af5e3964-0d1a-4bb7-b4b4-fbac1e66c1ea" providerId="ADAL" clId="{D066206A-A0D9-4616-8CE9-C3CC233D9730}" dt="2025-06-27T15:50:51.816" v="435" actId="27636"/>
          <ac:spMkLst>
            <pc:docMk/>
            <pc:sldMk cId="1367168784" sldId="266"/>
            <ac:spMk id="2" creationId="{1231E5E4-561E-8E8A-5882-3D83CF32852A}"/>
          </ac:spMkLst>
        </pc:spChg>
        <pc:spChg chg="mod">
          <ac:chgData name="Elan Kandaswamy" userId="af5e3964-0d1a-4bb7-b4b4-fbac1e66c1ea" providerId="ADAL" clId="{D066206A-A0D9-4616-8CE9-C3CC233D9730}" dt="2025-06-27T15:45:59.476" v="412" actId="1076"/>
          <ac:spMkLst>
            <pc:docMk/>
            <pc:sldMk cId="1367168784" sldId="266"/>
            <ac:spMk id="3" creationId="{FFA8F865-F0E7-E5B5-3100-3AE04F1DF1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DED6-FDA3-220C-62C6-1AC10D3B46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88AB4D6-22B3-9B02-02D0-3E42B8302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6E60FF0-078C-967F-1CB8-246A401EC755}"/>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5" name="Footer Placeholder 4">
            <a:extLst>
              <a:ext uri="{FF2B5EF4-FFF2-40B4-BE49-F238E27FC236}">
                <a16:creationId xmlns:a16="http://schemas.microsoft.com/office/drawing/2014/main" id="{1D29E0DC-9D8F-F5DB-56E4-00560F5FF0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1BEFF3-8392-D56E-A8F0-D1C86A3E52F5}"/>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331940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3DD9-B994-B89B-474E-677104ACCAE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F599E24-F8BC-2F7B-A6D2-4CD1DF25B9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F7801BB-FFDF-FCEF-DA95-7393604DE608}"/>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5" name="Footer Placeholder 4">
            <a:extLst>
              <a:ext uri="{FF2B5EF4-FFF2-40B4-BE49-F238E27FC236}">
                <a16:creationId xmlns:a16="http://schemas.microsoft.com/office/drawing/2014/main" id="{5F265731-A94E-B8C1-9D1D-2400435841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1C795A-AD2E-5960-55FF-826BAFCB418A}"/>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189962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DDD61-F2FD-45B2-0FB6-E0755418689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48BA5D9-6CEF-3FA1-1D78-7BCA9C3E75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E178441-7372-41AD-CD79-ECF7433F3CC0}"/>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5" name="Footer Placeholder 4">
            <a:extLst>
              <a:ext uri="{FF2B5EF4-FFF2-40B4-BE49-F238E27FC236}">
                <a16:creationId xmlns:a16="http://schemas.microsoft.com/office/drawing/2014/main" id="{7EB63980-101B-C5FB-DDFF-772649981E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7412C1-3C93-1DF3-F5F3-376ADA747BAE}"/>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113406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7C14-483A-5929-D7F8-29D6D6FF90B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ABB09A7-5BA5-7FB0-DDDF-FC1BE18209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BADE7FC-F3C5-25AE-8DC4-5DE97E838B34}"/>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5" name="Footer Placeholder 4">
            <a:extLst>
              <a:ext uri="{FF2B5EF4-FFF2-40B4-BE49-F238E27FC236}">
                <a16:creationId xmlns:a16="http://schemas.microsoft.com/office/drawing/2014/main" id="{DD1A3E9E-0665-0979-1273-21769CE7EB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8EFDA-B29B-94C8-9014-3DD88A8ED800}"/>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50908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146E-3043-0CEB-9D06-42F0E29AD0D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B5A4284-23D3-AC01-6001-0A1E275FC5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E31147-599C-C3BE-DA85-97FD7B56A3F2}"/>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5" name="Footer Placeholder 4">
            <a:extLst>
              <a:ext uri="{FF2B5EF4-FFF2-40B4-BE49-F238E27FC236}">
                <a16:creationId xmlns:a16="http://schemas.microsoft.com/office/drawing/2014/main" id="{AA281EF2-C2F4-3A13-D1B0-8441A17E1F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53D3E-1009-77D2-3B59-2096CB718683}"/>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28148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BA6F-4122-7556-27A5-8499EBF073D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C9F2405-1F1C-2E3F-868A-4B0F5BE4D0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B68A05D-7F75-8EDA-488D-52A07B6A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074124F-0B1E-540E-A5D2-D0114296D451}"/>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6" name="Footer Placeholder 5">
            <a:extLst>
              <a:ext uri="{FF2B5EF4-FFF2-40B4-BE49-F238E27FC236}">
                <a16:creationId xmlns:a16="http://schemas.microsoft.com/office/drawing/2014/main" id="{037D312D-485F-FBEB-6D4A-2046C41352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3C4E80-391E-8DE0-DBC8-91BAF60F9B8A}"/>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64392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C072-D4F2-6F27-747F-093FDF0915D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D9CEBC3-704B-231D-F72C-27DD5ED93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55BF8F-2C1B-8667-4FA3-354F1A3D7F9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C8314E3-6FF2-276D-1B5B-6654DBD5A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FBA218-5084-DEA0-7E0F-F17357AE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206E4EA-630F-8B06-0C73-EB50E8DF9769}"/>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8" name="Footer Placeholder 7">
            <a:extLst>
              <a:ext uri="{FF2B5EF4-FFF2-40B4-BE49-F238E27FC236}">
                <a16:creationId xmlns:a16="http://schemas.microsoft.com/office/drawing/2014/main" id="{147044DE-E1EC-46CE-BF2E-9FBD64952E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68AC3D-F552-4574-F49B-502F28971CC2}"/>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1894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C3EB-8CFB-49FA-371B-43CB6E42472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2007BB9-5972-7F40-A7B5-213EB8C4BF20}"/>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4" name="Footer Placeholder 3">
            <a:extLst>
              <a:ext uri="{FF2B5EF4-FFF2-40B4-BE49-F238E27FC236}">
                <a16:creationId xmlns:a16="http://schemas.microsoft.com/office/drawing/2014/main" id="{33D5A980-1987-98D4-06A3-7ABFD127F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F7201B-6591-60A8-EDAD-1F90B89F734A}"/>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59220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D9307-5467-827A-F1A4-C8BAE132D683}"/>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3" name="Footer Placeholder 2">
            <a:extLst>
              <a:ext uri="{FF2B5EF4-FFF2-40B4-BE49-F238E27FC236}">
                <a16:creationId xmlns:a16="http://schemas.microsoft.com/office/drawing/2014/main" id="{75A0D459-7C1D-6004-4AE7-6CA0093095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14F383-F4B3-5889-527E-31156C781731}"/>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131993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8B32-39A8-4986-B1D0-476CC1867B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33F5682-55E1-A85F-38DB-721B31286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59B2D0B-3A8A-DD9A-C547-65EEA7463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0E51DF-4163-9ED1-09AE-AEFC3A511417}"/>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6" name="Footer Placeholder 5">
            <a:extLst>
              <a:ext uri="{FF2B5EF4-FFF2-40B4-BE49-F238E27FC236}">
                <a16:creationId xmlns:a16="http://schemas.microsoft.com/office/drawing/2014/main" id="{8FCCA424-808E-FA5C-2A6D-E2BDD5083D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F661E8-DE4A-2F36-B653-50D20C373AF4}"/>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82594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5403-F6DB-7428-E1DE-184BB9388F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D7E4A51-3B4A-0CB8-E07C-85372E7E2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5BD53C-95CA-26B1-D1CA-D9B70317E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8D6EC2-9ACE-AE16-734E-5EEAEBE719F8}"/>
              </a:ext>
            </a:extLst>
          </p:cNvPr>
          <p:cNvSpPr>
            <a:spLocks noGrp="1"/>
          </p:cNvSpPr>
          <p:nvPr>
            <p:ph type="dt" sz="half" idx="10"/>
          </p:nvPr>
        </p:nvSpPr>
        <p:spPr/>
        <p:txBody>
          <a:bodyPr/>
          <a:lstStyle/>
          <a:p>
            <a:fld id="{3908692F-A4F7-47DF-A42A-71ED2F084083}" type="datetimeFigureOut">
              <a:rPr lang="en-GB" smtClean="0"/>
              <a:t>27/06/2025</a:t>
            </a:fld>
            <a:endParaRPr lang="en-GB"/>
          </a:p>
        </p:txBody>
      </p:sp>
      <p:sp>
        <p:nvSpPr>
          <p:cNvPr id="6" name="Footer Placeholder 5">
            <a:extLst>
              <a:ext uri="{FF2B5EF4-FFF2-40B4-BE49-F238E27FC236}">
                <a16:creationId xmlns:a16="http://schemas.microsoft.com/office/drawing/2014/main" id="{8699BC51-4960-2B99-93B0-D0FC8E03C9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4307FD-F837-AFC5-A39D-051647E11CA3}"/>
              </a:ext>
            </a:extLst>
          </p:cNvPr>
          <p:cNvSpPr>
            <a:spLocks noGrp="1"/>
          </p:cNvSpPr>
          <p:nvPr>
            <p:ph type="sldNum" sz="quarter" idx="12"/>
          </p:nvPr>
        </p:nvSpPr>
        <p:spPr/>
        <p:txBody>
          <a:bodyPr/>
          <a:lstStyle/>
          <a:p>
            <a:fld id="{0C9A8019-AE6B-4114-A9E1-A54835081BB0}" type="slidenum">
              <a:rPr lang="en-GB" smtClean="0"/>
              <a:t>‹#›</a:t>
            </a:fld>
            <a:endParaRPr lang="en-GB"/>
          </a:p>
        </p:txBody>
      </p:sp>
    </p:spTree>
    <p:extLst>
      <p:ext uri="{BB962C8B-B14F-4D97-AF65-F5344CB8AC3E}">
        <p14:creationId xmlns:p14="http://schemas.microsoft.com/office/powerpoint/2010/main" val="278874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4192F-B377-E7F2-2EDE-E487F0DC7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BD53084-4897-AF00-FF71-AA45855BA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10CFF41-6812-0893-830B-A512C1AD8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08692F-A4F7-47DF-A42A-71ED2F084083}" type="datetimeFigureOut">
              <a:rPr lang="en-GB" smtClean="0"/>
              <a:t>27/06/2025</a:t>
            </a:fld>
            <a:endParaRPr lang="en-GB"/>
          </a:p>
        </p:txBody>
      </p:sp>
      <p:sp>
        <p:nvSpPr>
          <p:cNvPr id="5" name="Footer Placeholder 4">
            <a:extLst>
              <a:ext uri="{FF2B5EF4-FFF2-40B4-BE49-F238E27FC236}">
                <a16:creationId xmlns:a16="http://schemas.microsoft.com/office/drawing/2014/main" id="{64CBCEE4-94DC-6F93-A758-C0E792B5A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A9A4C59-C55B-2F7F-7AF3-B5537D180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9A8019-AE6B-4114-A9E1-A54835081BB0}" type="slidenum">
              <a:rPr lang="en-GB" smtClean="0"/>
              <a:t>‹#›</a:t>
            </a:fld>
            <a:endParaRPr lang="en-GB"/>
          </a:p>
        </p:txBody>
      </p:sp>
    </p:spTree>
    <p:extLst>
      <p:ext uri="{BB962C8B-B14F-4D97-AF65-F5344CB8AC3E}">
        <p14:creationId xmlns:p14="http://schemas.microsoft.com/office/powerpoint/2010/main" val="99064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l Background" descr="Teal Background">
            <a:extLst>
              <a:ext uri="{FF2B5EF4-FFF2-40B4-BE49-F238E27FC236}">
                <a16:creationId xmlns:a16="http://schemas.microsoft.com/office/drawing/2014/main" id="{605B3382-AF78-338C-4F65-9E2DA933EB16}"/>
              </a:ext>
            </a:extLst>
          </p:cNvPr>
          <p:cNvSpPr/>
          <p:nvPr/>
        </p:nvSpPr>
        <p:spPr>
          <a:xfrm>
            <a:off x="0" y="-1"/>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D206E9-28A6-39A5-0C66-53448DDF3E0F}"/>
              </a:ext>
            </a:extLst>
          </p:cNvPr>
          <p:cNvSpPr>
            <a:spLocks noGrp="1"/>
          </p:cNvSpPr>
          <p:nvPr>
            <p:ph type="ctrTitle"/>
          </p:nvPr>
        </p:nvSpPr>
        <p:spPr>
          <a:xfrm>
            <a:off x="1564492" y="649480"/>
            <a:ext cx="5645285" cy="3770650"/>
          </a:xfrm>
        </p:spPr>
        <p:txBody>
          <a:bodyPr>
            <a:normAutofit fontScale="90000"/>
          </a:bodyPr>
          <a:lstStyle/>
          <a:p>
            <a:r>
              <a:rPr lang="en-US" dirty="0"/>
              <a:t>BUS7C1</a:t>
            </a:r>
            <a:br>
              <a:rPr lang="en-US" dirty="0"/>
            </a:br>
            <a:r>
              <a:rPr lang="en-US" sz="6000" dirty="0">
                <a:latin typeface="Arial" panose="020B0604020202020204" pitchFamily="34" charset="0"/>
                <a:cs typeface="Arial" panose="020B0604020202020204" pitchFamily="34" charset="0"/>
              </a:rPr>
              <a:t>CORPORATE STRATEGY AND INTERNATIONAL MANAGEMENT</a:t>
            </a:r>
            <a:endParaRPr lang="en-GB" dirty="0"/>
          </a:p>
        </p:txBody>
      </p:sp>
      <p:sp>
        <p:nvSpPr>
          <p:cNvPr id="3" name="Subtitle 2">
            <a:extLst>
              <a:ext uri="{FF2B5EF4-FFF2-40B4-BE49-F238E27FC236}">
                <a16:creationId xmlns:a16="http://schemas.microsoft.com/office/drawing/2014/main" id="{958B6594-1363-5E9C-C616-B3B40F5DD0F2}"/>
              </a:ext>
            </a:extLst>
          </p:cNvPr>
          <p:cNvSpPr>
            <a:spLocks noGrp="1"/>
          </p:cNvSpPr>
          <p:nvPr>
            <p:ph type="subTitle" idx="1"/>
          </p:nvPr>
        </p:nvSpPr>
        <p:spPr>
          <a:xfrm>
            <a:off x="1251626" y="4961420"/>
            <a:ext cx="4699165" cy="2798762"/>
          </a:xfrm>
        </p:spPr>
        <p:txBody>
          <a:bodyPr/>
          <a:lstStyle/>
          <a:p>
            <a:r>
              <a:rPr lang="en-US" dirty="0"/>
              <a:t>Tutorial 2 </a:t>
            </a:r>
          </a:p>
          <a:p>
            <a:r>
              <a:rPr lang="en-US" dirty="0"/>
              <a:t>Excel spreadsheet</a:t>
            </a:r>
            <a:endParaRPr lang="en-GB" dirty="0"/>
          </a:p>
        </p:txBody>
      </p:sp>
      <p:pic>
        <p:nvPicPr>
          <p:cNvPr id="5" name="Picture 4" descr="Orange asbract">
            <a:extLst>
              <a:ext uri="{FF2B5EF4-FFF2-40B4-BE49-F238E27FC236}">
                <a16:creationId xmlns:a16="http://schemas.microsoft.com/office/drawing/2014/main" id="{1B501C73-7221-23DE-5B80-12380B9D68D5}"/>
              </a:ext>
            </a:extLst>
          </p:cNvPr>
          <p:cNvPicPr>
            <a:picLocks noChangeAspect="1"/>
          </p:cNvPicPr>
          <p:nvPr/>
        </p:nvPicPr>
        <p:blipFill rotWithShape="1">
          <a:blip r:embed="rId2"/>
          <a:srcRect t="11996" r="12326"/>
          <a:stretch/>
        </p:blipFill>
        <p:spPr>
          <a:xfrm>
            <a:off x="8774269" y="0"/>
            <a:ext cx="3417732" cy="4720990"/>
          </a:xfrm>
          <a:prstGeom prst="rect">
            <a:avLst/>
          </a:prstGeom>
        </p:spPr>
      </p:pic>
      <p:pic>
        <p:nvPicPr>
          <p:cNvPr id="6" name="Navy Shape Logo" descr="Navy building shape holder">
            <a:extLst>
              <a:ext uri="{FF2B5EF4-FFF2-40B4-BE49-F238E27FC236}">
                <a16:creationId xmlns:a16="http://schemas.microsoft.com/office/drawing/2014/main" id="{3D89D502-3955-A8E5-3355-24945452D92A}"/>
              </a:ext>
            </a:extLst>
          </p:cNvPr>
          <p:cNvPicPr>
            <a:picLocks noChangeAspect="1"/>
          </p:cNvPicPr>
          <p:nvPr/>
        </p:nvPicPr>
        <p:blipFill>
          <a:blip r:embed="rId3"/>
          <a:stretch>
            <a:fillRect/>
          </a:stretch>
        </p:blipFill>
        <p:spPr>
          <a:xfrm>
            <a:off x="6356196" y="2352638"/>
            <a:ext cx="5835804" cy="4505361"/>
          </a:xfrm>
          <a:prstGeom prst="rect">
            <a:avLst/>
          </a:prstGeom>
        </p:spPr>
      </p:pic>
      <p:pic>
        <p:nvPicPr>
          <p:cNvPr id="7" name="White Large Logo" descr="White Wrexham University logo">
            <a:extLst>
              <a:ext uri="{FF2B5EF4-FFF2-40B4-BE49-F238E27FC236}">
                <a16:creationId xmlns:a16="http://schemas.microsoft.com/office/drawing/2014/main" id="{DFA17FAD-7107-D0D8-5BA0-977DFAFA09D0}"/>
              </a:ext>
            </a:extLst>
          </p:cNvPr>
          <p:cNvPicPr>
            <a:picLocks noChangeAspect="1"/>
          </p:cNvPicPr>
          <p:nvPr/>
        </p:nvPicPr>
        <p:blipFill>
          <a:blip r:embed="rId4"/>
          <a:stretch>
            <a:fillRect/>
          </a:stretch>
        </p:blipFill>
        <p:spPr>
          <a:xfrm>
            <a:off x="7481990" y="4961420"/>
            <a:ext cx="4084539" cy="902972"/>
          </a:xfrm>
          <a:prstGeom prst="rect">
            <a:avLst/>
          </a:prstGeom>
        </p:spPr>
      </p:pic>
      <p:pic>
        <p:nvPicPr>
          <p:cNvPr id="8" name="Picture 7" descr="Orange tall tower">
            <a:extLst>
              <a:ext uri="{FF2B5EF4-FFF2-40B4-BE49-F238E27FC236}">
                <a16:creationId xmlns:a16="http://schemas.microsoft.com/office/drawing/2014/main" id="{80E2D55E-706C-7A88-8553-F2882BB8A06F}"/>
              </a:ext>
            </a:extLst>
          </p:cNvPr>
          <p:cNvPicPr>
            <a:picLocks noChangeAspect="1"/>
          </p:cNvPicPr>
          <p:nvPr/>
        </p:nvPicPr>
        <p:blipFill>
          <a:blip r:embed="rId5"/>
          <a:srcRect/>
          <a:stretch/>
        </p:blipFill>
        <p:spPr>
          <a:xfrm>
            <a:off x="714605" y="649480"/>
            <a:ext cx="676364" cy="6208520"/>
          </a:xfrm>
          <a:prstGeom prst="rect">
            <a:avLst/>
          </a:prstGeom>
        </p:spPr>
      </p:pic>
    </p:spTree>
    <p:extLst>
      <p:ext uri="{BB962C8B-B14F-4D97-AF65-F5344CB8AC3E}">
        <p14:creationId xmlns:p14="http://schemas.microsoft.com/office/powerpoint/2010/main" val="198353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30CE2-95E9-F3C8-B0D2-EC0680DC6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27A474-700E-6884-2088-0261FFE65565}"/>
              </a:ext>
            </a:extLst>
          </p:cNvPr>
          <p:cNvSpPr>
            <a:spLocks noGrp="1"/>
          </p:cNvSpPr>
          <p:nvPr>
            <p:ph type="title"/>
          </p:nvPr>
        </p:nvSpPr>
        <p:spPr>
          <a:xfrm>
            <a:off x="702012" y="0"/>
            <a:ext cx="10515600" cy="948109"/>
          </a:xfrm>
        </p:spPr>
        <p:txBody>
          <a:bodyPr/>
          <a:lstStyle/>
          <a:p>
            <a:pPr algn="ctr"/>
            <a:r>
              <a:rPr lang="en-US" dirty="0"/>
              <a:t>Task</a:t>
            </a:r>
            <a:endParaRPr lang="en-GB" dirty="0"/>
          </a:p>
        </p:txBody>
      </p:sp>
      <p:sp>
        <p:nvSpPr>
          <p:cNvPr id="3" name="Content Placeholder 2">
            <a:extLst>
              <a:ext uri="{FF2B5EF4-FFF2-40B4-BE49-F238E27FC236}">
                <a16:creationId xmlns:a16="http://schemas.microsoft.com/office/drawing/2014/main" id="{A3362F22-8698-7790-1FF2-459DEE9102C9}"/>
              </a:ext>
            </a:extLst>
          </p:cNvPr>
          <p:cNvSpPr>
            <a:spLocks noGrp="1"/>
          </p:cNvSpPr>
          <p:nvPr>
            <p:ph idx="1"/>
          </p:nvPr>
        </p:nvSpPr>
        <p:spPr>
          <a:xfrm>
            <a:off x="209518" y="1264755"/>
            <a:ext cx="11149519" cy="5350112"/>
          </a:xfrm>
        </p:spPr>
        <p:txBody>
          <a:bodyPr>
            <a:normAutofit/>
          </a:bodyPr>
          <a:lstStyle/>
          <a:p>
            <a:r>
              <a:rPr lang="en-US" b="1" dirty="0"/>
              <a:t>Step 6: Add Filters</a:t>
            </a:r>
          </a:p>
          <a:p>
            <a:pPr>
              <a:buFont typeface="+mj-lt"/>
              <a:buAutoNum type="arabicPeriod"/>
            </a:pPr>
            <a:r>
              <a:rPr lang="en-US" dirty="0"/>
              <a:t>Highlight the header row (Row 3).</a:t>
            </a:r>
          </a:p>
          <a:p>
            <a:pPr>
              <a:buFont typeface="+mj-lt"/>
              <a:buAutoNum type="arabicPeriod"/>
            </a:pPr>
            <a:r>
              <a:rPr lang="en-US" dirty="0"/>
              <a:t>Go to the ribbon → </a:t>
            </a:r>
            <a:r>
              <a:rPr lang="en-US" b="1" dirty="0"/>
              <a:t>Data</a:t>
            </a:r>
            <a:r>
              <a:rPr lang="en-US" dirty="0"/>
              <a:t> → </a:t>
            </a:r>
            <a:r>
              <a:rPr lang="en-US" b="1" dirty="0"/>
              <a:t>Filter</a:t>
            </a:r>
            <a:r>
              <a:rPr lang="en-US" dirty="0"/>
              <a:t>.</a:t>
            </a:r>
          </a:p>
          <a:p>
            <a:pPr>
              <a:buFont typeface="+mj-lt"/>
              <a:buAutoNum type="arabicPeriod"/>
            </a:pPr>
            <a:r>
              <a:rPr lang="en-US" dirty="0"/>
              <a:t>Dropdown arrows will appear, allowing you to filter tasks by timeline, responsible team, or budget.</a:t>
            </a:r>
          </a:p>
          <a:p>
            <a:r>
              <a:rPr lang="en-US" b="1" dirty="0"/>
              <a:t>Step 7: Save and Review</a:t>
            </a:r>
          </a:p>
          <a:p>
            <a:pPr>
              <a:buFont typeface="+mj-lt"/>
              <a:buAutoNum type="arabicPeriod"/>
            </a:pPr>
            <a:r>
              <a:rPr lang="en-US" dirty="0"/>
              <a:t>Save your file.</a:t>
            </a:r>
          </a:p>
          <a:p>
            <a:pPr>
              <a:buFont typeface="+mj-lt"/>
              <a:buAutoNum type="arabicPeriod"/>
            </a:pPr>
            <a:r>
              <a:rPr lang="en-US" dirty="0"/>
              <a:t>Review to ensure all tasks, timelines, and responsibilities align with the strategies and learning outcomes.</a:t>
            </a:r>
          </a:p>
          <a:p>
            <a:endParaRPr lang="en-GB" dirty="0"/>
          </a:p>
        </p:txBody>
      </p:sp>
      <p:sp>
        <p:nvSpPr>
          <p:cNvPr id="4" name="Navy Footer Strip" descr="Footer navy">
            <a:extLst>
              <a:ext uri="{FF2B5EF4-FFF2-40B4-BE49-F238E27FC236}">
                <a16:creationId xmlns:a16="http://schemas.microsoft.com/office/drawing/2014/main" id="{F592E354-6A8D-D3C2-0330-1D59403F542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B2D69D3B-3322-0A0E-E5E9-0768D972BF04}"/>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8052AB84-CEBA-6819-460E-0B97EFB95AD7}"/>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312743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140D8-5BAB-F953-CCE1-6441BDC6E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D44DD-003C-6108-07F3-A33DA67DE54E}"/>
              </a:ext>
            </a:extLst>
          </p:cNvPr>
          <p:cNvSpPr>
            <a:spLocks noGrp="1"/>
          </p:cNvSpPr>
          <p:nvPr>
            <p:ph type="title"/>
          </p:nvPr>
        </p:nvSpPr>
        <p:spPr>
          <a:xfrm>
            <a:off x="702012" y="0"/>
            <a:ext cx="10515600" cy="948109"/>
          </a:xfrm>
        </p:spPr>
        <p:txBody>
          <a:bodyPr/>
          <a:lstStyle/>
          <a:p>
            <a:pPr algn="ctr"/>
            <a:r>
              <a:rPr lang="en-US" dirty="0"/>
              <a:t>Task</a:t>
            </a:r>
            <a:endParaRPr lang="en-GB" dirty="0"/>
          </a:p>
        </p:txBody>
      </p:sp>
      <p:sp>
        <p:nvSpPr>
          <p:cNvPr id="4" name="Navy Footer Strip" descr="Footer navy">
            <a:extLst>
              <a:ext uri="{FF2B5EF4-FFF2-40B4-BE49-F238E27FC236}">
                <a16:creationId xmlns:a16="http://schemas.microsoft.com/office/drawing/2014/main" id="{D669D27D-9241-1838-E474-6FB46197FC1D}"/>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94EDEE5D-305C-4EFF-9F3F-521DDB6A4C5C}"/>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454CE5C0-8D00-D5A1-1DC0-AFC25DE2E8FE}"/>
              </a:ext>
            </a:extLst>
          </p:cNvPr>
          <p:cNvPicPr>
            <a:picLocks noChangeAspect="1"/>
          </p:cNvPicPr>
          <p:nvPr/>
        </p:nvPicPr>
        <p:blipFill>
          <a:blip r:embed="rId3"/>
          <a:srcRect/>
          <a:stretch/>
        </p:blipFill>
        <p:spPr>
          <a:xfrm>
            <a:off x="11084876" y="5363376"/>
            <a:ext cx="548323" cy="1494624"/>
          </a:xfrm>
          <a:prstGeom prst="rect">
            <a:avLst/>
          </a:prstGeom>
        </p:spPr>
      </p:pic>
      <p:sp>
        <p:nvSpPr>
          <p:cNvPr id="7" name="Content Placeholder 6">
            <a:extLst>
              <a:ext uri="{FF2B5EF4-FFF2-40B4-BE49-F238E27FC236}">
                <a16:creationId xmlns:a16="http://schemas.microsoft.com/office/drawing/2014/main" id="{0F9942B3-216D-C0DA-860F-112D0367A8C6}"/>
              </a:ext>
            </a:extLst>
          </p:cNvPr>
          <p:cNvSpPr>
            <a:spLocks noGrp="1"/>
          </p:cNvSpPr>
          <p:nvPr>
            <p:ph idx="1"/>
          </p:nvPr>
        </p:nvSpPr>
        <p:spPr>
          <a:xfrm>
            <a:off x="843437" y="1558813"/>
            <a:ext cx="10515600" cy="3772598"/>
          </a:xfrm>
        </p:spPr>
        <p:txBody>
          <a:bodyPr/>
          <a:lstStyle/>
          <a:p>
            <a:pPr marL="0" indent="0">
              <a:buNone/>
            </a:pPr>
            <a:r>
              <a:rPr lang="en-US" dirty="0"/>
              <a:t>Present your findings to the class</a:t>
            </a:r>
            <a:endParaRPr lang="en-GB" dirty="0"/>
          </a:p>
        </p:txBody>
      </p:sp>
    </p:spTree>
    <p:extLst>
      <p:ext uri="{BB962C8B-B14F-4D97-AF65-F5344CB8AC3E}">
        <p14:creationId xmlns:p14="http://schemas.microsoft.com/office/powerpoint/2010/main" val="372837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EE052-4FE3-9020-D30F-0260B1EE7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2C3D8-3088-03DC-AC3C-92F995EB0053}"/>
              </a:ext>
            </a:extLst>
          </p:cNvPr>
          <p:cNvSpPr>
            <a:spLocks noGrp="1"/>
          </p:cNvSpPr>
          <p:nvPr>
            <p:ph type="title"/>
          </p:nvPr>
        </p:nvSpPr>
        <p:spPr>
          <a:xfrm>
            <a:off x="838200" y="314118"/>
            <a:ext cx="10515600" cy="915600"/>
          </a:xfrm>
        </p:spPr>
        <p:txBody>
          <a:bodyPr/>
          <a:lstStyle/>
          <a:p>
            <a:pPr algn="ctr"/>
            <a:r>
              <a:rPr lang="en-US" dirty="0">
                <a:latin typeface="Arial" panose="020B0604020202020204" pitchFamily="34" charset="0"/>
                <a:cs typeface="Arial" panose="020B0604020202020204" pitchFamily="34" charset="0"/>
              </a:rPr>
              <a:t>Tutorial Activity (Ref: Assignment Task 2)</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CAB5AD-EA9A-34D7-E4B3-32545680B69F}"/>
              </a:ext>
            </a:extLst>
          </p:cNvPr>
          <p:cNvSpPr>
            <a:spLocks noGrp="1"/>
          </p:cNvSpPr>
          <p:nvPr>
            <p:ph idx="1"/>
          </p:nvPr>
        </p:nvSpPr>
        <p:spPr>
          <a:xfrm>
            <a:off x="838200" y="1575515"/>
            <a:ext cx="10419735" cy="3706970"/>
          </a:xfrm>
        </p:spPr>
        <p:txBody>
          <a:bodyPr>
            <a:normAutofit/>
          </a:bodyPr>
          <a:lstStyle/>
          <a:p>
            <a:pPr marL="0" indent="0">
              <a:buNone/>
            </a:pPr>
            <a:r>
              <a:rPr lang="en-GB" b="1" i="1" dirty="0"/>
              <a:t>This is an individual task to prepare an Excel Spreadsheet focussing on the ‘Implementation Plan for Strategic and Operational Decisions’ (1000 words approximate).</a:t>
            </a:r>
            <a:endParaRPr lang="en-GB" dirty="0"/>
          </a:p>
          <a:p>
            <a:pPr marL="0" indent="0">
              <a:buNone/>
            </a:pPr>
            <a:r>
              <a:rPr lang="en-GB" i="1" dirty="0"/>
              <a:t>Your Excel spreadsheet will need to reflect the key aspects of your strategies and implementation plan, for example, defining strategy, specific action items, timeline for action, person/team responsible for action, realistic budget (in US$), and expected outcome.  </a:t>
            </a:r>
          </a:p>
          <a:p>
            <a:pPr marL="0" indent="0">
              <a:buNone/>
            </a:pPr>
            <a:r>
              <a:rPr lang="en-GB" dirty="0"/>
              <a:t>An example provided here for reference.</a:t>
            </a:r>
          </a:p>
          <a:p>
            <a:pPr marL="0" indent="0">
              <a:buNone/>
            </a:pPr>
            <a:endParaRPr lang="en-GB" i="1" dirty="0"/>
          </a:p>
        </p:txBody>
      </p:sp>
      <p:sp>
        <p:nvSpPr>
          <p:cNvPr id="4" name="Navy Footer Strip" descr="Footer navy">
            <a:extLst>
              <a:ext uri="{FF2B5EF4-FFF2-40B4-BE49-F238E27FC236}">
                <a16:creationId xmlns:a16="http://schemas.microsoft.com/office/drawing/2014/main" id="{D4B9E162-74C1-BD69-591C-A126ED1143F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A65CB2B9-98A8-5735-F5E9-1706C0D26D8A}"/>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7E0DF871-F8A7-D724-BD75-1EAEE4702DC8}"/>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191734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A698E-214F-BF06-C76E-43286C92A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6926F-2E4F-8A5C-E7B4-7D3D3DE33BFD}"/>
              </a:ext>
            </a:extLst>
          </p:cNvPr>
          <p:cNvSpPr>
            <a:spLocks noGrp="1"/>
          </p:cNvSpPr>
          <p:nvPr>
            <p:ph type="title"/>
          </p:nvPr>
        </p:nvSpPr>
        <p:spPr>
          <a:xfrm>
            <a:off x="702012" y="0"/>
            <a:ext cx="10515600" cy="948109"/>
          </a:xfrm>
        </p:spPr>
        <p:txBody>
          <a:bodyPr/>
          <a:lstStyle/>
          <a:p>
            <a:pPr algn="ctr"/>
            <a:r>
              <a:rPr lang="en-US" dirty="0"/>
              <a:t>Example</a:t>
            </a:r>
            <a:endParaRPr lang="en-GB" dirty="0"/>
          </a:p>
        </p:txBody>
      </p:sp>
      <p:graphicFrame>
        <p:nvGraphicFramePr>
          <p:cNvPr id="8" name="Content Placeholder 7">
            <a:extLst>
              <a:ext uri="{FF2B5EF4-FFF2-40B4-BE49-F238E27FC236}">
                <a16:creationId xmlns:a16="http://schemas.microsoft.com/office/drawing/2014/main" id="{02A1279C-E882-EA73-B239-8676A1C69CAB}"/>
              </a:ext>
            </a:extLst>
          </p:cNvPr>
          <p:cNvGraphicFramePr>
            <a:graphicFrameLocks noGrp="1"/>
          </p:cNvGraphicFramePr>
          <p:nvPr>
            <p:ph idx="1"/>
          </p:nvPr>
        </p:nvGraphicFramePr>
        <p:xfrm>
          <a:off x="838200" y="1558813"/>
          <a:ext cx="10515600" cy="3474720"/>
        </p:xfrm>
        <a:graphic>
          <a:graphicData uri="http://schemas.openxmlformats.org/drawingml/2006/table">
            <a:tbl>
              <a:tblPr>
                <a:tableStyleId>{616DA210-FB5B-4158-B5E0-FEB733F419BA}</a:tableStyleId>
              </a:tblPr>
              <a:tblGrid>
                <a:gridCol w="1752600">
                  <a:extLst>
                    <a:ext uri="{9D8B030D-6E8A-4147-A177-3AD203B41FA5}">
                      <a16:colId xmlns:a16="http://schemas.microsoft.com/office/drawing/2014/main" val="3369514788"/>
                    </a:ext>
                  </a:extLst>
                </a:gridCol>
                <a:gridCol w="1752600">
                  <a:extLst>
                    <a:ext uri="{9D8B030D-6E8A-4147-A177-3AD203B41FA5}">
                      <a16:colId xmlns:a16="http://schemas.microsoft.com/office/drawing/2014/main" val="2370455503"/>
                    </a:ext>
                  </a:extLst>
                </a:gridCol>
                <a:gridCol w="1752600">
                  <a:extLst>
                    <a:ext uri="{9D8B030D-6E8A-4147-A177-3AD203B41FA5}">
                      <a16:colId xmlns:a16="http://schemas.microsoft.com/office/drawing/2014/main" val="4168216258"/>
                    </a:ext>
                  </a:extLst>
                </a:gridCol>
                <a:gridCol w="1752600">
                  <a:extLst>
                    <a:ext uri="{9D8B030D-6E8A-4147-A177-3AD203B41FA5}">
                      <a16:colId xmlns:a16="http://schemas.microsoft.com/office/drawing/2014/main" val="3683448551"/>
                    </a:ext>
                  </a:extLst>
                </a:gridCol>
                <a:gridCol w="1752600">
                  <a:extLst>
                    <a:ext uri="{9D8B030D-6E8A-4147-A177-3AD203B41FA5}">
                      <a16:colId xmlns:a16="http://schemas.microsoft.com/office/drawing/2014/main" val="1923904001"/>
                    </a:ext>
                  </a:extLst>
                </a:gridCol>
                <a:gridCol w="1752600">
                  <a:extLst>
                    <a:ext uri="{9D8B030D-6E8A-4147-A177-3AD203B41FA5}">
                      <a16:colId xmlns:a16="http://schemas.microsoft.com/office/drawing/2014/main" val="2089344230"/>
                    </a:ext>
                  </a:extLst>
                </a:gridCol>
              </a:tblGrid>
              <a:tr h="0">
                <a:tc>
                  <a:txBody>
                    <a:bodyPr/>
                    <a:lstStyle/>
                    <a:p>
                      <a:r>
                        <a:rPr lang="en-GB" b="1"/>
                        <a:t>Strategy</a:t>
                      </a:r>
                      <a:endParaRPr lang="en-GB"/>
                    </a:p>
                  </a:txBody>
                  <a:tcPr anchor="ctr"/>
                </a:tc>
                <a:tc>
                  <a:txBody>
                    <a:bodyPr/>
                    <a:lstStyle/>
                    <a:p>
                      <a:r>
                        <a:rPr lang="en-GB" b="1"/>
                        <a:t>Action Items</a:t>
                      </a:r>
                      <a:endParaRPr lang="en-GB"/>
                    </a:p>
                  </a:txBody>
                  <a:tcPr anchor="ctr"/>
                </a:tc>
                <a:tc>
                  <a:txBody>
                    <a:bodyPr/>
                    <a:lstStyle/>
                    <a:p>
                      <a:r>
                        <a:rPr lang="en-GB" b="1"/>
                        <a:t>Timeline</a:t>
                      </a:r>
                      <a:endParaRPr lang="en-GB"/>
                    </a:p>
                  </a:txBody>
                  <a:tcPr anchor="ctr"/>
                </a:tc>
                <a:tc>
                  <a:txBody>
                    <a:bodyPr/>
                    <a:lstStyle/>
                    <a:p>
                      <a:r>
                        <a:rPr lang="en-GB" b="1"/>
                        <a:t>Responsible Person/Team</a:t>
                      </a:r>
                      <a:endParaRPr lang="en-GB"/>
                    </a:p>
                  </a:txBody>
                  <a:tcPr anchor="ctr"/>
                </a:tc>
                <a:tc>
                  <a:txBody>
                    <a:bodyPr/>
                    <a:lstStyle/>
                    <a:p>
                      <a:r>
                        <a:rPr lang="en-GB" b="1"/>
                        <a:t>Budget (in $)</a:t>
                      </a:r>
                      <a:endParaRPr lang="en-GB"/>
                    </a:p>
                  </a:txBody>
                  <a:tcPr anchor="ctr"/>
                </a:tc>
                <a:tc>
                  <a:txBody>
                    <a:bodyPr/>
                    <a:lstStyle/>
                    <a:p>
                      <a:r>
                        <a:rPr lang="en-GB" b="1"/>
                        <a:t>Expected Outcome</a:t>
                      </a:r>
                      <a:endParaRPr lang="en-GB"/>
                    </a:p>
                  </a:txBody>
                  <a:tcPr anchor="ctr"/>
                </a:tc>
                <a:extLst>
                  <a:ext uri="{0D108BD9-81ED-4DB2-BD59-A6C34878D82A}">
                    <a16:rowId xmlns:a16="http://schemas.microsoft.com/office/drawing/2014/main" val="2015576138"/>
                  </a:ext>
                </a:extLst>
              </a:tr>
              <a:tr h="0">
                <a:tc>
                  <a:txBody>
                    <a:bodyPr/>
                    <a:lstStyle/>
                    <a:p>
                      <a:r>
                        <a:rPr lang="en-GB"/>
                        <a:t>Market Expansion</a:t>
                      </a:r>
                    </a:p>
                  </a:txBody>
                  <a:tcPr anchor="ctr"/>
                </a:tc>
                <a:tc>
                  <a:txBody>
                    <a:bodyPr/>
                    <a:lstStyle/>
                    <a:p>
                      <a:r>
                        <a:rPr lang="en-GB"/>
                        <a:t>Conduct market research</a:t>
                      </a:r>
                    </a:p>
                  </a:txBody>
                  <a:tcPr anchor="ctr"/>
                </a:tc>
                <a:tc>
                  <a:txBody>
                    <a:bodyPr/>
                    <a:lstStyle/>
                    <a:p>
                      <a:r>
                        <a:rPr lang="en-GB"/>
                        <a:t>01/02/2025 - 28/02/2025</a:t>
                      </a:r>
                    </a:p>
                  </a:txBody>
                  <a:tcPr anchor="ctr"/>
                </a:tc>
                <a:tc>
                  <a:txBody>
                    <a:bodyPr/>
                    <a:lstStyle/>
                    <a:p>
                      <a:r>
                        <a:rPr lang="en-GB"/>
                        <a:t>Marketing Team</a:t>
                      </a:r>
                    </a:p>
                  </a:txBody>
                  <a:tcPr anchor="ctr"/>
                </a:tc>
                <a:tc>
                  <a:txBody>
                    <a:bodyPr/>
                    <a:lstStyle/>
                    <a:p>
                      <a:r>
                        <a:rPr lang="en-GB"/>
                        <a:t>10,000</a:t>
                      </a:r>
                    </a:p>
                  </a:txBody>
                  <a:tcPr anchor="ctr"/>
                </a:tc>
                <a:tc>
                  <a:txBody>
                    <a:bodyPr/>
                    <a:lstStyle/>
                    <a:p>
                      <a:r>
                        <a:rPr lang="en-GB"/>
                        <a:t>Identify 3 new markets</a:t>
                      </a:r>
                    </a:p>
                  </a:txBody>
                  <a:tcPr anchor="ctr"/>
                </a:tc>
                <a:extLst>
                  <a:ext uri="{0D108BD9-81ED-4DB2-BD59-A6C34878D82A}">
                    <a16:rowId xmlns:a16="http://schemas.microsoft.com/office/drawing/2014/main" val="2222297720"/>
                  </a:ext>
                </a:extLst>
              </a:tr>
              <a:tr h="0">
                <a:tc>
                  <a:txBody>
                    <a:bodyPr/>
                    <a:lstStyle/>
                    <a:p>
                      <a:r>
                        <a:rPr lang="en-GB"/>
                        <a:t>Market Expansion</a:t>
                      </a:r>
                    </a:p>
                  </a:txBody>
                  <a:tcPr anchor="ctr"/>
                </a:tc>
                <a:tc>
                  <a:txBody>
                    <a:bodyPr/>
                    <a:lstStyle/>
                    <a:p>
                      <a:r>
                        <a:rPr lang="en-GB" dirty="0"/>
                        <a:t>Develop partnerships</a:t>
                      </a:r>
                    </a:p>
                  </a:txBody>
                  <a:tcPr anchor="ctr"/>
                </a:tc>
                <a:tc>
                  <a:txBody>
                    <a:bodyPr/>
                    <a:lstStyle/>
                    <a:p>
                      <a:r>
                        <a:rPr lang="en-GB"/>
                        <a:t>01/03/2025 - 30/06/2025</a:t>
                      </a:r>
                    </a:p>
                  </a:txBody>
                  <a:tcPr anchor="ctr"/>
                </a:tc>
                <a:tc>
                  <a:txBody>
                    <a:bodyPr/>
                    <a:lstStyle/>
                    <a:p>
                      <a:r>
                        <a:rPr lang="en-GB"/>
                        <a:t>Marketing Team</a:t>
                      </a:r>
                    </a:p>
                  </a:txBody>
                  <a:tcPr anchor="ctr"/>
                </a:tc>
                <a:tc>
                  <a:txBody>
                    <a:bodyPr/>
                    <a:lstStyle/>
                    <a:p>
                      <a:r>
                        <a:rPr lang="en-GB"/>
                        <a:t>15,000</a:t>
                      </a:r>
                    </a:p>
                  </a:txBody>
                  <a:tcPr anchor="ctr"/>
                </a:tc>
                <a:tc>
                  <a:txBody>
                    <a:bodyPr/>
                    <a:lstStyle/>
                    <a:p>
                      <a:r>
                        <a:rPr lang="en-GB"/>
                        <a:t>2 new partnerships</a:t>
                      </a:r>
                    </a:p>
                  </a:txBody>
                  <a:tcPr anchor="ctr"/>
                </a:tc>
                <a:extLst>
                  <a:ext uri="{0D108BD9-81ED-4DB2-BD59-A6C34878D82A}">
                    <a16:rowId xmlns:a16="http://schemas.microsoft.com/office/drawing/2014/main" val="1026866730"/>
                  </a:ext>
                </a:extLst>
              </a:tr>
              <a:tr h="0">
                <a:tc>
                  <a:txBody>
                    <a:bodyPr/>
                    <a:lstStyle/>
                    <a:p>
                      <a:r>
                        <a:rPr lang="en-GB"/>
                        <a:t>Digital Presence</a:t>
                      </a:r>
                    </a:p>
                  </a:txBody>
                  <a:tcPr anchor="ctr"/>
                </a:tc>
                <a:tc>
                  <a:txBody>
                    <a:bodyPr/>
                    <a:lstStyle/>
                    <a:p>
                      <a:r>
                        <a:rPr lang="en-GB"/>
                        <a:t>Launch new website</a:t>
                      </a:r>
                    </a:p>
                  </a:txBody>
                  <a:tcPr anchor="ctr"/>
                </a:tc>
                <a:tc>
                  <a:txBody>
                    <a:bodyPr/>
                    <a:lstStyle/>
                    <a:p>
                      <a:r>
                        <a:rPr lang="en-GB" dirty="0"/>
                        <a:t>01/04/2025 - 31/05/2025</a:t>
                      </a:r>
                    </a:p>
                  </a:txBody>
                  <a:tcPr anchor="ctr"/>
                </a:tc>
                <a:tc>
                  <a:txBody>
                    <a:bodyPr/>
                    <a:lstStyle/>
                    <a:p>
                      <a:r>
                        <a:rPr lang="en-GB"/>
                        <a:t>Digital Team</a:t>
                      </a:r>
                    </a:p>
                  </a:txBody>
                  <a:tcPr anchor="ctr"/>
                </a:tc>
                <a:tc>
                  <a:txBody>
                    <a:bodyPr/>
                    <a:lstStyle/>
                    <a:p>
                      <a:r>
                        <a:rPr lang="en-GB"/>
                        <a:t>8,000</a:t>
                      </a:r>
                    </a:p>
                  </a:txBody>
                  <a:tcPr anchor="ctr"/>
                </a:tc>
                <a:tc>
                  <a:txBody>
                    <a:bodyPr/>
                    <a:lstStyle/>
                    <a:p>
                      <a:r>
                        <a:rPr lang="en-US"/>
                        <a:t>Website live by May 2025</a:t>
                      </a:r>
                    </a:p>
                  </a:txBody>
                  <a:tcPr anchor="ctr"/>
                </a:tc>
                <a:extLst>
                  <a:ext uri="{0D108BD9-81ED-4DB2-BD59-A6C34878D82A}">
                    <a16:rowId xmlns:a16="http://schemas.microsoft.com/office/drawing/2014/main" val="4109392268"/>
                  </a:ext>
                </a:extLst>
              </a:tr>
              <a:tr h="0">
                <a:tc>
                  <a:txBody>
                    <a:bodyPr/>
                    <a:lstStyle/>
                    <a:p>
                      <a:r>
                        <a:rPr lang="en-GB"/>
                        <a:t>Digital Presence</a:t>
                      </a:r>
                    </a:p>
                  </a:txBody>
                  <a:tcPr anchor="ctr"/>
                </a:tc>
                <a:tc>
                  <a:txBody>
                    <a:bodyPr/>
                    <a:lstStyle/>
                    <a:p>
                      <a:r>
                        <a:rPr lang="en-GB"/>
                        <a:t>Increase SEO efforts</a:t>
                      </a:r>
                    </a:p>
                  </a:txBody>
                  <a:tcPr anchor="ctr"/>
                </a:tc>
                <a:tc>
                  <a:txBody>
                    <a:bodyPr/>
                    <a:lstStyle/>
                    <a:p>
                      <a:r>
                        <a:rPr lang="en-GB"/>
                        <a:t>01/06/2025 - 30/09/2025</a:t>
                      </a:r>
                    </a:p>
                  </a:txBody>
                  <a:tcPr anchor="ctr"/>
                </a:tc>
                <a:tc>
                  <a:txBody>
                    <a:bodyPr/>
                    <a:lstStyle/>
                    <a:p>
                      <a:r>
                        <a:rPr lang="en-GB"/>
                        <a:t>Digital Team</a:t>
                      </a:r>
                    </a:p>
                  </a:txBody>
                  <a:tcPr anchor="ctr"/>
                </a:tc>
                <a:tc>
                  <a:txBody>
                    <a:bodyPr/>
                    <a:lstStyle/>
                    <a:p>
                      <a:r>
                        <a:rPr lang="en-GB"/>
                        <a:t>7,000</a:t>
                      </a:r>
                    </a:p>
                  </a:txBody>
                  <a:tcPr anchor="ctr"/>
                </a:tc>
                <a:tc>
                  <a:txBody>
                    <a:bodyPr/>
                    <a:lstStyle/>
                    <a:p>
                      <a:r>
                        <a:rPr lang="en-GB" dirty="0"/>
                        <a:t>30% increase in traffic</a:t>
                      </a:r>
                    </a:p>
                  </a:txBody>
                  <a:tcPr anchor="ctr"/>
                </a:tc>
                <a:extLst>
                  <a:ext uri="{0D108BD9-81ED-4DB2-BD59-A6C34878D82A}">
                    <a16:rowId xmlns:a16="http://schemas.microsoft.com/office/drawing/2014/main" val="2601463232"/>
                  </a:ext>
                </a:extLst>
              </a:tr>
            </a:tbl>
          </a:graphicData>
        </a:graphic>
      </p:graphicFrame>
      <p:sp>
        <p:nvSpPr>
          <p:cNvPr id="4" name="Navy Footer Strip" descr="Footer navy">
            <a:extLst>
              <a:ext uri="{FF2B5EF4-FFF2-40B4-BE49-F238E27FC236}">
                <a16:creationId xmlns:a16="http://schemas.microsoft.com/office/drawing/2014/main" id="{2EE4B27B-FD41-5947-1F14-1086100604A8}"/>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40AB4D2A-C8FF-B336-1628-2C4AD43B2F72}"/>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91090A49-3AEC-604C-0104-7EEAE1409A8E}"/>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164843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5F034-01A7-B7E1-6B7C-C677F1466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1E5E4-561E-8E8A-5882-3D83CF32852A}"/>
              </a:ext>
            </a:extLst>
          </p:cNvPr>
          <p:cNvSpPr>
            <a:spLocks noGrp="1"/>
          </p:cNvSpPr>
          <p:nvPr>
            <p:ph type="title"/>
          </p:nvPr>
        </p:nvSpPr>
        <p:spPr>
          <a:xfrm>
            <a:off x="676288" y="579024"/>
            <a:ext cx="10515600" cy="915600"/>
          </a:xfrm>
        </p:spPr>
        <p:txBody>
          <a:bodyPr>
            <a:normAutofit/>
          </a:bodyPr>
          <a:lstStyle/>
          <a:p>
            <a:pPr algn="ctr"/>
            <a:r>
              <a:rPr lang="en-US" dirty="0">
                <a:latin typeface="Arial" panose="020B0604020202020204" pitchFamily="34" charset="0"/>
                <a:cs typeface="Arial" panose="020B0604020202020204" pitchFamily="34" charset="0"/>
              </a:rPr>
              <a:t>Assignment Task 2 &amp; Learning Outcome</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A8F865-F0E7-E5B5-3100-3AE04F1DF1DC}"/>
              </a:ext>
            </a:extLst>
          </p:cNvPr>
          <p:cNvSpPr>
            <a:spLocks noGrp="1"/>
          </p:cNvSpPr>
          <p:nvPr>
            <p:ph idx="1"/>
          </p:nvPr>
        </p:nvSpPr>
        <p:spPr>
          <a:xfrm>
            <a:off x="956187" y="1656406"/>
            <a:ext cx="10515600" cy="3706970"/>
          </a:xfrm>
        </p:spPr>
        <p:txBody>
          <a:bodyPr>
            <a:normAutofit/>
          </a:bodyPr>
          <a:lstStyle/>
          <a:p>
            <a:pPr marL="0" indent="0">
              <a:buNone/>
            </a:pPr>
            <a:r>
              <a:rPr lang="en-GB" b="1" i="1" dirty="0"/>
              <a:t>Using the information from the report for Task 1, produce an excel spreadsheet outlining an implementation plan for the strategies you discussed.  Your outline should include timeline, who is responsible for managing that process and the budget needed answering the following learning outcome: </a:t>
            </a:r>
          </a:p>
          <a:p>
            <a:pPr marL="0" indent="0">
              <a:buNone/>
            </a:pPr>
            <a:r>
              <a:rPr lang="en-GB" dirty="0"/>
              <a:t>LO2: Critically appraise strategic and operational decision-making processes within a relevant business context and their complexity within the wider international business environment.</a:t>
            </a:r>
          </a:p>
        </p:txBody>
      </p:sp>
      <p:sp>
        <p:nvSpPr>
          <p:cNvPr id="4" name="Navy Footer Strip" descr="Footer navy">
            <a:extLst>
              <a:ext uri="{FF2B5EF4-FFF2-40B4-BE49-F238E27FC236}">
                <a16:creationId xmlns:a16="http://schemas.microsoft.com/office/drawing/2014/main" id="{4FA5EFB9-2C41-90D5-CA6A-FB8F0472806C}"/>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A2505A8E-F4D6-140E-0BDB-35EB66A72F25}"/>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457F24F7-6C9A-D0B2-63C6-462CA5C824A1}"/>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136716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FB8A-A158-4385-B37C-59AE193C7A09}"/>
              </a:ext>
            </a:extLst>
          </p:cNvPr>
          <p:cNvSpPr>
            <a:spLocks noGrp="1"/>
          </p:cNvSpPr>
          <p:nvPr>
            <p:ph type="title"/>
          </p:nvPr>
        </p:nvSpPr>
        <p:spPr>
          <a:xfrm>
            <a:off x="838200" y="18256"/>
            <a:ext cx="10515600" cy="915600"/>
          </a:xfrm>
        </p:spPr>
        <p:txBody>
          <a:bodyPr/>
          <a:lstStyle/>
          <a:p>
            <a:pPr algn="ctr"/>
            <a:r>
              <a:rPr lang="en-US" dirty="0">
                <a:latin typeface="Arial" panose="020B0604020202020204" pitchFamily="34" charset="0"/>
                <a:cs typeface="Arial" panose="020B0604020202020204" pitchFamily="34" charset="0"/>
              </a:rPr>
              <a:t>Guidance</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CB3E875-0C13-C392-0E7E-F340727088D0}"/>
              </a:ext>
            </a:extLst>
          </p:cNvPr>
          <p:cNvSpPr>
            <a:spLocks noGrp="1"/>
          </p:cNvSpPr>
          <p:nvPr>
            <p:ph idx="1"/>
          </p:nvPr>
        </p:nvSpPr>
        <p:spPr>
          <a:xfrm>
            <a:off x="838200" y="933856"/>
            <a:ext cx="10515600" cy="5243107"/>
          </a:xfrm>
        </p:spPr>
        <p:txBody>
          <a:bodyPr>
            <a:normAutofit/>
          </a:bodyPr>
          <a:lstStyle/>
          <a:p>
            <a:r>
              <a:rPr lang="en-US" b="1" dirty="0"/>
              <a:t>Step 1: Open Excel and Create a New Workbook</a:t>
            </a:r>
          </a:p>
          <a:p>
            <a:pPr>
              <a:buFont typeface="+mj-lt"/>
              <a:buAutoNum type="arabicPeriod"/>
            </a:pPr>
            <a:r>
              <a:rPr lang="en-US" dirty="0"/>
              <a:t>Open Microsoft Excel and create a new blank workbook.</a:t>
            </a:r>
          </a:p>
          <a:p>
            <a:pPr>
              <a:buFont typeface="+mj-lt"/>
              <a:buAutoNum type="arabicPeriod"/>
            </a:pPr>
            <a:r>
              <a:rPr lang="en-US" dirty="0"/>
              <a:t>Save the file as </a:t>
            </a:r>
            <a:r>
              <a:rPr lang="en-US" b="1" dirty="0"/>
              <a:t>Implementation_Plan.xlsx</a:t>
            </a:r>
            <a:r>
              <a:rPr lang="en-US" dirty="0"/>
              <a:t> to keep track of your work.</a:t>
            </a:r>
          </a:p>
          <a:p>
            <a:endParaRPr lang="en-GB" dirty="0"/>
          </a:p>
        </p:txBody>
      </p:sp>
      <p:sp>
        <p:nvSpPr>
          <p:cNvPr id="4" name="Navy Footer Strip" descr="Footer navy">
            <a:extLst>
              <a:ext uri="{FF2B5EF4-FFF2-40B4-BE49-F238E27FC236}">
                <a16:creationId xmlns:a16="http://schemas.microsoft.com/office/drawing/2014/main" id="{2B5FAFF7-A91C-71B3-6052-27F8B2F4F7C0}"/>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9C930C35-AB1F-D5B4-CCBC-0170CFD0B189}"/>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D96E58C4-F030-EFCD-BF39-887CCD46E1C1}"/>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138737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60317-01C5-AAE5-8F82-A76517055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84E11-BD50-8550-E567-FEEA969D8996}"/>
              </a:ext>
            </a:extLst>
          </p:cNvPr>
          <p:cNvSpPr>
            <a:spLocks noGrp="1"/>
          </p:cNvSpPr>
          <p:nvPr>
            <p:ph type="title"/>
          </p:nvPr>
        </p:nvSpPr>
        <p:spPr>
          <a:xfrm>
            <a:off x="838200" y="18256"/>
            <a:ext cx="10515600" cy="993422"/>
          </a:xfrm>
        </p:spPr>
        <p:txBody>
          <a:bodyPr/>
          <a:lstStyle/>
          <a:p>
            <a:pPr algn="ctr"/>
            <a:r>
              <a:rPr lang="en-US" dirty="0">
                <a:latin typeface="Arial" panose="020B0604020202020204" pitchFamily="34" charset="0"/>
                <a:cs typeface="Arial" panose="020B0604020202020204" pitchFamily="34" charset="0"/>
              </a:rPr>
              <a:t>Guidance</a:t>
            </a:r>
            <a:endParaRPr lang="en-GB" dirty="0"/>
          </a:p>
        </p:txBody>
      </p:sp>
      <p:sp>
        <p:nvSpPr>
          <p:cNvPr id="3" name="Content Placeholder 2">
            <a:extLst>
              <a:ext uri="{FF2B5EF4-FFF2-40B4-BE49-F238E27FC236}">
                <a16:creationId xmlns:a16="http://schemas.microsoft.com/office/drawing/2014/main" id="{58180C05-618C-2E83-8D12-AD7BC0B051B9}"/>
              </a:ext>
            </a:extLst>
          </p:cNvPr>
          <p:cNvSpPr>
            <a:spLocks noGrp="1"/>
          </p:cNvSpPr>
          <p:nvPr>
            <p:ph idx="1"/>
          </p:nvPr>
        </p:nvSpPr>
        <p:spPr>
          <a:xfrm>
            <a:off x="838200" y="1011678"/>
            <a:ext cx="10515600" cy="5165285"/>
          </a:xfrm>
        </p:spPr>
        <p:txBody>
          <a:bodyPr>
            <a:normAutofit fontScale="92500" lnSpcReduction="20000"/>
          </a:bodyPr>
          <a:lstStyle/>
          <a:p>
            <a:r>
              <a:rPr lang="en-US" b="1" dirty="0"/>
              <a:t>Step 2: Create a Title and Headers</a:t>
            </a:r>
          </a:p>
          <a:p>
            <a:pPr>
              <a:buFont typeface="+mj-lt"/>
              <a:buAutoNum type="arabicPeriod"/>
            </a:pPr>
            <a:r>
              <a:rPr lang="en-US" b="1" dirty="0"/>
              <a:t>Title</a:t>
            </a:r>
            <a:r>
              <a:rPr lang="en-US" dirty="0"/>
              <a:t>:</a:t>
            </a:r>
          </a:p>
          <a:p>
            <a:pPr marL="742950" lvl="1" indent="-285750">
              <a:buFont typeface="+mj-lt"/>
              <a:buAutoNum type="arabicPeriod"/>
            </a:pPr>
            <a:r>
              <a:rPr lang="en-US" dirty="0"/>
              <a:t>In </a:t>
            </a:r>
            <a:r>
              <a:rPr lang="en-US" b="1" dirty="0"/>
              <a:t>Cell A1</a:t>
            </a:r>
            <a:r>
              <a:rPr lang="en-US" dirty="0"/>
              <a:t>, type: </a:t>
            </a:r>
            <a:r>
              <a:rPr lang="en-US" b="1" dirty="0"/>
              <a:t>Implementation Plan for Strategic and Operational Decisions</a:t>
            </a:r>
            <a:r>
              <a:rPr lang="en-US" dirty="0"/>
              <a:t>.</a:t>
            </a:r>
          </a:p>
          <a:p>
            <a:pPr marL="742950" lvl="1" indent="-285750">
              <a:buFont typeface="+mj-lt"/>
              <a:buAutoNum type="arabicPeriod"/>
            </a:pPr>
            <a:r>
              <a:rPr lang="en-US" dirty="0"/>
              <a:t>Merge the cells </a:t>
            </a:r>
            <a:r>
              <a:rPr lang="en-US" b="1" dirty="0"/>
              <a:t>A1:F1</a:t>
            </a:r>
            <a:r>
              <a:rPr lang="en-US" dirty="0"/>
              <a:t> (select them, then go to the ribbon → </a:t>
            </a:r>
            <a:r>
              <a:rPr lang="en-US" b="1" dirty="0"/>
              <a:t>Merge &amp; Center</a:t>
            </a:r>
            <a:r>
              <a:rPr lang="en-US" dirty="0"/>
              <a:t>).</a:t>
            </a:r>
          </a:p>
          <a:p>
            <a:pPr marL="742950" lvl="1" indent="-285750">
              <a:buFont typeface="+mj-lt"/>
              <a:buAutoNum type="arabicPeriod"/>
            </a:pPr>
            <a:r>
              <a:rPr lang="en-US" dirty="0"/>
              <a:t>Format the title with bold text, a larger font size, and a background color (e.g., light blue).</a:t>
            </a:r>
          </a:p>
          <a:p>
            <a:pPr>
              <a:buFont typeface="+mj-lt"/>
              <a:buAutoNum type="arabicPeriod"/>
            </a:pPr>
            <a:r>
              <a:rPr lang="en-US" b="1" dirty="0"/>
              <a:t>Headers</a:t>
            </a:r>
            <a:r>
              <a:rPr lang="en-US" dirty="0"/>
              <a:t>:</a:t>
            </a:r>
          </a:p>
          <a:p>
            <a:pPr marL="742950" lvl="1" indent="-285750">
              <a:buFont typeface="+mj-lt"/>
              <a:buAutoNum type="arabicPeriod"/>
            </a:pPr>
            <a:r>
              <a:rPr lang="en-US" dirty="0"/>
              <a:t>In </a:t>
            </a:r>
            <a:r>
              <a:rPr lang="en-US" b="1" dirty="0"/>
              <a:t>Row 3</a:t>
            </a:r>
            <a:r>
              <a:rPr lang="en-US" dirty="0"/>
              <a:t>, add the following headers in </a:t>
            </a:r>
            <a:r>
              <a:rPr lang="en-US" b="1" dirty="0"/>
              <a:t>Columns A to F</a:t>
            </a:r>
            <a:r>
              <a:rPr lang="en-US" dirty="0"/>
              <a:t>:</a:t>
            </a:r>
          </a:p>
          <a:p>
            <a:pPr marL="1143000" lvl="2" indent="-228600">
              <a:buFont typeface="+mj-lt"/>
              <a:buAutoNum type="arabicPeriod"/>
            </a:pPr>
            <a:r>
              <a:rPr lang="en-US" b="1" dirty="0"/>
              <a:t>A3</a:t>
            </a:r>
            <a:r>
              <a:rPr lang="en-US" dirty="0"/>
              <a:t>: Strategy</a:t>
            </a:r>
          </a:p>
          <a:p>
            <a:pPr marL="1143000" lvl="2" indent="-228600">
              <a:buFont typeface="+mj-lt"/>
              <a:buAutoNum type="arabicPeriod"/>
            </a:pPr>
            <a:r>
              <a:rPr lang="en-US" b="1" dirty="0"/>
              <a:t>B3</a:t>
            </a:r>
            <a:r>
              <a:rPr lang="en-US" dirty="0"/>
              <a:t>: Action Items</a:t>
            </a:r>
          </a:p>
          <a:p>
            <a:pPr marL="1143000" lvl="2" indent="-228600">
              <a:buFont typeface="+mj-lt"/>
              <a:buAutoNum type="arabicPeriod"/>
            </a:pPr>
            <a:r>
              <a:rPr lang="en-US" b="1" dirty="0"/>
              <a:t>C3</a:t>
            </a:r>
            <a:r>
              <a:rPr lang="en-US" dirty="0"/>
              <a:t>: Timeline</a:t>
            </a:r>
          </a:p>
          <a:p>
            <a:pPr marL="1143000" lvl="2" indent="-228600">
              <a:buFont typeface="+mj-lt"/>
              <a:buAutoNum type="arabicPeriod"/>
            </a:pPr>
            <a:r>
              <a:rPr lang="en-US" b="1" dirty="0"/>
              <a:t>D3</a:t>
            </a:r>
            <a:r>
              <a:rPr lang="en-US" dirty="0"/>
              <a:t>: Responsible Person/Team</a:t>
            </a:r>
          </a:p>
          <a:p>
            <a:pPr marL="1143000" lvl="2" indent="-228600">
              <a:buFont typeface="+mj-lt"/>
              <a:buAutoNum type="arabicPeriod"/>
            </a:pPr>
            <a:r>
              <a:rPr lang="en-US" b="1" dirty="0"/>
              <a:t>E3</a:t>
            </a:r>
            <a:r>
              <a:rPr lang="en-US" dirty="0"/>
              <a:t>: Budget (in $)</a:t>
            </a:r>
          </a:p>
          <a:p>
            <a:pPr marL="1143000" lvl="2" indent="-228600">
              <a:buFont typeface="+mj-lt"/>
              <a:buAutoNum type="arabicPeriod"/>
            </a:pPr>
            <a:r>
              <a:rPr lang="en-US" b="1" dirty="0"/>
              <a:t>F3</a:t>
            </a:r>
            <a:r>
              <a:rPr lang="en-US" dirty="0"/>
              <a:t>: Expected Outcome</a:t>
            </a:r>
          </a:p>
          <a:p>
            <a:pPr marL="742950" lvl="1" indent="-285750">
              <a:buFont typeface="+mj-lt"/>
              <a:buAutoNum type="arabicPeriod"/>
            </a:pPr>
            <a:r>
              <a:rPr lang="en-US" dirty="0"/>
              <a:t>Format the headers with bold text and add a background color for clarity (e.g., light gray).</a:t>
            </a:r>
          </a:p>
          <a:p>
            <a:endParaRPr lang="en-GB" dirty="0"/>
          </a:p>
        </p:txBody>
      </p:sp>
      <p:sp>
        <p:nvSpPr>
          <p:cNvPr id="4" name="Navy Footer Strip" descr="Footer navy">
            <a:extLst>
              <a:ext uri="{FF2B5EF4-FFF2-40B4-BE49-F238E27FC236}">
                <a16:creationId xmlns:a16="http://schemas.microsoft.com/office/drawing/2014/main" id="{0C4088E8-8882-1ACD-D509-FDAD29776A9E}"/>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578D1738-BA93-A5DC-6864-60332D8AD409}"/>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0AD72D23-D12C-59E3-3EB1-E05DD0049398}"/>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239421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857CF-E630-40CF-9635-5CD325CDF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86151-2977-12AF-72FC-4B0E4E205C02}"/>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Guidance</a:t>
            </a:r>
            <a:endParaRPr lang="en-GB" dirty="0"/>
          </a:p>
        </p:txBody>
      </p:sp>
      <p:sp>
        <p:nvSpPr>
          <p:cNvPr id="3" name="Content Placeholder 2">
            <a:extLst>
              <a:ext uri="{FF2B5EF4-FFF2-40B4-BE49-F238E27FC236}">
                <a16:creationId xmlns:a16="http://schemas.microsoft.com/office/drawing/2014/main" id="{5FF7B12D-4E41-C319-95F3-494E0CD30352}"/>
              </a:ext>
            </a:extLst>
          </p:cNvPr>
          <p:cNvSpPr>
            <a:spLocks noGrp="1"/>
          </p:cNvSpPr>
          <p:nvPr>
            <p:ph idx="1"/>
          </p:nvPr>
        </p:nvSpPr>
        <p:spPr>
          <a:xfrm>
            <a:off x="838200" y="1410512"/>
            <a:ext cx="10515600" cy="4766452"/>
          </a:xfrm>
        </p:spPr>
        <p:txBody>
          <a:bodyPr>
            <a:normAutofit fontScale="92500" lnSpcReduction="20000"/>
          </a:bodyPr>
          <a:lstStyle/>
          <a:p>
            <a:r>
              <a:rPr lang="en-US" sz="1700" b="1" dirty="0"/>
              <a:t>Step 3: Populate the Spreadsheet</a:t>
            </a:r>
          </a:p>
          <a:p>
            <a:pPr>
              <a:buFont typeface="+mj-lt"/>
              <a:buAutoNum type="arabicPeriod"/>
            </a:pPr>
            <a:r>
              <a:rPr lang="en-US" sz="1700" b="1" dirty="0"/>
              <a:t>Strategies</a:t>
            </a:r>
            <a:r>
              <a:rPr lang="en-US" sz="1700" dirty="0"/>
              <a:t>:</a:t>
            </a:r>
          </a:p>
          <a:p>
            <a:pPr marL="742950" lvl="1" indent="-285750">
              <a:buFont typeface="+mj-lt"/>
              <a:buAutoNum type="arabicPeriod"/>
            </a:pPr>
            <a:r>
              <a:rPr lang="en-US" sz="1700" dirty="0"/>
              <a:t>In </a:t>
            </a:r>
            <a:r>
              <a:rPr lang="en-US" sz="1700" b="1" dirty="0"/>
              <a:t>Column A</a:t>
            </a:r>
            <a:r>
              <a:rPr lang="en-US" sz="1700" dirty="0"/>
              <a:t>, enter the names of the strategies you’ve outlined in your report (e.g., "Market Expansion").</a:t>
            </a:r>
          </a:p>
          <a:p>
            <a:pPr>
              <a:buFont typeface="+mj-lt"/>
              <a:buAutoNum type="arabicPeriod"/>
            </a:pPr>
            <a:r>
              <a:rPr lang="en-US" sz="1700" b="1" dirty="0"/>
              <a:t>Action Items</a:t>
            </a:r>
            <a:r>
              <a:rPr lang="en-US" sz="1700" dirty="0"/>
              <a:t>:</a:t>
            </a:r>
          </a:p>
          <a:p>
            <a:pPr marL="742950" lvl="1" indent="-285750">
              <a:buFont typeface="+mj-lt"/>
              <a:buAutoNum type="arabicPeriod"/>
            </a:pPr>
            <a:r>
              <a:rPr lang="en-US" sz="1700" dirty="0"/>
              <a:t>Break down the strategy into smaller tasks and list them in </a:t>
            </a:r>
            <a:r>
              <a:rPr lang="en-US" sz="1700" b="1" dirty="0"/>
              <a:t>Column B</a:t>
            </a:r>
            <a:r>
              <a:rPr lang="en-US" sz="1700" dirty="0"/>
              <a:t>.</a:t>
            </a:r>
          </a:p>
          <a:p>
            <a:pPr marL="742950" lvl="1" indent="-285750">
              <a:buFont typeface="+mj-lt"/>
              <a:buAutoNum type="arabicPeriod"/>
            </a:pPr>
            <a:r>
              <a:rPr lang="en-US" sz="1700" dirty="0"/>
              <a:t>Example for Market Expansion:</a:t>
            </a:r>
          </a:p>
          <a:p>
            <a:pPr marL="1143000" lvl="2" indent="-228600">
              <a:buFont typeface="+mj-lt"/>
              <a:buAutoNum type="arabicPeriod"/>
            </a:pPr>
            <a:r>
              <a:rPr lang="en-US" sz="1700" dirty="0"/>
              <a:t>Conduct market research</a:t>
            </a:r>
          </a:p>
          <a:p>
            <a:pPr marL="1143000" lvl="2" indent="-228600">
              <a:buFont typeface="+mj-lt"/>
              <a:buAutoNum type="arabicPeriod"/>
            </a:pPr>
            <a:r>
              <a:rPr lang="en-US" sz="1700" dirty="0"/>
              <a:t>Develop partnerships</a:t>
            </a:r>
          </a:p>
          <a:p>
            <a:pPr marL="1143000" lvl="2" indent="-228600">
              <a:buFont typeface="+mj-lt"/>
              <a:buAutoNum type="arabicPeriod"/>
            </a:pPr>
            <a:r>
              <a:rPr lang="en-US" sz="1700" dirty="0"/>
              <a:t>Launch promotional campaign</a:t>
            </a:r>
          </a:p>
          <a:p>
            <a:pPr>
              <a:buFont typeface="+mj-lt"/>
              <a:buAutoNum type="arabicPeriod"/>
            </a:pPr>
            <a:r>
              <a:rPr lang="en-US" sz="1700" b="1" dirty="0"/>
              <a:t>Timeline</a:t>
            </a:r>
            <a:r>
              <a:rPr lang="en-US" sz="1700" dirty="0"/>
              <a:t>:</a:t>
            </a:r>
          </a:p>
          <a:p>
            <a:pPr marL="742950" lvl="1" indent="-285750">
              <a:buFont typeface="+mj-lt"/>
              <a:buAutoNum type="arabicPeriod"/>
            </a:pPr>
            <a:r>
              <a:rPr lang="en-US" sz="1700" dirty="0"/>
              <a:t>In </a:t>
            </a:r>
            <a:r>
              <a:rPr lang="en-US" sz="1700" b="1" dirty="0"/>
              <a:t>Column C</a:t>
            </a:r>
            <a:r>
              <a:rPr lang="en-US" sz="1700" dirty="0"/>
              <a:t>, enter start and end dates for each action item (e.g., "01/02/2025 - 30/06/2025").</a:t>
            </a:r>
          </a:p>
          <a:p>
            <a:pPr>
              <a:buFont typeface="+mj-lt"/>
              <a:buAutoNum type="arabicPeriod"/>
            </a:pPr>
            <a:r>
              <a:rPr lang="en-US" sz="1700" b="1" dirty="0"/>
              <a:t>Responsible Person/Team</a:t>
            </a:r>
            <a:r>
              <a:rPr lang="en-US" sz="1700" dirty="0"/>
              <a:t>:</a:t>
            </a:r>
          </a:p>
          <a:p>
            <a:pPr marL="742950" lvl="1" indent="-285750">
              <a:buFont typeface="+mj-lt"/>
              <a:buAutoNum type="arabicPeriod"/>
            </a:pPr>
            <a:r>
              <a:rPr lang="en-US" sz="1700" dirty="0"/>
              <a:t>Assign a team or individual responsible for each task in </a:t>
            </a:r>
            <a:r>
              <a:rPr lang="en-US" sz="1700" b="1" dirty="0"/>
              <a:t>Column D</a:t>
            </a:r>
            <a:r>
              <a:rPr lang="en-US" sz="1700" dirty="0"/>
              <a:t> (e.g., "Marketing Team").</a:t>
            </a:r>
          </a:p>
          <a:p>
            <a:pPr>
              <a:buFont typeface="+mj-lt"/>
              <a:buAutoNum type="arabicPeriod"/>
            </a:pPr>
            <a:r>
              <a:rPr lang="en-US" sz="1700" b="1" dirty="0"/>
              <a:t>Budget</a:t>
            </a:r>
            <a:r>
              <a:rPr lang="en-US" sz="1700" dirty="0"/>
              <a:t>:</a:t>
            </a:r>
          </a:p>
          <a:p>
            <a:pPr marL="742950" lvl="1" indent="-285750">
              <a:buFont typeface="+mj-lt"/>
              <a:buAutoNum type="arabicPeriod"/>
            </a:pPr>
            <a:r>
              <a:rPr lang="en-US" sz="1700" dirty="0"/>
              <a:t>In </a:t>
            </a:r>
            <a:r>
              <a:rPr lang="en-US" sz="1700" b="1" dirty="0"/>
              <a:t>Column E</a:t>
            </a:r>
            <a:r>
              <a:rPr lang="en-US" sz="1700" dirty="0"/>
              <a:t>, specify the cost for each task (e.g., $10,000).</a:t>
            </a:r>
          </a:p>
          <a:p>
            <a:pPr>
              <a:buFont typeface="+mj-lt"/>
              <a:buAutoNum type="arabicPeriod"/>
            </a:pPr>
            <a:r>
              <a:rPr lang="en-US" sz="1700" b="1" dirty="0"/>
              <a:t>Expected Outcome</a:t>
            </a:r>
            <a:r>
              <a:rPr lang="en-US" sz="1700" dirty="0"/>
              <a:t>:</a:t>
            </a:r>
          </a:p>
          <a:p>
            <a:pPr marL="742950" lvl="1" indent="-285750">
              <a:buFont typeface="+mj-lt"/>
              <a:buAutoNum type="arabicPeriod"/>
            </a:pPr>
            <a:r>
              <a:rPr lang="en-US" sz="1700" dirty="0"/>
              <a:t>Write the measurable outcome for each task in </a:t>
            </a:r>
            <a:r>
              <a:rPr lang="en-US" sz="1700" b="1" dirty="0"/>
              <a:t>Column F</a:t>
            </a:r>
            <a:r>
              <a:rPr lang="en-US" sz="1700" dirty="0"/>
              <a:t> (e.g., "Identify 3 new markets").</a:t>
            </a:r>
          </a:p>
          <a:p>
            <a:endParaRPr lang="en-GB" dirty="0"/>
          </a:p>
        </p:txBody>
      </p:sp>
      <p:sp>
        <p:nvSpPr>
          <p:cNvPr id="4" name="Navy Footer Strip" descr="Footer navy">
            <a:extLst>
              <a:ext uri="{FF2B5EF4-FFF2-40B4-BE49-F238E27FC236}">
                <a16:creationId xmlns:a16="http://schemas.microsoft.com/office/drawing/2014/main" id="{50E07231-3792-F77F-3ADB-CB0E1F47F2C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4B46DB84-B7E5-F96D-8278-E97252C40167}"/>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C89424B7-51D3-9A4F-27A1-5AC1F9B539D1}"/>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364427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697A-3B83-D987-7BA3-CA36C57C5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57F1C-1100-5406-5F06-A13AD6A0327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Example</a:t>
            </a:r>
            <a:endParaRPr lang="en-GB" dirty="0"/>
          </a:p>
        </p:txBody>
      </p:sp>
      <p:sp>
        <p:nvSpPr>
          <p:cNvPr id="4" name="Navy Footer Strip" descr="Footer navy">
            <a:extLst>
              <a:ext uri="{FF2B5EF4-FFF2-40B4-BE49-F238E27FC236}">
                <a16:creationId xmlns:a16="http://schemas.microsoft.com/office/drawing/2014/main" id="{07C2E44F-F614-463C-2A8F-256220C2957E}"/>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CF954B7-2CBC-0D54-1FA9-114313114820}"/>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E78219C7-EEA6-8F23-4C01-CBA560ED71BA}"/>
              </a:ext>
            </a:extLst>
          </p:cNvPr>
          <p:cNvPicPr>
            <a:picLocks noChangeAspect="1"/>
          </p:cNvPicPr>
          <p:nvPr/>
        </p:nvPicPr>
        <p:blipFill>
          <a:blip r:embed="rId3"/>
          <a:srcRect/>
          <a:stretch/>
        </p:blipFill>
        <p:spPr>
          <a:xfrm>
            <a:off x="11084876" y="5363376"/>
            <a:ext cx="548323" cy="1494624"/>
          </a:xfrm>
          <a:prstGeom prst="rect">
            <a:avLst/>
          </a:prstGeom>
        </p:spPr>
      </p:pic>
      <p:sp>
        <p:nvSpPr>
          <p:cNvPr id="13" name="Content Placeholder 12">
            <a:extLst>
              <a:ext uri="{FF2B5EF4-FFF2-40B4-BE49-F238E27FC236}">
                <a16:creationId xmlns:a16="http://schemas.microsoft.com/office/drawing/2014/main" id="{A6120E18-DBFF-03AC-8AC6-A43C5DB34018}"/>
              </a:ext>
            </a:extLst>
          </p:cNvPr>
          <p:cNvSpPr>
            <a:spLocks noGrp="1"/>
          </p:cNvSpPr>
          <p:nvPr>
            <p:ph idx="1"/>
          </p:nvPr>
        </p:nvSpPr>
        <p:spPr/>
        <p:txBody>
          <a:bodyPr>
            <a:normAutofit fontScale="92500" lnSpcReduction="20000"/>
          </a:bodyPr>
          <a:lstStyle/>
          <a:p>
            <a:r>
              <a:rPr lang="en-US" b="1" dirty="0"/>
              <a:t>Step 4: Apply Formatting</a:t>
            </a:r>
          </a:p>
          <a:p>
            <a:pPr>
              <a:buFont typeface="+mj-lt"/>
              <a:buAutoNum type="arabicPeriod"/>
            </a:pPr>
            <a:r>
              <a:rPr lang="en-US" b="1" dirty="0"/>
              <a:t>Cell Alignment</a:t>
            </a:r>
            <a:r>
              <a:rPr lang="en-US" dirty="0"/>
              <a:t>:</a:t>
            </a:r>
          </a:p>
          <a:p>
            <a:pPr marL="742950" lvl="1" indent="-285750">
              <a:buFont typeface="+mj-lt"/>
              <a:buAutoNum type="arabicPeriod"/>
            </a:pPr>
            <a:r>
              <a:rPr lang="en-US" dirty="0"/>
              <a:t>Align text to the left in </a:t>
            </a:r>
            <a:r>
              <a:rPr lang="en-US" b="1" dirty="0"/>
              <a:t>Columns A to F</a:t>
            </a:r>
            <a:r>
              <a:rPr lang="en-US" dirty="0"/>
              <a:t> for better readability.</a:t>
            </a:r>
          </a:p>
          <a:p>
            <a:pPr>
              <a:buFont typeface="+mj-lt"/>
              <a:buAutoNum type="arabicPeriod"/>
            </a:pPr>
            <a:r>
              <a:rPr lang="en-US" b="1" dirty="0"/>
              <a:t>Currency Format</a:t>
            </a:r>
            <a:r>
              <a:rPr lang="en-US" dirty="0"/>
              <a:t>:</a:t>
            </a:r>
          </a:p>
          <a:p>
            <a:pPr marL="742950" lvl="1" indent="-285750">
              <a:buFont typeface="+mj-lt"/>
              <a:buAutoNum type="arabicPeriod"/>
            </a:pPr>
            <a:r>
              <a:rPr lang="en-US" dirty="0"/>
              <a:t>Select </a:t>
            </a:r>
            <a:r>
              <a:rPr lang="en-US" b="1" dirty="0"/>
              <a:t>Column E</a:t>
            </a:r>
            <a:r>
              <a:rPr lang="en-US" dirty="0"/>
              <a:t> (Budget), then go to the ribbon → </a:t>
            </a:r>
            <a:r>
              <a:rPr lang="en-US" b="1" dirty="0"/>
              <a:t>Number</a:t>
            </a:r>
            <a:r>
              <a:rPr lang="en-US" dirty="0"/>
              <a:t> group → </a:t>
            </a:r>
            <a:r>
              <a:rPr lang="en-US" b="1" dirty="0"/>
              <a:t>Currency</a:t>
            </a:r>
            <a:r>
              <a:rPr lang="en-US" dirty="0"/>
              <a:t>.</a:t>
            </a:r>
          </a:p>
          <a:p>
            <a:pPr>
              <a:buFont typeface="+mj-lt"/>
              <a:buAutoNum type="arabicPeriod"/>
            </a:pPr>
            <a:r>
              <a:rPr lang="en-US" b="1" dirty="0"/>
              <a:t>Borders</a:t>
            </a:r>
            <a:r>
              <a:rPr lang="en-US" dirty="0"/>
              <a:t>:</a:t>
            </a:r>
          </a:p>
          <a:p>
            <a:pPr marL="742950" lvl="1" indent="-285750">
              <a:buFont typeface="+mj-lt"/>
              <a:buAutoNum type="arabicPeriod"/>
            </a:pPr>
            <a:r>
              <a:rPr lang="en-US" dirty="0"/>
              <a:t>Highlight the entire table (A3:F12 or as needed), then go to the ribbon → </a:t>
            </a:r>
            <a:r>
              <a:rPr lang="en-US" b="1" dirty="0"/>
              <a:t>Home</a:t>
            </a:r>
            <a:r>
              <a:rPr lang="en-US" dirty="0"/>
              <a:t> → </a:t>
            </a:r>
            <a:r>
              <a:rPr lang="en-US" b="1" dirty="0"/>
              <a:t>Borders</a:t>
            </a:r>
            <a:r>
              <a:rPr lang="en-US" dirty="0"/>
              <a:t> → </a:t>
            </a:r>
            <a:r>
              <a:rPr lang="en-US" b="1" dirty="0"/>
              <a:t>All Borders</a:t>
            </a:r>
            <a:r>
              <a:rPr lang="en-US" dirty="0"/>
              <a:t>.</a:t>
            </a:r>
          </a:p>
          <a:p>
            <a:pPr>
              <a:buFont typeface="+mj-lt"/>
              <a:buAutoNum type="arabicPeriod"/>
            </a:pPr>
            <a:r>
              <a:rPr lang="en-US" b="1" dirty="0"/>
              <a:t>Conditional Formatting</a:t>
            </a:r>
            <a:r>
              <a:rPr lang="en-US" dirty="0"/>
              <a:t>:</a:t>
            </a:r>
          </a:p>
          <a:p>
            <a:pPr marL="742950" lvl="1" indent="-285750">
              <a:buFont typeface="+mj-lt"/>
              <a:buAutoNum type="arabicPeriod"/>
            </a:pPr>
            <a:r>
              <a:rPr lang="en-US" dirty="0"/>
              <a:t>Highlight </a:t>
            </a:r>
            <a:r>
              <a:rPr lang="en-US" b="1" dirty="0"/>
              <a:t>Column C (Timeline)</a:t>
            </a:r>
            <a:r>
              <a:rPr lang="en-US" dirty="0"/>
              <a:t>:</a:t>
            </a:r>
          </a:p>
          <a:p>
            <a:pPr marL="1143000" lvl="2" indent="-228600">
              <a:buFont typeface="+mj-lt"/>
              <a:buAutoNum type="arabicPeriod"/>
            </a:pPr>
            <a:r>
              <a:rPr lang="en-US" dirty="0"/>
              <a:t>Go to </a:t>
            </a:r>
            <a:r>
              <a:rPr lang="en-US" b="1" dirty="0"/>
              <a:t>Conditional Formatting</a:t>
            </a:r>
            <a:r>
              <a:rPr lang="en-US" dirty="0"/>
              <a:t> → </a:t>
            </a:r>
            <a:r>
              <a:rPr lang="en-US" b="1" dirty="0"/>
              <a:t>Highlight Cell Rules</a:t>
            </a:r>
            <a:r>
              <a:rPr lang="en-US" dirty="0"/>
              <a:t> → </a:t>
            </a:r>
            <a:r>
              <a:rPr lang="en-US" b="1" dirty="0"/>
              <a:t>Dates Occurring</a:t>
            </a:r>
            <a:r>
              <a:rPr lang="en-US" dirty="0"/>
              <a:t>.</a:t>
            </a:r>
          </a:p>
          <a:p>
            <a:pPr marL="1143000" lvl="2" indent="-228600">
              <a:buFont typeface="+mj-lt"/>
              <a:buAutoNum type="arabicPeriod"/>
            </a:pPr>
            <a:r>
              <a:rPr lang="en-US" dirty="0"/>
              <a:t>Format tasks due within the next week in yellow.</a:t>
            </a:r>
          </a:p>
          <a:p>
            <a:endParaRPr lang="en-GB" dirty="0"/>
          </a:p>
        </p:txBody>
      </p:sp>
    </p:spTree>
    <p:extLst>
      <p:ext uri="{BB962C8B-B14F-4D97-AF65-F5344CB8AC3E}">
        <p14:creationId xmlns:p14="http://schemas.microsoft.com/office/powerpoint/2010/main" val="323729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717FA-0C35-0E4E-8010-2ECA4CA0BC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7BF58-FEA0-B505-4771-BACACA2F3C56}"/>
              </a:ext>
            </a:extLst>
          </p:cNvPr>
          <p:cNvSpPr>
            <a:spLocks noGrp="1"/>
          </p:cNvSpPr>
          <p:nvPr>
            <p:ph type="title"/>
          </p:nvPr>
        </p:nvSpPr>
        <p:spPr>
          <a:xfrm>
            <a:off x="702012" y="0"/>
            <a:ext cx="10515600" cy="948109"/>
          </a:xfrm>
        </p:spPr>
        <p:txBody>
          <a:bodyPr/>
          <a:lstStyle/>
          <a:p>
            <a:pPr algn="ctr"/>
            <a:r>
              <a:rPr lang="en-US" dirty="0"/>
              <a:t>Guidance</a:t>
            </a:r>
            <a:endParaRPr lang="en-GB" dirty="0"/>
          </a:p>
        </p:txBody>
      </p:sp>
      <p:sp>
        <p:nvSpPr>
          <p:cNvPr id="4" name="Navy Footer Strip" descr="Footer navy">
            <a:extLst>
              <a:ext uri="{FF2B5EF4-FFF2-40B4-BE49-F238E27FC236}">
                <a16:creationId xmlns:a16="http://schemas.microsoft.com/office/drawing/2014/main" id="{62F3A2E6-657D-7B07-5F6A-EA37AFCF80A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309831BF-5E95-FF88-C8C8-455365CBC06B}"/>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6" name="Picture 5" descr="short orange tower">
            <a:extLst>
              <a:ext uri="{FF2B5EF4-FFF2-40B4-BE49-F238E27FC236}">
                <a16:creationId xmlns:a16="http://schemas.microsoft.com/office/drawing/2014/main" id="{C5AE4DB7-9899-1301-07B8-0DCFB3B4FE51}"/>
              </a:ext>
            </a:extLst>
          </p:cNvPr>
          <p:cNvPicPr>
            <a:picLocks noChangeAspect="1"/>
          </p:cNvPicPr>
          <p:nvPr/>
        </p:nvPicPr>
        <p:blipFill>
          <a:blip r:embed="rId3"/>
          <a:srcRect/>
          <a:stretch/>
        </p:blipFill>
        <p:spPr>
          <a:xfrm>
            <a:off x="11084876" y="5363376"/>
            <a:ext cx="548323" cy="1494624"/>
          </a:xfrm>
          <a:prstGeom prst="rect">
            <a:avLst/>
          </a:prstGeom>
        </p:spPr>
      </p:pic>
      <p:sp>
        <p:nvSpPr>
          <p:cNvPr id="13" name="Rectangle 7">
            <a:extLst>
              <a:ext uri="{FF2B5EF4-FFF2-40B4-BE49-F238E27FC236}">
                <a16:creationId xmlns:a16="http://schemas.microsoft.com/office/drawing/2014/main" id="{9A419A5F-B1DC-D393-8EA5-544BF08D8B39}"/>
              </a:ext>
            </a:extLst>
          </p:cNvPr>
          <p:cNvSpPr>
            <a:spLocks noGrp="1" noChangeArrowheads="1"/>
          </p:cNvSpPr>
          <p:nvPr>
            <p:ph idx="1"/>
          </p:nvPr>
        </p:nvSpPr>
        <p:spPr bwMode="auto">
          <a:xfrm>
            <a:off x="427409" y="1558813"/>
            <a:ext cx="1133718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Step 5: Add a Summary Section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Create a summary at the bottom of the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Total Budget</a:t>
            </a:r>
            <a:r>
              <a:rPr kumimoji="0" lang="en-US" altLang="en-US"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the cell below the last budget entry (e.g., E13), type: </a:t>
            </a:r>
            <a:r>
              <a:rPr kumimoji="0" lang="en-US" altLang="en-US" sz="2400" b="0" i="0" u="none" strike="noStrike" cap="none" normalizeH="0" baseline="0" dirty="0">
                <a:ln>
                  <a:noFill/>
                </a:ln>
                <a:solidFill>
                  <a:schemeClr val="tx1"/>
                </a:solidFill>
                <a:effectLst/>
                <a:latin typeface="Arial Unicode MS"/>
              </a:rPr>
              <a:t>=SUM(E4:E12)</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Label this row in </a:t>
            </a:r>
            <a:r>
              <a:rPr kumimoji="0" lang="en-US" altLang="en-US" sz="2400" b="1" i="0" u="none" strike="noStrike" cap="none" normalizeH="0" baseline="0" dirty="0">
                <a:ln>
                  <a:noFill/>
                </a:ln>
                <a:solidFill>
                  <a:schemeClr val="tx1"/>
                </a:solidFill>
                <a:effectLst/>
                <a:latin typeface="Arial" panose="020B0604020202020204" pitchFamily="34" charset="0"/>
              </a:rPr>
              <a:t>Column A</a:t>
            </a:r>
            <a:r>
              <a:rPr kumimoji="0" lang="en-US" altLang="en-US" sz="2400" b="0" i="0" u="none" strike="noStrike" cap="none" normalizeH="0" baseline="0" dirty="0">
                <a:ln>
                  <a:noFill/>
                </a:ln>
                <a:solidFill>
                  <a:schemeClr val="tx1"/>
                </a:solidFill>
                <a:effectLst/>
                <a:latin typeface="Arial" panose="020B0604020202020204" pitchFamily="34" charset="0"/>
              </a:rPr>
              <a:t> as </a:t>
            </a:r>
            <a:r>
              <a:rPr kumimoji="0" lang="en-US" altLang="en-US" sz="2400" b="1" i="0" u="none" strike="noStrike" cap="none" normalizeH="0" baseline="0" dirty="0">
                <a:ln>
                  <a:noFill/>
                </a:ln>
                <a:solidFill>
                  <a:schemeClr val="tx1"/>
                </a:solidFill>
                <a:effectLst/>
                <a:latin typeface="Arial" panose="020B0604020202020204" pitchFamily="34" charset="0"/>
              </a:rPr>
              <a:t>Total Budget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Completion Dates</a:t>
            </a:r>
            <a:r>
              <a:rPr kumimoji="0" lang="en-US" altLang="en-US"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the cell below the last timeline entry (e.g., C13), type: </a:t>
            </a:r>
            <a:r>
              <a:rPr kumimoji="0" lang="en-US" altLang="en-US" sz="2400" b="0" i="0" u="none" strike="noStrike" cap="none" normalizeH="0" baseline="0" dirty="0">
                <a:ln>
                  <a:noFill/>
                </a:ln>
                <a:solidFill>
                  <a:schemeClr val="tx1"/>
                </a:solidFill>
                <a:effectLst/>
                <a:latin typeface="Arial Unicode MS"/>
              </a:rPr>
              <a:t>="Earliest: "&amp;MIN(C4:C12)&amp;" Latest: "&amp;MAX(C4:C12)</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65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77D17EB858E4BB4FFA17E28B4173A" ma:contentTypeVersion="4" ma:contentTypeDescription="Create a new document." ma:contentTypeScope="" ma:versionID="cfc523aa3dec3be3ef62be456793b544">
  <xsd:schema xmlns:xsd="http://www.w3.org/2001/XMLSchema" xmlns:xs="http://www.w3.org/2001/XMLSchema" xmlns:p="http://schemas.microsoft.com/office/2006/metadata/properties" xmlns:ns2="5418a382-16e9-4b6e-9216-45c260aed3cc" targetNamespace="http://schemas.microsoft.com/office/2006/metadata/properties" ma:root="true" ma:fieldsID="1df7e6edaa7e62b3618a0805b8d257bc" ns2:_="">
    <xsd:import namespace="5418a382-16e9-4b6e-9216-45c260aed3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18a382-16e9-4b6e-9216-45c260aed3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90E206-77D4-42B8-991C-B518CB80685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C91D894-7FC7-4326-B5C7-BB6849E0B893}">
  <ds:schemaRefs>
    <ds:schemaRef ds:uri="http://schemas.microsoft.com/sharepoint/v3/contenttype/forms"/>
  </ds:schemaRefs>
</ds:datastoreItem>
</file>

<file path=customXml/itemProps3.xml><?xml version="1.0" encoding="utf-8"?>
<ds:datastoreItem xmlns:ds="http://schemas.openxmlformats.org/officeDocument/2006/customXml" ds:itemID="{71ECAD82-D18F-42E2-8F91-7E57ADCCE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18a382-16e9-4b6e-9216-45c260aed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TotalTime>
  <Words>853</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Arial Unicode MS</vt:lpstr>
      <vt:lpstr>Office Theme</vt:lpstr>
      <vt:lpstr>BUS7C1 CORPORATE STRATEGY AND INTERNATIONAL MANAGEMENT</vt:lpstr>
      <vt:lpstr>Tutorial Activity (Ref: Assignment Task 2)</vt:lpstr>
      <vt:lpstr>Example</vt:lpstr>
      <vt:lpstr>Assignment Task 2 &amp; Learning Outcome</vt:lpstr>
      <vt:lpstr>Guidance</vt:lpstr>
      <vt:lpstr>Guidance</vt:lpstr>
      <vt:lpstr>Guidance</vt:lpstr>
      <vt:lpstr>Example</vt:lpstr>
      <vt:lpstr>Guidance</vt:lpstr>
      <vt:lpstr>Task</vt:lpstr>
      <vt:lpstr>Task</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Kayleigh Cottam</dc:creator>
  <cp:lastModifiedBy>Elan Kandaswamy</cp:lastModifiedBy>
  <cp:revision>1</cp:revision>
  <dcterms:created xsi:type="dcterms:W3CDTF">2025-01-20T13:29:24Z</dcterms:created>
  <dcterms:modified xsi:type="dcterms:W3CDTF">2025-06-27T15:51:34Z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0x010100A2B77D17EB858E4BB4FFA17E28B4173A</vt:lpwstr>
  </property>
</Properties>
</file>