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4.xml" ContentType="application/vnd.openxmlformats-officedocument.presentationml.notesSlide+xml"/>
  <Override PartName="/ppt/ink/ink13.xml" ContentType="application/inkml+xml"/>
  <Override PartName="/ppt/ink/ink14.xml" ContentType="application/inkml+xml"/>
  <Override PartName="/ppt/notesSlides/notesSlide5.xml" ContentType="application/vnd.openxmlformats-officedocument.presentationml.notesSlide+xml"/>
  <Override PartName="/ppt/ink/ink15.xml" ContentType="application/inkml+xml"/>
  <Override PartName="/ppt/ink/ink16.xml" ContentType="application/inkml+xml"/>
  <Override PartName="/ppt/notesSlides/notesSlide6.xml" ContentType="application/vnd.openxmlformats-officedocument.presentationml.notesSlide+xml"/>
  <Override PartName="/ppt/ink/ink17.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61" r:id="rId3"/>
    <p:sldId id="307" r:id="rId4"/>
    <p:sldId id="310" r:id="rId5"/>
    <p:sldId id="305" r:id="rId6"/>
    <p:sldId id="334" r:id="rId7"/>
    <p:sldId id="335" r:id="rId8"/>
    <p:sldId id="306" r:id="rId9"/>
    <p:sldId id="330" r:id="rId10"/>
    <p:sldId id="304" r:id="rId11"/>
    <p:sldId id="331" r:id="rId12"/>
    <p:sldId id="289" r:id="rId13"/>
    <p:sldId id="309" r:id="rId14"/>
    <p:sldId id="308" r:id="rId15"/>
    <p:sldId id="312" r:id="rId16"/>
    <p:sldId id="327" r:id="rId17"/>
    <p:sldId id="311" r:id="rId18"/>
    <p:sldId id="301" r:id="rId19"/>
    <p:sldId id="319" r:id="rId20"/>
    <p:sldId id="318" r:id="rId21"/>
    <p:sldId id="317" r:id="rId22"/>
    <p:sldId id="316" r:id="rId23"/>
    <p:sldId id="328" r:id="rId24"/>
    <p:sldId id="292" r:id="rId25"/>
    <p:sldId id="329" r:id="rId26"/>
    <p:sldId id="314" r:id="rId27"/>
    <p:sldId id="315" r:id="rId28"/>
    <p:sldId id="320" r:id="rId29"/>
    <p:sldId id="321" r:id="rId30"/>
    <p:sldId id="322" r:id="rId31"/>
    <p:sldId id="323" r:id="rId32"/>
    <p:sldId id="326" r:id="rId33"/>
    <p:sldId id="302" r:id="rId34"/>
    <p:sldId id="332" r:id="rId35"/>
    <p:sldId id="33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an Kandaswamy" userId="af5e3964-0d1a-4bb7-b4b4-fbac1e66c1ea" providerId="ADAL" clId="{302AE893-E63A-4174-A4EB-C6FA9E2CB7CD}"/>
    <pc:docChg chg="custSel delSld modSld">
      <pc:chgData name="Elan Kandaswamy" userId="af5e3964-0d1a-4bb7-b4b4-fbac1e66c1ea" providerId="ADAL" clId="{302AE893-E63A-4174-A4EB-C6FA9E2CB7CD}" dt="2025-06-16T01:54:04.045" v="43" actId="1076"/>
      <pc:docMkLst>
        <pc:docMk/>
      </pc:docMkLst>
      <pc:sldChg chg="del">
        <pc:chgData name="Elan Kandaswamy" userId="af5e3964-0d1a-4bb7-b4b4-fbac1e66c1ea" providerId="ADAL" clId="{302AE893-E63A-4174-A4EB-C6FA9E2CB7CD}" dt="2025-06-16T01:51:38.715" v="4" actId="47"/>
        <pc:sldMkLst>
          <pc:docMk/>
          <pc:sldMk cId="2589102109" sldId="284"/>
        </pc:sldMkLst>
      </pc:sldChg>
      <pc:sldChg chg="modSp mod">
        <pc:chgData name="Elan Kandaswamy" userId="af5e3964-0d1a-4bb7-b4b4-fbac1e66c1ea" providerId="ADAL" clId="{302AE893-E63A-4174-A4EB-C6FA9E2CB7CD}" dt="2025-06-16T01:54:04.045" v="43" actId="1076"/>
        <pc:sldMkLst>
          <pc:docMk/>
          <pc:sldMk cId="3978247671" sldId="289"/>
        </pc:sldMkLst>
        <pc:spChg chg="mod">
          <ac:chgData name="Elan Kandaswamy" userId="af5e3964-0d1a-4bb7-b4b4-fbac1e66c1ea" providerId="ADAL" clId="{302AE893-E63A-4174-A4EB-C6FA9E2CB7CD}" dt="2025-06-16T01:54:04.045" v="43" actId="1076"/>
          <ac:spMkLst>
            <pc:docMk/>
            <pc:sldMk cId="3978247671" sldId="289"/>
            <ac:spMk id="26" creationId="{A0BD8106-BC11-B51B-AF46-B98243433CF0}"/>
          </ac:spMkLst>
        </pc:spChg>
      </pc:sldChg>
      <pc:sldChg chg="del">
        <pc:chgData name="Elan Kandaswamy" userId="af5e3964-0d1a-4bb7-b4b4-fbac1e66c1ea" providerId="ADAL" clId="{302AE893-E63A-4174-A4EB-C6FA9E2CB7CD}" dt="2025-06-16T01:51:31.333" v="0" actId="47"/>
        <pc:sldMkLst>
          <pc:docMk/>
          <pc:sldMk cId="3754569780" sldId="336"/>
        </pc:sldMkLst>
      </pc:sldChg>
      <pc:sldChg chg="del">
        <pc:chgData name="Elan Kandaswamy" userId="af5e3964-0d1a-4bb7-b4b4-fbac1e66c1ea" providerId="ADAL" clId="{302AE893-E63A-4174-A4EB-C6FA9E2CB7CD}" dt="2025-06-16T01:51:35.416" v="2" actId="47"/>
        <pc:sldMkLst>
          <pc:docMk/>
          <pc:sldMk cId="582713583" sldId="337"/>
        </pc:sldMkLst>
      </pc:sldChg>
      <pc:sldChg chg="del">
        <pc:chgData name="Elan Kandaswamy" userId="af5e3964-0d1a-4bb7-b4b4-fbac1e66c1ea" providerId="ADAL" clId="{302AE893-E63A-4174-A4EB-C6FA9E2CB7CD}" dt="2025-06-16T01:51:37.127" v="3" actId="47"/>
        <pc:sldMkLst>
          <pc:docMk/>
          <pc:sldMk cId="1103778595" sldId="338"/>
        </pc:sldMkLst>
      </pc:sldChg>
      <pc:sldChg chg="del">
        <pc:chgData name="Elan Kandaswamy" userId="af5e3964-0d1a-4bb7-b4b4-fbac1e66c1ea" providerId="ADAL" clId="{302AE893-E63A-4174-A4EB-C6FA9E2CB7CD}" dt="2025-06-16T01:51:54.205" v="5" actId="47"/>
        <pc:sldMkLst>
          <pc:docMk/>
          <pc:sldMk cId="2714424391" sldId="1334"/>
        </pc:sldMkLst>
      </pc:sldChg>
      <pc:sldChg chg="del">
        <pc:chgData name="Elan Kandaswamy" userId="af5e3964-0d1a-4bb7-b4b4-fbac1e66c1ea" providerId="ADAL" clId="{302AE893-E63A-4174-A4EB-C6FA9E2CB7CD}" dt="2025-06-16T01:51:59.839" v="6" actId="47"/>
        <pc:sldMkLst>
          <pc:docMk/>
          <pc:sldMk cId="4043773674" sldId="1335"/>
        </pc:sldMkLst>
      </pc:sldChg>
      <pc:sldChg chg="del">
        <pc:chgData name="Elan Kandaswamy" userId="af5e3964-0d1a-4bb7-b4b4-fbac1e66c1ea" providerId="ADAL" clId="{302AE893-E63A-4174-A4EB-C6FA9E2CB7CD}" dt="2025-06-16T01:51:33.974" v="1" actId="47"/>
        <pc:sldMkLst>
          <pc:docMk/>
          <pc:sldMk cId="3946333705" sldId="1336"/>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5T21:26:25.599"/>
    </inkml:context>
    <inkml:brush xml:id="br0">
      <inkml:brushProperty name="width" value="0.035" units="cm"/>
      <inkml:brushProperty name="height" value="0.035" units="cm"/>
      <inkml:brushProperty name="color" value="#E71224"/>
    </inkml:brush>
  </inkml:definitions>
  <inkml:trace contextRef="#ctx0" brushRef="#br0">3323 1066 24493,'-1'42'0,"-3"0"0,-2 0 0,-3-1 0,-3 1 0,-2-2 0,-2 1 0,-3-1 0,-2 0 0,-3-1 0,-2-1 0,-3 0 0,-1-1 0,-3-1 0,-3-1 0,-1-1 0,-2 0 0,-3-2 0,-1-1 0,-2 0 0,-2-2 0,-2-2 0,-2 0 0,-1-2 0,-1-1 0,-2-1 0,-1-2 0,-2-1 0,-1-2 0,0-1 0,-2-2 0,-1-1 0,0-2 0,-1-1 0,-1-3 0,0 0 0,-1-2 0,0-2 0,0-2 0,0-1 0,0-2 0,-1-1 0,2-2 0,-1-2 0,1-2 0,0 0 0,1-3 0,0-1 0,2-2 0,0-1 0,1-2 0,1-1 0,2-2 0,1-1 0,1-2 0,1-1 0,2-1 0,2-2 0,1 0 0,2-2 0,2-2 0,1 0 0,3-1 0,2-2 0,1 0 0,3-1 0,2-1 0,2-1 0,3-1 0,2 0 0,2-1 0,3-1 0,2 0 0,2-1 0,3 1 0,3-2 0,2 1 0,2-1 0,4 0 0,1 0 0,4 1 0,1-1 0,4 0 0,2 1 0,2-1 0,3 2 0,3-1 0,2 1 0,2 0 0,3 1 0,2 1 0,2 0 0,3 1 0,2 1 0,2 1 0,3 1 0,1 0 0,2 2 0,3 1 0,1 0 0,2 2 0,2 2 0,1 0 0,2 2 0,2 1 0,1 1 0,1 2 0,1 1 0,2 2 0,1 1 0,1 2 0,0 1 0,2 2 0,0 1 0,1 2 0,0 2 0,1 1 0,-1 2 0,2 2 0,-1 1 0,0 2 0,0 1 0,0 2 0,0 2 0,-1 1 0,0 2 0,-1 2 0,-1 1 0,0 2 0,-1 1 0,-2 2 0,0 1 0,-1 2 0,-2 1 0,-1 2 0,-2 1 0,-1 1 0,-1 2 0,-2 0 0,-2 2 0,-2 2 0,-2 0 0,-1 1 0,-3 2 0,-2 0 0,-1 1 0,-3 1 0,-3 1 0,-1 1 0,-3 0 0,-2 1 0,-3 1 0,-2 0 0,-3 1 0,-2-1 0,-2 2 0,-3-1 0,-3 1 0,-2 0 0,-3-1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5T21:27:05.522"/>
    </inkml:context>
    <inkml:brush xml:id="br0">
      <inkml:brushProperty name="width" value="0.035" units="cm"/>
      <inkml:brushProperty name="height" value="0.035" units="cm"/>
      <inkml:brushProperty name="color" value="#E71224"/>
    </inkml:brush>
  </inkml:definitions>
  <inkml:trace contextRef="#ctx0" brushRef="#br0">1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5T21:27:06.419"/>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5T21:27:14.798"/>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5T23:31:13.501"/>
    </inkml:context>
    <inkml:brush xml:id="br0">
      <inkml:brushProperty name="width" value="0.035" units="cm"/>
      <inkml:brushProperty name="height" value="0.035" units="cm"/>
      <inkml:brushProperty name="color" value="#E71224"/>
    </inkml:brush>
  </inkml:definitions>
  <inkml:trace contextRef="#ctx0" brushRef="#br0">3323 1066 24493,'-1'42'0,"-3"0"0,-2 0 0,-3-1 0,-3 1 0,-2-2 0,-2 1 0,-3-1 0,-2 0 0,-3-1 0,-2-1 0,-3 0 0,-1-1 0,-3-1 0,-3-1 0,-1-1 0,-2 0 0,-3-2 0,-1-1 0,-2 0 0,-2-2 0,-2-2 0,-2 0 0,-1-2 0,-1-1 0,-2-1 0,-1-2 0,-2-1 0,-1-2 0,0-1 0,-2-2 0,-1-1 0,0-2 0,-1-1 0,-1-3 0,0 0 0,-1-2 0,0-2 0,0-2 0,0-1 0,0-2 0,-1-1 0,2-2 0,-1-2 0,1-2 0,0 0 0,1-3 0,0-1 0,2-2 0,0-1 0,1-2 0,1-1 0,2-2 0,1-1 0,1-2 0,1-1 0,2-1 0,2-2 0,1 0 0,2-2 0,2-2 0,1 0 0,3-1 0,2-2 0,1 0 0,3-1 0,2-1 0,2-1 0,3-1 0,2 0 0,2-1 0,3-1 0,2 0 0,2-1 0,3 1 0,3-2 0,2 1 0,2-1 0,4 0 0,1 0 0,4 1 0,1-1 0,4 0 0,2 1 0,2-1 0,3 2 0,3-1 0,2 1 0,2 0 0,3 1 0,2 1 0,2 0 0,3 1 0,2 1 0,2 1 0,3 1 0,1 0 0,2 2 0,3 1 0,1 0 0,2 2 0,2 2 0,1 0 0,2 2 0,2 1 0,1 1 0,1 2 0,1 1 0,2 2 0,1 1 0,1 2 0,0 1 0,2 2 0,0 1 0,1 2 0,0 2 0,1 1 0,-1 2 0,2 2 0,-1 1 0,0 2 0,0 1 0,0 2 0,0 2 0,-1 1 0,0 2 0,-1 2 0,-1 1 0,0 2 0,-1 1 0,-2 2 0,0 1 0,-1 2 0,-2 1 0,-1 2 0,-2 1 0,-1 1 0,-1 2 0,-2 0 0,-2 2 0,-2 2 0,-2 0 0,-1 1 0,-3 2 0,-2 0 0,-1 1 0,-3 1 0,-3 1 0,-1 1 0,-3 0 0,-2 1 0,-3 1 0,-2 0 0,-3 1 0,-2-1 0,-2 2 0,-3-1 0,-3 1 0,-2 0 0,-3-1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5T23:31:13.503"/>
    </inkml:context>
    <inkml:brush xml:id="br0">
      <inkml:brushProperty name="width" value="0.035" units="cm"/>
      <inkml:brushProperty name="height" value="0.035" units="cm"/>
      <inkml:brushProperty name="color" value="#E71224"/>
    </inkml:brush>
  </inkml:definitions>
  <inkml:trace contextRef="#ctx0" brushRef="#br0">1 1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5T23:31:13.503"/>
    </inkml:context>
    <inkml:brush xml:id="br0">
      <inkml:brushProperty name="width" value="0.035" units="cm"/>
      <inkml:brushProperty name="height" value="0.035" units="cm"/>
      <inkml:brushProperty name="color" value="#E71224"/>
    </inkml:brush>
  </inkml:definitions>
  <inkml:trace contextRef="#ctx0" brushRef="#br0">1 1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5T23:31:13.501"/>
    </inkml:context>
    <inkml:brush xml:id="br0">
      <inkml:brushProperty name="width" value="0.035" units="cm"/>
      <inkml:brushProperty name="height" value="0.035" units="cm"/>
      <inkml:brushProperty name="color" value="#E71224"/>
    </inkml:brush>
  </inkml:definitions>
  <inkml:trace contextRef="#ctx0" brushRef="#br0">3323 1066 24493,'-1'42'0,"-3"0"0,-2 0 0,-3-1 0,-3 1 0,-2-2 0,-2 1 0,-3-1 0,-2 0 0,-3-1 0,-2-1 0,-3 0 0,-1-1 0,-3-1 0,-3-1 0,-1-1 0,-2 0 0,-3-2 0,-1-1 0,-2 0 0,-2-2 0,-2-2 0,-2 0 0,-1-2 0,-1-1 0,-2-1 0,-1-2 0,-2-1 0,-1-2 0,0-1 0,-2-2 0,-1-1 0,0-2 0,-1-1 0,-1-3 0,0 0 0,-1-2 0,0-2 0,0-2 0,0-1 0,0-2 0,-1-1 0,2-2 0,-1-2 0,1-2 0,0 0 0,1-3 0,0-1 0,2-2 0,0-1 0,1-2 0,1-1 0,2-2 0,1-1 0,1-2 0,1-1 0,2-1 0,2-2 0,1 0 0,2-2 0,2-2 0,1 0 0,3-1 0,2-2 0,1 0 0,3-1 0,2-1 0,2-1 0,3-1 0,2 0 0,2-1 0,3-1 0,2 0 0,2-1 0,3 1 0,3-2 0,2 1 0,2-1 0,4 0 0,1 0 0,4 1 0,1-1 0,4 0 0,2 1 0,2-1 0,3 2 0,3-1 0,2 1 0,2 0 0,3 1 0,2 1 0,2 0 0,3 1 0,2 1 0,2 1 0,3 1 0,1 0 0,2 2 0,3 1 0,1 0 0,2 2 0,2 2 0,1 0 0,2 2 0,2 1 0,1 1 0,1 2 0,1 1 0,2 2 0,1 1 0,1 2 0,0 1 0,2 2 0,0 1 0,1 2 0,0 2 0,1 1 0,-1 2 0,2 2 0,-1 1 0,0 2 0,0 1 0,0 2 0,0 2 0,-1 1 0,0 2 0,-1 2 0,-1 1 0,0 2 0,-1 1 0,-2 2 0,0 1 0,-1 2 0,-2 1 0,-1 2 0,-2 1 0,-1 1 0,-1 2 0,-2 0 0,-2 2 0,-2 2 0,-2 0 0,-1 1 0,-3 2 0,-2 0 0,-1 1 0,-3 1 0,-3 1 0,-1 1 0,-3 0 0,-2 1 0,-3 1 0,-2 0 0,-3 1 0,-2-1 0,-2 2 0,-3-1 0,-3 1 0,-2 0 0,-3-1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5T23:31:13.503"/>
    </inkml:context>
    <inkml:brush xml:id="br0">
      <inkml:brushProperty name="width" value="0.035" units="cm"/>
      <inkml:brushProperty name="height" value="0.035" units="cm"/>
      <inkml:brushProperty name="color" value="#E71224"/>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5T21:26:34.257"/>
    </inkml:context>
    <inkml:brush xml:id="br0">
      <inkml:brushProperty name="width" value="0.035" units="cm"/>
      <inkml:brushProperty name="height" value="0.035" units="cm"/>
      <inkml:brushProperty name="color" value="#E71224"/>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5T21:26:38.555"/>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5T21:26:39.452"/>
    </inkml:context>
    <inkml:brush xml:id="br0">
      <inkml:brushProperty name="width" value="0.035" units="cm"/>
      <inkml:brushProperty name="height" value="0.035" units="cm"/>
      <inkml:brushProperty name="color" value="#E71224"/>
    </inkml:brush>
  </inkml:definitions>
  <inkml:trace contextRef="#ctx0" brushRef="#br0">0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5T21:26:40.521"/>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5T21:26:41.160"/>
    </inkml:context>
    <inkml:brush xml:id="br0">
      <inkml:brushProperty name="width" value="0.035" units="cm"/>
      <inkml:brushProperty name="height" value="0.035" units="cm"/>
      <inkml:brushProperty name="color" value="#E71224"/>
    </inkml:brush>
  </inkml:definitions>
  <inkml:trace contextRef="#ctx0" brushRef="#br0">0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5T21:26:41.827"/>
    </inkml:context>
    <inkml:brush xml:id="br0">
      <inkml:brushProperty name="width" value="0.035" units="cm"/>
      <inkml:brushProperty name="height" value="0.035" units="cm"/>
      <inkml:brushProperty name="color" value="#E71224"/>
    </inkml:brush>
  </inkml:definitions>
  <inkml:trace contextRef="#ctx0" brushRef="#br0">0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5T21:26:42.051"/>
    </inkml:context>
    <inkml:brush xml:id="br0">
      <inkml:brushProperty name="width" value="0.035" units="cm"/>
      <inkml:brushProperty name="height" value="0.035" units="cm"/>
      <inkml:brushProperty name="color" value="#E71224"/>
    </inkml:brush>
  </inkml:definitions>
  <inkml:trace contextRef="#ctx0" brushRef="#br0">0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5T21:26:45.860"/>
    </inkml:context>
    <inkml:brush xml:id="br0">
      <inkml:brushProperty name="width" value="0.035" units="cm"/>
      <inkml:brushProperty name="height" value="0.035" units="cm"/>
      <inkml:brushProperty name="color" value="#E71224"/>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92AF82-BD45-461F-B107-FC6E2868DA91}" type="datetimeFigureOut">
              <a:rPr lang="en-GB" smtClean="0"/>
              <a:t>16/06/2025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E6A707-4ED5-4E23-A985-0B650FF68CDB}" type="slidenum">
              <a:rPr lang="en-GB" smtClean="0"/>
              <a:t>‹#›</a:t>
            </a:fld>
            <a:endParaRPr lang="en-GB"/>
          </a:p>
        </p:txBody>
      </p:sp>
    </p:spTree>
    <p:extLst>
      <p:ext uri="{BB962C8B-B14F-4D97-AF65-F5344CB8AC3E}">
        <p14:creationId xmlns:p14="http://schemas.microsoft.com/office/powerpoint/2010/main" val="4570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EDD7C-BBA9-784C-9AEE-51BD322755F2}" type="slidenum">
              <a:rPr lang="en-US" smtClean="0"/>
              <a:t>2</a:t>
            </a:fld>
            <a:endParaRPr lang="en-US"/>
          </a:p>
        </p:txBody>
      </p:sp>
    </p:spTree>
    <p:extLst>
      <p:ext uri="{BB962C8B-B14F-4D97-AF65-F5344CB8AC3E}">
        <p14:creationId xmlns:p14="http://schemas.microsoft.com/office/powerpoint/2010/main" val="22876498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BB258-EAF1-C091-86A7-19921EF1DC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CF2963-D603-EF8D-D6EE-84B05EEA7C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699CFC-5231-69ED-EA19-53E89F7D446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62269DE-C071-44ED-F818-835E1CF6C23E}"/>
              </a:ext>
            </a:extLst>
          </p:cNvPr>
          <p:cNvSpPr>
            <a:spLocks noGrp="1"/>
          </p:cNvSpPr>
          <p:nvPr>
            <p:ph type="sldNum" sz="quarter" idx="5"/>
          </p:nvPr>
        </p:nvSpPr>
        <p:spPr/>
        <p:txBody>
          <a:bodyPr/>
          <a:lstStyle/>
          <a:p>
            <a:fld id="{A4DEDD7C-BBA9-784C-9AEE-51BD322755F2}" type="slidenum">
              <a:rPr lang="en-US" smtClean="0"/>
              <a:t>11</a:t>
            </a:fld>
            <a:endParaRPr lang="en-US"/>
          </a:p>
        </p:txBody>
      </p:sp>
    </p:spTree>
    <p:extLst>
      <p:ext uri="{BB962C8B-B14F-4D97-AF65-F5344CB8AC3E}">
        <p14:creationId xmlns:p14="http://schemas.microsoft.com/office/powerpoint/2010/main" val="860447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DEDD7C-BBA9-784C-9AEE-51BD322755F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12913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EDD7C-BBA9-784C-9AEE-51BD322755F2}" type="slidenum">
              <a:rPr lang="en-US" smtClean="0"/>
              <a:t>13</a:t>
            </a:fld>
            <a:endParaRPr lang="en-US"/>
          </a:p>
        </p:txBody>
      </p:sp>
    </p:spTree>
    <p:extLst>
      <p:ext uri="{BB962C8B-B14F-4D97-AF65-F5344CB8AC3E}">
        <p14:creationId xmlns:p14="http://schemas.microsoft.com/office/powerpoint/2010/main" val="324770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EDD7C-BBA9-784C-9AEE-51BD322755F2}" type="slidenum">
              <a:rPr lang="en-US" smtClean="0"/>
              <a:t>14</a:t>
            </a:fld>
            <a:endParaRPr lang="en-US"/>
          </a:p>
        </p:txBody>
      </p:sp>
    </p:spTree>
    <p:extLst>
      <p:ext uri="{BB962C8B-B14F-4D97-AF65-F5344CB8AC3E}">
        <p14:creationId xmlns:p14="http://schemas.microsoft.com/office/powerpoint/2010/main" val="3738818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EDD7C-BBA9-784C-9AEE-51BD322755F2}" type="slidenum">
              <a:rPr lang="en-US" smtClean="0"/>
              <a:t>15</a:t>
            </a:fld>
            <a:endParaRPr lang="en-US"/>
          </a:p>
        </p:txBody>
      </p:sp>
    </p:spTree>
    <p:extLst>
      <p:ext uri="{BB962C8B-B14F-4D97-AF65-F5344CB8AC3E}">
        <p14:creationId xmlns:p14="http://schemas.microsoft.com/office/powerpoint/2010/main" val="413319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7156D-26BE-698D-D790-8E790BC311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844AA9-A838-A0DD-7EF3-B0FCB38EF4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892F32-09A6-59A9-FD53-93A19D89D0F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B5B272F-1E54-4444-A124-0C62D6529822}"/>
              </a:ext>
            </a:extLst>
          </p:cNvPr>
          <p:cNvSpPr>
            <a:spLocks noGrp="1"/>
          </p:cNvSpPr>
          <p:nvPr>
            <p:ph type="sldNum" sz="quarter" idx="5"/>
          </p:nvPr>
        </p:nvSpPr>
        <p:spPr/>
        <p:txBody>
          <a:bodyPr/>
          <a:lstStyle/>
          <a:p>
            <a:fld id="{A4DEDD7C-BBA9-784C-9AEE-51BD322755F2}" type="slidenum">
              <a:rPr lang="en-US" smtClean="0"/>
              <a:t>16</a:t>
            </a:fld>
            <a:endParaRPr lang="en-US"/>
          </a:p>
        </p:txBody>
      </p:sp>
    </p:spTree>
    <p:extLst>
      <p:ext uri="{BB962C8B-B14F-4D97-AF65-F5344CB8AC3E}">
        <p14:creationId xmlns:p14="http://schemas.microsoft.com/office/powerpoint/2010/main" val="2224563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EDD7C-BBA9-784C-9AEE-51BD322755F2}" type="slidenum">
              <a:rPr lang="en-US" smtClean="0"/>
              <a:t>17</a:t>
            </a:fld>
            <a:endParaRPr lang="en-US"/>
          </a:p>
        </p:txBody>
      </p:sp>
    </p:spTree>
    <p:extLst>
      <p:ext uri="{BB962C8B-B14F-4D97-AF65-F5344CB8AC3E}">
        <p14:creationId xmlns:p14="http://schemas.microsoft.com/office/powerpoint/2010/main" val="32624776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EDD7C-BBA9-784C-9AEE-51BD322755F2}" type="slidenum">
              <a:rPr lang="en-US" smtClean="0"/>
              <a:t>18</a:t>
            </a:fld>
            <a:endParaRPr lang="en-US"/>
          </a:p>
        </p:txBody>
      </p:sp>
    </p:spTree>
    <p:extLst>
      <p:ext uri="{BB962C8B-B14F-4D97-AF65-F5344CB8AC3E}">
        <p14:creationId xmlns:p14="http://schemas.microsoft.com/office/powerpoint/2010/main" val="6569392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EDD7C-BBA9-784C-9AEE-51BD322755F2}" type="slidenum">
              <a:rPr lang="en-US" smtClean="0"/>
              <a:t>19</a:t>
            </a:fld>
            <a:endParaRPr lang="en-US"/>
          </a:p>
        </p:txBody>
      </p:sp>
    </p:spTree>
    <p:extLst>
      <p:ext uri="{BB962C8B-B14F-4D97-AF65-F5344CB8AC3E}">
        <p14:creationId xmlns:p14="http://schemas.microsoft.com/office/powerpoint/2010/main" val="38763307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EDD7C-BBA9-784C-9AEE-51BD322755F2}" type="slidenum">
              <a:rPr lang="en-US" smtClean="0"/>
              <a:t>20</a:t>
            </a:fld>
            <a:endParaRPr lang="en-US"/>
          </a:p>
        </p:txBody>
      </p:sp>
    </p:spTree>
    <p:extLst>
      <p:ext uri="{BB962C8B-B14F-4D97-AF65-F5344CB8AC3E}">
        <p14:creationId xmlns:p14="http://schemas.microsoft.com/office/powerpoint/2010/main" val="1521523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EDD7C-BBA9-784C-9AEE-51BD322755F2}" type="slidenum">
              <a:rPr lang="en-US" smtClean="0"/>
              <a:t>3</a:t>
            </a:fld>
            <a:endParaRPr lang="en-US"/>
          </a:p>
        </p:txBody>
      </p:sp>
    </p:spTree>
    <p:extLst>
      <p:ext uri="{BB962C8B-B14F-4D97-AF65-F5344CB8AC3E}">
        <p14:creationId xmlns:p14="http://schemas.microsoft.com/office/powerpoint/2010/main" val="411662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EDD7C-BBA9-784C-9AEE-51BD322755F2}" type="slidenum">
              <a:rPr lang="en-US" smtClean="0"/>
              <a:t>21</a:t>
            </a:fld>
            <a:endParaRPr lang="en-US"/>
          </a:p>
        </p:txBody>
      </p:sp>
    </p:spTree>
    <p:extLst>
      <p:ext uri="{BB962C8B-B14F-4D97-AF65-F5344CB8AC3E}">
        <p14:creationId xmlns:p14="http://schemas.microsoft.com/office/powerpoint/2010/main" val="8428339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EDD7C-BBA9-784C-9AEE-51BD322755F2}" type="slidenum">
              <a:rPr lang="en-US" smtClean="0"/>
              <a:t>22</a:t>
            </a:fld>
            <a:endParaRPr lang="en-US"/>
          </a:p>
        </p:txBody>
      </p:sp>
    </p:spTree>
    <p:extLst>
      <p:ext uri="{BB962C8B-B14F-4D97-AF65-F5344CB8AC3E}">
        <p14:creationId xmlns:p14="http://schemas.microsoft.com/office/powerpoint/2010/main" val="10729874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EDD7C-BBA9-784C-9AEE-51BD322755F2}" type="slidenum">
              <a:rPr lang="en-US" smtClean="0"/>
              <a:t>26</a:t>
            </a:fld>
            <a:endParaRPr lang="en-US"/>
          </a:p>
        </p:txBody>
      </p:sp>
    </p:spTree>
    <p:extLst>
      <p:ext uri="{BB962C8B-B14F-4D97-AF65-F5344CB8AC3E}">
        <p14:creationId xmlns:p14="http://schemas.microsoft.com/office/powerpoint/2010/main" val="39393406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EDD7C-BBA9-784C-9AEE-51BD322755F2}" type="slidenum">
              <a:rPr lang="en-US" smtClean="0"/>
              <a:t>27</a:t>
            </a:fld>
            <a:endParaRPr lang="en-US"/>
          </a:p>
        </p:txBody>
      </p:sp>
    </p:spTree>
    <p:extLst>
      <p:ext uri="{BB962C8B-B14F-4D97-AF65-F5344CB8AC3E}">
        <p14:creationId xmlns:p14="http://schemas.microsoft.com/office/powerpoint/2010/main" val="24629205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EDD7C-BBA9-784C-9AEE-51BD322755F2}" type="slidenum">
              <a:rPr lang="en-US" smtClean="0"/>
              <a:t>28</a:t>
            </a:fld>
            <a:endParaRPr lang="en-US"/>
          </a:p>
        </p:txBody>
      </p:sp>
    </p:spTree>
    <p:extLst>
      <p:ext uri="{BB962C8B-B14F-4D97-AF65-F5344CB8AC3E}">
        <p14:creationId xmlns:p14="http://schemas.microsoft.com/office/powerpoint/2010/main" val="32264370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EDD7C-BBA9-784C-9AEE-51BD322755F2}" type="slidenum">
              <a:rPr lang="en-US" smtClean="0"/>
              <a:t>29</a:t>
            </a:fld>
            <a:endParaRPr lang="en-US"/>
          </a:p>
        </p:txBody>
      </p:sp>
    </p:spTree>
    <p:extLst>
      <p:ext uri="{BB962C8B-B14F-4D97-AF65-F5344CB8AC3E}">
        <p14:creationId xmlns:p14="http://schemas.microsoft.com/office/powerpoint/2010/main" val="35402289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EDD7C-BBA9-784C-9AEE-51BD322755F2}" type="slidenum">
              <a:rPr lang="en-US" smtClean="0"/>
              <a:t>30</a:t>
            </a:fld>
            <a:endParaRPr lang="en-US"/>
          </a:p>
        </p:txBody>
      </p:sp>
    </p:spTree>
    <p:extLst>
      <p:ext uri="{BB962C8B-B14F-4D97-AF65-F5344CB8AC3E}">
        <p14:creationId xmlns:p14="http://schemas.microsoft.com/office/powerpoint/2010/main" val="11894207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EDD7C-BBA9-784C-9AEE-51BD322755F2}" type="slidenum">
              <a:rPr lang="en-US" smtClean="0"/>
              <a:t>31</a:t>
            </a:fld>
            <a:endParaRPr lang="en-US"/>
          </a:p>
        </p:txBody>
      </p:sp>
    </p:spTree>
    <p:extLst>
      <p:ext uri="{BB962C8B-B14F-4D97-AF65-F5344CB8AC3E}">
        <p14:creationId xmlns:p14="http://schemas.microsoft.com/office/powerpoint/2010/main" val="39709202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EDD7C-BBA9-784C-9AEE-51BD322755F2}" type="slidenum">
              <a:rPr lang="en-US" smtClean="0"/>
              <a:t>32</a:t>
            </a:fld>
            <a:endParaRPr lang="en-US"/>
          </a:p>
        </p:txBody>
      </p:sp>
    </p:spTree>
    <p:extLst>
      <p:ext uri="{BB962C8B-B14F-4D97-AF65-F5344CB8AC3E}">
        <p14:creationId xmlns:p14="http://schemas.microsoft.com/office/powerpoint/2010/main" val="20620186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EDD7C-BBA9-784C-9AEE-51BD322755F2}" type="slidenum">
              <a:rPr lang="en-US" smtClean="0"/>
              <a:t>33</a:t>
            </a:fld>
            <a:endParaRPr lang="en-US"/>
          </a:p>
        </p:txBody>
      </p:sp>
    </p:spTree>
    <p:extLst>
      <p:ext uri="{BB962C8B-B14F-4D97-AF65-F5344CB8AC3E}">
        <p14:creationId xmlns:p14="http://schemas.microsoft.com/office/powerpoint/2010/main" val="1989931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EDD7C-BBA9-784C-9AEE-51BD322755F2}" type="slidenum">
              <a:rPr lang="en-US" smtClean="0"/>
              <a:t>4</a:t>
            </a:fld>
            <a:endParaRPr lang="en-US"/>
          </a:p>
        </p:txBody>
      </p:sp>
    </p:spTree>
    <p:extLst>
      <p:ext uri="{BB962C8B-B14F-4D97-AF65-F5344CB8AC3E}">
        <p14:creationId xmlns:p14="http://schemas.microsoft.com/office/powerpoint/2010/main" val="509004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4921F3-3544-0321-9656-00B9E9424A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038CD5-6273-03B2-D453-D7FB4E4825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4D9682-B95E-0A6B-D0D1-EF48B1A9288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58F1E69-937D-92F5-FD22-E184C11A4531}"/>
              </a:ext>
            </a:extLst>
          </p:cNvPr>
          <p:cNvSpPr>
            <a:spLocks noGrp="1"/>
          </p:cNvSpPr>
          <p:nvPr>
            <p:ph type="sldNum" sz="quarter" idx="5"/>
          </p:nvPr>
        </p:nvSpPr>
        <p:spPr/>
        <p:txBody>
          <a:bodyPr/>
          <a:lstStyle/>
          <a:p>
            <a:fld id="{A4DEDD7C-BBA9-784C-9AEE-51BD322755F2}" type="slidenum">
              <a:rPr lang="en-US" smtClean="0"/>
              <a:t>34</a:t>
            </a:fld>
            <a:endParaRPr lang="en-US"/>
          </a:p>
        </p:txBody>
      </p:sp>
    </p:spTree>
    <p:extLst>
      <p:ext uri="{BB962C8B-B14F-4D97-AF65-F5344CB8AC3E}">
        <p14:creationId xmlns:p14="http://schemas.microsoft.com/office/powerpoint/2010/main" val="22617033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CBB23B-CE47-AA37-E4A4-D4B6EE399F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43F425-17BB-E01E-EC6E-D87D19AA57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D556B0-EFE8-8216-00D5-A0A5BDFC245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A762040-B735-A8DB-4654-D7B207592259}"/>
              </a:ext>
            </a:extLst>
          </p:cNvPr>
          <p:cNvSpPr>
            <a:spLocks noGrp="1"/>
          </p:cNvSpPr>
          <p:nvPr>
            <p:ph type="sldNum" sz="quarter" idx="5"/>
          </p:nvPr>
        </p:nvSpPr>
        <p:spPr/>
        <p:txBody>
          <a:bodyPr/>
          <a:lstStyle/>
          <a:p>
            <a:fld id="{A4DEDD7C-BBA9-784C-9AEE-51BD322755F2}" type="slidenum">
              <a:rPr lang="en-US" smtClean="0"/>
              <a:t>35</a:t>
            </a:fld>
            <a:endParaRPr lang="en-US"/>
          </a:p>
        </p:txBody>
      </p:sp>
    </p:spTree>
    <p:extLst>
      <p:ext uri="{BB962C8B-B14F-4D97-AF65-F5344CB8AC3E}">
        <p14:creationId xmlns:p14="http://schemas.microsoft.com/office/powerpoint/2010/main" val="476640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EDD7C-BBA9-784C-9AEE-51BD322755F2}" type="slidenum">
              <a:rPr lang="en-US" smtClean="0"/>
              <a:t>5</a:t>
            </a:fld>
            <a:endParaRPr lang="en-US"/>
          </a:p>
        </p:txBody>
      </p:sp>
    </p:spTree>
    <p:extLst>
      <p:ext uri="{BB962C8B-B14F-4D97-AF65-F5344CB8AC3E}">
        <p14:creationId xmlns:p14="http://schemas.microsoft.com/office/powerpoint/2010/main" val="2799666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A97D96-1645-7A66-1D61-5D75ABFA70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48B749-A784-AD61-5B18-A64E70615B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4CCFE0-DB1A-E495-D1D6-1C52B6F7C81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0A712A9-D275-116E-78FC-0A63A049D197}"/>
              </a:ext>
            </a:extLst>
          </p:cNvPr>
          <p:cNvSpPr>
            <a:spLocks noGrp="1"/>
          </p:cNvSpPr>
          <p:nvPr>
            <p:ph type="sldNum" sz="quarter" idx="5"/>
          </p:nvPr>
        </p:nvSpPr>
        <p:spPr/>
        <p:txBody>
          <a:bodyPr/>
          <a:lstStyle/>
          <a:p>
            <a:fld id="{A4DEDD7C-BBA9-784C-9AEE-51BD322755F2}" type="slidenum">
              <a:rPr lang="en-US" smtClean="0"/>
              <a:t>6</a:t>
            </a:fld>
            <a:endParaRPr lang="en-US"/>
          </a:p>
        </p:txBody>
      </p:sp>
    </p:spTree>
    <p:extLst>
      <p:ext uri="{BB962C8B-B14F-4D97-AF65-F5344CB8AC3E}">
        <p14:creationId xmlns:p14="http://schemas.microsoft.com/office/powerpoint/2010/main" val="1335445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03A93A-0855-C089-04E3-26C0D49C4E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65BEE7-F714-E554-7061-06FF1371C2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B41546-D468-3DEC-B6C2-EC7AB9A1B6B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41AA2AE-2651-FBCB-111C-65AF8EA84FAA}"/>
              </a:ext>
            </a:extLst>
          </p:cNvPr>
          <p:cNvSpPr>
            <a:spLocks noGrp="1"/>
          </p:cNvSpPr>
          <p:nvPr>
            <p:ph type="sldNum" sz="quarter" idx="5"/>
          </p:nvPr>
        </p:nvSpPr>
        <p:spPr/>
        <p:txBody>
          <a:bodyPr/>
          <a:lstStyle/>
          <a:p>
            <a:fld id="{A4DEDD7C-BBA9-784C-9AEE-51BD322755F2}" type="slidenum">
              <a:rPr lang="en-US" smtClean="0"/>
              <a:t>7</a:t>
            </a:fld>
            <a:endParaRPr lang="en-US"/>
          </a:p>
        </p:txBody>
      </p:sp>
    </p:spTree>
    <p:extLst>
      <p:ext uri="{BB962C8B-B14F-4D97-AF65-F5344CB8AC3E}">
        <p14:creationId xmlns:p14="http://schemas.microsoft.com/office/powerpoint/2010/main" val="937907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EDD7C-BBA9-784C-9AEE-51BD322755F2}" type="slidenum">
              <a:rPr lang="en-US" smtClean="0"/>
              <a:t>8</a:t>
            </a:fld>
            <a:endParaRPr lang="en-US"/>
          </a:p>
        </p:txBody>
      </p:sp>
    </p:spTree>
    <p:extLst>
      <p:ext uri="{BB962C8B-B14F-4D97-AF65-F5344CB8AC3E}">
        <p14:creationId xmlns:p14="http://schemas.microsoft.com/office/powerpoint/2010/main" val="3516977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27A47-1691-34C3-3CB1-B914951DE7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E97A24-6F8F-B55C-DE32-4ACE315411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F09598-77B2-C0F6-F101-4C4C0AEBC3B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AF7B6FC-3D12-95FF-7EA7-82D9C240AA5F}"/>
              </a:ext>
            </a:extLst>
          </p:cNvPr>
          <p:cNvSpPr>
            <a:spLocks noGrp="1"/>
          </p:cNvSpPr>
          <p:nvPr>
            <p:ph type="sldNum" sz="quarter" idx="5"/>
          </p:nvPr>
        </p:nvSpPr>
        <p:spPr/>
        <p:txBody>
          <a:bodyPr/>
          <a:lstStyle/>
          <a:p>
            <a:fld id="{A4DEDD7C-BBA9-784C-9AEE-51BD322755F2}" type="slidenum">
              <a:rPr lang="en-US" smtClean="0"/>
              <a:t>9</a:t>
            </a:fld>
            <a:endParaRPr lang="en-US"/>
          </a:p>
        </p:txBody>
      </p:sp>
    </p:spTree>
    <p:extLst>
      <p:ext uri="{BB962C8B-B14F-4D97-AF65-F5344CB8AC3E}">
        <p14:creationId xmlns:p14="http://schemas.microsoft.com/office/powerpoint/2010/main" val="669688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EDD7C-BBA9-784C-9AEE-51BD322755F2}" type="slidenum">
              <a:rPr lang="en-US" smtClean="0"/>
              <a:t>10</a:t>
            </a:fld>
            <a:endParaRPr lang="en-US"/>
          </a:p>
        </p:txBody>
      </p:sp>
    </p:spTree>
    <p:extLst>
      <p:ext uri="{BB962C8B-B14F-4D97-AF65-F5344CB8AC3E}">
        <p14:creationId xmlns:p14="http://schemas.microsoft.com/office/powerpoint/2010/main" val="1157488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FBB80-FF81-4FE3-9732-9E7EDC720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4713447-9B76-4A0B-B61A-0D1E379FEB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3F32B3-5249-4A6B-A433-090D2F8F3933}"/>
              </a:ext>
            </a:extLst>
          </p:cNvPr>
          <p:cNvSpPr>
            <a:spLocks noGrp="1"/>
          </p:cNvSpPr>
          <p:nvPr>
            <p:ph type="dt" sz="half" idx="10"/>
          </p:nvPr>
        </p:nvSpPr>
        <p:spPr/>
        <p:txBody>
          <a:bodyPr/>
          <a:lstStyle/>
          <a:p>
            <a:fld id="{0DB16B98-1827-4154-A237-FB4756E9E110}" type="datetimeFigureOut">
              <a:rPr lang="en-GB" smtClean="0"/>
              <a:t>16/06/2025</a:t>
            </a:fld>
            <a:endParaRPr lang="en-GB"/>
          </a:p>
        </p:txBody>
      </p:sp>
      <p:sp>
        <p:nvSpPr>
          <p:cNvPr id="5" name="Footer Placeholder 4">
            <a:extLst>
              <a:ext uri="{FF2B5EF4-FFF2-40B4-BE49-F238E27FC236}">
                <a16:creationId xmlns:a16="http://schemas.microsoft.com/office/drawing/2014/main" id="{35FC6A3E-C504-40B5-9424-A379E060F5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290F03-026B-4B59-A780-1FE63F069A90}"/>
              </a:ext>
            </a:extLst>
          </p:cNvPr>
          <p:cNvSpPr>
            <a:spLocks noGrp="1"/>
          </p:cNvSpPr>
          <p:nvPr>
            <p:ph type="sldNum" sz="quarter" idx="12"/>
          </p:nvPr>
        </p:nvSpPr>
        <p:spPr/>
        <p:txBody>
          <a:bodyPr/>
          <a:lstStyle/>
          <a:p>
            <a:fld id="{A2AE914B-75B6-42DF-ACE1-D85B5D33A6B8}" type="slidenum">
              <a:rPr lang="en-GB" smtClean="0"/>
              <a:t>‹#›</a:t>
            </a:fld>
            <a:endParaRPr lang="en-GB"/>
          </a:p>
        </p:txBody>
      </p:sp>
    </p:spTree>
    <p:extLst>
      <p:ext uri="{BB962C8B-B14F-4D97-AF65-F5344CB8AC3E}">
        <p14:creationId xmlns:p14="http://schemas.microsoft.com/office/powerpoint/2010/main" val="1911832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FCBC5-A253-49B0-B4CD-7F412A76859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668D119-0811-49B7-A248-6411D5814B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C58B71-5D6E-4115-A0F2-73B4C30DD8C3}"/>
              </a:ext>
            </a:extLst>
          </p:cNvPr>
          <p:cNvSpPr>
            <a:spLocks noGrp="1"/>
          </p:cNvSpPr>
          <p:nvPr>
            <p:ph type="dt" sz="half" idx="10"/>
          </p:nvPr>
        </p:nvSpPr>
        <p:spPr/>
        <p:txBody>
          <a:bodyPr/>
          <a:lstStyle/>
          <a:p>
            <a:fld id="{0DB16B98-1827-4154-A237-FB4756E9E110}" type="datetimeFigureOut">
              <a:rPr lang="en-GB" smtClean="0"/>
              <a:t>16/06/2025</a:t>
            </a:fld>
            <a:endParaRPr lang="en-GB"/>
          </a:p>
        </p:txBody>
      </p:sp>
      <p:sp>
        <p:nvSpPr>
          <p:cNvPr id="5" name="Footer Placeholder 4">
            <a:extLst>
              <a:ext uri="{FF2B5EF4-FFF2-40B4-BE49-F238E27FC236}">
                <a16:creationId xmlns:a16="http://schemas.microsoft.com/office/drawing/2014/main" id="{FA7F3435-D1EE-42E9-BFF8-B08C1892AFC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4D1FE3-6929-462D-BCE0-88437F322828}"/>
              </a:ext>
            </a:extLst>
          </p:cNvPr>
          <p:cNvSpPr>
            <a:spLocks noGrp="1"/>
          </p:cNvSpPr>
          <p:nvPr>
            <p:ph type="sldNum" sz="quarter" idx="12"/>
          </p:nvPr>
        </p:nvSpPr>
        <p:spPr/>
        <p:txBody>
          <a:bodyPr/>
          <a:lstStyle/>
          <a:p>
            <a:fld id="{A2AE914B-75B6-42DF-ACE1-D85B5D33A6B8}" type="slidenum">
              <a:rPr lang="en-GB" smtClean="0"/>
              <a:t>‹#›</a:t>
            </a:fld>
            <a:endParaRPr lang="en-GB"/>
          </a:p>
        </p:txBody>
      </p:sp>
    </p:spTree>
    <p:extLst>
      <p:ext uri="{BB962C8B-B14F-4D97-AF65-F5344CB8AC3E}">
        <p14:creationId xmlns:p14="http://schemas.microsoft.com/office/powerpoint/2010/main" val="2280269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6C9474-00D0-490D-B77B-680C27AB57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05BADB0-05CF-49E9-BCCA-98D5FD5984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3BA9D35-7084-4248-AB0F-9C1ABC90E519}"/>
              </a:ext>
            </a:extLst>
          </p:cNvPr>
          <p:cNvSpPr>
            <a:spLocks noGrp="1"/>
          </p:cNvSpPr>
          <p:nvPr>
            <p:ph type="dt" sz="half" idx="10"/>
          </p:nvPr>
        </p:nvSpPr>
        <p:spPr/>
        <p:txBody>
          <a:bodyPr/>
          <a:lstStyle/>
          <a:p>
            <a:fld id="{0DB16B98-1827-4154-A237-FB4756E9E110}" type="datetimeFigureOut">
              <a:rPr lang="en-GB" smtClean="0"/>
              <a:t>16/06/2025</a:t>
            </a:fld>
            <a:endParaRPr lang="en-GB"/>
          </a:p>
        </p:txBody>
      </p:sp>
      <p:sp>
        <p:nvSpPr>
          <p:cNvPr id="5" name="Footer Placeholder 4">
            <a:extLst>
              <a:ext uri="{FF2B5EF4-FFF2-40B4-BE49-F238E27FC236}">
                <a16:creationId xmlns:a16="http://schemas.microsoft.com/office/drawing/2014/main" id="{B49F4FE1-A86C-4C72-8EE9-384901AC62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EAF64C5-FC2C-41E1-8D63-6FB0B02DB484}"/>
              </a:ext>
            </a:extLst>
          </p:cNvPr>
          <p:cNvSpPr>
            <a:spLocks noGrp="1"/>
          </p:cNvSpPr>
          <p:nvPr>
            <p:ph type="sldNum" sz="quarter" idx="12"/>
          </p:nvPr>
        </p:nvSpPr>
        <p:spPr/>
        <p:txBody>
          <a:bodyPr/>
          <a:lstStyle/>
          <a:p>
            <a:fld id="{A2AE914B-75B6-42DF-ACE1-D85B5D33A6B8}" type="slidenum">
              <a:rPr lang="en-GB" smtClean="0"/>
              <a:t>‹#›</a:t>
            </a:fld>
            <a:endParaRPr lang="en-GB"/>
          </a:p>
        </p:txBody>
      </p:sp>
    </p:spTree>
    <p:extLst>
      <p:ext uri="{BB962C8B-B14F-4D97-AF65-F5344CB8AC3E}">
        <p14:creationId xmlns:p14="http://schemas.microsoft.com/office/powerpoint/2010/main" val="3691448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7E2EF-4177-4C05-920F-1419C019EB3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BE384DF-7203-40C5-A48D-875083D2E0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A50F260-4D54-4E01-B161-C60E3651DAD8}"/>
              </a:ext>
            </a:extLst>
          </p:cNvPr>
          <p:cNvSpPr>
            <a:spLocks noGrp="1"/>
          </p:cNvSpPr>
          <p:nvPr>
            <p:ph type="dt" sz="half" idx="10"/>
          </p:nvPr>
        </p:nvSpPr>
        <p:spPr/>
        <p:txBody>
          <a:bodyPr/>
          <a:lstStyle/>
          <a:p>
            <a:fld id="{0DB16B98-1827-4154-A237-FB4756E9E110}" type="datetimeFigureOut">
              <a:rPr lang="en-GB" smtClean="0"/>
              <a:t>16/06/2025</a:t>
            </a:fld>
            <a:endParaRPr lang="en-GB"/>
          </a:p>
        </p:txBody>
      </p:sp>
      <p:sp>
        <p:nvSpPr>
          <p:cNvPr id="5" name="Footer Placeholder 4">
            <a:extLst>
              <a:ext uri="{FF2B5EF4-FFF2-40B4-BE49-F238E27FC236}">
                <a16:creationId xmlns:a16="http://schemas.microsoft.com/office/drawing/2014/main" id="{5E194792-925B-4BE5-A5BA-0C0D610A8F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04E828-8605-4FEA-BB24-4084A132852A}"/>
              </a:ext>
            </a:extLst>
          </p:cNvPr>
          <p:cNvSpPr>
            <a:spLocks noGrp="1"/>
          </p:cNvSpPr>
          <p:nvPr>
            <p:ph type="sldNum" sz="quarter" idx="12"/>
          </p:nvPr>
        </p:nvSpPr>
        <p:spPr/>
        <p:txBody>
          <a:bodyPr/>
          <a:lstStyle/>
          <a:p>
            <a:fld id="{A2AE914B-75B6-42DF-ACE1-D85B5D33A6B8}" type="slidenum">
              <a:rPr lang="en-GB" smtClean="0"/>
              <a:t>‹#›</a:t>
            </a:fld>
            <a:endParaRPr lang="en-GB"/>
          </a:p>
        </p:txBody>
      </p:sp>
    </p:spTree>
    <p:extLst>
      <p:ext uri="{BB962C8B-B14F-4D97-AF65-F5344CB8AC3E}">
        <p14:creationId xmlns:p14="http://schemas.microsoft.com/office/powerpoint/2010/main" val="1601571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E2C41-9702-4717-8BD1-0142B7BE36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5233B9C-317E-4A14-B916-CC2C785C06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AA567A-9C72-4D6F-A44A-00238F296023}"/>
              </a:ext>
            </a:extLst>
          </p:cNvPr>
          <p:cNvSpPr>
            <a:spLocks noGrp="1"/>
          </p:cNvSpPr>
          <p:nvPr>
            <p:ph type="dt" sz="half" idx="10"/>
          </p:nvPr>
        </p:nvSpPr>
        <p:spPr/>
        <p:txBody>
          <a:bodyPr/>
          <a:lstStyle/>
          <a:p>
            <a:fld id="{0DB16B98-1827-4154-A237-FB4756E9E110}" type="datetimeFigureOut">
              <a:rPr lang="en-GB" smtClean="0"/>
              <a:t>16/06/2025</a:t>
            </a:fld>
            <a:endParaRPr lang="en-GB"/>
          </a:p>
        </p:txBody>
      </p:sp>
      <p:sp>
        <p:nvSpPr>
          <p:cNvPr id="5" name="Footer Placeholder 4">
            <a:extLst>
              <a:ext uri="{FF2B5EF4-FFF2-40B4-BE49-F238E27FC236}">
                <a16:creationId xmlns:a16="http://schemas.microsoft.com/office/drawing/2014/main" id="{FA1910DB-710C-4801-A5CA-4D7F180864C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D4E1EC-D4CB-46CC-82D2-C1C7BFB76343}"/>
              </a:ext>
            </a:extLst>
          </p:cNvPr>
          <p:cNvSpPr>
            <a:spLocks noGrp="1"/>
          </p:cNvSpPr>
          <p:nvPr>
            <p:ph type="sldNum" sz="quarter" idx="12"/>
          </p:nvPr>
        </p:nvSpPr>
        <p:spPr/>
        <p:txBody>
          <a:bodyPr/>
          <a:lstStyle/>
          <a:p>
            <a:fld id="{A2AE914B-75B6-42DF-ACE1-D85B5D33A6B8}" type="slidenum">
              <a:rPr lang="en-GB" smtClean="0"/>
              <a:t>‹#›</a:t>
            </a:fld>
            <a:endParaRPr lang="en-GB"/>
          </a:p>
        </p:txBody>
      </p:sp>
    </p:spTree>
    <p:extLst>
      <p:ext uri="{BB962C8B-B14F-4D97-AF65-F5344CB8AC3E}">
        <p14:creationId xmlns:p14="http://schemas.microsoft.com/office/powerpoint/2010/main" val="3340450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4F4C-8710-41A9-BAB1-BCABC2A4844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06FF26E-5C9A-4B1E-8277-8565B0A1BA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69DE9B4-45EF-4925-91E3-7F9CB03D7F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8DD2D82-EDEE-4A48-B9DB-643E00D87E7C}"/>
              </a:ext>
            </a:extLst>
          </p:cNvPr>
          <p:cNvSpPr>
            <a:spLocks noGrp="1"/>
          </p:cNvSpPr>
          <p:nvPr>
            <p:ph type="dt" sz="half" idx="10"/>
          </p:nvPr>
        </p:nvSpPr>
        <p:spPr/>
        <p:txBody>
          <a:bodyPr/>
          <a:lstStyle/>
          <a:p>
            <a:fld id="{0DB16B98-1827-4154-A237-FB4756E9E110}" type="datetimeFigureOut">
              <a:rPr lang="en-GB" smtClean="0"/>
              <a:t>16/06/2025</a:t>
            </a:fld>
            <a:endParaRPr lang="en-GB"/>
          </a:p>
        </p:txBody>
      </p:sp>
      <p:sp>
        <p:nvSpPr>
          <p:cNvPr id="6" name="Footer Placeholder 5">
            <a:extLst>
              <a:ext uri="{FF2B5EF4-FFF2-40B4-BE49-F238E27FC236}">
                <a16:creationId xmlns:a16="http://schemas.microsoft.com/office/drawing/2014/main" id="{4D0C2ED7-F325-4706-83F9-C4E6B053665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C578AE9-CA9E-4FC7-A99F-41314C62BBDA}"/>
              </a:ext>
            </a:extLst>
          </p:cNvPr>
          <p:cNvSpPr>
            <a:spLocks noGrp="1"/>
          </p:cNvSpPr>
          <p:nvPr>
            <p:ph type="sldNum" sz="quarter" idx="12"/>
          </p:nvPr>
        </p:nvSpPr>
        <p:spPr/>
        <p:txBody>
          <a:bodyPr/>
          <a:lstStyle/>
          <a:p>
            <a:fld id="{A2AE914B-75B6-42DF-ACE1-D85B5D33A6B8}" type="slidenum">
              <a:rPr lang="en-GB" smtClean="0"/>
              <a:t>‹#›</a:t>
            </a:fld>
            <a:endParaRPr lang="en-GB"/>
          </a:p>
        </p:txBody>
      </p:sp>
    </p:spTree>
    <p:extLst>
      <p:ext uri="{BB962C8B-B14F-4D97-AF65-F5344CB8AC3E}">
        <p14:creationId xmlns:p14="http://schemas.microsoft.com/office/powerpoint/2010/main" val="2490900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48A74-2172-4633-9894-99390D106C9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A9411FB-AB18-4742-9AFC-338423DDC4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73DCB0-A91A-493D-A195-6A579A76BC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1A7DD47-B26A-41CA-9871-9040A98426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EE9CA6-8E0E-4D15-AF8D-DE91B86580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C1FC8BF-43CE-44D2-94C0-9FBEBC3045A0}"/>
              </a:ext>
            </a:extLst>
          </p:cNvPr>
          <p:cNvSpPr>
            <a:spLocks noGrp="1"/>
          </p:cNvSpPr>
          <p:nvPr>
            <p:ph type="dt" sz="half" idx="10"/>
          </p:nvPr>
        </p:nvSpPr>
        <p:spPr/>
        <p:txBody>
          <a:bodyPr/>
          <a:lstStyle/>
          <a:p>
            <a:fld id="{0DB16B98-1827-4154-A237-FB4756E9E110}" type="datetimeFigureOut">
              <a:rPr lang="en-GB" smtClean="0"/>
              <a:t>16/06/2025</a:t>
            </a:fld>
            <a:endParaRPr lang="en-GB"/>
          </a:p>
        </p:txBody>
      </p:sp>
      <p:sp>
        <p:nvSpPr>
          <p:cNvPr id="8" name="Footer Placeholder 7">
            <a:extLst>
              <a:ext uri="{FF2B5EF4-FFF2-40B4-BE49-F238E27FC236}">
                <a16:creationId xmlns:a16="http://schemas.microsoft.com/office/drawing/2014/main" id="{113D053B-BF94-4315-8DB5-B6664A0B4CA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FA81BCC-E11A-45AB-B76E-6B61F9E9E03B}"/>
              </a:ext>
            </a:extLst>
          </p:cNvPr>
          <p:cNvSpPr>
            <a:spLocks noGrp="1"/>
          </p:cNvSpPr>
          <p:nvPr>
            <p:ph type="sldNum" sz="quarter" idx="12"/>
          </p:nvPr>
        </p:nvSpPr>
        <p:spPr/>
        <p:txBody>
          <a:bodyPr/>
          <a:lstStyle/>
          <a:p>
            <a:fld id="{A2AE914B-75B6-42DF-ACE1-D85B5D33A6B8}" type="slidenum">
              <a:rPr lang="en-GB" smtClean="0"/>
              <a:t>‹#›</a:t>
            </a:fld>
            <a:endParaRPr lang="en-GB"/>
          </a:p>
        </p:txBody>
      </p:sp>
    </p:spTree>
    <p:extLst>
      <p:ext uri="{BB962C8B-B14F-4D97-AF65-F5344CB8AC3E}">
        <p14:creationId xmlns:p14="http://schemas.microsoft.com/office/powerpoint/2010/main" val="2755485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424E1-387A-4712-87C5-5BD37BC68B2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5C9BC16-619C-4564-ABA0-0380506B491B}"/>
              </a:ext>
            </a:extLst>
          </p:cNvPr>
          <p:cNvSpPr>
            <a:spLocks noGrp="1"/>
          </p:cNvSpPr>
          <p:nvPr>
            <p:ph type="dt" sz="half" idx="10"/>
          </p:nvPr>
        </p:nvSpPr>
        <p:spPr/>
        <p:txBody>
          <a:bodyPr/>
          <a:lstStyle/>
          <a:p>
            <a:fld id="{0DB16B98-1827-4154-A237-FB4756E9E110}" type="datetimeFigureOut">
              <a:rPr lang="en-GB" smtClean="0"/>
              <a:t>16/06/2025</a:t>
            </a:fld>
            <a:endParaRPr lang="en-GB"/>
          </a:p>
        </p:txBody>
      </p:sp>
      <p:sp>
        <p:nvSpPr>
          <p:cNvPr id="4" name="Footer Placeholder 3">
            <a:extLst>
              <a:ext uri="{FF2B5EF4-FFF2-40B4-BE49-F238E27FC236}">
                <a16:creationId xmlns:a16="http://schemas.microsoft.com/office/drawing/2014/main" id="{E18F45BD-BA09-4ACF-A23E-A1DCE98579C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902B0BD-42D2-4D8E-9AC1-C14D4BFB9796}"/>
              </a:ext>
            </a:extLst>
          </p:cNvPr>
          <p:cNvSpPr>
            <a:spLocks noGrp="1"/>
          </p:cNvSpPr>
          <p:nvPr>
            <p:ph type="sldNum" sz="quarter" idx="12"/>
          </p:nvPr>
        </p:nvSpPr>
        <p:spPr/>
        <p:txBody>
          <a:bodyPr/>
          <a:lstStyle/>
          <a:p>
            <a:fld id="{A2AE914B-75B6-42DF-ACE1-D85B5D33A6B8}" type="slidenum">
              <a:rPr lang="en-GB" smtClean="0"/>
              <a:t>‹#›</a:t>
            </a:fld>
            <a:endParaRPr lang="en-GB"/>
          </a:p>
        </p:txBody>
      </p:sp>
    </p:spTree>
    <p:extLst>
      <p:ext uri="{BB962C8B-B14F-4D97-AF65-F5344CB8AC3E}">
        <p14:creationId xmlns:p14="http://schemas.microsoft.com/office/powerpoint/2010/main" val="2132345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752D04-D23B-4F3F-AA4C-7D48BEB86905}"/>
              </a:ext>
            </a:extLst>
          </p:cNvPr>
          <p:cNvSpPr>
            <a:spLocks noGrp="1"/>
          </p:cNvSpPr>
          <p:nvPr>
            <p:ph type="dt" sz="half" idx="10"/>
          </p:nvPr>
        </p:nvSpPr>
        <p:spPr/>
        <p:txBody>
          <a:bodyPr/>
          <a:lstStyle/>
          <a:p>
            <a:fld id="{0DB16B98-1827-4154-A237-FB4756E9E110}" type="datetimeFigureOut">
              <a:rPr lang="en-GB" smtClean="0"/>
              <a:t>16/06/2025</a:t>
            </a:fld>
            <a:endParaRPr lang="en-GB"/>
          </a:p>
        </p:txBody>
      </p:sp>
      <p:sp>
        <p:nvSpPr>
          <p:cNvPr id="3" name="Footer Placeholder 2">
            <a:extLst>
              <a:ext uri="{FF2B5EF4-FFF2-40B4-BE49-F238E27FC236}">
                <a16:creationId xmlns:a16="http://schemas.microsoft.com/office/drawing/2014/main" id="{B298DE1D-5D3C-4C66-AD49-6DDEE50371E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51BF5E7-D221-4389-A6F2-9DAB20F108F9}"/>
              </a:ext>
            </a:extLst>
          </p:cNvPr>
          <p:cNvSpPr>
            <a:spLocks noGrp="1"/>
          </p:cNvSpPr>
          <p:nvPr>
            <p:ph type="sldNum" sz="quarter" idx="12"/>
          </p:nvPr>
        </p:nvSpPr>
        <p:spPr/>
        <p:txBody>
          <a:bodyPr/>
          <a:lstStyle/>
          <a:p>
            <a:fld id="{A2AE914B-75B6-42DF-ACE1-D85B5D33A6B8}" type="slidenum">
              <a:rPr lang="en-GB" smtClean="0"/>
              <a:t>‹#›</a:t>
            </a:fld>
            <a:endParaRPr lang="en-GB"/>
          </a:p>
        </p:txBody>
      </p:sp>
    </p:spTree>
    <p:extLst>
      <p:ext uri="{BB962C8B-B14F-4D97-AF65-F5344CB8AC3E}">
        <p14:creationId xmlns:p14="http://schemas.microsoft.com/office/powerpoint/2010/main" val="2677415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41016-9A9D-4C4C-B920-ECCF025D3A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DB3CBE4-148D-4FFA-B1C7-9CFFEF1041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5BD4993-EB53-4A36-897A-61ECF4900B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198D95-D85A-4231-AF88-ECA2AC607060}"/>
              </a:ext>
            </a:extLst>
          </p:cNvPr>
          <p:cNvSpPr>
            <a:spLocks noGrp="1"/>
          </p:cNvSpPr>
          <p:nvPr>
            <p:ph type="dt" sz="half" idx="10"/>
          </p:nvPr>
        </p:nvSpPr>
        <p:spPr/>
        <p:txBody>
          <a:bodyPr/>
          <a:lstStyle/>
          <a:p>
            <a:fld id="{0DB16B98-1827-4154-A237-FB4756E9E110}" type="datetimeFigureOut">
              <a:rPr lang="en-GB" smtClean="0"/>
              <a:t>16/06/2025</a:t>
            </a:fld>
            <a:endParaRPr lang="en-GB"/>
          </a:p>
        </p:txBody>
      </p:sp>
      <p:sp>
        <p:nvSpPr>
          <p:cNvPr id="6" name="Footer Placeholder 5">
            <a:extLst>
              <a:ext uri="{FF2B5EF4-FFF2-40B4-BE49-F238E27FC236}">
                <a16:creationId xmlns:a16="http://schemas.microsoft.com/office/drawing/2014/main" id="{643BE5F0-ADA7-4CB8-BAC2-178DB0B6054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DBB3E0-9638-47BE-B0F7-0528824FD30B}"/>
              </a:ext>
            </a:extLst>
          </p:cNvPr>
          <p:cNvSpPr>
            <a:spLocks noGrp="1"/>
          </p:cNvSpPr>
          <p:nvPr>
            <p:ph type="sldNum" sz="quarter" idx="12"/>
          </p:nvPr>
        </p:nvSpPr>
        <p:spPr/>
        <p:txBody>
          <a:bodyPr/>
          <a:lstStyle/>
          <a:p>
            <a:fld id="{A2AE914B-75B6-42DF-ACE1-D85B5D33A6B8}" type="slidenum">
              <a:rPr lang="en-GB" smtClean="0"/>
              <a:t>‹#›</a:t>
            </a:fld>
            <a:endParaRPr lang="en-GB"/>
          </a:p>
        </p:txBody>
      </p:sp>
    </p:spTree>
    <p:extLst>
      <p:ext uri="{BB962C8B-B14F-4D97-AF65-F5344CB8AC3E}">
        <p14:creationId xmlns:p14="http://schemas.microsoft.com/office/powerpoint/2010/main" val="3065485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C28D-9348-42A7-B018-10A32AB663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FFE841B-6B18-47F4-AA8F-F6AFD6DD70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7014CB7-42E3-4F22-BA2D-FAC061EE8E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A92A8D-5421-4DDC-880E-9BA3EBE2954E}"/>
              </a:ext>
            </a:extLst>
          </p:cNvPr>
          <p:cNvSpPr>
            <a:spLocks noGrp="1"/>
          </p:cNvSpPr>
          <p:nvPr>
            <p:ph type="dt" sz="half" idx="10"/>
          </p:nvPr>
        </p:nvSpPr>
        <p:spPr/>
        <p:txBody>
          <a:bodyPr/>
          <a:lstStyle/>
          <a:p>
            <a:fld id="{0DB16B98-1827-4154-A237-FB4756E9E110}" type="datetimeFigureOut">
              <a:rPr lang="en-GB" smtClean="0"/>
              <a:t>16/06/2025</a:t>
            </a:fld>
            <a:endParaRPr lang="en-GB"/>
          </a:p>
        </p:txBody>
      </p:sp>
      <p:sp>
        <p:nvSpPr>
          <p:cNvPr id="6" name="Footer Placeholder 5">
            <a:extLst>
              <a:ext uri="{FF2B5EF4-FFF2-40B4-BE49-F238E27FC236}">
                <a16:creationId xmlns:a16="http://schemas.microsoft.com/office/drawing/2014/main" id="{8938036E-B74A-4CCE-AD00-AAAE782A8DD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859317A-0110-4339-96B2-19255036ABAA}"/>
              </a:ext>
            </a:extLst>
          </p:cNvPr>
          <p:cNvSpPr>
            <a:spLocks noGrp="1"/>
          </p:cNvSpPr>
          <p:nvPr>
            <p:ph type="sldNum" sz="quarter" idx="12"/>
          </p:nvPr>
        </p:nvSpPr>
        <p:spPr/>
        <p:txBody>
          <a:bodyPr/>
          <a:lstStyle/>
          <a:p>
            <a:fld id="{A2AE914B-75B6-42DF-ACE1-D85B5D33A6B8}" type="slidenum">
              <a:rPr lang="en-GB" smtClean="0"/>
              <a:t>‹#›</a:t>
            </a:fld>
            <a:endParaRPr lang="en-GB"/>
          </a:p>
        </p:txBody>
      </p:sp>
    </p:spTree>
    <p:extLst>
      <p:ext uri="{BB962C8B-B14F-4D97-AF65-F5344CB8AC3E}">
        <p14:creationId xmlns:p14="http://schemas.microsoft.com/office/powerpoint/2010/main" val="338105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712738-BB63-48B3-8A3A-19C3B63691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FEB5FF5-8838-402F-8324-DED85FDFF6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231B208-8506-4E65-A2FC-5B3F15132A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B16B98-1827-4154-A237-FB4756E9E110}" type="datetimeFigureOut">
              <a:rPr lang="en-GB" smtClean="0"/>
              <a:t>16/06/2025</a:t>
            </a:fld>
            <a:endParaRPr lang="en-GB"/>
          </a:p>
        </p:txBody>
      </p:sp>
      <p:sp>
        <p:nvSpPr>
          <p:cNvPr id="5" name="Footer Placeholder 4">
            <a:extLst>
              <a:ext uri="{FF2B5EF4-FFF2-40B4-BE49-F238E27FC236}">
                <a16:creationId xmlns:a16="http://schemas.microsoft.com/office/drawing/2014/main" id="{17F8870B-785C-4FD7-8C2C-63CB6803EA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090E9D7-6470-4B15-879E-2D4A844E81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AE914B-75B6-42DF-ACE1-D85B5D33A6B8}" type="slidenum">
              <a:rPr lang="en-GB" smtClean="0"/>
              <a:t>‹#›</a:t>
            </a:fld>
            <a:endParaRPr lang="en-GB"/>
          </a:p>
        </p:txBody>
      </p:sp>
    </p:spTree>
    <p:extLst>
      <p:ext uri="{BB962C8B-B14F-4D97-AF65-F5344CB8AC3E}">
        <p14:creationId xmlns:p14="http://schemas.microsoft.com/office/powerpoint/2010/main" val="379637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 Id="rId5" Type="http://schemas.openxmlformats.org/officeDocument/2006/relationships/image" Target="../media/image4.emf"/><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www.youtube.com/watch?v=spsHgWnTGz4" TargetMode="External"/><Relationship Id="rId4" Type="http://schemas.openxmlformats.org/officeDocument/2006/relationships/hyperlink" Target="https://www.youtube.com/watch?v=MQFfCloeAA0"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customXml" Target="../ink/ink1.xml"/><Relationship Id="rId13" Type="http://schemas.openxmlformats.org/officeDocument/2006/relationships/customXml" Target="../ink/ink4.xml"/><Relationship Id="rId18" Type="http://schemas.openxmlformats.org/officeDocument/2006/relationships/customXml" Target="../ink/ink9.xml"/><Relationship Id="rId3" Type="http://schemas.openxmlformats.org/officeDocument/2006/relationships/image" Target="../media/image5.emf"/><Relationship Id="rId21" Type="http://schemas.openxmlformats.org/officeDocument/2006/relationships/customXml" Target="../ink/ink12.xml"/><Relationship Id="rId7" Type="http://schemas.openxmlformats.org/officeDocument/2006/relationships/image" Target="../media/image8.png"/><Relationship Id="rId12" Type="http://schemas.openxmlformats.org/officeDocument/2006/relationships/customXml" Target="../ink/ink3.xml"/><Relationship Id="rId17" Type="http://schemas.openxmlformats.org/officeDocument/2006/relationships/customXml" Target="../ink/ink8.xml"/><Relationship Id="rId2" Type="http://schemas.openxmlformats.org/officeDocument/2006/relationships/notesSlide" Target="../notesSlides/notesSlide3.xml"/><Relationship Id="rId16" Type="http://schemas.openxmlformats.org/officeDocument/2006/relationships/customXml" Target="../ink/ink7.xml"/><Relationship Id="rId20" Type="http://schemas.openxmlformats.org/officeDocument/2006/relationships/customXml" Target="../ink/ink11.xml"/><Relationship Id="rId1" Type="http://schemas.openxmlformats.org/officeDocument/2006/relationships/slideLayout" Target="../slideLayouts/slideLayout2.xml"/><Relationship Id="rId6" Type="http://schemas.openxmlformats.org/officeDocument/2006/relationships/hyperlink" Target="https://whelf-glyndwr.primo.exlibrisgroup.com/discovery/search?vid=44WHELF_GLY:44WHELF_GLY_VU1" TargetMode="External"/><Relationship Id="rId11" Type="http://schemas.openxmlformats.org/officeDocument/2006/relationships/image" Target="../media/image100.png"/><Relationship Id="rId5" Type="http://schemas.openxmlformats.org/officeDocument/2006/relationships/image" Target="../media/image6.png"/><Relationship Id="rId15" Type="http://schemas.openxmlformats.org/officeDocument/2006/relationships/customXml" Target="../ink/ink6.xml"/><Relationship Id="rId10" Type="http://schemas.openxmlformats.org/officeDocument/2006/relationships/customXml" Target="../ink/ink2.xml"/><Relationship Id="rId19" Type="http://schemas.openxmlformats.org/officeDocument/2006/relationships/customXml" Target="../ink/ink10.xml"/><Relationship Id="rId4" Type="http://schemas.openxmlformats.org/officeDocument/2006/relationships/image" Target="../media/image7.png"/><Relationship Id="rId9" Type="http://schemas.openxmlformats.org/officeDocument/2006/relationships/image" Target="../media/image9.png"/><Relationship Id="rId14" Type="http://schemas.openxmlformats.org/officeDocument/2006/relationships/customXml" Target="../ink/ink5.xml"/><Relationship Id="rId22" Type="http://schemas.openxmlformats.org/officeDocument/2006/relationships/hyperlink" Target="https://myuni.glyndwr.ac.uk/student.php"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hyperlink" Target="https://myuni.glyndwr.ac.uk/student.php" TargetMode="External"/><Relationship Id="rId3" Type="http://schemas.openxmlformats.org/officeDocument/2006/relationships/image" Target="../media/image5.emf"/><Relationship Id="rId7" Type="http://schemas.openxmlformats.org/officeDocument/2006/relationships/hyperlink" Target="https://moodle.glyndwr.ac.uk/course/view.php?id=54259&amp;section=19" TargetMode="External"/><Relationship Id="rId12" Type="http://schemas.openxmlformats.org/officeDocument/2006/relationships/image" Target="../media/image13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customXml" Target="../ink/ink14.xml"/><Relationship Id="rId5" Type="http://schemas.openxmlformats.org/officeDocument/2006/relationships/hyperlink" Target="https://wrexham.libguides.com/moodle/logon" TargetMode="External"/><Relationship Id="rId10" Type="http://schemas.openxmlformats.org/officeDocument/2006/relationships/image" Target="../media/image120.png"/><Relationship Id="rId4" Type="http://schemas.openxmlformats.org/officeDocument/2006/relationships/image" Target="../media/image6.png"/><Relationship Id="rId9" Type="http://schemas.openxmlformats.org/officeDocument/2006/relationships/customXml" Target="../ink/ink13.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2.png"/><Relationship Id="rId3" Type="http://schemas.openxmlformats.org/officeDocument/2006/relationships/image" Target="../media/image5.emf"/><Relationship Id="rId7" Type="http://schemas.openxmlformats.org/officeDocument/2006/relationships/customXml" Target="../ink/ink15.xml"/><Relationship Id="rId12"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moodle.glyndwr.ac.uk/course/view.php?id=54259&amp;section=4" TargetMode="External"/><Relationship Id="rId11" Type="http://schemas.openxmlformats.org/officeDocument/2006/relationships/customXml" Target="../ink/ink16.xml"/><Relationship Id="rId5" Type="http://schemas.openxmlformats.org/officeDocument/2006/relationships/hyperlink" Target="https://wrexham.libguides.com/panopto#writtenPan" TargetMode="External"/><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hyperlink" Target="https://myuni.glyndwr.ac.uk/student.ph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customXml" Target="../ink/ink1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al Background" descr="Teal Background">
            <a:extLst>
              <a:ext uri="{FF2B5EF4-FFF2-40B4-BE49-F238E27FC236}">
                <a16:creationId xmlns:a16="http://schemas.microsoft.com/office/drawing/2014/main" id="{0DB2A172-3E9D-F3BB-D40A-F05B1AC69B90}"/>
              </a:ext>
            </a:extLst>
          </p:cNvPr>
          <p:cNvSpPr/>
          <p:nvPr/>
        </p:nvSpPr>
        <p:spPr>
          <a:xfrm>
            <a:off x="7027" y="0"/>
            <a:ext cx="12192000" cy="6858000"/>
          </a:xfrm>
          <a:prstGeom prst="rect">
            <a:avLst/>
          </a:prstGeom>
          <a:solidFill>
            <a:srgbClr val="4FB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Orange asbract">
            <a:extLst>
              <a:ext uri="{FF2B5EF4-FFF2-40B4-BE49-F238E27FC236}">
                <a16:creationId xmlns:a16="http://schemas.microsoft.com/office/drawing/2014/main" id="{2AD83756-0057-7316-4B0D-17A5821B91EC}"/>
              </a:ext>
            </a:extLst>
          </p:cNvPr>
          <p:cNvPicPr>
            <a:picLocks noChangeAspect="1"/>
          </p:cNvPicPr>
          <p:nvPr/>
        </p:nvPicPr>
        <p:blipFill rotWithShape="1">
          <a:blip r:embed="rId2"/>
          <a:srcRect t="11996" r="12326"/>
          <a:stretch/>
        </p:blipFill>
        <p:spPr>
          <a:xfrm>
            <a:off x="8774268" y="19150"/>
            <a:ext cx="3417732" cy="4720990"/>
          </a:xfrm>
          <a:prstGeom prst="rect">
            <a:avLst/>
          </a:prstGeom>
        </p:spPr>
      </p:pic>
      <p:sp>
        <p:nvSpPr>
          <p:cNvPr id="2" name="Title 1">
            <a:extLst>
              <a:ext uri="{FF2B5EF4-FFF2-40B4-BE49-F238E27FC236}">
                <a16:creationId xmlns:a16="http://schemas.microsoft.com/office/drawing/2014/main" id="{4EA09161-0D63-2488-67D4-D478244DD20F}"/>
              </a:ext>
            </a:extLst>
          </p:cNvPr>
          <p:cNvSpPr>
            <a:spLocks noGrp="1"/>
          </p:cNvSpPr>
          <p:nvPr>
            <p:ph type="ctrTitle"/>
          </p:nvPr>
        </p:nvSpPr>
        <p:spPr>
          <a:xfrm>
            <a:off x="1402520" y="402515"/>
            <a:ext cx="5168630" cy="4159757"/>
          </a:xfrm>
        </p:spPr>
        <p:txBody>
          <a:bodyPr>
            <a:normAutofit fontScale="90000"/>
          </a:bodyPr>
          <a:lstStyle/>
          <a:p>
            <a:r>
              <a:rPr lang="en-US" sz="5200" dirty="0">
                <a:latin typeface="Arial" panose="020B0604020202020204" pitchFamily="34" charset="0"/>
                <a:cs typeface="Arial" panose="020B0604020202020204" pitchFamily="34" charset="0"/>
              </a:rPr>
              <a:t>BUS7C1</a:t>
            </a:r>
            <a:br>
              <a:rPr lang="en-US" sz="5200" dirty="0">
                <a:latin typeface="Arial" panose="020B0604020202020204" pitchFamily="34" charset="0"/>
                <a:cs typeface="Arial" panose="020B0604020202020204" pitchFamily="34" charset="0"/>
              </a:rPr>
            </a:br>
            <a:r>
              <a:rPr lang="en-US" sz="5200" dirty="0">
                <a:latin typeface="Arial" panose="020B0604020202020204" pitchFamily="34" charset="0"/>
                <a:cs typeface="Arial" panose="020B0604020202020204" pitchFamily="34" charset="0"/>
              </a:rPr>
              <a:t>CORPORATE STRATEGY AND INTERNATIONAL MANAGEMENT</a:t>
            </a:r>
            <a:br>
              <a:rPr lang="en-US" dirty="0"/>
            </a:br>
            <a:endParaRPr lang="en-GB" dirty="0"/>
          </a:p>
        </p:txBody>
      </p:sp>
      <p:sp>
        <p:nvSpPr>
          <p:cNvPr id="3" name="Subtitle 2">
            <a:extLst>
              <a:ext uri="{FF2B5EF4-FFF2-40B4-BE49-F238E27FC236}">
                <a16:creationId xmlns:a16="http://schemas.microsoft.com/office/drawing/2014/main" id="{749F306D-C334-44E5-DE5F-289945F03AC3}"/>
              </a:ext>
            </a:extLst>
          </p:cNvPr>
          <p:cNvSpPr>
            <a:spLocks noGrp="1"/>
          </p:cNvSpPr>
          <p:nvPr>
            <p:ph type="subTitle" idx="1"/>
          </p:nvPr>
        </p:nvSpPr>
        <p:spPr>
          <a:xfrm>
            <a:off x="1712069" y="4740140"/>
            <a:ext cx="3862026" cy="1655762"/>
          </a:xfrm>
        </p:spPr>
        <p:txBody>
          <a:bodyPr>
            <a:normAutofit/>
          </a:bodyPr>
          <a:lstStyle/>
          <a:p>
            <a:pPr algn="l"/>
            <a:r>
              <a:rPr lang="en-US" sz="3600" dirty="0">
                <a:latin typeface="Arial" panose="020B0604020202020204" pitchFamily="34" charset="0"/>
                <a:cs typeface="Arial" panose="020B0604020202020204" pitchFamily="34" charset="0"/>
              </a:rPr>
              <a:t>Lecture 1 Introduction</a:t>
            </a:r>
            <a:endParaRPr lang="en-GB" sz="3600" dirty="0">
              <a:latin typeface="Arial" panose="020B0604020202020204" pitchFamily="34" charset="0"/>
              <a:cs typeface="Arial" panose="020B0604020202020204" pitchFamily="34" charset="0"/>
            </a:endParaRPr>
          </a:p>
        </p:txBody>
      </p:sp>
      <p:pic>
        <p:nvPicPr>
          <p:cNvPr id="5" name="Picture 4" descr="Orange tall tower">
            <a:extLst>
              <a:ext uri="{FF2B5EF4-FFF2-40B4-BE49-F238E27FC236}">
                <a16:creationId xmlns:a16="http://schemas.microsoft.com/office/drawing/2014/main" id="{8E2C3ED2-001C-51FD-8FC6-76D5D8760648}"/>
              </a:ext>
            </a:extLst>
          </p:cNvPr>
          <p:cNvPicPr>
            <a:picLocks noChangeAspect="1"/>
          </p:cNvPicPr>
          <p:nvPr/>
        </p:nvPicPr>
        <p:blipFill>
          <a:blip r:embed="rId3"/>
          <a:srcRect/>
          <a:stretch/>
        </p:blipFill>
        <p:spPr>
          <a:xfrm>
            <a:off x="714605" y="649480"/>
            <a:ext cx="676364" cy="6208520"/>
          </a:xfrm>
          <a:prstGeom prst="rect">
            <a:avLst/>
          </a:prstGeom>
        </p:spPr>
      </p:pic>
      <p:pic>
        <p:nvPicPr>
          <p:cNvPr id="6" name="Navy Shape Logo" descr="Navy building shape holder">
            <a:extLst>
              <a:ext uri="{FF2B5EF4-FFF2-40B4-BE49-F238E27FC236}">
                <a16:creationId xmlns:a16="http://schemas.microsoft.com/office/drawing/2014/main" id="{F562886F-1488-7F53-1A29-774F3CCEAADB}"/>
              </a:ext>
            </a:extLst>
          </p:cNvPr>
          <p:cNvPicPr>
            <a:picLocks noChangeAspect="1"/>
          </p:cNvPicPr>
          <p:nvPr/>
        </p:nvPicPr>
        <p:blipFill>
          <a:blip r:embed="rId4"/>
          <a:stretch>
            <a:fillRect/>
          </a:stretch>
        </p:blipFill>
        <p:spPr>
          <a:xfrm>
            <a:off x="6356196" y="2398676"/>
            <a:ext cx="5835804" cy="4505361"/>
          </a:xfrm>
          <a:prstGeom prst="rect">
            <a:avLst/>
          </a:prstGeom>
        </p:spPr>
      </p:pic>
      <p:pic>
        <p:nvPicPr>
          <p:cNvPr id="7" name="White Large Logo" descr="White Wrexham University logo">
            <a:extLst>
              <a:ext uri="{FF2B5EF4-FFF2-40B4-BE49-F238E27FC236}">
                <a16:creationId xmlns:a16="http://schemas.microsoft.com/office/drawing/2014/main" id="{8796A3B4-BFD0-157B-9CBF-7272D460D570}"/>
              </a:ext>
            </a:extLst>
          </p:cNvPr>
          <p:cNvPicPr>
            <a:picLocks noChangeAspect="1"/>
          </p:cNvPicPr>
          <p:nvPr/>
        </p:nvPicPr>
        <p:blipFill>
          <a:blip r:embed="rId5"/>
          <a:stretch>
            <a:fillRect/>
          </a:stretch>
        </p:blipFill>
        <p:spPr>
          <a:xfrm>
            <a:off x="7481990" y="4961420"/>
            <a:ext cx="4084539" cy="902972"/>
          </a:xfrm>
          <a:prstGeom prst="rect">
            <a:avLst/>
          </a:prstGeom>
        </p:spPr>
      </p:pic>
    </p:spTree>
    <p:extLst>
      <p:ext uri="{BB962C8B-B14F-4D97-AF65-F5344CB8AC3E}">
        <p14:creationId xmlns:p14="http://schemas.microsoft.com/office/powerpoint/2010/main" val="3883087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vy Footer Strip" descr="Footer navy">
            <a:extLst>
              <a:ext uri="{FF2B5EF4-FFF2-40B4-BE49-F238E27FC236}">
                <a16:creationId xmlns:a16="http://schemas.microsoft.com/office/drawing/2014/main" id="{A057C47D-3BC5-4D63-797F-B2600111FE62}"/>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Small White Logo" descr="Small WU logo">
            <a:extLst>
              <a:ext uri="{FF2B5EF4-FFF2-40B4-BE49-F238E27FC236}">
                <a16:creationId xmlns:a16="http://schemas.microsoft.com/office/drawing/2014/main" id="{67D4348E-3467-AFD9-7B49-FC071FCE4673}"/>
              </a:ext>
            </a:extLst>
          </p:cNvPr>
          <p:cNvPicPr>
            <a:picLocks noChangeAspect="1"/>
          </p:cNvPicPr>
          <p:nvPr/>
        </p:nvPicPr>
        <p:blipFill>
          <a:blip r:embed="rId3"/>
          <a:stretch>
            <a:fillRect/>
          </a:stretch>
        </p:blipFill>
        <p:spPr>
          <a:xfrm>
            <a:off x="534811" y="6217213"/>
            <a:ext cx="1801495" cy="397654"/>
          </a:xfrm>
          <a:prstGeom prst="rect">
            <a:avLst/>
          </a:prstGeom>
        </p:spPr>
      </p:pic>
      <p:sp>
        <p:nvSpPr>
          <p:cNvPr id="6" name="Title 1">
            <a:extLst>
              <a:ext uri="{FF2B5EF4-FFF2-40B4-BE49-F238E27FC236}">
                <a16:creationId xmlns:a16="http://schemas.microsoft.com/office/drawing/2014/main" id="{1BACE277-BD92-459D-A1C4-A6C2C36C430C}"/>
              </a:ext>
            </a:extLst>
          </p:cNvPr>
          <p:cNvSpPr txBox="1">
            <a:spLocks/>
          </p:cNvSpPr>
          <p:nvPr/>
        </p:nvSpPr>
        <p:spPr>
          <a:xfrm>
            <a:off x="806245" y="326102"/>
            <a:ext cx="10392697" cy="9660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Arial" panose="020B0604020202020204" pitchFamily="34" charset="0"/>
                <a:cs typeface="Arial" panose="020B0604020202020204" pitchFamily="34" charset="0"/>
              </a:rPr>
              <a:t>Learning Outcomes (LO) Assessed</a:t>
            </a:r>
          </a:p>
        </p:txBody>
      </p:sp>
      <p:pic>
        <p:nvPicPr>
          <p:cNvPr id="3" name="Picture 2" descr="short orange tower">
            <a:extLst>
              <a:ext uri="{FF2B5EF4-FFF2-40B4-BE49-F238E27FC236}">
                <a16:creationId xmlns:a16="http://schemas.microsoft.com/office/drawing/2014/main" id="{248FB0FB-082E-9F44-9C85-565742A23EC7}"/>
              </a:ext>
            </a:extLst>
          </p:cNvPr>
          <p:cNvPicPr>
            <a:picLocks noChangeAspect="1"/>
          </p:cNvPicPr>
          <p:nvPr/>
        </p:nvPicPr>
        <p:blipFill>
          <a:blip r:embed="rId4"/>
          <a:srcRect/>
          <a:stretch/>
        </p:blipFill>
        <p:spPr>
          <a:xfrm>
            <a:off x="11084876" y="5363376"/>
            <a:ext cx="548323" cy="1494624"/>
          </a:xfrm>
          <a:prstGeom prst="rect">
            <a:avLst/>
          </a:prstGeom>
        </p:spPr>
      </p:pic>
      <p:sp>
        <p:nvSpPr>
          <p:cNvPr id="7" name="TextBox 6">
            <a:extLst>
              <a:ext uri="{FF2B5EF4-FFF2-40B4-BE49-F238E27FC236}">
                <a16:creationId xmlns:a16="http://schemas.microsoft.com/office/drawing/2014/main" id="{32F5B71D-80C0-7FB6-4E16-7330E30C2228}"/>
              </a:ext>
            </a:extLst>
          </p:cNvPr>
          <p:cNvSpPr txBox="1"/>
          <p:nvPr/>
        </p:nvSpPr>
        <p:spPr>
          <a:xfrm>
            <a:off x="978310" y="1292171"/>
            <a:ext cx="10235380" cy="4278094"/>
          </a:xfrm>
          <a:prstGeom prst="rect">
            <a:avLst/>
          </a:prstGeom>
          <a:noFill/>
        </p:spPr>
        <p:txBody>
          <a:bodyPr wrap="square">
            <a:spAutoFit/>
          </a:bodyPr>
          <a:lstStyle/>
          <a:p>
            <a:pPr>
              <a:lnSpc>
                <a:spcPct val="115000"/>
              </a:lnSpc>
              <a:spcAft>
                <a:spcPts val="1000"/>
              </a:spcAft>
              <a:buNone/>
            </a:pP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LO1. Critically analyse and apply relevant international business theories and models 	within an international context.</a:t>
            </a:r>
          </a:p>
          <a:p>
            <a:pPr>
              <a:lnSpc>
                <a:spcPct val="115000"/>
              </a:lnSpc>
              <a:spcAft>
                <a:spcPts val="1000"/>
              </a:spcAft>
              <a:buNone/>
            </a:pP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LO2. Critically appraise strategic and operational decision-making processes within a 	relevant business context and their complexity within the wider international 	business environment.</a:t>
            </a:r>
          </a:p>
          <a:p>
            <a:pPr>
              <a:lnSpc>
                <a:spcPct val="115000"/>
              </a:lnSpc>
              <a:spcAft>
                <a:spcPts val="1000"/>
              </a:spcAft>
              <a:buNone/>
            </a:pP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LO3. Critically evaluate corporate challenges that impact on the strategic business 	environment across national and global business landscapes and provide 	frameworks and solutions for implementation at management and operational 	level.</a:t>
            </a:r>
          </a:p>
          <a:p>
            <a:pPr>
              <a:buNone/>
            </a:pP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LO4. Critically appraise global practices and their impact on individuals and the 	organisation.</a:t>
            </a: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2500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A4227-17F3-2564-BEF4-C2DB1FFDEED9}"/>
            </a:ext>
          </a:extLst>
        </p:cNvPr>
        <p:cNvGrpSpPr/>
        <p:nvPr/>
      </p:nvGrpSpPr>
      <p:grpSpPr>
        <a:xfrm>
          <a:off x="0" y="0"/>
          <a:ext cx="0" cy="0"/>
          <a:chOff x="0" y="0"/>
          <a:chExt cx="0" cy="0"/>
        </a:xfrm>
      </p:grpSpPr>
      <p:sp>
        <p:nvSpPr>
          <p:cNvPr id="4" name="Navy Footer Strip" descr="Footer navy">
            <a:extLst>
              <a:ext uri="{FF2B5EF4-FFF2-40B4-BE49-F238E27FC236}">
                <a16:creationId xmlns:a16="http://schemas.microsoft.com/office/drawing/2014/main" id="{0F93C452-4C5E-AF8E-9338-B6D971A59A3B}"/>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mall White Logo" descr="Small WU logo">
            <a:extLst>
              <a:ext uri="{FF2B5EF4-FFF2-40B4-BE49-F238E27FC236}">
                <a16:creationId xmlns:a16="http://schemas.microsoft.com/office/drawing/2014/main" id="{A0572EDD-A698-E46A-DD2A-C7EA9CC0FFE1}"/>
              </a:ext>
            </a:extLst>
          </p:cNvPr>
          <p:cNvPicPr>
            <a:picLocks noChangeAspect="1"/>
          </p:cNvPicPr>
          <p:nvPr/>
        </p:nvPicPr>
        <p:blipFill>
          <a:blip r:embed="rId3"/>
          <a:stretch>
            <a:fillRect/>
          </a:stretch>
        </p:blipFill>
        <p:spPr>
          <a:xfrm>
            <a:off x="534811" y="6217213"/>
            <a:ext cx="1801495" cy="397654"/>
          </a:xfrm>
          <a:prstGeom prst="rect">
            <a:avLst/>
          </a:prstGeom>
        </p:spPr>
      </p:pic>
      <p:sp>
        <p:nvSpPr>
          <p:cNvPr id="8" name="Title 1">
            <a:extLst>
              <a:ext uri="{FF2B5EF4-FFF2-40B4-BE49-F238E27FC236}">
                <a16:creationId xmlns:a16="http://schemas.microsoft.com/office/drawing/2014/main" id="{3EEF9787-728F-C075-98D7-F92A3962FCF0}"/>
              </a:ext>
            </a:extLst>
          </p:cNvPr>
          <p:cNvSpPr txBox="1">
            <a:spLocks/>
          </p:cNvSpPr>
          <p:nvPr/>
        </p:nvSpPr>
        <p:spPr>
          <a:xfrm>
            <a:off x="2202616" y="739876"/>
            <a:ext cx="78867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sp>
        <p:nvSpPr>
          <p:cNvPr id="9" name="TextBox 8">
            <a:extLst>
              <a:ext uri="{FF2B5EF4-FFF2-40B4-BE49-F238E27FC236}">
                <a16:creationId xmlns:a16="http://schemas.microsoft.com/office/drawing/2014/main" id="{656709DD-4C9B-3097-7350-31599AFD41C5}"/>
              </a:ext>
            </a:extLst>
          </p:cNvPr>
          <p:cNvSpPr txBox="1"/>
          <p:nvPr/>
        </p:nvSpPr>
        <p:spPr>
          <a:xfrm>
            <a:off x="4655731" y="3210120"/>
            <a:ext cx="2743200"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Segoe UI"/>
              <a:cs typeface="Segoe UI"/>
            </a:endParaRPr>
          </a:p>
          <a:p>
            <a:endParaRPr lang="en-US" sz="1800">
              <a:cs typeface="Calibri"/>
            </a:endParaRPr>
          </a:p>
        </p:txBody>
      </p:sp>
      <p:sp>
        <p:nvSpPr>
          <p:cNvPr id="11" name="Title 1">
            <a:extLst>
              <a:ext uri="{FF2B5EF4-FFF2-40B4-BE49-F238E27FC236}">
                <a16:creationId xmlns:a16="http://schemas.microsoft.com/office/drawing/2014/main" id="{E3B25FE9-D911-7D73-8D6E-15F23AEAB636}"/>
              </a:ext>
            </a:extLst>
          </p:cNvPr>
          <p:cNvSpPr txBox="1">
            <a:spLocks/>
          </p:cNvSpPr>
          <p:nvPr/>
        </p:nvSpPr>
        <p:spPr>
          <a:xfrm>
            <a:off x="900535" y="622527"/>
            <a:ext cx="10390930" cy="69255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600" b="1" dirty="0">
                <a:latin typeface="Arial" panose="020B0604020202020204" pitchFamily="34" charset="0"/>
                <a:cs typeface="Arial" panose="020B0604020202020204" pitchFamily="34" charset="0"/>
              </a:rPr>
              <a:t>One company to choose from the list of five for assignment tasks</a:t>
            </a:r>
          </a:p>
        </p:txBody>
      </p:sp>
      <p:sp>
        <p:nvSpPr>
          <p:cNvPr id="12" name="Rectangle 11">
            <a:extLst>
              <a:ext uri="{FF2B5EF4-FFF2-40B4-BE49-F238E27FC236}">
                <a16:creationId xmlns:a16="http://schemas.microsoft.com/office/drawing/2014/main" id="{653BE6EF-EFEB-96B2-C9B8-F0A981C1D6EB}"/>
              </a:ext>
            </a:extLst>
          </p:cNvPr>
          <p:cNvSpPr/>
          <p:nvPr/>
        </p:nvSpPr>
        <p:spPr>
          <a:xfrm>
            <a:off x="1084967" y="1432427"/>
            <a:ext cx="10074646" cy="4093428"/>
          </a:xfrm>
          <a:prstGeom prst="rect">
            <a:avLst/>
          </a:prstGeom>
        </p:spPr>
        <p:txBody>
          <a:bodyPr wrap="square">
            <a:spAutoFit/>
          </a:bodyPr>
          <a:lstStyle/>
          <a:p>
            <a:r>
              <a:rPr lang="en-GB" sz="2400" dirty="0">
                <a:latin typeface="Arial" panose="020B0604020202020204" pitchFamily="34" charset="0"/>
                <a:cs typeface="Arial" panose="020B0604020202020204" pitchFamily="34" charset="0"/>
              </a:rPr>
              <a:t>This is an individual assignment. Ensure that you choose one organisation for the portfolio from the five below and submit this as one word document on Turnitin apart from the news report which will need to be submitted on a different link. </a:t>
            </a:r>
          </a:p>
          <a:p>
            <a:endParaRPr lang="en-GB"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800" b="1" dirty="0">
                <a:latin typeface="Arial" panose="020B0604020202020204" pitchFamily="34" charset="0"/>
                <a:cs typeface="Arial" panose="020B0604020202020204" pitchFamily="34" charset="0"/>
              </a:rPr>
              <a:t>Village Bakery </a:t>
            </a:r>
            <a:endParaRPr lang="en-GB"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800" b="1" dirty="0">
                <a:latin typeface="Arial" panose="020B0604020202020204" pitchFamily="34" charset="0"/>
                <a:cs typeface="Arial" panose="020B0604020202020204" pitchFamily="34" charset="0"/>
              </a:rPr>
              <a:t>Money Penny</a:t>
            </a:r>
            <a:endParaRPr lang="en-GB"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800" b="1" dirty="0">
                <a:latin typeface="Arial" panose="020B0604020202020204" pitchFamily="34" charset="0"/>
                <a:cs typeface="Arial" panose="020B0604020202020204" pitchFamily="34" charset="0"/>
              </a:rPr>
              <a:t>Marks and Spenser’s</a:t>
            </a:r>
            <a:endParaRPr lang="en-GB"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800" b="1" dirty="0">
                <a:latin typeface="Arial" panose="020B0604020202020204" pitchFamily="34" charset="0"/>
                <a:cs typeface="Arial" panose="020B0604020202020204" pitchFamily="34" charset="0"/>
              </a:rPr>
              <a:t>Toyota</a:t>
            </a:r>
            <a:endParaRPr lang="en-GB"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800" b="1" dirty="0">
                <a:latin typeface="Arial" panose="020B0604020202020204" pitchFamily="34" charset="0"/>
                <a:cs typeface="Arial" panose="020B0604020202020204" pitchFamily="34" charset="0"/>
              </a:rPr>
              <a:t>Subway</a:t>
            </a:r>
            <a:endParaRPr lang="en-GB" sz="2800" b="0" dirty="0">
              <a:latin typeface="Arial" panose="020B0604020202020204" pitchFamily="34" charset="0"/>
              <a:cs typeface="Arial" panose="020B0604020202020204" pitchFamily="34" charset="0"/>
            </a:endParaRPr>
          </a:p>
        </p:txBody>
      </p:sp>
      <p:pic>
        <p:nvPicPr>
          <p:cNvPr id="2" name="Picture 1" descr="short orange tower">
            <a:extLst>
              <a:ext uri="{FF2B5EF4-FFF2-40B4-BE49-F238E27FC236}">
                <a16:creationId xmlns:a16="http://schemas.microsoft.com/office/drawing/2014/main" id="{C7DBE34E-A091-92D5-0783-85F4D52225F5}"/>
              </a:ext>
            </a:extLst>
          </p:cNvPr>
          <p:cNvPicPr>
            <a:picLocks noChangeAspect="1"/>
          </p:cNvPicPr>
          <p:nvPr/>
        </p:nvPicPr>
        <p:blipFill>
          <a:blip r:embed="rId4"/>
          <a:srcRect/>
          <a:stretch/>
        </p:blipFill>
        <p:spPr>
          <a:xfrm>
            <a:off x="11084876" y="5363376"/>
            <a:ext cx="548323" cy="1494624"/>
          </a:xfrm>
          <a:prstGeom prst="rect">
            <a:avLst/>
          </a:prstGeom>
        </p:spPr>
      </p:pic>
    </p:spTree>
    <p:extLst>
      <p:ext uri="{BB962C8B-B14F-4D97-AF65-F5344CB8AC3E}">
        <p14:creationId xmlns:p14="http://schemas.microsoft.com/office/powerpoint/2010/main" val="2987082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vy Footer Strip" descr="Footer navy">
            <a:extLst>
              <a:ext uri="{FF2B5EF4-FFF2-40B4-BE49-F238E27FC236}">
                <a16:creationId xmlns:a16="http://schemas.microsoft.com/office/drawing/2014/main" id="{A057C47D-3BC5-4D63-797F-B2600111FE62}"/>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Small White Logo" descr="Small WU logo">
            <a:extLst>
              <a:ext uri="{FF2B5EF4-FFF2-40B4-BE49-F238E27FC236}">
                <a16:creationId xmlns:a16="http://schemas.microsoft.com/office/drawing/2014/main" id="{67D4348E-3467-AFD9-7B49-FC071FCE4673}"/>
              </a:ext>
            </a:extLst>
          </p:cNvPr>
          <p:cNvPicPr>
            <a:picLocks noChangeAspect="1"/>
          </p:cNvPicPr>
          <p:nvPr/>
        </p:nvPicPr>
        <p:blipFill>
          <a:blip r:embed="rId3"/>
          <a:stretch>
            <a:fillRect/>
          </a:stretch>
        </p:blipFill>
        <p:spPr>
          <a:xfrm>
            <a:off x="534811" y="6217213"/>
            <a:ext cx="1801495" cy="397654"/>
          </a:xfrm>
          <a:prstGeom prst="rect">
            <a:avLst/>
          </a:prstGeom>
        </p:spPr>
      </p:pic>
      <p:pic>
        <p:nvPicPr>
          <p:cNvPr id="10" name="Picture 9" descr="short orange tower">
            <a:extLst>
              <a:ext uri="{FF2B5EF4-FFF2-40B4-BE49-F238E27FC236}">
                <a16:creationId xmlns:a16="http://schemas.microsoft.com/office/drawing/2014/main" id="{EFDBAD53-7DD1-DB4C-BE8F-3A194D506040}"/>
              </a:ext>
            </a:extLst>
          </p:cNvPr>
          <p:cNvPicPr>
            <a:picLocks noChangeAspect="1"/>
          </p:cNvPicPr>
          <p:nvPr/>
        </p:nvPicPr>
        <p:blipFill>
          <a:blip r:embed="rId4"/>
          <a:srcRect/>
          <a:stretch/>
        </p:blipFill>
        <p:spPr>
          <a:xfrm>
            <a:off x="11084876" y="5363376"/>
            <a:ext cx="548323" cy="1494624"/>
          </a:xfrm>
          <a:prstGeom prst="rect">
            <a:avLst/>
          </a:prstGeom>
        </p:spPr>
      </p:pic>
      <p:sp>
        <p:nvSpPr>
          <p:cNvPr id="13" name="Title 12">
            <a:extLst>
              <a:ext uri="{FF2B5EF4-FFF2-40B4-BE49-F238E27FC236}">
                <a16:creationId xmlns:a16="http://schemas.microsoft.com/office/drawing/2014/main" id="{6E8F5583-0443-B24D-0A88-0EFFEA7694D7}"/>
              </a:ext>
            </a:extLst>
          </p:cNvPr>
          <p:cNvSpPr>
            <a:spLocks noGrp="1"/>
          </p:cNvSpPr>
          <p:nvPr>
            <p:ph type="title"/>
          </p:nvPr>
        </p:nvSpPr>
        <p:spPr>
          <a:xfrm>
            <a:off x="1347551" y="87870"/>
            <a:ext cx="9370512" cy="649483"/>
          </a:xfrm>
        </p:spPr>
        <p:txBody>
          <a:bodyPr/>
          <a:lstStyle/>
          <a:p>
            <a:pPr algn="ctr"/>
            <a:r>
              <a:rPr lang="en-GB" sz="3600" b="1" dirty="0">
                <a:latin typeface="Arial" panose="020B0604020202020204" pitchFamily="34" charset="0"/>
                <a:cs typeface="Arial" panose="020B0604020202020204" pitchFamily="34" charset="0"/>
              </a:rPr>
              <a:t>Your Portfolio Assignment (</a:t>
            </a:r>
            <a:r>
              <a:rPr lang="en-GB" sz="3600" b="1">
                <a:latin typeface="Arial" panose="020B0604020202020204" pitchFamily="34" charset="0"/>
                <a:cs typeface="Arial" panose="020B0604020202020204" pitchFamily="34" charset="0"/>
              </a:rPr>
              <a:t>4000 words)</a:t>
            </a:r>
            <a:endParaRPr lang="en-GB" sz="3600" b="1" dirty="0">
              <a:latin typeface="Arial" panose="020B0604020202020204" pitchFamily="34" charset="0"/>
              <a:cs typeface="Arial" panose="020B0604020202020204" pitchFamily="34" charset="0"/>
            </a:endParaRPr>
          </a:p>
        </p:txBody>
      </p:sp>
      <p:sp>
        <p:nvSpPr>
          <p:cNvPr id="14" name="Content Placeholder 13">
            <a:extLst>
              <a:ext uri="{FF2B5EF4-FFF2-40B4-BE49-F238E27FC236}">
                <a16:creationId xmlns:a16="http://schemas.microsoft.com/office/drawing/2014/main" id="{E3692064-A577-9EDD-B600-82CD103304C3}"/>
              </a:ext>
            </a:extLst>
          </p:cNvPr>
          <p:cNvSpPr>
            <a:spLocks noGrp="1"/>
          </p:cNvSpPr>
          <p:nvPr>
            <p:ph idx="1"/>
          </p:nvPr>
        </p:nvSpPr>
        <p:spPr>
          <a:xfrm>
            <a:off x="680026" y="1915214"/>
            <a:ext cx="1435585" cy="1749605"/>
          </a:xfrm>
          <a:solidFill>
            <a:schemeClr val="bg1"/>
          </a:solidFill>
          <a:ln w="34925">
            <a:solidFill>
              <a:srgbClr val="FF0000"/>
            </a:solidFill>
          </a:ln>
        </p:spPr>
        <p:txBody>
          <a:bodyPr>
            <a:normAutofit/>
          </a:bodyPr>
          <a:lstStyle/>
          <a:p>
            <a:pPr marL="0" indent="0" algn="ctr">
              <a:buNone/>
            </a:pPr>
            <a:r>
              <a:rPr lang="en-GB" sz="1200" b="1" dirty="0">
                <a:latin typeface="Arial" panose="020B0604020202020204" pitchFamily="34" charset="0"/>
                <a:cs typeface="Arial" panose="020B0604020202020204" pitchFamily="34" charset="0"/>
              </a:rPr>
              <a:t>Task 1 </a:t>
            </a:r>
          </a:p>
          <a:p>
            <a:pPr marL="0" indent="0" algn="ctr">
              <a:buNone/>
            </a:pPr>
            <a:r>
              <a:rPr lang="en-GB" sz="1200" b="1" dirty="0">
                <a:latin typeface="Arial" panose="020B0604020202020204" pitchFamily="34" charset="0"/>
                <a:cs typeface="Arial" panose="020B0604020202020204" pitchFamily="34" charset="0"/>
              </a:rPr>
              <a:t> Written Report</a:t>
            </a:r>
          </a:p>
          <a:p>
            <a:pPr marL="0" indent="0" algn="ctr">
              <a:buNone/>
            </a:pPr>
            <a:r>
              <a:rPr lang="en-GB" sz="1200" b="1" dirty="0">
                <a:latin typeface="Arial" panose="020B0604020202020204" pitchFamily="34" charset="0"/>
                <a:cs typeface="Arial" panose="020B0604020202020204" pitchFamily="34" charset="0"/>
              </a:rPr>
              <a:t>(1500 words)</a:t>
            </a:r>
          </a:p>
          <a:p>
            <a:pPr marL="0" indent="0" algn="ctr">
              <a:buNone/>
            </a:pPr>
            <a:r>
              <a:rPr lang="en-GB" sz="1200" b="1" dirty="0">
                <a:latin typeface="Arial" panose="020B0604020202020204" pitchFamily="34" charset="0"/>
                <a:cs typeface="Arial" panose="020B0604020202020204" pitchFamily="34" charset="0"/>
              </a:rPr>
              <a:t>(LO1 &amp; LO4)</a:t>
            </a:r>
          </a:p>
          <a:p>
            <a:pPr marL="0" indent="0" algn="ctr">
              <a:buNone/>
            </a:pPr>
            <a:endParaRPr lang="en-GB" sz="1200" b="1" dirty="0">
              <a:latin typeface="Arial" panose="020B0604020202020204" pitchFamily="34" charset="0"/>
              <a:cs typeface="Arial" panose="020B0604020202020204" pitchFamily="34" charset="0"/>
            </a:endParaRPr>
          </a:p>
          <a:p>
            <a:pPr marL="0" indent="0" algn="ctr">
              <a:buNone/>
            </a:pPr>
            <a:r>
              <a:rPr lang="en-GB" sz="1200" b="1" dirty="0">
                <a:latin typeface="Arial" panose="020B0604020202020204" pitchFamily="34" charset="0"/>
                <a:cs typeface="Arial" panose="020B0604020202020204" pitchFamily="34" charset="0"/>
              </a:rPr>
              <a:t>Weighting: 40%</a:t>
            </a:r>
          </a:p>
        </p:txBody>
      </p:sp>
      <p:sp>
        <p:nvSpPr>
          <p:cNvPr id="3" name="Content Placeholder 13">
            <a:extLst>
              <a:ext uri="{FF2B5EF4-FFF2-40B4-BE49-F238E27FC236}">
                <a16:creationId xmlns:a16="http://schemas.microsoft.com/office/drawing/2014/main" id="{BEE10C2D-1F1A-000C-81F6-B72E8EE99A5D}"/>
              </a:ext>
            </a:extLst>
          </p:cNvPr>
          <p:cNvSpPr txBox="1">
            <a:spLocks/>
          </p:cNvSpPr>
          <p:nvPr/>
        </p:nvSpPr>
        <p:spPr>
          <a:xfrm>
            <a:off x="2106297" y="2255228"/>
            <a:ext cx="752517" cy="117377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9600" dirty="0">
                <a:latin typeface="Arial" panose="020B0604020202020204" pitchFamily="34" charset="0"/>
                <a:cs typeface="Arial" panose="020B0604020202020204" pitchFamily="34" charset="0"/>
              </a:rPr>
              <a:t>+</a:t>
            </a:r>
          </a:p>
        </p:txBody>
      </p:sp>
      <p:sp>
        <p:nvSpPr>
          <p:cNvPr id="12" name="TextBox 11">
            <a:extLst>
              <a:ext uri="{FF2B5EF4-FFF2-40B4-BE49-F238E27FC236}">
                <a16:creationId xmlns:a16="http://schemas.microsoft.com/office/drawing/2014/main" id="{26AF2323-2742-DEBA-A160-686F07DB0A3D}"/>
              </a:ext>
            </a:extLst>
          </p:cNvPr>
          <p:cNvSpPr txBox="1"/>
          <p:nvPr/>
        </p:nvSpPr>
        <p:spPr>
          <a:xfrm>
            <a:off x="1819217" y="840420"/>
            <a:ext cx="8170607" cy="400110"/>
          </a:xfrm>
          <a:prstGeom prst="rect">
            <a:avLst/>
          </a:prstGeom>
          <a:noFill/>
        </p:spPr>
        <p:txBody>
          <a:bodyPr wrap="square">
            <a:spAutoFit/>
          </a:bodyPr>
          <a:lstStyle/>
          <a:p>
            <a:r>
              <a:rPr kumimoji="0" lang="en-GB" sz="20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Submission deadline</a:t>
            </a:r>
            <a:r>
              <a:rPr kumimoji="0" lang="en-GB"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lang="en-GB" sz="2000" b="1" dirty="0">
                <a:solidFill>
                  <a:srgbClr val="FF0000"/>
                </a:solidFill>
                <a:effectLst/>
                <a:latin typeface="Arial" panose="020B0604020202020204" pitchFamily="34" charset="0"/>
                <a:cs typeface="Arial" panose="020B0604020202020204" pitchFamily="34" charset="0"/>
              </a:rPr>
              <a:t>9</a:t>
            </a:r>
            <a:r>
              <a:rPr lang="en-GB" sz="1800" b="1" baseline="30000" dirty="0">
                <a:solidFill>
                  <a:srgbClr val="FF0000"/>
                </a:solidFill>
                <a:effectLst/>
                <a:latin typeface="Arial" panose="020B0604020202020204" pitchFamily="34" charset="0"/>
                <a:ea typeface="Times New Roman" panose="02020603050405020304" pitchFamily="18" charset="0"/>
              </a:rPr>
              <a:t>th</a:t>
            </a:r>
            <a:r>
              <a:rPr lang="en-GB" sz="1800" b="1" dirty="0">
                <a:solidFill>
                  <a:srgbClr val="FF0000"/>
                </a:solidFill>
                <a:effectLst/>
                <a:latin typeface="Arial" panose="020B0604020202020204" pitchFamily="34" charset="0"/>
                <a:ea typeface="Times New Roman" panose="02020603050405020304" pitchFamily="18" charset="0"/>
              </a:rPr>
              <a:t> September 2025, Tuesday, </a:t>
            </a:r>
            <a:r>
              <a:rPr lang="en-GB" b="1" dirty="0">
                <a:solidFill>
                  <a:srgbClr val="FF0000"/>
                </a:solidFill>
                <a:latin typeface="Arial" panose="020B0604020202020204" pitchFamily="34" charset="0"/>
              </a:rPr>
              <a:t>@ 16:30 UK time </a:t>
            </a:r>
          </a:p>
        </p:txBody>
      </p:sp>
      <p:sp>
        <p:nvSpPr>
          <p:cNvPr id="16" name="Double Brace 15">
            <a:extLst>
              <a:ext uri="{FF2B5EF4-FFF2-40B4-BE49-F238E27FC236}">
                <a16:creationId xmlns:a16="http://schemas.microsoft.com/office/drawing/2014/main" id="{BBE40F75-8027-59A5-03AB-9C51095B88CC}"/>
              </a:ext>
            </a:extLst>
          </p:cNvPr>
          <p:cNvSpPr/>
          <p:nvPr/>
        </p:nvSpPr>
        <p:spPr>
          <a:xfrm>
            <a:off x="2192482" y="1388277"/>
            <a:ext cx="5444836" cy="5642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 name="Double Brace 5">
            <a:extLst>
              <a:ext uri="{FF2B5EF4-FFF2-40B4-BE49-F238E27FC236}">
                <a16:creationId xmlns:a16="http://schemas.microsoft.com/office/drawing/2014/main" id="{7529CF76-29BA-0121-26F5-E752046127D3}"/>
              </a:ext>
            </a:extLst>
          </p:cNvPr>
          <p:cNvSpPr/>
          <p:nvPr/>
        </p:nvSpPr>
        <p:spPr>
          <a:xfrm rot="5400000">
            <a:off x="3026124" y="-1154243"/>
            <a:ext cx="3211268" cy="8413655"/>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rgbClr val="FF0000"/>
              </a:solidFill>
            </a:endParaRPr>
          </a:p>
        </p:txBody>
      </p:sp>
      <p:sp>
        <p:nvSpPr>
          <p:cNvPr id="8" name="Content Placeholder 13">
            <a:extLst>
              <a:ext uri="{FF2B5EF4-FFF2-40B4-BE49-F238E27FC236}">
                <a16:creationId xmlns:a16="http://schemas.microsoft.com/office/drawing/2014/main" id="{27901D7F-7178-9815-2DA3-D28E0336C286}"/>
              </a:ext>
            </a:extLst>
          </p:cNvPr>
          <p:cNvSpPr txBox="1">
            <a:spLocks/>
          </p:cNvSpPr>
          <p:nvPr/>
        </p:nvSpPr>
        <p:spPr>
          <a:xfrm>
            <a:off x="4337645" y="2241875"/>
            <a:ext cx="752517" cy="117377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9600" dirty="0">
                <a:latin typeface="Arial" panose="020B0604020202020204" pitchFamily="34" charset="0"/>
                <a:cs typeface="Arial" panose="020B0604020202020204" pitchFamily="34" charset="0"/>
              </a:rPr>
              <a:t>+</a:t>
            </a:r>
          </a:p>
        </p:txBody>
      </p:sp>
      <p:sp>
        <p:nvSpPr>
          <p:cNvPr id="15" name="Content Placeholder 13">
            <a:extLst>
              <a:ext uri="{FF2B5EF4-FFF2-40B4-BE49-F238E27FC236}">
                <a16:creationId xmlns:a16="http://schemas.microsoft.com/office/drawing/2014/main" id="{3700E638-0FE4-9065-4989-BAD4AA612212}"/>
              </a:ext>
            </a:extLst>
          </p:cNvPr>
          <p:cNvSpPr txBox="1">
            <a:spLocks/>
          </p:cNvSpPr>
          <p:nvPr/>
        </p:nvSpPr>
        <p:spPr>
          <a:xfrm>
            <a:off x="8838584" y="2255228"/>
            <a:ext cx="752517" cy="117377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9600" dirty="0">
                <a:latin typeface="Arial" panose="020B0604020202020204" pitchFamily="34" charset="0"/>
                <a:cs typeface="Arial" panose="020B0604020202020204" pitchFamily="34" charset="0"/>
              </a:rPr>
              <a:t>+</a:t>
            </a:r>
          </a:p>
        </p:txBody>
      </p:sp>
      <p:sp>
        <p:nvSpPr>
          <p:cNvPr id="18" name="Content Placeholder 13">
            <a:extLst>
              <a:ext uri="{FF2B5EF4-FFF2-40B4-BE49-F238E27FC236}">
                <a16:creationId xmlns:a16="http://schemas.microsoft.com/office/drawing/2014/main" id="{975A0F82-A79D-E799-36DB-F0A65CDF6EA7}"/>
              </a:ext>
            </a:extLst>
          </p:cNvPr>
          <p:cNvSpPr txBox="1">
            <a:spLocks/>
          </p:cNvSpPr>
          <p:nvPr/>
        </p:nvSpPr>
        <p:spPr>
          <a:xfrm>
            <a:off x="2889384" y="1915214"/>
            <a:ext cx="1329597" cy="1749605"/>
          </a:xfrm>
          <a:prstGeom prst="rect">
            <a:avLst/>
          </a:prstGeom>
          <a:ln w="34925">
            <a:solidFill>
              <a:srgbClr val="FF0000"/>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1200" b="1" dirty="0">
                <a:latin typeface="Arial" panose="020B0604020202020204" pitchFamily="34" charset="0"/>
                <a:cs typeface="Arial" panose="020B0604020202020204" pitchFamily="34" charset="0"/>
              </a:rPr>
              <a:t>Task 2 </a:t>
            </a:r>
          </a:p>
          <a:p>
            <a:pPr marL="0" indent="0" algn="ctr">
              <a:buNone/>
            </a:pPr>
            <a:r>
              <a:rPr lang="en-US" sz="1200" b="1" dirty="0">
                <a:latin typeface="Arial" panose="020B0604020202020204" pitchFamily="34" charset="0"/>
                <a:cs typeface="Arial" panose="020B0604020202020204" pitchFamily="34" charset="0"/>
              </a:rPr>
              <a:t>Excel Spreadsheet* </a:t>
            </a:r>
          </a:p>
          <a:p>
            <a:pPr marL="0" indent="0" algn="ctr">
              <a:buNone/>
            </a:pPr>
            <a:r>
              <a:rPr lang="en-GB" sz="1200" b="1" dirty="0">
                <a:latin typeface="Arial" panose="020B0604020202020204" pitchFamily="34" charset="0"/>
                <a:cs typeface="Arial" panose="020B0604020202020204" pitchFamily="34" charset="0"/>
              </a:rPr>
              <a:t>(1000 words appx.)</a:t>
            </a:r>
          </a:p>
          <a:p>
            <a:pPr marL="0" indent="0" algn="ctr">
              <a:buNone/>
            </a:pPr>
            <a:r>
              <a:rPr lang="en-GB" sz="1200" b="1" dirty="0">
                <a:latin typeface="Arial" panose="020B0604020202020204" pitchFamily="34" charset="0"/>
                <a:cs typeface="Arial" panose="020B0604020202020204" pitchFamily="34" charset="0"/>
              </a:rPr>
              <a:t>(LO2)</a:t>
            </a:r>
          </a:p>
          <a:p>
            <a:pPr marL="0" indent="0" algn="ctr">
              <a:buNone/>
            </a:pPr>
            <a:r>
              <a:rPr lang="en-GB" sz="1200" b="1" dirty="0">
                <a:latin typeface="Arial" panose="020B0604020202020204" pitchFamily="34" charset="0"/>
                <a:cs typeface="Arial" panose="020B0604020202020204" pitchFamily="34" charset="0"/>
              </a:rPr>
              <a:t>Weighting: 25%</a:t>
            </a:r>
            <a:endParaRPr lang="en-US" sz="1200" b="1" dirty="0">
              <a:latin typeface="Arial" panose="020B0604020202020204" pitchFamily="34" charset="0"/>
              <a:cs typeface="Arial" panose="020B0604020202020204" pitchFamily="34" charset="0"/>
            </a:endParaRPr>
          </a:p>
        </p:txBody>
      </p:sp>
      <p:sp>
        <p:nvSpPr>
          <p:cNvPr id="19" name="Content Placeholder 13">
            <a:extLst>
              <a:ext uri="{FF2B5EF4-FFF2-40B4-BE49-F238E27FC236}">
                <a16:creationId xmlns:a16="http://schemas.microsoft.com/office/drawing/2014/main" id="{49740D22-7F07-C46F-F0AB-8DD121ABA135}"/>
              </a:ext>
            </a:extLst>
          </p:cNvPr>
          <p:cNvSpPr txBox="1">
            <a:spLocks/>
          </p:cNvSpPr>
          <p:nvPr/>
        </p:nvSpPr>
        <p:spPr>
          <a:xfrm>
            <a:off x="7220425" y="1915214"/>
            <a:ext cx="1405683" cy="1773855"/>
          </a:xfrm>
          <a:prstGeom prst="rect">
            <a:avLst/>
          </a:prstGeom>
          <a:ln w="34925">
            <a:solidFill>
              <a:srgbClr val="FF000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1200" b="1" dirty="0">
                <a:latin typeface="Arial" panose="020B0604020202020204" pitchFamily="34" charset="0"/>
                <a:cs typeface="Arial" panose="020B0604020202020204" pitchFamily="34" charset="0"/>
              </a:rPr>
              <a:t>Task 4</a:t>
            </a:r>
          </a:p>
          <a:p>
            <a:pPr marL="0" indent="0" algn="ctr">
              <a:buFont typeface="Arial" panose="020B0604020202020204" pitchFamily="34" charset="0"/>
              <a:buNone/>
            </a:pPr>
            <a:r>
              <a:rPr lang="en-GB" sz="1200" b="1" dirty="0">
                <a:latin typeface="Arial" panose="020B0604020202020204" pitchFamily="34" charset="0"/>
                <a:cs typeface="Arial" panose="020B0604020202020204" pitchFamily="34" charset="0"/>
              </a:rPr>
              <a:t>Justification</a:t>
            </a:r>
          </a:p>
          <a:p>
            <a:pPr marL="0" indent="0" algn="ctr">
              <a:buFont typeface="Arial" panose="020B0604020202020204" pitchFamily="34" charset="0"/>
              <a:buNone/>
            </a:pPr>
            <a:r>
              <a:rPr lang="en-GB" sz="1200" b="1" dirty="0">
                <a:latin typeface="Arial" panose="020B0604020202020204" pitchFamily="34" charset="0"/>
                <a:cs typeface="Arial" panose="020B0604020202020204" pitchFamily="34" charset="0"/>
              </a:rPr>
              <a:t>(500 words) </a:t>
            </a:r>
          </a:p>
          <a:p>
            <a:pPr marL="0" indent="0" algn="ctr">
              <a:buFont typeface="Arial" panose="020B0604020202020204" pitchFamily="34" charset="0"/>
              <a:buNone/>
            </a:pPr>
            <a:r>
              <a:rPr lang="en-GB" sz="1200" b="1" dirty="0">
                <a:latin typeface="Arial" panose="020B0604020202020204" pitchFamily="34" charset="0"/>
                <a:cs typeface="Arial" panose="020B0604020202020204" pitchFamily="34" charset="0"/>
              </a:rPr>
              <a:t>(LO1-4)</a:t>
            </a:r>
          </a:p>
          <a:p>
            <a:pPr marL="0" indent="0" algn="ctr">
              <a:buFont typeface="Arial" panose="020B0604020202020204" pitchFamily="34" charset="0"/>
              <a:buNone/>
            </a:pPr>
            <a:endParaRPr lang="en-GB" sz="1200" b="1" dirty="0">
              <a:latin typeface="Arial" panose="020B0604020202020204" pitchFamily="34" charset="0"/>
              <a:cs typeface="Arial" panose="020B0604020202020204" pitchFamily="34" charset="0"/>
            </a:endParaRPr>
          </a:p>
          <a:p>
            <a:pPr marL="0" indent="0" algn="ctr">
              <a:buFont typeface="Arial" panose="020B0604020202020204" pitchFamily="34" charset="0"/>
              <a:buNone/>
            </a:pPr>
            <a:r>
              <a:rPr lang="en-GB" sz="1200" b="1" dirty="0">
                <a:latin typeface="Arial" panose="020B0604020202020204" pitchFamily="34" charset="0"/>
                <a:cs typeface="Arial" panose="020B0604020202020204" pitchFamily="34" charset="0"/>
              </a:rPr>
              <a:t>Weighting:</a:t>
            </a:r>
            <a:r>
              <a:rPr lang="en-GB" sz="12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10% </a:t>
            </a:r>
            <a:endParaRPr lang="en-GB" sz="1200" b="1" dirty="0">
              <a:latin typeface="Arial" panose="020B0604020202020204" pitchFamily="34" charset="0"/>
              <a:cs typeface="Arial" panose="020B0604020202020204" pitchFamily="34" charset="0"/>
            </a:endParaRPr>
          </a:p>
        </p:txBody>
      </p:sp>
      <p:sp>
        <p:nvSpPr>
          <p:cNvPr id="20" name="Content Placeholder 13">
            <a:extLst>
              <a:ext uri="{FF2B5EF4-FFF2-40B4-BE49-F238E27FC236}">
                <a16:creationId xmlns:a16="http://schemas.microsoft.com/office/drawing/2014/main" id="{59E4E2B6-5CAF-195C-19DC-D552DFAE618E}"/>
              </a:ext>
            </a:extLst>
          </p:cNvPr>
          <p:cNvSpPr txBox="1">
            <a:spLocks/>
          </p:cNvSpPr>
          <p:nvPr/>
        </p:nvSpPr>
        <p:spPr>
          <a:xfrm>
            <a:off x="9709765" y="1915215"/>
            <a:ext cx="1405683" cy="1719522"/>
          </a:xfrm>
          <a:prstGeom prst="rect">
            <a:avLst/>
          </a:prstGeom>
          <a:ln w="34925">
            <a:solidFill>
              <a:srgbClr val="FF000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1200" b="1" dirty="0"/>
              <a:t>Task 3</a:t>
            </a:r>
          </a:p>
          <a:p>
            <a:pPr marL="0" indent="0" algn="ctr">
              <a:buNone/>
            </a:pPr>
            <a:r>
              <a:rPr lang="en-GB" sz="1200" b="1" dirty="0"/>
              <a:t>Recorded News Report</a:t>
            </a:r>
          </a:p>
          <a:p>
            <a:pPr marL="0" indent="0" algn="ctr">
              <a:buFont typeface="Arial" panose="020B0604020202020204" pitchFamily="34" charset="0"/>
              <a:buNone/>
            </a:pPr>
            <a:r>
              <a:rPr lang="en-GB" sz="1200" b="1" dirty="0"/>
              <a:t>(10 minutes)</a:t>
            </a:r>
          </a:p>
          <a:p>
            <a:pPr marL="0" indent="0" algn="ctr">
              <a:buFont typeface="Arial" panose="020B0604020202020204" pitchFamily="34" charset="0"/>
              <a:buNone/>
            </a:pPr>
            <a:r>
              <a:rPr lang="en-GB" sz="1200" b="1" dirty="0"/>
              <a:t>(LO3)</a:t>
            </a:r>
          </a:p>
          <a:p>
            <a:pPr marL="0" indent="0" algn="ctr">
              <a:buFont typeface="Arial" panose="020B0604020202020204" pitchFamily="34" charset="0"/>
              <a:buNone/>
            </a:pPr>
            <a:r>
              <a:rPr lang="en-GB" sz="1200" b="1" dirty="0"/>
              <a:t>Weighting: </a:t>
            </a:r>
            <a:r>
              <a:rPr lang="en-GB" sz="1200" b="1" dirty="0">
                <a:solidFill>
                  <a:srgbClr val="000000"/>
                </a:solidFill>
                <a:latin typeface="Arial" panose="020B0604020202020204" pitchFamily="34" charset="0"/>
              </a:rPr>
              <a:t>2</a:t>
            </a:r>
            <a:r>
              <a:rPr lang="en-GB" sz="1200" b="1" dirty="0">
                <a:solidFill>
                  <a:srgbClr val="000000"/>
                </a:solidFill>
                <a:effectLst/>
                <a:latin typeface="Arial" panose="020B0604020202020204" pitchFamily="34" charset="0"/>
                <a:ea typeface="Times New Roman" panose="02020603050405020304" pitchFamily="18" charset="0"/>
              </a:rPr>
              <a:t>5%</a:t>
            </a:r>
            <a:endParaRPr lang="en-GB" sz="1200" b="1" dirty="0"/>
          </a:p>
        </p:txBody>
      </p:sp>
      <p:sp>
        <p:nvSpPr>
          <p:cNvPr id="2" name="TextBox 1">
            <a:extLst>
              <a:ext uri="{FF2B5EF4-FFF2-40B4-BE49-F238E27FC236}">
                <a16:creationId xmlns:a16="http://schemas.microsoft.com/office/drawing/2014/main" id="{CC625DE5-9390-8F0A-AA20-646DF0AC8EC3}"/>
              </a:ext>
            </a:extLst>
          </p:cNvPr>
          <p:cNvSpPr txBox="1"/>
          <p:nvPr/>
        </p:nvSpPr>
        <p:spPr>
          <a:xfrm>
            <a:off x="659996" y="3948433"/>
            <a:ext cx="1375111" cy="400110"/>
          </a:xfrm>
          <a:prstGeom prst="rect">
            <a:avLst/>
          </a:prstGeom>
          <a:noFill/>
        </p:spPr>
        <p:txBody>
          <a:bodyPr wrap="square">
            <a:spAutoFit/>
          </a:bodyPr>
          <a:lstStyle/>
          <a:p>
            <a:r>
              <a:rPr kumimoji="0" lang="en-GB" sz="20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Tutorial</a:t>
            </a:r>
            <a:r>
              <a:rPr lang="en-GB" sz="2000" b="1" dirty="0">
                <a:solidFill>
                  <a:prstClr val="black"/>
                </a:solidFill>
                <a:latin typeface="Arial" panose="020B0604020202020204" pitchFamily="34" charset="0"/>
                <a:cs typeface="Arial" panose="020B0604020202020204" pitchFamily="34" charset="0"/>
              </a:rPr>
              <a:t> 1 </a:t>
            </a:r>
            <a:endParaRPr lang="en-GB" b="1" dirty="0">
              <a:solidFill>
                <a:srgbClr val="FF0000"/>
              </a:solidFill>
              <a:latin typeface="Arial" panose="020B0604020202020204" pitchFamily="34" charset="0"/>
            </a:endParaRPr>
          </a:p>
        </p:txBody>
      </p:sp>
      <p:sp>
        <p:nvSpPr>
          <p:cNvPr id="7" name="TextBox 6">
            <a:extLst>
              <a:ext uri="{FF2B5EF4-FFF2-40B4-BE49-F238E27FC236}">
                <a16:creationId xmlns:a16="http://schemas.microsoft.com/office/drawing/2014/main" id="{24CFA0C1-BAE4-197B-7276-89DBC6445082}"/>
              </a:ext>
            </a:extLst>
          </p:cNvPr>
          <p:cNvSpPr txBox="1"/>
          <p:nvPr/>
        </p:nvSpPr>
        <p:spPr>
          <a:xfrm>
            <a:off x="2875079" y="3939393"/>
            <a:ext cx="1375111" cy="400110"/>
          </a:xfrm>
          <a:prstGeom prst="rect">
            <a:avLst/>
          </a:prstGeom>
          <a:noFill/>
        </p:spPr>
        <p:txBody>
          <a:bodyPr wrap="square">
            <a:spAutoFit/>
          </a:bodyPr>
          <a:lstStyle/>
          <a:p>
            <a:r>
              <a:rPr kumimoji="0" lang="en-GB" sz="20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Tutorial</a:t>
            </a:r>
            <a:r>
              <a:rPr lang="en-GB" sz="2000" b="1" dirty="0">
                <a:solidFill>
                  <a:prstClr val="black"/>
                </a:solidFill>
                <a:latin typeface="Arial" panose="020B0604020202020204" pitchFamily="34" charset="0"/>
                <a:cs typeface="Arial" panose="020B0604020202020204" pitchFamily="34" charset="0"/>
              </a:rPr>
              <a:t> 2 </a:t>
            </a:r>
            <a:endParaRPr lang="en-GB" b="1" dirty="0">
              <a:solidFill>
                <a:srgbClr val="FF0000"/>
              </a:solidFill>
              <a:latin typeface="Arial" panose="020B0604020202020204" pitchFamily="34" charset="0"/>
            </a:endParaRPr>
          </a:p>
        </p:txBody>
      </p:sp>
      <p:sp>
        <p:nvSpPr>
          <p:cNvPr id="9" name="TextBox 8">
            <a:extLst>
              <a:ext uri="{FF2B5EF4-FFF2-40B4-BE49-F238E27FC236}">
                <a16:creationId xmlns:a16="http://schemas.microsoft.com/office/drawing/2014/main" id="{56706732-D9BB-C957-1083-57F6B1459BEF}"/>
              </a:ext>
            </a:extLst>
          </p:cNvPr>
          <p:cNvSpPr txBox="1"/>
          <p:nvPr/>
        </p:nvSpPr>
        <p:spPr>
          <a:xfrm>
            <a:off x="7220424" y="3948433"/>
            <a:ext cx="1375111" cy="400110"/>
          </a:xfrm>
          <a:prstGeom prst="rect">
            <a:avLst/>
          </a:prstGeom>
          <a:noFill/>
        </p:spPr>
        <p:txBody>
          <a:bodyPr wrap="square">
            <a:spAutoFit/>
          </a:bodyPr>
          <a:lstStyle/>
          <a:p>
            <a:r>
              <a:rPr kumimoji="0" lang="en-GB" sz="20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Tutorial</a:t>
            </a:r>
            <a:r>
              <a:rPr lang="en-GB" sz="2000" b="1" dirty="0">
                <a:solidFill>
                  <a:prstClr val="black"/>
                </a:solidFill>
                <a:latin typeface="Arial" panose="020B0604020202020204" pitchFamily="34" charset="0"/>
                <a:cs typeface="Arial" panose="020B0604020202020204" pitchFamily="34" charset="0"/>
              </a:rPr>
              <a:t> 4 </a:t>
            </a:r>
            <a:endParaRPr lang="en-GB" b="1" dirty="0">
              <a:solidFill>
                <a:srgbClr val="FF0000"/>
              </a:solidFill>
              <a:latin typeface="Arial" panose="020B0604020202020204" pitchFamily="34" charset="0"/>
            </a:endParaRPr>
          </a:p>
        </p:txBody>
      </p:sp>
      <p:sp>
        <p:nvSpPr>
          <p:cNvPr id="11" name="TextBox 10">
            <a:extLst>
              <a:ext uri="{FF2B5EF4-FFF2-40B4-BE49-F238E27FC236}">
                <a16:creationId xmlns:a16="http://schemas.microsoft.com/office/drawing/2014/main" id="{FD6AAA8F-46EB-6B34-0FCD-3F36C3E857A7}"/>
              </a:ext>
            </a:extLst>
          </p:cNvPr>
          <p:cNvSpPr txBox="1"/>
          <p:nvPr/>
        </p:nvSpPr>
        <p:spPr>
          <a:xfrm>
            <a:off x="9709764" y="3956912"/>
            <a:ext cx="1375111" cy="400110"/>
          </a:xfrm>
          <a:prstGeom prst="rect">
            <a:avLst/>
          </a:prstGeom>
          <a:noFill/>
        </p:spPr>
        <p:txBody>
          <a:bodyPr wrap="square">
            <a:spAutoFit/>
          </a:bodyPr>
          <a:lstStyle/>
          <a:p>
            <a:r>
              <a:rPr kumimoji="0" lang="en-GB" sz="20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Tutorial</a:t>
            </a:r>
            <a:r>
              <a:rPr lang="en-GB" sz="2000" b="1" dirty="0">
                <a:solidFill>
                  <a:prstClr val="black"/>
                </a:solidFill>
                <a:latin typeface="Arial" panose="020B0604020202020204" pitchFamily="34" charset="0"/>
                <a:cs typeface="Arial" panose="020B0604020202020204" pitchFamily="34" charset="0"/>
              </a:rPr>
              <a:t> 3 </a:t>
            </a:r>
            <a:endParaRPr lang="en-GB" b="1" dirty="0">
              <a:solidFill>
                <a:srgbClr val="FF0000"/>
              </a:solidFill>
              <a:latin typeface="Arial" panose="020B0604020202020204" pitchFamily="34" charset="0"/>
            </a:endParaRPr>
          </a:p>
        </p:txBody>
      </p:sp>
      <p:sp>
        <p:nvSpPr>
          <p:cNvPr id="23" name="TextBox 22">
            <a:extLst>
              <a:ext uri="{FF2B5EF4-FFF2-40B4-BE49-F238E27FC236}">
                <a16:creationId xmlns:a16="http://schemas.microsoft.com/office/drawing/2014/main" id="{E03E9691-6FB6-D95F-939C-CD21931E3C0A}"/>
              </a:ext>
            </a:extLst>
          </p:cNvPr>
          <p:cNvSpPr txBox="1"/>
          <p:nvPr/>
        </p:nvSpPr>
        <p:spPr>
          <a:xfrm>
            <a:off x="2699817" y="4816263"/>
            <a:ext cx="4430165" cy="738664"/>
          </a:xfrm>
          <a:prstGeom prst="rect">
            <a:avLst/>
          </a:prstGeom>
          <a:noFill/>
        </p:spPr>
        <p:txBody>
          <a:bodyPr wrap="square">
            <a:spAutoFit/>
          </a:bodyPr>
          <a:lstStyle/>
          <a:p>
            <a:r>
              <a:rPr lang="en-GB" sz="1400" b="1" dirty="0">
                <a:solidFill>
                  <a:prstClr val="black"/>
                </a:solidFill>
                <a:latin typeface="Arial" panose="020B0604020202020204" pitchFamily="34" charset="0"/>
                <a:cs typeface="Arial" panose="020B0604020202020204" pitchFamily="34" charset="0"/>
              </a:rPr>
              <a:t>Part 1:</a:t>
            </a:r>
          </a:p>
          <a:p>
            <a:r>
              <a:rPr lang="en-GB" sz="1400" b="1" dirty="0">
                <a:solidFill>
                  <a:prstClr val="black"/>
                </a:solidFill>
                <a:latin typeface="Arial" panose="020B0604020202020204" pitchFamily="34" charset="0"/>
                <a:cs typeface="Arial" panose="020B0604020202020204" pitchFamily="34" charset="0"/>
              </a:rPr>
              <a:t> In one file MS Word format (not pdf) to be uploaded on Moodle using the link provided</a:t>
            </a:r>
            <a:endParaRPr lang="en-GB" sz="1400" b="1" dirty="0">
              <a:solidFill>
                <a:srgbClr val="FF0000"/>
              </a:solidFill>
              <a:latin typeface="Arial" panose="020B0604020202020204" pitchFamily="34" charset="0"/>
            </a:endParaRPr>
          </a:p>
        </p:txBody>
      </p:sp>
      <p:sp>
        <p:nvSpPr>
          <p:cNvPr id="25" name="TextBox 24">
            <a:extLst>
              <a:ext uri="{FF2B5EF4-FFF2-40B4-BE49-F238E27FC236}">
                <a16:creationId xmlns:a16="http://schemas.microsoft.com/office/drawing/2014/main" id="{17A8F3B0-7E75-2894-3D2D-F3E7831B206D}"/>
              </a:ext>
            </a:extLst>
          </p:cNvPr>
          <p:cNvSpPr txBox="1"/>
          <p:nvPr/>
        </p:nvSpPr>
        <p:spPr>
          <a:xfrm>
            <a:off x="8981889" y="4560732"/>
            <a:ext cx="3033130" cy="954107"/>
          </a:xfrm>
          <a:prstGeom prst="rect">
            <a:avLst/>
          </a:prstGeom>
          <a:noFill/>
        </p:spPr>
        <p:txBody>
          <a:bodyPr wrap="square">
            <a:spAutoFit/>
          </a:bodyPr>
          <a:lstStyle/>
          <a:p>
            <a:r>
              <a:rPr lang="en-GB" sz="1400" b="1" dirty="0">
                <a:latin typeface="Arial" panose="020B0604020202020204" pitchFamily="34" charset="0"/>
                <a:cs typeface="Arial" panose="020B0604020202020204" pitchFamily="34" charset="0"/>
              </a:rPr>
              <a:t>Part 2:</a:t>
            </a:r>
          </a:p>
          <a:p>
            <a:r>
              <a:rPr lang="en-GB" sz="1400" b="1" dirty="0">
                <a:latin typeface="Arial" panose="020B0604020202020204" pitchFamily="34" charset="0"/>
                <a:cs typeface="Arial" panose="020B0604020202020204" pitchFamily="34" charset="0"/>
              </a:rPr>
              <a:t>Panopto Video uploaded using the separate link provided on the Moodle</a:t>
            </a:r>
            <a:endParaRPr lang="en-GB" sz="14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A0BD8106-BC11-B51B-AF46-B98243433CF0}"/>
              </a:ext>
            </a:extLst>
          </p:cNvPr>
          <p:cNvSpPr txBox="1"/>
          <p:nvPr/>
        </p:nvSpPr>
        <p:spPr>
          <a:xfrm>
            <a:off x="797397" y="5633981"/>
            <a:ext cx="8041187" cy="307777"/>
          </a:xfrm>
          <a:prstGeom prst="rect">
            <a:avLst/>
          </a:prstGeom>
          <a:noFill/>
        </p:spPr>
        <p:txBody>
          <a:bodyPr wrap="square">
            <a:spAutoFit/>
          </a:bodyPr>
          <a:lstStyle/>
          <a:p>
            <a:r>
              <a:rPr lang="en-GB" sz="1400" dirty="0">
                <a:latin typeface="Arial" panose="020B0604020202020204" pitchFamily="34" charset="0"/>
                <a:cs typeface="Arial" panose="020B0604020202020204" pitchFamily="34" charset="0"/>
              </a:rPr>
              <a:t>Note for Task 2 Excel Spreadsheet: * ‘Implementation Plan for Strategic and Operational Decisions’</a:t>
            </a:r>
          </a:p>
        </p:txBody>
      </p:sp>
      <p:sp>
        <p:nvSpPr>
          <p:cNvPr id="29" name="Content Placeholder 13">
            <a:extLst>
              <a:ext uri="{FF2B5EF4-FFF2-40B4-BE49-F238E27FC236}">
                <a16:creationId xmlns:a16="http://schemas.microsoft.com/office/drawing/2014/main" id="{CD1D2ECB-0EF5-9E92-01F6-51729DF15265}"/>
              </a:ext>
            </a:extLst>
          </p:cNvPr>
          <p:cNvSpPr txBox="1">
            <a:spLocks/>
          </p:cNvSpPr>
          <p:nvPr/>
        </p:nvSpPr>
        <p:spPr>
          <a:xfrm>
            <a:off x="6467908" y="2255228"/>
            <a:ext cx="752517" cy="117377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9600" dirty="0">
                <a:latin typeface="Arial" panose="020B0604020202020204" pitchFamily="34" charset="0"/>
                <a:cs typeface="Arial" panose="020B0604020202020204" pitchFamily="34" charset="0"/>
              </a:rPr>
              <a:t>+</a:t>
            </a:r>
          </a:p>
        </p:txBody>
      </p:sp>
      <p:sp>
        <p:nvSpPr>
          <p:cNvPr id="30" name="Content Placeholder 13">
            <a:extLst>
              <a:ext uri="{FF2B5EF4-FFF2-40B4-BE49-F238E27FC236}">
                <a16:creationId xmlns:a16="http://schemas.microsoft.com/office/drawing/2014/main" id="{07492248-CF77-AFA1-4749-E7635F0662B6}"/>
              </a:ext>
            </a:extLst>
          </p:cNvPr>
          <p:cNvSpPr txBox="1">
            <a:spLocks/>
          </p:cNvSpPr>
          <p:nvPr/>
        </p:nvSpPr>
        <p:spPr>
          <a:xfrm>
            <a:off x="5071541" y="1915214"/>
            <a:ext cx="1476743" cy="1749605"/>
          </a:xfrm>
          <a:prstGeom prst="rect">
            <a:avLst/>
          </a:prstGeom>
          <a:ln w="34925">
            <a:solidFill>
              <a:srgbClr val="FF000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1200" b="1" dirty="0"/>
              <a:t>Task 3</a:t>
            </a:r>
          </a:p>
          <a:p>
            <a:pPr marL="0" indent="0" algn="ctr">
              <a:buNone/>
            </a:pPr>
            <a:r>
              <a:rPr lang="en-GB" sz="1200" b="1" dirty="0"/>
              <a:t>Recorded News Report Script</a:t>
            </a:r>
          </a:p>
          <a:p>
            <a:pPr marL="0" indent="0" algn="ctr">
              <a:buFont typeface="Arial" panose="020B0604020202020204" pitchFamily="34" charset="0"/>
              <a:buNone/>
            </a:pPr>
            <a:r>
              <a:rPr lang="en-GB" sz="1200" b="1" dirty="0">
                <a:latin typeface="Arial" panose="020B0604020202020204" pitchFamily="34" charset="0"/>
                <a:cs typeface="Arial" panose="020B0604020202020204" pitchFamily="34" charset="0"/>
              </a:rPr>
              <a:t>(1000 words appx.)</a:t>
            </a:r>
          </a:p>
          <a:p>
            <a:pPr marL="0" indent="0" algn="ctr">
              <a:buFont typeface="Arial" panose="020B0604020202020204" pitchFamily="34" charset="0"/>
              <a:buNone/>
            </a:pPr>
            <a:r>
              <a:rPr lang="en-GB" sz="1200" b="1" dirty="0">
                <a:latin typeface="Arial" panose="020B0604020202020204" pitchFamily="34" charset="0"/>
                <a:cs typeface="Arial" panose="020B0604020202020204" pitchFamily="34" charset="0"/>
              </a:rPr>
              <a:t>(LO3)</a:t>
            </a:r>
          </a:p>
          <a:p>
            <a:pPr marL="0" indent="0" algn="ctr">
              <a:buFont typeface="Arial" panose="020B0604020202020204" pitchFamily="34" charset="0"/>
              <a:buNone/>
            </a:pPr>
            <a:r>
              <a:rPr lang="en-GB" sz="1200" b="1" dirty="0"/>
              <a:t>Weighting: </a:t>
            </a:r>
            <a:r>
              <a:rPr lang="en-GB" sz="1200" b="1" dirty="0">
                <a:solidFill>
                  <a:srgbClr val="000000"/>
                </a:solidFill>
                <a:latin typeface="Arial" panose="020B0604020202020204" pitchFamily="34" charset="0"/>
              </a:rPr>
              <a:t>2</a:t>
            </a:r>
            <a:r>
              <a:rPr lang="en-GB" sz="1200" b="1" dirty="0">
                <a:solidFill>
                  <a:srgbClr val="000000"/>
                </a:solidFill>
                <a:effectLst/>
                <a:latin typeface="Arial" panose="020B0604020202020204" pitchFamily="34" charset="0"/>
                <a:ea typeface="Times New Roman" panose="02020603050405020304" pitchFamily="18" charset="0"/>
              </a:rPr>
              <a:t>5%</a:t>
            </a:r>
            <a:endParaRPr lang="en-GB" sz="1200" b="1" dirty="0"/>
          </a:p>
        </p:txBody>
      </p:sp>
      <p:sp>
        <p:nvSpPr>
          <p:cNvPr id="32" name="TextBox 31">
            <a:extLst>
              <a:ext uri="{FF2B5EF4-FFF2-40B4-BE49-F238E27FC236}">
                <a16:creationId xmlns:a16="http://schemas.microsoft.com/office/drawing/2014/main" id="{4BD1D650-D8EA-3109-F4D7-A453F6F175BF}"/>
              </a:ext>
            </a:extLst>
          </p:cNvPr>
          <p:cNvSpPr txBox="1"/>
          <p:nvPr/>
        </p:nvSpPr>
        <p:spPr>
          <a:xfrm>
            <a:off x="5090162" y="3956912"/>
            <a:ext cx="1375111" cy="400110"/>
          </a:xfrm>
          <a:prstGeom prst="rect">
            <a:avLst/>
          </a:prstGeom>
          <a:noFill/>
        </p:spPr>
        <p:txBody>
          <a:bodyPr wrap="square">
            <a:spAutoFit/>
          </a:bodyPr>
          <a:lstStyle/>
          <a:p>
            <a:r>
              <a:rPr kumimoji="0" lang="en-GB" sz="20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Tutorial</a:t>
            </a:r>
            <a:r>
              <a:rPr lang="en-GB" sz="2000" b="1" dirty="0">
                <a:solidFill>
                  <a:prstClr val="black"/>
                </a:solidFill>
                <a:latin typeface="Arial" panose="020B0604020202020204" pitchFamily="34" charset="0"/>
                <a:cs typeface="Arial" panose="020B0604020202020204" pitchFamily="34" charset="0"/>
              </a:rPr>
              <a:t> 3 </a:t>
            </a:r>
            <a:endParaRPr lang="en-GB" b="1" dirty="0">
              <a:solidFill>
                <a:srgbClr val="FF0000"/>
              </a:solidFill>
              <a:latin typeface="Arial" panose="020B0604020202020204" pitchFamily="34" charset="0"/>
            </a:endParaRPr>
          </a:p>
        </p:txBody>
      </p:sp>
    </p:spTree>
    <p:extLst>
      <p:ext uri="{BB962C8B-B14F-4D97-AF65-F5344CB8AC3E}">
        <p14:creationId xmlns:p14="http://schemas.microsoft.com/office/powerpoint/2010/main" val="3978247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vy Footer Strip" descr="Footer navy">
            <a:extLst>
              <a:ext uri="{FF2B5EF4-FFF2-40B4-BE49-F238E27FC236}">
                <a16:creationId xmlns:a16="http://schemas.microsoft.com/office/drawing/2014/main" id="{A057C47D-3BC5-4D63-797F-B2600111FE62}"/>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Small White Logo" descr="Small WU logo">
            <a:extLst>
              <a:ext uri="{FF2B5EF4-FFF2-40B4-BE49-F238E27FC236}">
                <a16:creationId xmlns:a16="http://schemas.microsoft.com/office/drawing/2014/main" id="{67D4348E-3467-AFD9-7B49-FC071FCE4673}"/>
              </a:ext>
            </a:extLst>
          </p:cNvPr>
          <p:cNvPicPr>
            <a:picLocks noChangeAspect="1"/>
          </p:cNvPicPr>
          <p:nvPr/>
        </p:nvPicPr>
        <p:blipFill>
          <a:blip r:embed="rId3"/>
          <a:stretch>
            <a:fillRect/>
          </a:stretch>
        </p:blipFill>
        <p:spPr>
          <a:xfrm>
            <a:off x="534811" y="6217213"/>
            <a:ext cx="1801495" cy="397654"/>
          </a:xfrm>
          <a:prstGeom prst="rect">
            <a:avLst/>
          </a:prstGeom>
        </p:spPr>
      </p:pic>
      <p:sp>
        <p:nvSpPr>
          <p:cNvPr id="6" name="Title 1">
            <a:extLst>
              <a:ext uri="{FF2B5EF4-FFF2-40B4-BE49-F238E27FC236}">
                <a16:creationId xmlns:a16="http://schemas.microsoft.com/office/drawing/2014/main" id="{BB637A9E-5AB2-4731-80AC-1E68BFD7756A}"/>
              </a:ext>
            </a:extLst>
          </p:cNvPr>
          <p:cNvSpPr txBox="1">
            <a:spLocks/>
          </p:cNvSpPr>
          <p:nvPr/>
        </p:nvSpPr>
        <p:spPr>
          <a:xfrm>
            <a:off x="3813158" y="77283"/>
            <a:ext cx="7738602" cy="6686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600" b="1" dirty="0">
                <a:latin typeface="Arial" panose="020B0604020202020204" pitchFamily="34" charset="0"/>
                <a:cs typeface="Arial" panose="020B0604020202020204" pitchFamily="34" charset="0"/>
              </a:rPr>
              <a:t>Reading and Preparation</a:t>
            </a:r>
          </a:p>
        </p:txBody>
      </p:sp>
      <p:sp>
        <p:nvSpPr>
          <p:cNvPr id="11" name="TextBox 10">
            <a:extLst>
              <a:ext uri="{FF2B5EF4-FFF2-40B4-BE49-F238E27FC236}">
                <a16:creationId xmlns:a16="http://schemas.microsoft.com/office/drawing/2014/main" id="{1C5A37D7-AC8A-4083-B6BD-61665AF5EC88}"/>
              </a:ext>
            </a:extLst>
          </p:cNvPr>
          <p:cNvSpPr txBox="1"/>
          <p:nvPr/>
        </p:nvSpPr>
        <p:spPr>
          <a:xfrm>
            <a:off x="4690962" y="1626457"/>
            <a:ext cx="6404382" cy="1200329"/>
          </a:xfrm>
          <a:prstGeom prst="rect">
            <a:avLst/>
          </a:prstGeom>
          <a:noFill/>
        </p:spPr>
        <p:txBody>
          <a:bodyPr wrap="none" rtlCol="0">
            <a:spAutoFit/>
          </a:bodyPr>
          <a:lstStyle/>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Recommended textbook:</a:t>
            </a:r>
          </a:p>
          <a:p>
            <a:r>
              <a:rPr lang="en-GB" dirty="0">
                <a:latin typeface="Arial" panose="020B0604020202020204" pitchFamily="34" charset="0"/>
                <a:cs typeface="Arial" panose="020B0604020202020204" pitchFamily="34" charset="0"/>
              </a:rPr>
              <a:t>Contemporary Strategy Analysis by Robert M Grant R (2024)</a:t>
            </a:r>
          </a:p>
          <a:p>
            <a:endParaRPr lang="en-GB" dirty="0">
              <a:latin typeface="Arial" panose="020B0604020202020204" pitchFamily="34" charset="0"/>
              <a:cs typeface="Arial" panose="020B0604020202020204" pitchFamily="34" charset="0"/>
            </a:endParaRPr>
          </a:p>
        </p:txBody>
      </p:sp>
      <p:pic>
        <p:nvPicPr>
          <p:cNvPr id="2" name="Picture 1" descr="short orange tower">
            <a:extLst>
              <a:ext uri="{FF2B5EF4-FFF2-40B4-BE49-F238E27FC236}">
                <a16:creationId xmlns:a16="http://schemas.microsoft.com/office/drawing/2014/main" id="{A7B366DB-66C1-A181-05DB-3A177DE0695C}"/>
              </a:ext>
            </a:extLst>
          </p:cNvPr>
          <p:cNvPicPr>
            <a:picLocks noChangeAspect="1"/>
          </p:cNvPicPr>
          <p:nvPr/>
        </p:nvPicPr>
        <p:blipFill>
          <a:blip r:embed="rId4"/>
          <a:srcRect/>
          <a:stretch/>
        </p:blipFill>
        <p:spPr>
          <a:xfrm>
            <a:off x="11084876" y="5363376"/>
            <a:ext cx="548323" cy="1494624"/>
          </a:xfrm>
          <a:prstGeom prst="rect">
            <a:avLst/>
          </a:prstGeom>
        </p:spPr>
      </p:pic>
      <p:sp>
        <p:nvSpPr>
          <p:cNvPr id="7" name="TextBox 6">
            <a:extLst>
              <a:ext uri="{FF2B5EF4-FFF2-40B4-BE49-F238E27FC236}">
                <a16:creationId xmlns:a16="http://schemas.microsoft.com/office/drawing/2014/main" id="{27620252-EBC1-8A28-6B90-69ADB0291E8C}"/>
              </a:ext>
            </a:extLst>
          </p:cNvPr>
          <p:cNvSpPr txBox="1"/>
          <p:nvPr/>
        </p:nvSpPr>
        <p:spPr>
          <a:xfrm>
            <a:off x="717402" y="4963328"/>
            <a:ext cx="10210157" cy="1015663"/>
          </a:xfrm>
          <a:prstGeom prst="rect">
            <a:avLst/>
          </a:prstGeom>
          <a:noFill/>
        </p:spPr>
        <p:txBody>
          <a:bodyPr wrap="square">
            <a:spAutoFit/>
          </a:bodyPr>
          <a:lstStyle/>
          <a:p>
            <a:r>
              <a:rPr lang="en-GB" sz="2000" b="1" dirty="0">
                <a:latin typeface="Arial" panose="020B0604020202020204" pitchFamily="34" charset="0"/>
                <a:cs typeface="Arial" panose="020B0604020202020204" pitchFamily="34" charset="0"/>
              </a:rPr>
              <a:t>Reference</a:t>
            </a:r>
            <a:r>
              <a:rPr lang="en-GB" sz="2000" dirty="0">
                <a:latin typeface="Arial" panose="020B0604020202020204" pitchFamily="34" charset="0"/>
                <a:cs typeface="Arial" panose="020B0604020202020204" pitchFamily="34" charset="0"/>
              </a:rPr>
              <a:t>:</a:t>
            </a:r>
          </a:p>
          <a:p>
            <a:r>
              <a:rPr lang="en-GB" sz="2000" dirty="0">
                <a:latin typeface="Arial" panose="020B0604020202020204" pitchFamily="34" charset="0"/>
                <a:cs typeface="Arial" panose="020B0604020202020204" pitchFamily="34" charset="0"/>
              </a:rPr>
              <a:t>Grant, R.M. (2024), </a:t>
            </a:r>
            <a:r>
              <a:rPr lang="en-GB" sz="2000" i="1" dirty="0">
                <a:latin typeface="Arial" panose="020B0604020202020204" pitchFamily="34" charset="0"/>
                <a:cs typeface="Arial" panose="020B0604020202020204" pitchFamily="34" charset="0"/>
              </a:rPr>
              <a:t>Contemporary strategy analysis. </a:t>
            </a:r>
            <a:r>
              <a:rPr lang="en-GB" sz="2000" dirty="0">
                <a:latin typeface="Arial" panose="020B0604020202020204" pitchFamily="34" charset="0"/>
                <a:cs typeface="Arial" panose="020B0604020202020204" pitchFamily="34" charset="0"/>
              </a:rPr>
              <a:t>New York: John Wiley &amp; Sons Inc.</a:t>
            </a:r>
          </a:p>
          <a:p>
            <a:endParaRPr lang="en-GB" sz="2000" dirty="0">
              <a:latin typeface="Arial" panose="020B0604020202020204" pitchFamily="34" charset="0"/>
              <a:cs typeface="Arial" panose="020B0604020202020204" pitchFamily="34" charset="0"/>
            </a:endParaRPr>
          </a:p>
        </p:txBody>
      </p:sp>
      <p:pic>
        <p:nvPicPr>
          <p:cNvPr id="10" name="Picture 9" descr="A book cover of a mountain&#10;&#10;AI-generated content may be incorrect.">
            <a:extLst>
              <a:ext uri="{FF2B5EF4-FFF2-40B4-BE49-F238E27FC236}">
                <a16:creationId xmlns:a16="http://schemas.microsoft.com/office/drawing/2014/main" id="{3A2C49DE-B215-B881-E8F8-66578507AD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803" y="162490"/>
            <a:ext cx="3719223" cy="4697966"/>
          </a:xfrm>
          <a:prstGeom prst="rect">
            <a:avLst/>
          </a:prstGeom>
        </p:spPr>
      </p:pic>
    </p:spTree>
    <p:extLst>
      <p:ext uri="{BB962C8B-B14F-4D97-AF65-F5344CB8AC3E}">
        <p14:creationId xmlns:p14="http://schemas.microsoft.com/office/powerpoint/2010/main" val="3402700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vy Footer Strip" descr="Footer navy">
            <a:extLst>
              <a:ext uri="{FF2B5EF4-FFF2-40B4-BE49-F238E27FC236}">
                <a16:creationId xmlns:a16="http://schemas.microsoft.com/office/drawing/2014/main" id="{A057C47D-3BC5-4D63-797F-B2600111FE62}"/>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mall White Logo" descr="Small WU logo">
            <a:extLst>
              <a:ext uri="{FF2B5EF4-FFF2-40B4-BE49-F238E27FC236}">
                <a16:creationId xmlns:a16="http://schemas.microsoft.com/office/drawing/2014/main" id="{67D4348E-3467-AFD9-7B49-FC071FCE4673}"/>
              </a:ext>
            </a:extLst>
          </p:cNvPr>
          <p:cNvPicPr>
            <a:picLocks noChangeAspect="1"/>
          </p:cNvPicPr>
          <p:nvPr/>
        </p:nvPicPr>
        <p:blipFill>
          <a:blip r:embed="rId3"/>
          <a:stretch>
            <a:fillRect/>
          </a:stretch>
        </p:blipFill>
        <p:spPr>
          <a:xfrm>
            <a:off x="534811" y="6217213"/>
            <a:ext cx="1801495" cy="397654"/>
          </a:xfrm>
          <a:prstGeom prst="rect">
            <a:avLst/>
          </a:prstGeom>
        </p:spPr>
      </p:pic>
      <p:sp>
        <p:nvSpPr>
          <p:cNvPr id="6" name="Title 1">
            <a:extLst>
              <a:ext uri="{FF2B5EF4-FFF2-40B4-BE49-F238E27FC236}">
                <a16:creationId xmlns:a16="http://schemas.microsoft.com/office/drawing/2014/main" id="{E6B71B3C-4B67-4FD0-843C-185D8C885AF6}"/>
              </a:ext>
            </a:extLst>
          </p:cNvPr>
          <p:cNvSpPr txBox="1">
            <a:spLocks/>
          </p:cNvSpPr>
          <p:nvPr/>
        </p:nvSpPr>
        <p:spPr>
          <a:xfrm>
            <a:off x="739651" y="1982789"/>
            <a:ext cx="10575359" cy="144621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dirty="0"/>
              <a:t>Any Questions? </a:t>
            </a:r>
          </a:p>
        </p:txBody>
      </p:sp>
      <p:pic>
        <p:nvPicPr>
          <p:cNvPr id="2" name="Picture 1" descr="short orange tower">
            <a:extLst>
              <a:ext uri="{FF2B5EF4-FFF2-40B4-BE49-F238E27FC236}">
                <a16:creationId xmlns:a16="http://schemas.microsoft.com/office/drawing/2014/main" id="{E561BA72-276D-C47E-ED8C-8FD4F4DFA905}"/>
              </a:ext>
            </a:extLst>
          </p:cNvPr>
          <p:cNvPicPr>
            <a:picLocks noChangeAspect="1"/>
          </p:cNvPicPr>
          <p:nvPr/>
        </p:nvPicPr>
        <p:blipFill>
          <a:blip r:embed="rId4"/>
          <a:srcRect/>
          <a:stretch/>
        </p:blipFill>
        <p:spPr>
          <a:xfrm>
            <a:off x="11084876" y="5363376"/>
            <a:ext cx="548323" cy="1494624"/>
          </a:xfrm>
          <a:prstGeom prst="rect">
            <a:avLst/>
          </a:prstGeom>
        </p:spPr>
      </p:pic>
    </p:spTree>
    <p:extLst>
      <p:ext uri="{BB962C8B-B14F-4D97-AF65-F5344CB8AC3E}">
        <p14:creationId xmlns:p14="http://schemas.microsoft.com/office/powerpoint/2010/main" val="1895283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vy Footer Strip" descr="Footer navy">
            <a:extLst>
              <a:ext uri="{FF2B5EF4-FFF2-40B4-BE49-F238E27FC236}">
                <a16:creationId xmlns:a16="http://schemas.microsoft.com/office/drawing/2014/main" id="{A057C47D-3BC5-4D63-797F-B2600111FE62}"/>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mall White Logo" descr="Small WU logo">
            <a:extLst>
              <a:ext uri="{FF2B5EF4-FFF2-40B4-BE49-F238E27FC236}">
                <a16:creationId xmlns:a16="http://schemas.microsoft.com/office/drawing/2014/main" id="{67D4348E-3467-AFD9-7B49-FC071FCE4673}"/>
              </a:ext>
            </a:extLst>
          </p:cNvPr>
          <p:cNvPicPr>
            <a:picLocks noChangeAspect="1"/>
          </p:cNvPicPr>
          <p:nvPr/>
        </p:nvPicPr>
        <p:blipFill>
          <a:blip r:embed="rId3"/>
          <a:stretch>
            <a:fillRect/>
          </a:stretch>
        </p:blipFill>
        <p:spPr>
          <a:xfrm>
            <a:off x="534811" y="6217213"/>
            <a:ext cx="1801495" cy="397654"/>
          </a:xfrm>
          <a:prstGeom prst="rect">
            <a:avLst/>
          </a:prstGeom>
        </p:spPr>
      </p:pic>
      <p:sp>
        <p:nvSpPr>
          <p:cNvPr id="2" name="Title 1">
            <a:extLst>
              <a:ext uri="{FF2B5EF4-FFF2-40B4-BE49-F238E27FC236}">
                <a16:creationId xmlns:a16="http://schemas.microsoft.com/office/drawing/2014/main" id="{4DA0180A-7DD1-40E4-B2BF-CD8B648067A2}"/>
              </a:ext>
            </a:extLst>
          </p:cNvPr>
          <p:cNvSpPr>
            <a:spLocks noGrp="1"/>
          </p:cNvSpPr>
          <p:nvPr>
            <p:ph type="title"/>
          </p:nvPr>
        </p:nvSpPr>
        <p:spPr>
          <a:xfrm>
            <a:off x="475921" y="243133"/>
            <a:ext cx="10515600" cy="1325563"/>
          </a:xfrm>
        </p:spPr>
        <p:txBody>
          <a:bodyPr>
            <a:normAutofit/>
          </a:bodyPr>
          <a:lstStyle/>
          <a:p>
            <a:pPr algn="ctr"/>
            <a:r>
              <a:rPr lang="en-GB" sz="4800" b="1" dirty="0">
                <a:latin typeface="Century Gothic"/>
              </a:rPr>
              <a:t>The Word of strategy</a:t>
            </a:r>
          </a:p>
        </p:txBody>
      </p:sp>
      <p:sp>
        <p:nvSpPr>
          <p:cNvPr id="3" name="Content Placeholder 2">
            <a:extLst>
              <a:ext uri="{FF2B5EF4-FFF2-40B4-BE49-F238E27FC236}">
                <a16:creationId xmlns:a16="http://schemas.microsoft.com/office/drawing/2014/main" id="{60E8281C-7078-5CC8-7429-73A0F158DF1C}"/>
              </a:ext>
            </a:extLst>
          </p:cNvPr>
          <p:cNvSpPr>
            <a:spLocks noGrp="1"/>
          </p:cNvSpPr>
          <p:nvPr>
            <p:ph idx="1"/>
          </p:nvPr>
        </p:nvSpPr>
        <p:spPr>
          <a:xfrm>
            <a:off x="475920" y="1462360"/>
            <a:ext cx="10949163" cy="4052661"/>
          </a:xfrm>
        </p:spPr>
        <p:txBody>
          <a:bodyPr>
            <a:normAutofit fontScale="77500" lnSpcReduction="20000"/>
          </a:bodyPr>
          <a:lstStyle/>
          <a:p>
            <a:pPr>
              <a:lnSpc>
                <a:spcPct val="150000"/>
              </a:lnSpc>
            </a:pPr>
            <a:r>
              <a:rPr lang="en-US" dirty="0">
                <a:cs typeface="Arial" panose="020B0604020202020204" pitchFamily="34" charset="0"/>
              </a:rPr>
              <a:t>Greek word- ‘</a:t>
            </a:r>
            <a:r>
              <a:rPr lang="en-US" dirty="0" err="1">
                <a:cs typeface="Arial" panose="020B0604020202020204" pitchFamily="34" charset="0"/>
              </a:rPr>
              <a:t>Strategia</a:t>
            </a:r>
            <a:r>
              <a:rPr lang="en-US" dirty="0">
                <a:cs typeface="Arial" panose="020B0604020202020204" pitchFamily="34" charset="0"/>
              </a:rPr>
              <a:t>’ from the compounds ‘Stratos’ meaning Army and ‘</a:t>
            </a:r>
            <a:r>
              <a:rPr lang="en-US" dirty="0" err="1">
                <a:cs typeface="Arial" panose="020B0604020202020204" pitchFamily="34" charset="0"/>
              </a:rPr>
              <a:t>Agein</a:t>
            </a:r>
            <a:r>
              <a:rPr lang="en-US" dirty="0">
                <a:cs typeface="Arial" panose="020B0604020202020204" pitchFamily="34" charset="0"/>
              </a:rPr>
              <a:t>’ meaning ‘ to lead. </a:t>
            </a:r>
          </a:p>
          <a:p>
            <a:pPr>
              <a:lnSpc>
                <a:spcPct val="150000"/>
              </a:lnSpc>
            </a:pPr>
            <a:r>
              <a:rPr lang="en-US" dirty="0">
                <a:cs typeface="Arial" panose="020B0604020202020204" pitchFamily="34" charset="0"/>
              </a:rPr>
              <a:t>Ancient Greeks - Siege warfare - Peloponnesian war (</a:t>
            </a:r>
            <a:r>
              <a:rPr lang="en-GB" dirty="0">
                <a:cs typeface="Arial" panose="020B0604020202020204" pitchFamily="34" charset="0"/>
              </a:rPr>
              <a:t>c. 460 to 446 and from 431 to 404 BCE</a:t>
            </a:r>
            <a:r>
              <a:rPr lang="en-US" dirty="0">
                <a:cs typeface="Arial" panose="020B0604020202020204" pitchFamily="34" charset="0"/>
              </a:rPr>
              <a:t>)</a:t>
            </a:r>
          </a:p>
          <a:p>
            <a:pPr>
              <a:lnSpc>
                <a:spcPct val="150000"/>
              </a:lnSpc>
            </a:pPr>
            <a:r>
              <a:rPr lang="en-US" dirty="0">
                <a:cs typeface="Arial" panose="020B0604020202020204" pitchFamily="34" charset="0"/>
              </a:rPr>
              <a:t>‘Sun-Tzu (</a:t>
            </a:r>
            <a:r>
              <a:rPr lang="en-GB" dirty="0"/>
              <a:t>544  – </a:t>
            </a:r>
            <a:r>
              <a:rPr lang="en-US" dirty="0">
                <a:cs typeface="Arial" panose="020B0604020202020204" pitchFamily="34" charset="0"/>
              </a:rPr>
              <a:t>496 BC</a:t>
            </a:r>
            <a:r>
              <a:rPr lang="en-GB" dirty="0"/>
              <a:t>) </a:t>
            </a:r>
            <a:r>
              <a:rPr lang="en-US" dirty="0">
                <a:cs typeface="Arial" panose="020B0604020202020204" pitchFamily="34" charset="0"/>
              </a:rPr>
              <a:t>- The Art of War ‘’the supreme art of war is to subdue the enemy with out fighting ‘’- Sun Tzu (500 BCE)</a:t>
            </a:r>
          </a:p>
          <a:p>
            <a:pPr>
              <a:lnSpc>
                <a:spcPct val="150000"/>
              </a:lnSpc>
            </a:pPr>
            <a:r>
              <a:rPr lang="en-US" dirty="0">
                <a:cs typeface="Arial" panose="020B0604020202020204" pitchFamily="34" charset="0"/>
              </a:rPr>
              <a:t>Machiavelli (</a:t>
            </a:r>
            <a:r>
              <a:rPr lang="en-GB" dirty="0"/>
              <a:t>3 May 1469 – 21 June 1527)</a:t>
            </a:r>
            <a:r>
              <a:rPr lang="en-US" dirty="0">
                <a:cs typeface="Arial" panose="020B0604020202020204" pitchFamily="34" charset="0"/>
              </a:rPr>
              <a:t> - Policy follows power</a:t>
            </a:r>
          </a:p>
          <a:p>
            <a:pPr>
              <a:lnSpc>
                <a:spcPct val="150000"/>
              </a:lnSpc>
            </a:pPr>
            <a:r>
              <a:rPr lang="en-US" dirty="0">
                <a:cs typeface="Arial" panose="020B0604020202020204" pitchFamily="34" charset="0"/>
              </a:rPr>
              <a:t>Clausewitz (</a:t>
            </a:r>
            <a:r>
              <a:rPr lang="en-GB" dirty="0"/>
              <a:t>1 July 1780 – 16 November 1831 ) </a:t>
            </a:r>
            <a:r>
              <a:rPr lang="en-US" dirty="0">
                <a:cs typeface="Arial" panose="020B0604020202020204" pitchFamily="34" charset="0"/>
              </a:rPr>
              <a:t>- </a:t>
            </a:r>
            <a:r>
              <a:rPr lang="en-GB" dirty="0">
                <a:cs typeface="Arial" panose="020B0604020202020204" pitchFamily="34" charset="0"/>
              </a:rPr>
              <a:t>The role of the ‘passions’ in strategy</a:t>
            </a:r>
            <a:endParaRPr lang="en-US" dirty="0">
              <a:cs typeface="Arial" panose="020B0604020202020204" pitchFamily="34" charset="0"/>
            </a:endParaRPr>
          </a:p>
        </p:txBody>
      </p:sp>
      <p:pic>
        <p:nvPicPr>
          <p:cNvPr id="6" name="Picture 5" descr="short orange tower">
            <a:extLst>
              <a:ext uri="{FF2B5EF4-FFF2-40B4-BE49-F238E27FC236}">
                <a16:creationId xmlns:a16="http://schemas.microsoft.com/office/drawing/2014/main" id="{9FA4A040-D43F-05E9-57A4-B551425A9B70}"/>
              </a:ext>
            </a:extLst>
          </p:cNvPr>
          <p:cNvPicPr>
            <a:picLocks noChangeAspect="1"/>
          </p:cNvPicPr>
          <p:nvPr/>
        </p:nvPicPr>
        <p:blipFill>
          <a:blip r:embed="rId4"/>
          <a:srcRect/>
          <a:stretch/>
        </p:blipFill>
        <p:spPr>
          <a:xfrm>
            <a:off x="11084876" y="5363376"/>
            <a:ext cx="548323" cy="1494624"/>
          </a:xfrm>
          <a:prstGeom prst="rect">
            <a:avLst/>
          </a:prstGeom>
        </p:spPr>
      </p:pic>
    </p:spTree>
    <p:extLst>
      <p:ext uri="{BB962C8B-B14F-4D97-AF65-F5344CB8AC3E}">
        <p14:creationId xmlns:p14="http://schemas.microsoft.com/office/powerpoint/2010/main" val="1923757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4FDB2-C3AD-4F27-9DB5-092128A2DFC0}"/>
            </a:ext>
          </a:extLst>
        </p:cNvPr>
        <p:cNvGrpSpPr/>
        <p:nvPr/>
      </p:nvGrpSpPr>
      <p:grpSpPr>
        <a:xfrm>
          <a:off x="0" y="0"/>
          <a:ext cx="0" cy="0"/>
          <a:chOff x="0" y="0"/>
          <a:chExt cx="0" cy="0"/>
        </a:xfrm>
      </p:grpSpPr>
      <p:sp>
        <p:nvSpPr>
          <p:cNvPr id="4" name="Navy Footer Strip" descr="Footer navy">
            <a:extLst>
              <a:ext uri="{FF2B5EF4-FFF2-40B4-BE49-F238E27FC236}">
                <a16:creationId xmlns:a16="http://schemas.microsoft.com/office/drawing/2014/main" id="{8E7AE554-32AB-749A-AAAA-9E105DD99E7B}"/>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mall White Logo" descr="Small WU logo">
            <a:extLst>
              <a:ext uri="{FF2B5EF4-FFF2-40B4-BE49-F238E27FC236}">
                <a16:creationId xmlns:a16="http://schemas.microsoft.com/office/drawing/2014/main" id="{953EBAE9-96A4-2D86-86B5-AC51C9AB7B3D}"/>
              </a:ext>
            </a:extLst>
          </p:cNvPr>
          <p:cNvPicPr>
            <a:picLocks noChangeAspect="1"/>
          </p:cNvPicPr>
          <p:nvPr/>
        </p:nvPicPr>
        <p:blipFill>
          <a:blip r:embed="rId3"/>
          <a:stretch>
            <a:fillRect/>
          </a:stretch>
        </p:blipFill>
        <p:spPr>
          <a:xfrm>
            <a:off x="534811" y="6217213"/>
            <a:ext cx="1801495" cy="397654"/>
          </a:xfrm>
          <a:prstGeom prst="rect">
            <a:avLst/>
          </a:prstGeom>
        </p:spPr>
      </p:pic>
      <p:sp>
        <p:nvSpPr>
          <p:cNvPr id="6" name="Title 1">
            <a:extLst>
              <a:ext uri="{FF2B5EF4-FFF2-40B4-BE49-F238E27FC236}">
                <a16:creationId xmlns:a16="http://schemas.microsoft.com/office/drawing/2014/main" id="{B4E6CF74-FE1E-9C1B-7DEA-995117068E36}"/>
              </a:ext>
            </a:extLst>
          </p:cNvPr>
          <p:cNvSpPr txBox="1">
            <a:spLocks/>
          </p:cNvSpPr>
          <p:nvPr/>
        </p:nvSpPr>
        <p:spPr>
          <a:xfrm>
            <a:off x="2178262" y="301885"/>
            <a:ext cx="7215077" cy="7535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800" b="1" dirty="0">
                <a:latin typeface="Century Gothic"/>
              </a:rPr>
              <a:t>What is </a:t>
            </a:r>
            <a:r>
              <a:rPr lang="en-NZ" sz="4800" b="1" dirty="0">
                <a:latin typeface="Century Gothic"/>
              </a:rPr>
              <a:t>Strategy ?</a:t>
            </a:r>
            <a:r>
              <a:rPr lang="en-GB" sz="4800" b="1" dirty="0">
                <a:latin typeface="Century Gothic"/>
              </a:rPr>
              <a:t> </a:t>
            </a:r>
            <a:endParaRPr lang="en-US" sz="4800" b="1" dirty="0">
              <a:latin typeface="Century Gothic"/>
            </a:endParaRPr>
          </a:p>
        </p:txBody>
      </p:sp>
      <p:sp>
        <p:nvSpPr>
          <p:cNvPr id="7" name="Flowchart: Document 6">
            <a:extLst>
              <a:ext uri="{FF2B5EF4-FFF2-40B4-BE49-F238E27FC236}">
                <a16:creationId xmlns:a16="http://schemas.microsoft.com/office/drawing/2014/main" id="{1F8AB8FA-AE7F-EB52-1B55-EE0105D1D712}"/>
              </a:ext>
            </a:extLst>
          </p:cNvPr>
          <p:cNvSpPr/>
          <p:nvPr/>
        </p:nvSpPr>
        <p:spPr>
          <a:xfrm>
            <a:off x="3292141" y="1513045"/>
            <a:ext cx="4500594" cy="4125527"/>
          </a:xfrm>
          <a:prstGeom prst="flowChartDocumen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NZ">
              <a:solidFill>
                <a:prstClr val="white"/>
              </a:solidFill>
              <a:latin typeface="Gill Sans MT"/>
            </a:endParaRPr>
          </a:p>
        </p:txBody>
      </p:sp>
      <p:sp>
        <p:nvSpPr>
          <p:cNvPr id="8" name="TextBox 7">
            <a:extLst>
              <a:ext uri="{FF2B5EF4-FFF2-40B4-BE49-F238E27FC236}">
                <a16:creationId xmlns:a16="http://schemas.microsoft.com/office/drawing/2014/main" id="{DCD5B927-E81C-E4DB-872B-91E672094F07}"/>
              </a:ext>
            </a:extLst>
          </p:cNvPr>
          <p:cNvSpPr txBox="1"/>
          <p:nvPr/>
        </p:nvSpPr>
        <p:spPr>
          <a:xfrm>
            <a:off x="3560033" y="1666123"/>
            <a:ext cx="3964809" cy="3000821"/>
          </a:xfrm>
          <a:prstGeom prst="rect">
            <a:avLst/>
          </a:prstGeom>
          <a:noFill/>
        </p:spPr>
        <p:txBody>
          <a:bodyPr wrap="square" rtlCol="0">
            <a:spAutoFit/>
          </a:bodyPr>
          <a:lstStyle/>
          <a:p>
            <a:pPr algn="l" rtl="0"/>
            <a:r>
              <a:rPr lang="en-NZ" sz="2100" dirty="0">
                <a:solidFill>
                  <a:prstClr val="white"/>
                </a:solidFill>
                <a:latin typeface="Gill Sans MT"/>
              </a:rPr>
              <a:t>"Strategy is the </a:t>
            </a:r>
            <a:r>
              <a:rPr lang="en-NZ" sz="2100" b="1" i="1" dirty="0">
                <a:solidFill>
                  <a:prstClr val="white"/>
                </a:solidFill>
                <a:latin typeface="Gill Sans MT"/>
              </a:rPr>
              <a:t>direction </a:t>
            </a:r>
            <a:r>
              <a:rPr lang="en-NZ" sz="2100" dirty="0">
                <a:solidFill>
                  <a:prstClr val="white"/>
                </a:solidFill>
                <a:latin typeface="Gill Sans MT"/>
              </a:rPr>
              <a:t>and </a:t>
            </a:r>
            <a:r>
              <a:rPr lang="en-NZ" sz="2100" b="1" i="1" dirty="0">
                <a:solidFill>
                  <a:prstClr val="white"/>
                </a:solidFill>
                <a:latin typeface="Gill Sans MT"/>
              </a:rPr>
              <a:t>scope</a:t>
            </a:r>
            <a:r>
              <a:rPr lang="en-NZ" sz="2100" dirty="0">
                <a:solidFill>
                  <a:prstClr val="white"/>
                </a:solidFill>
                <a:latin typeface="Gill Sans MT"/>
              </a:rPr>
              <a:t> of an organisation over the </a:t>
            </a:r>
            <a:r>
              <a:rPr lang="en-NZ" sz="2100" b="1" i="1" dirty="0">
                <a:solidFill>
                  <a:prstClr val="white"/>
                </a:solidFill>
                <a:latin typeface="Gill Sans MT"/>
              </a:rPr>
              <a:t>long-term:</a:t>
            </a:r>
            <a:r>
              <a:rPr lang="en-NZ" sz="2100" dirty="0">
                <a:solidFill>
                  <a:prstClr val="white"/>
                </a:solidFill>
                <a:latin typeface="Gill Sans MT"/>
              </a:rPr>
              <a:t> which achieves </a:t>
            </a:r>
            <a:r>
              <a:rPr lang="en-NZ" sz="2100" b="1" i="1" dirty="0">
                <a:solidFill>
                  <a:prstClr val="white"/>
                </a:solidFill>
                <a:latin typeface="Gill Sans MT"/>
              </a:rPr>
              <a:t>advantage</a:t>
            </a:r>
            <a:r>
              <a:rPr lang="en-NZ" sz="2100" dirty="0">
                <a:solidFill>
                  <a:prstClr val="white"/>
                </a:solidFill>
                <a:latin typeface="Gill Sans MT"/>
              </a:rPr>
              <a:t> for the organisation through its configuration of </a:t>
            </a:r>
            <a:r>
              <a:rPr lang="en-NZ" sz="2100" b="1" i="1" dirty="0">
                <a:solidFill>
                  <a:prstClr val="white"/>
                </a:solidFill>
                <a:latin typeface="Gill Sans MT"/>
              </a:rPr>
              <a:t>resources</a:t>
            </a:r>
            <a:r>
              <a:rPr lang="en-NZ" sz="2100" dirty="0">
                <a:solidFill>
                  <a:prstClr val="white"/>
                </a:solidFill>
                <a:latin typeface="Gill Sans MT"/>
              </a:rPr>
              <a:t> within a challenging </a:t>
            </a:r>
            <a:r>
              <a:rPr lang="en-NZ" sz="2100" b="1" i="1" dirty="0">
                <a:solidFill>
                  <a:prstClr val="white"/>
                </a:solidFill>
                <a:latin typeface="Gill Sans MT"/>
              </a:rPr>
              <a:t>environment</a:t>
            </a:r>
            <a:r>
              <a:rPr lang="en-NZ" sz="2100" dirty="0">
                <a:solidFill>
                  <a:prstClr val="white"/>
                </a:solidFill>
                <a:latin typeface="Gill Sans MT"/>
              </a:rPr>
              <a:t>, to meet the needs of </a:t>
            </a:r>
            <a:r>
              <a:rPr lang="en-NZ" sz="2100" b="1" i="1" dirty="0">
                <a:solidFill>
                  <a:prstClr val="white"/>
                </a:solidFill>
                <a:latin typeface="Gill Sans MT"/>
              </a:rPr>
              <a:t>markets</a:t>
            </a:r>
            <a:r>
              <a:rPr lang="en-NZ" sz="2100" dirty="0">
                <a:solidFill>
                  <a:prstClr val="white"/>
                </a:solidFill>
                <a:latin typeface="Gill Sans MT"/>
              </a:rPr>
              <a:t> and to fulfil </a:t>
            </a:r>
            <a:r>
              <a:rPr lang="en-NZ" sz="2100" b="1" i="1" dirty="0">
                <a:solidFill>
                  <a:prstClr val="white"/>
                </a:solidFill>
                <a:latin typeface="Gill Sans MT"/>
              </a:rPr>
              <a:t>stakeholder</a:t>
            </a:r>
            <a:r>
              <a:rPr lang="en-NZ" sz="2100" dirty="0">
                <a:solidFill>
                  <a:prstClr val="white"/>
                </a:solidFill>
                <a:latin typeface="Gill Sans MT"/>
              </a:rPr>
              <a:t> expectations".</a:t>
            </a:r>
          </a:p>
        </p:txBody>
      </p:sp>
      <p:pic>
        <p:nvPicPr>
          <p:cNvPr id="2" name="Picture 1" descr="short orange tower">
            <a:extLst>
              <a:ext uri="{FF2B5EF4-FFF2-40B4-BE49-F238E27FC236}">
                <a16:creationId xmlns:a16="http://schemas.microsoft.com/office/drawing/2014/main" id="{9970AE44-5D31-91D4-93A4-1C5CF11BC145}"/>
              </a:ext>
            </a:extLst>
          </p:cNvPr>
          <p:cNvPicPr>
            <a:picLocks noChangeAspect="1"/>
          </p:cNvPicPr>
          <p:nvPr/>
        </p:nvPicPr>
        <p:blipFill>
          <a:blip r:embed="rId4"/>
          <a:srcRect/>
          <a:stretch/>
        </p:blipFill>
        <p:spPr>
          <a:xfrm>
            <a:off x="11084876" y="5363376"/>
            <a:ext cx="548323" cy="1494624"/>
          </a:xfrm>
          <a:prstGeom prst="rect">
            <a:avLst/>
          </a:prstGeom>
        </p:spPr>
      </p:pic>
    </p:spTree>
    <p:extLst>
      <p:ext uri="{BB962C8B-B14F-4D97-AF65-F5344CB8AC3E}">
        <p14:creationId xmlns:p14="http://schemas.microsoft.com/office/powerpoint/2010/main" val="2259348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vy Footer Strip" descr="Footer navy">
            <a:extLst>
              <a:ext uri="{FF2B5EF4-FFF2-40B4-BE49-F238E27FC236}">
                <a16:creationId xmlns:a16="http://schemas.microsoft.com/office/drawing/2014/main" id="{A057C47D-3BC5-4D63-797F-B2600111FE62}"/>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mall White Logo" descr="Small WU logo">
            <a:extLst>
              <a:ext uri="{FF2B5EF4-FFF2-40B4-BE49-F238E27FC236}">
                <a16:creationId xmlns:a16="http://schemas.microsoft.com/office/drawing/2014/main" id="{67D4348E-3467-AFD9-7B49-FC071FCE4673}"/>
              </a:ext>
            </a:extLst>
          </p:cNvPr>
          <p:cNvPicPr>
            <a:picLocks noChangeAspect="1"/>
          </p:cNvPicPr>
          <p:nvPr/>
        </p:nvPicPr>
        <p:blipFill>
          <a:blip r:embed="rId3"/>
          <a:stretch>
            <a:fillRect/>
          </a:stretch>
        </p:blipFill>
        <p:spPr>
          <a:xfrm>
            <a:off x="534811" y="6217213"/>
            <a:ext cx="1801495" cy="397654"/>
          </a:xfrm>
          <a:prstGeom prst="rect">
            <a:avLst/>
          </a:prstGeom>
        </p:spPr>
      </p:pic>
      <p:sp>
        <p:nvSpPr>
          <p:cNvPr id="6" name="Title 1">
            <a:extLst>
              <a:ext uri="{FF2B5EF4-FFF2-40B4-BE49-F238E27FC236}">
                <a16:creationId xmlns:a16="http://schemas.microsoft.com/office/drawing/2014/main" id="{7080E404-AD0A-448B-83C5-0291EB862747}"/>
              </a:ext>
            </a:extLst>
          </p:cNvPr>
          <p:cNvSpPr txBox="1">
            <a:spLocks/>
          </p:cNvSpPr>
          <p:nvPr/>
        </p:nvSpPr>
        <p:spPr>
          <a:xfrm>
            <a:off x="2256083" y="379236"/>
            <a:ext cx="7215077" cy="7535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altLang="en-US" sz="4800" b="1" dirty="0">
                <a:latin typeface="Century Gothic"/>
              </a:rPr>
              <a:t>Definitions of strategy </a:t>
            </a:r>
            <a:endParaRPr lang="en-US" sz="4800" b="1" dirty="0">
              <a:latin typeface="Century Gothic"/>
            </a:endParaRPr>
          </a:p>
        </p:txBody>
      </p:sp>
      <p:sp>
        <p:nvSpPr>
          <p:cNvPr id="7" name="Content Placeholder 2">
            <a:extLst>
              <a:ext uri="{FF2B5EF4-FFF2-40B4-BE49-F238E27FC236}">
                <a16:creationId xmlns:a16="http://schemas.microsoft.com/office/drawing/2014/main" id="{7E57231D-34D8-4E6A-A5D0-5404C8554A68}"/>
              </a:ext>
            </a:extLst>
          </p:cNvPr>
          <p:cNvSpPr txBox="1">
            <a:spLocks/>
          </p:cNvSpPr>
          <p:nvPr/>
        </p:nvSpPr>
        <p:spPr>
          <a:xfrm>
            <a:off x="534811" y="1003301"/>
            <a:ext cx="10348298" cy="5230634"/>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ts val="600"/>
              </a:spcAft>
              <a:tabLst>
                <a:tab pos="210741" algn="l"/>
              </a:tabLst>
            </a:pPr>
            <a:r>
              <a:rPr lang="en-GB" altLang="en-US" sz="1300" dirty="0">
                <a:solidFill>
                  <a:srgbClr val="000000"/>
                </a:solidFill>
                <a:latin typeface="Arial" panose="020B0604020202020204" pitchFamily="34" charset="0"/>
              </a:rPr>
              <a:t>	</a:t>
            </a:r>
            <a:r>
              <a:rPr lang="en-GB" altLang="en-US" sz="1800" dirty="0">
                <a:solidFill>
                  <a:srgbClr val="000000"/>
                </a:solidFill>
                <a:latin typeface="Arial" panose="020B0604020202020204" pitchFamily="34" charset="0"/>
              </a:rPr>
              <a:t>‘..the determination of the long-run goals and objectives of an enterprise and the adoption of courses of action and the allocation of resource necessary for carrying out these goals’</a:t>
            </a:r>
          </a:p>
          <a:p>
            <a:pPr>
              <a:spcBef>
                <a:spcPct val="0"/>
              </a:spcBef>
              <a:spcAft>
                <a:spcPts val="600"/>
              </a:spcAft>
              <a:tabLst>
                <a:tab pos="210741" algn="l"/>
              </a:tabLst>
            </a:pPr>
            <a:r>
              <a:rPr lang="en-GB" altLang="en-US" sz="1800" dirty="0">
                <a:solidFill>
                  <a:srgbClr val="000000"/>
                </a:solidFill>
                <a:latin typeface="Arial" panose="020B0604020202020204" pitchFamily="34" charset="0"/>
              </a:rPr>
              <a:t>						</a:t>
            </a:r>
            <a:r>
              <a:rPr lang="en-GB" altLang="en-US" sz="1800" b="1" i="1" dirty="0">
                <a:solidFill>
                  <a:srgbClr val="000000"/>
                </a:solidFill>
                <a:latin typeface="Arial" panose="020B0604020202020204" pitchFamily="34" charset="0"/>
              </a:rPr>
              <a:t>Alfred D. Chandler</a:t>
            </a:r>
          </a:p>
          <a:p>
            <a:pPr>
              <a:spcBef>
                <a:spcPct val="0"/>
              </a:spcBef>
              <a:spcAft>
                <a:spcPts val="600"/>
              </a:spcAft>
              <a:tabLst>
                <a:tab pos="210741" algn="l"/>
              </a:tabLst>
            </a:pPr>
            <a:endParaRPr lang="en-GB" altLang="en-US" sz="1800" dirty="0">
              <a:solidFill>
                <a:srgbClr val="000000"/>
              </a:solidFill>
              <a:latin typeface="Arial" panose="020B0604020202020204" pitchFamily="34" charset="0"/>
            </a:endParaRPr>
          </a:p>
          <a:p>
            <a:pPr>
              <a:spcBef>
                <a:spcPct val="0"/>
              </a:spcBef>
              <a:spcAft>
                <a:spcPts val="600"/>
              </a:spcAft>
              <a:tabLst>
                <a:tab pos="210741" algn="l"/>
              </a:tabLst>
            </a:pPr>
            <a:r>
              <a:rPr lang="en-GB" altLang="en-US" sz="1800" dirty="0">
                <a:solidFill>
                  <a:srgbClr val="000000"/>
                </a:solidFill>
                <a:latin typeface="Arial" panose="020B0604020202020204" pitchFamily="34" charset="0"/>
              </a:rPr>
              <a:t>	‘Competitive strategy is about being different. It means deliberately choosing a different set of activities to deliver a unique mix of value’</a:t>
            </a:r>
          </a:p>
          <a:p>
            <a:pPr>
              <a:spcBef>
                <a:spcPct val="0"/>
              </a:spcBef>
              <a:spcAft>
                <a:spcPts val="600"/>
              </a:spcAft>
              <a:tabLst>
                <a:tab pos="210741" algn="l"/>
              </a:tabLst>
            </a:pPr>
            <a:r>
              <a:rPr lang="en-GB" altLang="en-US" sz="1800" dirty="0">
                <a:solidFill>
                  <a:srgbClr val="000000"/>
                </a:solidFill>
                <a:latin typeface="Arial" panose="020B0604020202020204" pitchFamily="34" charset="0"/>
              </a:rPr>
              <a:t>						</a:t>
            </a:r>
            <a:r>
              <a:rPr lang="en-GB" altLang="en-US" sz="1800" b="1" i="1" dirty="0">
                <a:solidFill>
                  <a:srgbClr val="000000"/>
                </a:solidFill>
                <a:latin typeface="Arial" panose="020B0604020202020204" pitchFamily="34" charset="0"/>
              </a:rPr>
              <a:t>Michael Porter</a:t>
            </a:r>
            <a:endParaRPr lang="en-GB" altLang="en-US" sz="1800" i="1" dirty="0">
              <a:solidFill>
                <a:srgbClr val="000000"/>
              </a:solidFill>
              <a:latin typeface="Arial" panose="020B0604020202020204" pitchFamily="34" charset="0"/>
            </a:endParaRPr>
          </a:p>
          <a:p>
            <a:pPr>
              <a:spcBef>
                <a:spcPct val="0"/>
              </a:spcBef>
              <a:spcAft>
                <a:spcPts val="600"/>
              </a:spcAft>
              <a:tabLst>
                <a:tab pos="210741" algn="l"/>
              </a:tabLst>
            </a:pPr>
            <a:endParaRPr lang="en-GB" altLang="en-US" sz="1800" i="1" dirty="0">
              <a:solidFill>
                <a:srgbClr val="000000"/>
              </a:solidFill>
              <a:latin typeface="Arial" panose="020B0604020202020204" pitchFamily="34" charset="0"/>
            </a:endParaRPr>
          </a:p>
          <a:p>
            <a:pPr>
              <a:spcBef>
                <a:spcPct val="0"/>
              </a:spcBef>
              <a:spcAft>
                <a:spcPts val="600"/>
              </a:spcAft>
              <a:tabLst>
                <a:tab pos="210741" algn="l"/>
              </a:tabLst>
            </a:pPr>
            <a:r>
              <a:rPr lang="en-GB" altLang="en-US" sz="1800" i="1" dirty="0">
                <a:solidFill>
                  <a:srgbClr val="000000"/>
                </a:solidFill>
                <a:latin typeface="Arial" panose="020B0604020202020204" pitchFamily="34" charset="0"/>
              </a:rPr>
              <a:t>Sources: </a:t>
            </a:r>
            <a:r>
              <a:rPr lang="en-GB" altLang="en-US" sz="1800" dirty="0">
                <a:solidFill>
                  <a:srgbClr val="000000"/>
                </a:solidFill>
                <a:latin typeface="Arial" panose="020B0604020202020204" pitchFamily="34" charset="0"/>
              </a:rPr>
              <a:t>A.D. Chandler, </a:t>
            </a:r>
            <a:r>
              <a:rPr lang="en-GB" altLang="en-US" sz="1800" i="1" dirty="0">
                <a:solidFill>
                  <a:srgbClr val="000000"/>
                </a:solidFill>
                <a:latin typeface="Arial" panose="020B0604020202020204" pitchFamily="34" charset="0"/>
              </a:rPr>
              <a:t>Strategy and Structure: Chapters in the History of American Enterprise</a:t>
            </a:r>
            <a:r>
              <a:rPr lang="en-GB" altLang="en-US" sz="1800" dirty="0">
                <a:solidFill>
                  <a:srgbClr val="000000"/>
                </a:solidFill>
                <a:latin typeface="Arial" panose="020B0604020202020204" pitchFamily="34" charset="0"/>
              </a:rPr>
              <a:t>,</a:t>
            </a:r>
            <a:r>
              <a:rPr lang="en-GB" altLang="en-US" sz="1800" i="1" dirty="0">
                <a:solidFill>
                  <a:srgbClr val="000000"/>
                </a:solidFill>
                <a:latin typeface="Arial" panose="020B0604020202020204" pitchFamily="34" charset="0"/>
              </a:rPr>
              <a:t> </a:t>
            </a:r>
            <a:r>
              <a:rPr lang="en-GB" altLang="en-US" sz="1800" dirty="0">
                <a:solidFill>
                  <a:srgbClr val="000000"/>
                </a:solidFill>
                <a:latin typeface="Arial" panose="020B0604020202020204" pitchFamily="34" charset="0"/>
              </a:rPr>
              <a:t>MIT Press, 1963, p. 13 M.E. Porter, What is strategy?, </a:t>
            </a:r>
            <a:r>
              <a:rPr lang="en-GB" altLang="en-US" sz="1800" i="1" dirty="0">
                <a:solidFill>
                  <a:srgbClr val="000000"/>
                </a:solidFill>
                <a:latin typeface="Arial" panose="020B0604020202020204" pitchFamily="34" charset="0"/>
              </a:rPr>
              <a:t>Harvard Business Review</a:t>
            </a:r>
            <a:r>
              <a:rPr lang="en-GB" altLang="en-US" sz="1800" dirty="0">
                <a:solidFill>
                  <a:srgbClr val="000000"/>
                </a:solidFill>
                <a:latin typeface="Arial" panose="020B0604020202020204" pitchFamily="34" charset="0"/>
              </a:rPr>
              <a:t>,</a:t>
            </a:r>
            <a:r>
              <a:rPr lang="en-GB" altLang="en-US" sz="1800" i="1" dirty="0">
                <a:solidFill>
                  <a:srgbClr val="000000"/>
                </a:solidFill>
                <a:latin typeface="Arial" panose="020B0604020202020204" pitchFamily="34" charset="0"/>
              </a:rPr>
              <a:t> </a:t>
            </a:r>
            <a:r>
              <a:rPr lang="en-GB" altLang="en-US" sz="1800" dirty="0">
                <a:solidFill>
                  <a:srgbClr val="000000"/>
                </a:solidFill>
                <a:latin typeface="Arial" panose="020B0604020202020204" pitchFamily="34" charset="0"/>
              </a:rPr>
              <a:t>1996, November–December, p. 60</a:t>
            </a:r>
            <a:endParaRPr lang="en-GB" altLang="en-US" sz="1800" b="1" dirty="0">
              <a:solidFill>
                <a:srgbClr val="000000"/>
              </a:solidFill>
              <a:latin typeface="Arial" panose="020B0604020202020204" pitchFamily="34" charset="0"/>
            </a:endParaRPr>
          </a:p>
        </p:txBody>
      </p:sp>
      <p:pic>
        <p:nvPicPr>
          <p:cNvPr id="2" name="Picture 1" descr="short orange tower">
            <a:extLst>
              <a:ext uri="{FF2B5EF4-FFF2-40B4-BE49-F238E27FC236}">
                <a16:creationId xmlns:a16="http://schemas.microsoft.com/office/drawing/2014/main" id="{80BCC35A-8E25-E1B0-D29C-09391D7CDC6E}"/>
              </a:ext>
            </a:extLst>
          </p:cNvPr>
          <p:cNvPicPr>
            <a:picLocks noChangeAspect="1"/>
          </p:cNvPicPr>
          <p:nvPr/>
        </p:nvPicPr>
        <p:blipFill>
          <a:blip r:embed="rId4"/>
          <a:srcRect/>
          <a:stretch/>
        </p:blipFill>
        <p:spPr>
          <a:xfrm>
            <a:off x="11084876" y="5363376"/>
            <a:ext cx="548323" cy="1494624"/>
          </a:xfrm>
          <a:prstGeom prst="rect">
            <a:avLst/>
          </a:prstGeom>
        </p:spPr>
      </p:pic>
    </p:spTree>
    <p:extLst>
      <p:ext uri="{BB962C8B-B14F-4D97-AF65-F5344CB8AC3E}">
        <p14:creationId xmlns:p14="http://schemas.microsoft.com/office/powerpoint/2010/main" val="1328256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vy Footer Strip" descr="Footer navy">
            <a:extLst>
              <a:ext uri="{FF2B5EF4-FFF2-40B4-BE49-F238E27FC236}">
                <a16:creationId xmlns:a16="http://schemas.microsoft.com/office/drawing/2014/main" id="{A057C47D-3BC5-4D63-797F-B2600111FE62}"/>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mall White Logo" descr="Small WU logo">
            <a:extLst>
              <a:ext uri="{FF2B5EF4-FFF2-40B4-BE49-F238E27FC236}">
                <a16:creationId xmlns:a16="http://schemas.microsoft.com/office/drawing/2014/main" id="{67D4348E-3467-AFD9-7B49-FC071FCE4673}"/>
              </a:ext>
            </a:extLst>
          </p:cNvPr>
          <p:cNvPicPr>
            <a:picLocks noChangeAspect="1"/>
          </p:cNvPicPr>
          <p:nvPr/>
        </p:nvPicPr>
        <p:blipFill>
          <a:blip r:embed="rId3"/>
          <a:stretch>
            <a:fillRect/>
          </a:stretch>
        </p:blipFill>
        <p:spPr>
          <a:xfrm>
            <a:off x="534811" y="6217213"/>
            <a:ext cx="1801495" cy="397654"/>
          </a:xfrm>
          <a:prstGeom prst="rect">
            <a:avLst/>
          </a:prstGeom>
        </p:spPr>
      </p:pic>
      <p:sp>
        <p:nvSpPr>
          <p:cNvPr id="6" name="Title 1">
            <a:extLst>
              <a:ext uri="{FF2B5EF4-FFF2-40B4-BE49-F238E27FC236}">
                <a16:creationId xmlns:a16="http://schemas.microsoft.com/office/drawing/2014/main" id="{6B06CBCB-F6CC-4D13-BA9E-49F8197C531E}"/>
              </a:ext>
            </a:extLst>
          </p:cNvPr>
          <p:cNvSpPr txBox="1">
            <a:spLocks/>
          </p:cNvSpPr>
          <p:nvPr/>
        </p:nvSpPr>
        <p:spPr>
          <a:xfrm>
            <a:off x="2061529" y="234757"/>
            <a:ext cx="7215077" cy="7535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altLang="en-US" sz="4800" b="1" dirty="0">
                <a:latin typeface="Century Gothic"/>
              </a:rPr>
              <a:t>Definitions of strategy </a:t>
            </a:r>
            <a:endParaRPr lang="en-US" sz="4800" b="1" dirty="0">
              <a:latin typeface="Century Gothic"/>
            </a:endParaRPr>
          </a:p>
        </p:txBody>
      </p:sp>
      <p:sp>
        <p:nvSpPr>
          <p:cNvPr id="7" name="Content Placeholder 2">
            <a:extLst>
              <a:ext uri="{FF2B5EF4-FFF2-40B4-BE49-F238E27FC236}">
                <a16:creationId xmlns:a16="http://schemas.microsoft.com/office/drawing/2014/main" id="{C9C4D60F-F4E3-466E-857B-6AD730C2D917}"/>
              </a:ext>
            </a:extLst>
          </p:cNvPr>
          <p:cNvSpPr txBox="1">
            <a:spLocks/>
          </p:cNvSpPr>
          <p:nvPr/>
        </p:nvSpPr>
        <p:spPr>
          <a:xfrm>
            <a:off x="379379" y="1003301"/>
            <a:ext cx="10737803" cy="5230634"/>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34541" indent="-134541">
              <a:buFont typeface="Arial" charset="0"/>
              <a:buChar char="•"/>
              <a:tabLst>
                <a:tab pos="228600" algn="l"/>
              </a:tabLst>
              <a:defRPr/>
            </a:pPr>
            <a:r>
              <a:rPr lang="en-GB" sz="2200" dirty="0">
                <a:solidFill>
                  <a:srgbClr val="000000"/>
                </a:solidFill>
              </a:rPr>
              <a:t>	‘..a pattern in a stream of decisions’</a:t>
            </a:r>
          </a:p>
          <a:p>
            <a:pPr marL="134541" indent="-134541">
              <a:tabLst>
                <a:tab pos="228600" algn="l"/>
              </a:tabLst>
              <a:defRPr/>
            </a:pPr>
            <a:r>
              <a:rPr lang="en-GB" sz="2200" dirty="0">
                <a:solidFill>
                  <a:srgbClr val="000000"/>
                </a:solidFill>
              </a:rPr>
              <a:t>							</a:t>
            </a:r>
            <a:r>
              <a:rPr lang="en-GB" sz="2200" b="1" i="1" dirty="0">
                <a:solidFill>
                  <a:srgbClr val="000000"/>
                </a:solidFill>
              </a:rPr>
              <a:t>Henry Mintzberg</a:t>
            </a:r>
          </a:p>
          <a:p>
            <a:pPr marL="134541" indent="-134541">
              <a:tabLst>
                <a:tab pos="228600" algn="l"/>
              </a:tabLst>
              <a:defRPr/>
            </a:pPr>
            <a:endParaRPr lang="en-GB" sz="2200" dirty="0">
              <a:solidFill>
                <a:srgbClr val="000000"/>
              </a:solidFill>
            </a:endParaRPr>
          </a:p>
          <a:p>
            <a:pPr marL="134541" indent="-134541">
              <a:buFont typeface="Arial" charset="0"/>
              <a:buChar char="•"/>
              <a:tabLst>
                <a:tab pos="228600" algn="l"/>
              </a:tabLst>
              <a:defRPr/>
            </a:pPr>
            <a:r>
              <a:rPr lang="en-GB" sz="2200" dirty="0">
                <a:solidFill>
                  <a:srgbClr val="000000"/>
                </a:solidFill>
              </a:rPr>
              <a:t>	‘..the long-term direction of an organisation’</a:t>
            </a:r>
          </a:p>
          <a:p>
            <a:pPr marL="134541" indent="-134541">
              <a:tabLst>
                <a:tab pos="228600" algn="l"/>
              </a:tabLst>
              <a:defRPr/>
            </a:pPr>
            <a:r>
              <a:rPr lang="en-GB" sz="2200" dirty="0">
                <a:solidFill>
                  <a:srgbClr val="000000"/>
                </a:solidFill>
              </a:rPr>
              <a:t>							</a:t>
            </a:r>
            <a:r>
              <a:rPr lang="en-GB" sz="2200" b="1" i="1" dirty="0">
                <a:solidFill>
                  <a:srgbClr val="000000"/>
                </a:solidFill>
              </a:rPr>
              <a:t>Exploring Strategy</a:t>
            </a:r>
          </a:p>
          <a:p>
            <a:pPr marL="134541" indent="-134541">
              <a:tabLst>
                <a:tab pos="228600" algn="l"/>
              </a:tabLst>
              <a:defRPr/>
            </a:pPr>
            <a:endParaRPr lang="en-GB" sz="2200" i="1" dirty="0">
              <a:solidFill>
                <a:srgbClr val="000000"/>
              </a:solidFill>
            </a:endParaRPr>
          </a:p>
          <a:p>
            <a:pPr marL="134541" indent="-134541">
              <a:tabLst>
                <a:tab pos="228600" algn="l"/>
              </a:tabLst>
              <a:defRPr/>
            </a:pPr>
            <a:endParaRPr lang="en-GB" sz="2200" i="1" dirty="0">
              <a:solidFill>
                <a:srgbClr val="000000"/>
              </a:solidFill>
            </a:endParaRPr>
          </a:p>
          <a:p>
            <a:pPr marL="134541" indent="-134541">
              <a:tabLst>
                <a:tab pos="228600" algn="l"/>
              </a:tabLst>
              <a:defRPr/>
            </a:pPr>
            <a:r>
              <a:rPr lang="en-GB" sz="2200" i="1" dirty="0">
                <a:solidFill>
                  <a:srgbClr val="000000"/>
                </a:solidFill>
              </a:rPr>
              <a:t>Sources: </a:t>
            </a:r>
            <a:r>
              <a:rPr lang="en-GB" sz="2200" dirty="0">
                <a:solidFill>
                  <a:srgbClr val="000000"/>
                </a:solidFill>
              </a:rPr>
              <a:t>H. Mintzberg, </a:t>
            </a:r>
            <a:r>
              <a:rPr lang="en-GB" sz="2200" i="1" dirty="0">
                <a:solidFill>
                  <a:srgbClr val="000000"/>
                </a:solidFill>
              </a:rPr>
              <a:t>Tracking Strategy: Towards a General Theory, </a:t>
            </a:r>
            <a:r>
              <a:rPr lang="en-GB" sz="2200" dirty="0">
                <a:solidFill>
                  <a:srgbClr val="000000"/>
                </a:solidFill>
              </a:rPr>
              <a:t>Oxford University Press, 2007, p. 3</a:t>
            </a:r>
          </a:p>
        </p:txBody>
      </p:sp>
      <p:pic>
        <p:nvPicPr>
          <p:cNvPr id="2" name="Picture 1" descr="short orange tower">
            <a:extLst>
              <a:ext uri="{FF2B5EF4-FFF2-40B4-BE49-F238E27FC236}">
                <a16:creationId xmlns:a16="http://schemas.microsoft.com/office/drawing/2014/main" id="{52D12356-1E06-4FBA-4D28-EDA885ABCD35}"/>
              </a:ext>
            </a:extLst>
          </p:cNvPr>
          <p:cNvPicPr>
            <a:picLocks noChangeAspect="1"/>
          </p:cNvPicPr>
          <p:nvPr/>
        </p:nvPicPr>
        <p:blipFill>
          <a:blip r:embed="rId4"/>
          <a:srcRect/>
          <a:stretch/>
        </p:blipFill>
        <p:spPr>
          <a:xfrm>
            <a:off x="11084876" y="5363376"/>
            <a:ext cx="548323" cy="1494624"/>
          </a:xfrm>
          <a:prstGeom prst="rect">
            <a:avLst/>
          </a:prstGeom>
        </p:spPr>
      </p:pic>
    </p:spTree>
    <p:extLst>
      <p:ext uri="{BB962C8B-B14F-4D97-AF65-F5344CB8AC3E}">
        <p14:creationId xmlns:p14="http://schemas.microsoft.com/office/powerpoint/2010/main" val="4256152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vy Footer Strip" descr="Footer navy">
            <a:extLst>
              <a:ext uri="{FF2B5EF4-FFF2-40B4-BE49-F238E27FC236}">
                <a16:creationId xmlns:a16="http://schemas.microsoft.com/office/drawing/2014/main" id="{A057C47D-3BC5-4D63-797F-B2600111FE62}"/>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mall White Logo" descr="Small WU logo">
            <a:extLst>
              <a:ext uri="{FF2B5EF4-FFF2-40B4-BE49-F238E27FC236}">
                <a16:creationId xmlns:a16="http://schemas.microsoft.com/office/drawing/2014/main" id="{67D4348E-3467-AFD9-7B49-FC071FCE4673}"/>
              </a:ext>
            </a:extLst>
          </p:cNvPr>
          <p:cNvPicPr>
            <a:picLocks noChangeAspect="1"/>
          </p:cNvPicPr>
          <p:nvPr/>
        </p:nvPicPr>
        <p:blipFill>
          <a:blip r:embed="rId3"/>
          <a:stretch>
            <a:fillRect/>
          </a:stretch>
        </p:blipFill>
        <p:spPr>
          <a:xfrm>
            <a:off x="534811" y="6217213"/>
            <a:ext cx="1801495" cy="397654"/>
          </a:xfrm>
          <a:prstGeom prst="rect">
            <a:avLst/>
          </a:prstGeom>
        </p:spPr>
      </p:pic>
      <p:sp>
        <p:nvSpPr>
          <p:cNvPr id="6" name="Title 1">
            <a:extLst>
              <a:ext uri="{FF2B5EF4-FFF2-40B4-BE49-F238E27FC236}">
                <a16:creationId xmlns:a16="http://schemas.microsoft.com/office/drawing/2014/main" id="{53FF3AFF-AD64-46CC-BB5D-3C77632764A1}"/>
              </a:ext>
            </a:extLst>
          </p:cNvPr>
          <p:cNvSpPr txBox="1">
            <a:spLocks/>
          </p:cNvSpPr>
          <p:nvPr/>
        </p:nvSpPr>
        <p:spPr>
          <a:xfrm>
            <a:off x="475921" y="249767"/>
            <a:ext cx="7215077" cy="7535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tLang="en-US" sz="4800" b="1">
                <a:latin typeface="Century Gothic"/>
              </a:rPr>
              <a:t>Definition of strategy </a:t>
            </a:r>
            <a:endParaRPr lang="en-US" sz="4800" b="1" dirty="0">
              <a:latin typeface="Century Gothic"/>
            </a:endParaRPr>
          </a:p>
        </p:txBody>
      </p:sp>
      <p:sp>
        <p:nvSpPr>
          <p:cNvPr id="7" name="Rectangle 5">
            <a:extLst>
              <a:ext uri="{FF2B5EF4-FFF2-40B4-BE49-F238E27FC236}">
                <a16:creationId xmlns:a16="http://schemas.microsoft.com/office/drawing/2014/main" id="{939D0584-263E-48CE-82B9-2C731A49AB9D}"/>
              </a:ext>
            </a:extLst>
          </p:cNvPr>
          <p:cNvSpPr txBox="1">
            <a:spLocks noChangeArrowheads="1"/>
          </p:cNvSpPr>
          <p:nvPr/>
        </p:nvSpPr>
        <p:spPr>
          <a:xfrm>
            <a:off x="997627" y="1830742"/>
            <a:ext cx="9673331" cy="1685925"/>
          </a:xfrm>
          <a:prstGeom prst="rect">
            <a:avLst/>
          </a:prstGeom>
          <a:solidFill>
            <a:schemeClr val="bg2">
              <a:lumMod val="90000"/>
            </a:schemeClr>
          </a:solidFill>
          <a:ln w="12700" cap="flat">
            <a:solidFill>
              <a:schemeClr val="tx1"/>
            </a:solidFill>
            <a:miter lim="800000"/>
            <a:headEnd/>
            <a:tailEnd/>
          </a:ln>
        </p:spPr>
        <p:txBody>
          <a:bodyPr vert="horz" lIns="90488" tIns="44450" rIns="90488" bIns="4445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defTabSz="762000"/>
            <a:r>
              <a:rPr lang="en-US" altLang="en-US" sz="2600" b="1" dirty="0">
                <a:latin typeface="Liberation Sans" pitchFamily="34" charset="0"/>
              </a:rPr>
              <a:t>Distinguishing strategy from tactics:</a:t>
            </a:r>
          </a:p>
          <a:p>
            <a:pPr lvl="1" defTabSz="762000">
              <a:spcBef>
                <a:spcPts val="800"/>
              </a:spcBef>
            </a:pPr>
            <a:r>
              <a:rPr lang="en-US" altLang="en-US" sz="2200" dirty="0">
                <a:latin typeface="Liberation Sans" pitchFamily="34" charset="0"/>
              </a:rPr>
              <a:t>Strategy is the overall plan for deploying resources to establish a favorable position.</a:t>
            </a:r>
          </a:p>
          <a:p>
            <a:pPr lvl="1" defTabSz="762000">
              <a:spcBef>
                <a:spcPts val="800"/>
              </a:spcBef>
            </a:pPr>
            <a:r>
              <a:rPr lang="en-US" altLang="en-US" sz="2200" dirty="0">
                <a:latin typeface="Liberation Sans" pitchFamily="34" charset="0"/>
              </a:rPr>
              <a:t>Tactic is a scheme for a specific maneuver</a:t>
            </a:r>
            <a:endParaRPr lang="en-US" altLang="en-US" sz="2200" b="1" dirty="0">
              <a:latin typeface="Liberation Sans" pitchFamily="34" charset="0"/>
            </a:endParaRPr>
          </a:p>
          <a:p>
            <a:pPr defTabSz="762000">
              <a:buFontTx/>
              <a:buNone/>
            </a:pPr>
            <a:endParaRPr lang="en-US" altLang="en-US" dirty="0">
              <a:latin typeface="Liberation Sans" pitchFamily="34" charset="0"/>
            </a:endParaRPr>
          </a:p>
        </p:txBody>
      </p:sp>
      <p:sp>
        <p:nvSpPr>
          <p:cNvPr id="8" name="Rectangle 5">
            <a:extLst>
              <a:ext uri="{FF2B5EF4-FFF2-40B4-BE49-F238E27FC236}">
                <a16:creationId xmlns:a16="http://schemas.microsoft.com/office/drawing/2014/main" id="{E8758C3F-A29D-4234-BB0E-11CBFBF1FB4E}"/>
              </a:ext>
            </a:extLst>
          </p:cNvPr>
          <p:cNvSpPr txBox="1">
            <a:spLocks noChangeArrowheads="1"/>
          </p:cNvSpPr>
          <p:nvPr/>
        </p:nvSpPr>
        <p:spPr bwMode="auto">
          <a:xfrm>
            <a:off x="997628" y="4042233"/>
            <a:ext cx="9673330" cy="1808162"/>
          </a:xfrm>
          <a:prstGeom prst="rect">
            <a:avLst/>
          </a:prstGeom>
          <a:solidFill>
            <a:schemeClr val="bg2"/>
          </a:solidFill>
          <a:ln w="12700" cap="flat">
            <a:solidFill>
              <a:schemeClr val="tx1"/>
            </a:solidFill>
            <a:miter lim="800000"/>
            <a:headEnd/>
            <a:tailEnd/>
          </a:ln>
          <a:effectLst/>
        </p:spPr>
        <p:txBody>
          <a:bodyPr lIns="90488" tIns="44450" rIns="90488" bIns="44450"/>
          <a:lstStyle/>
          <a:p>
            <a:pPr marL="342900" indent="-342900" defTabSz="762000">
              <a:lnSpc>
                <a:spcPct val="90000"/>
              </a:lnSpc>
              <a:spcBef>
                <a:spcPct val="20000"/>
              </a:spcBef>
              <a:buFont typeface="Arial" pitchFamily="34" charset="0"/>
              <a:buChar char="•"/>
              <a:defRPr/>
            </a:pPr>
            <a:r>
              <a:rPr lang="en-US" sz="2600" kern="0" dirty="0">
                <a:solidFill>
                  <a:schemeClr val="tx1"/>
                </a:solidFill>
                <a:latin typeface="Liberation Sans"/>
              </a:rPr>
              <a:t>Characteristics of strategic decisions:</a:t>
            </a:r>
          </a:p>
          <a:p>
            <a:pPr marL="742950" lvl="1" indent="-285750" defTabSz="762000">
              <a:lnSpc>
                <a:spcPct val="90000"/>
              </a:lnSpc>
              <a:spcBef>
                <a:spcPts val="800"/>
              </a:spcBef>
              <a:buFontTx/>
              <a:buChar char="–"/>
              <a:defRPr/>
            </a:pPr>
            <a:r>
              <a:rPr lang="en-US" sz="2200" b="0" kern="0" dirty="0">
                <a:solidFill>
                  <a:schemeClr val="tx1"/>
                </a:solidFill>
                <a:latin typeface="Liberation Sans"/>
              </a:rPr>
              <a:t>Important.</a:t>
            </a:r>
          </a:p>
          <a:p>
            <a:pPr marL="742950" lvl="1" indent="-285750" defTabSz="762000">
              <a:lnSpc>
                <a:spcPct val="90000"/>
              </a:lnSpc>
              <a:spcBef>
                <a:spcPts val="800"/>
              </a:spcBef>
              <a:buFontTx/>
              <a:buChar char="–"/>
              <a:defRPr/>
            </a:pPr>
            <a:r>
              <a:rPr lang="en-US" sz="2200" b="0" kern="0" dirty="0">
                <a:solidFill>
                  <a:schemeClr val="tx1"/>
                </a:solidFill>
                <a:latin typeface="Liberation Sans"/>
              </a:rPr>
              <a:t>Involve a significant commitment of resources.</a:t>
            </a:r>
          </a:p>
          <a:p>
            <a:pPr marL="742950" lvl="1" indent="-285750" defTabSz="762000">
              <a:lnSpc>
                <a:spcPct val="90000"/>
              </a:lnSpc>
              <a:spcBef>
                <a:spcPts val="800"/>
              </a:spcBef>
              <a:buFontTx/>
              <a:buChar char="–"/>
              <a:defRPr/>
            </a:pPr>
            <a:r>
              <a:rPr lang="en-US" sz="2200" b="0" kern="0" dirty="0">
                <a:solidFill>
                  <a:schemeClr val="tx1"/>
                </a:solidFill>
                <a:latin typeface="Liberation Sans"/>
              </a:rPr>
              <a:t>Not  easily reversible</a:t>
            </a:r>
          </a:p>
        </p:txBody>
      </p:sp>
      <p:pic>
        <p:nvPicPr>
          <p:cNvPr id="2" name="Picture 1" descr="short orange tower">
            <a:extLst>
              <a:ext uri="{FF2B5EF4-FFF2-40B4-BE49-F238E27FC236}">
                <a16:creationId xmlns:a16="http://schemas.microsoft.com/office/drawing/2014/main" id="{0D329163-2B5E-7062-10F7-CA0D897D6738}"/>
              </a:ext>
            </a:extLst>
          </p:cNvPr>
          <p:cNvPicPr>
            <a:picLocks noChangeAspect="1"/>
          </p:cNvPicPr>
          <p:nvPr/>
        </p:nvPicPr>
        <p:blipFill>
          <a:blip r:embed="rId4"/>
          <a:srcRect/>
          <a:stretch/>
        </p:blipFill>
        <p:spPr>
          <a:xfrm>
            <a:off x="11084876" y="5363376"/>
            <a:ext cx="548323" cy="1494624"/>
          </a:xfrm>
          <a:prstGeom prst="rect">
            <a:avLst/>
          </a:prstGeom>
        </p:spPr>
      </p:pic>
    </p:spTree>
    <p:extLst>
      <p:ext uri="{BB962C8B-B14F-4D97-AF65-F5344CB8AC3E}">
        <p14:creationId xmlns:p14="http://schemas.microsoft.com/office/powerpoint/2010/main" val="3797341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vy Footer Strip" descr="Footer navy">
            <a:extLst>
              <a:ext uri="{FF2B5EF4-FFF2-40B4-BE49-F238E27FC236}">
                <a16:creationId xmlns:a16="http://schemas.microsoft.com/office/drawing/2014/main" id="{A057C47D-3BC5-4D63-797F-B2600111FE62}"/>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mall White Logo" descr="Small WU logo">
            <a:extLst>
              <a:ext uri="{FF2B5EF4-FFF2-40B4-BE49-F238E27FC236}">
                <a16:creationId xmlns:a16="http://schemas.microsoft.com/office/drawing/2014/main" id="{67D4348E-3467-AFD9-7B49-FC071FCE4673}"/>
              </a:ext>
            </a:extLst>
          </p:cNvPr>
          <p:cNvPicPr>
            <a:picLocks noChangeAspect="1"/>
          </p:cNvPicPr>
          <p:nvPr/>
        </p:nvPicPr>
        <p:blipFill>
          <a:blip r:embed="rId3"/>
          <a:stretch>
            <a:fillRect/>
          </a:stretch>
        </p:blipFill>
        <p:spPr>
          <a:xfrm>
            <a:off x="534811" y="6217213"/>
            <a:ext cx="1801495" cy="397654"/>
          </a:xfrm>
          <a:prstGeom prst="rect">
            <a:avLst/>
          </a:prstGeom>
        </p:spPr>
      </p:pic>
      <p:sp>
        <p:nvSpPr>
          <p:cNvPr id="13" name="Subtitle 2">
            <a:extLst>
              <a:ext uri="{FF2B5EF4-FFF2-40B4-BE49-F238E27FC236}">
                <a16:creationId xmlns:a16="http://schemas.microsoft.com/office/drawing/2014/main" id="{2380D162-D304-47BD-9A61-0B807810383F}"/>
              </a:ext>
            </a:extLst>
          </p:cNvPr>
          <p:cNvSpPr txBox="1">
            <a:spLocks/>
          </p:cNvSpPr>
          <p:nvPr/>
        </p:nvSpPr>
        <p:spPr>
          <a:xfrm>
            <a:off x="1568936" y="4690970"/>
            <a:ext cx="9002075" cy="11350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latin typeface="Century Gothic"/>
                <a:cs typeface="Century Gothic"/>
              </a:rPr>
              <a:t>Elan Kandaswamy – Module Leader</a:t>
            </a:r>
          </a:p>
          <a:p>
            <a:pPr marL="0" indent="0">
              <a:buNone/>
            </a:pPr>
            <a:r>
              <a:rPr lang="en-GB" dirty="0">
                <a:latin typeface="Century Gothic"/>
                <a:cs typeface="Century Gothic"/>
              </a:rPr>
              <a:t>Elan.kandaswamy@wrexham.ac.uk</a:t>
            </a:r>
          </a:p>
        </p:txBody>
      </p:sp>
      <p:sp>
        <p:nvSpPr>
          <p:cNvPr id="14" name="Title 1">
            <a:extLst>
              <a:ext uri="{FF2B5EF4-FFF2-40B4-BE49-F238E27FC236}">
                <a16:creationId xmlns:a16="http://schemas.microsoft.com/office/drawing/2014/main" id="{1C83A936-6CC5-478B-B4CD-D6EBB7262D12}"/>
              </a:ext>
            </a:extLst>
          </p:cNvPr>
          <p:cNvSpPr txBox="1">
            <a:spLocks/>
          </p:cNvSpPr>
          <p:nvPr/>
        </p:nvSpPr>
        <p:spPr>
          <a:xfrm>
            <a:off x="1435559" y="648929"/>
            <a:ext cx="8789989" cy="30971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800" b="1" dirty="0">
                <a:latin typeface="Century Gothic"/>
                <a:cs typeface="Century Gothic"/>
              </a:rPr>
              <a:t>Corporate Strategy and International Business</a:t>
            </a:r>
          </a:p>
          <a:p>
            <a:br>
              <a:rPr lang="en-GB" sz="3800" b="1" dirty="0">
                <a:latin typeface="Century Gothic"/>
                <a:cs typeface="Century Gothic"/>
              </a:rPr>
            </a:br>
            <a:r>
              <a:rPr lang="en-GB" sz="3800" b="1" dirty="0">
                <a:latin typeface="Century Gothic"/>
                <a:cs typeface="Century Gothic"/>
              </a:rPr>
              <a:t>Lecture1</a:t>
            </a:r>
            <a:br>
              <a:rPr lang="en-GB" sz="4800" b="1" dirty="0">
                <a:latin typeface="Century Gothic"/>
                <a:cs typeface="Century Gothic"/>
              </a:rPr>
            </a:br>
            <a:endParaRPr lang="en-GB" sz="4800" b="1" dirty="0">
              <a:latin typeface="Century Gothic"/>
              <a:cs typeface="Century Gothic"/>
            </a:endParaRPr>
          </a:p>
          <a:p>
            <a:r>
              <a:rPr lang="en-GB" sz="3000" b="1" dirty="0">
                <a:latin typeface="Century Gothic"/>
              </a:rPr>
              <a:t>&gt; Introduction to the module</a:t>
            </a:r>
          </a:p>
          <a:p>
            <a:r>
              <a:rPr lang="en-GB" sz="3000" b="1" dirty="0">
                <a:latin typeface="Century Gothic"/>
              </a:rPr>
              <a:t>&gt; Introduction to the Business Strategy </a:t>
            </a:r>
            <a:endParaRPr lang="en-US" sz="3000" b="1" dirty="0">
              <a:latin typeface="Century Gothic"/>
            </a:endParaRPr>
          </a:p>
        </p:txBody>
      </p:sp>
      <p:pic>
        <p:nvPicPr>
          <p:cNvPr id="2" name="Picture 1" descr="short orange tower">
            <a:extLst>
              <a:ext uri="{FF2B5EF4-FFF2-40B4-BE49-F238E27FC236}">
                <a16:creationId xmlns:a16="http://schemas.microsoft.com/office/drawing/2014/main" id="{5F462C26-70A0-BDFD-6C02-8286AC5A5AD3}"/>
              </a:ext>
            </a:extLst>
          </p:cNvPr>
          <p:cNvPicPr>
            <a:picLocks noChangeAspect="1"/>
          </p:cNvPicPr>
          <p:nvPr/>
        </p:nvPicPr>
        <p:blipFill>
          <a:blip r:embed="rId4"/>
          <a:srcRect/>
          <a:stretch/>
        </p:blipFill>
        <p:spPr>
          <a:xfrm>
            <a:off x="11084876" y="5363376"/>
            <a:ext cx="548323" cy="1494624"/>
          </a:xfrm>
          <a:prstGeom prst="rect">
            <a:avLst/>
          </a:prstGeom>
        </p:spPr>
      </p:pic>
    </p:spTree>
    <p:extLst>
      <p:ext uri="{BB962C8B-B14F-4D97-AF65-F5344CB8AC3E}">
        <p14:creationId xmlns:p14="http://schemas.microsoft.com/office/powerpoint/2010/main" val="4272408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vy Footer Strip" descr="Footer navy">
            <a:extLst>
              <a:ext uri="{FF2B5EF4-FFF2-40B4-BE49-F238E27FC236}">
                <a16:creationId xmlns:a16="http://schemas.microsoft.com/office/drawing/2014/main" id="{A057C47D-3BC5-4D63-797F-B2600111FE62}"/>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mall White Logo" descr="Small WU logo">
            <a:extLst>
              <a:ext uri="{FF2B5EF4-FFF2-40B4-BE49-F238E27FC236}">
                <a16:creationId xmlns:a16="http://schemas.microsoft.com/office/drawing/2014/main" id="{67D4348E-3467-AFD9-7B49-FC071FCE4673}"/>
              </a:ext>
            </a:extLst>
          </p:cNvPr>
          <p:cNvPicPr>
            <a:picLocks noChangeAspect="1"/>
          </p:cNvPicPr>
          <p:nvPr/>
        </p:nvPicPr>
        <p:blipFill>
          <a:blip r:embed="rId3"/>
          <a:stretch>
            <a:fillRect/>
          </a:stretch>
        </p:blipFill>
        <p:spPr>
          <a:xfrm>
            <a:off x="534811" y="6217213"/>
            <a:ext cx="1801495" cy="397654"/>
          </a:xfrm>
          <a:prstGeom prst="rect">
            <a:avLst/>
          </a:prstGeom>
        </p:spPr>
      </p:pic>
      <p:sp>
        <p:nvSpPr>
          <p:cNvPr id="6" name="Rectangle 22">
            <a:extLst>
              <a:ext uri="{FF2B5EF4-FFF2-40B4-BE49-F238E27FC236}">
                <a16:creationId xmlns:a16="http://schemas.microsoft.com/office/drawing/2014/main" id="{8B5C1BAB-EEB0-4B16-A08B-EDDCF6D8608C}"/>
              </a:ext>
            </a:extLst>
          </p:cNvPr>
          <p:cNvSpPr>
            <a:spLocks noChangeArrowheads="1"/>
          </p:cNvSpPr>
          <p:nvPr/>
        </p:nvSpPr>
        <p:spPr bwMode="auto">
          <a:xfrm>
            <a:off x="908326" y="102452"/>
            <a:ext cx="91440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dirty="0">
                <a:latin typeface="Liberation Sans" pitchFamily="34" charset="0"/>
              </a:rPr>
              <a:t>What Makes a Successful Strategy?</a:t>
            </a:r>
          </a:p>
        </p:txBody>
      </p:sp>
      <p:sp>
        <p:nvSpPr>
          <p:cNvPr id="7" name="Rectangle 9">
            <a:extLst>
              <a:ext uri="{FF2B5EF4-FFF2-40B4-BE49-F238E27FC236}">
                <a16:creationId xmlns:a16="http://schemas.microsoft.com/office/drawing/2014/main" id="{9EC06DBD-08E3-4C79-8E3C-4AC8352FA504}"/>
              </a:ext>
            </a:extLst>
          </p:cNvPr>
          <p:cNvSpPr>
            <a:spLocks noChangeArrowheads="1"/>
          </p:cNvSpPr>
          <p:nvPr/>
        </p:nvSpPr>
        <p:spPr bwMode="auto">
          <a:xfrm>
            <a:off x="988383" y="3976479"/>
            <a:ext cx="2266950" cy="1460500"/>
          </a:xfrm>
          <a:prstGeom prst="rect">
            <a:avLst/>
          </a:prstGeom>
          <a:solidFill>
            <a:schemeClr val="bg1"/>
          </a:solidFill>
          <a:ln w="19050">
            <a:solidFill>
              <a:schemeClr val="tx1"/>
            </a:solidFill>
            <a:miter lim="800000"/>
            <a:headEnd/>
            <a:tailEnd/>
          </a:ln>
        </p:spPr>
        <p:txBody>
          <a:bodyPr lIns="216000" tIns="144000" rIns="180000" bIns="144000">
            <a:spAutoFit/>
          </a:bodyPr>
          <a:lstStyle>
            <a:lvl1pPr defTabSz="762000">
              <a:spcBef>
                <a:spcPct val="20000"/>
              </a:spcBef>
              <a:buChar char="•"/>
              <a:defRPr sz="3200">
                <a:solidFill>
                  <a:schemeClr val="tx1"/>
                </a:solidFill>
                <a:latin typeface="Times New Roman" panose="02020603050405020304" pitchFamily="18" charset="0"/>
              </a:defRPr>
            </a:lvl1pPr>
            <a:lvl2pPr marL="742950" indent="-285750" defTabSz="762000">
              <a:spcBef>
                <a:spcPct val="20000"/>
              </a:spcBef>
              <a:buChar char="–"/>
              <a:defRPr sz="2800">
                <a:solidFill>
                  <a:schemeClr val="tx1"/>
                </a:solidFill>
                <a:latin typeface="Times New Roman" panose="02020603050405020304" pitchFamily="18" charset="0"/>
              </a:defRPr>
            </a:lvl2pPr>
            <a:lvl3pPr marL="1143000" indent="-228600" defTabSz="762000">
              <a:spcBef>
                <a:spcPct val="20000"/>
              </a:spcBef>
              <a:buChar char="•"/>
              <a:defRPr sz="24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1900">
                <a:latin typeface="Liberation Sans" pitchFamily="34" charset="0"/>
              </a:rPr>
              <a:t>Long-term, simple and agreed objectives</a:t>
            </a:r>
          </a:p>
        </p:txBody>
      </p:sp>
      <p:sp>
        <p:nvSpPr>
          <p:cNvPr id="8" name="Rectangle 11">
            <a:extLst>
              <a:ext uri="{FF2B5EF4-FFF2-40B4-BE49-F238E27FC236}">
                <a16:creationId xmlns:a16="http://schemas.microsoft.com/office/drawing/2014/main" id="{DE5DDC94-1022-44C8-86FE-BEAAB2EFDA5E}"/>
              </a:ext>
            </a:extLst>
          </p:cNvPr>
          <p:cNvSpPr>
            <a:spLocks noChangeArrowheads="1"/>
          </p:cNvSpPr>
          <p:nvPr/>
        </p:nvSpPr>
        <p:spPr bwMode="auto">
          <a:xfrm>
            <a:off x="7381226" y="3992428"/>
            <a:ext cx="2143125" cy="1349375"/>
          </a:xfrm>
          <a:prstGeom prst="rect">
            <a:avLst/>
          </a:prstGeom>
          <a:solidFill>
            <a:schemeClr val="accent1"/>
          </a:solidFill>
          <a:ln w="19050">
            <a:solidFill>
              <a:schemeClr val="tx1"/>
            </a:solidFill>
            <a:miter lim="800000"/>
            <a:headEnd/>
            <a:tailEnd/>
          </a:ln>
        </p:spPr>
        <p:txBody>
          <a:bodyPr lIns="288000" tIns="252000" rIns="252000" bIns="216000">
            <a:spAutoFit/>
          </a:bodyPr>
          <a:lstStyle>
            <a:lvl1pPr defTabSz="762000">
              <a:spcBef>
                <a:spcPct val="20000"/>
              </a:spcBef>
              <a:buChar char="•"/>
              <a:defRPr sz="3200">
                <a:solidFill>
                  <a:schemeClr val="tx1"/>
                </a:solidFill>
                <a:latin typeface="Times New Roman" panose="02020603050405020304" pitchFamily="18" charset="0"/>
              </a:defRPr>
            </a:lvl1pPr>
            <a:lvl2pPr marL="742950" indent="-285750" defTabSz="762000">
              <a:spcBef>
                <a:spcPct val="20000"/>
              </a:spcBef>
              <a:buChar char="–"/>
              <a:defRPr sz="2800">
                <a:solidFill>
                  <a:schemeClr val="tx1"/>
                </a:solidFill>
                <a:latin typeface="Times New Roman" panose="02020603050405020304" pitchFamily="18" charset="0"/>
              </a:defRPr>
            </a:lvl2pPr>
            <a:lvl3pPr marL="1143000" indent="-228600" defTabSz="762000">
              <a:spcBef>
                <a:spcPct val="20000"/>
              </a:spcBef>
              <a:buChar char="•"/>
              <a:defRPr sz="24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1900">
                <a:latin typeface="Liberation Sans" pitchFamily="34" charset="0"/>
              </a:rPr>
              <a:t>Objective appraisal of resources</a:t>
            </a:r>
            <a:endParaRPr lang="en-US" altLang="en-US" sz="2000">
              <a:latin typeface="Liberation Sans" pitchFamily="34" charset="0"/>
            </a:endParaRPr>
          </a:p>
        </p:txBody>
      </p:sp>
      <p:sp>
        <p:nvSpPr>
          <p:cNvPr id="9" name="AutoShape 14">
            <a:extLst>
              <a:ext uri="{FF2B5EF4-FFF2-40B4-BE49-F238E27FC236}">
                <a16:creationId xmlns:a16="http://schemas.microsoft.com/office/drawing/2014/main" id="{15ADC57A-C6AB-40BF-9BDC-BD1CEC1B69FE}"/>
              </a:ext>
            </a:extLst>
          </p:cNvPr>
          <p:cNvSpPr>
            <a:spLocks noChangeArrowheads="1"/>
          </p:cNvSpPr>
          <p:nvPr/>
        </p:nvSpPr>
        <p:spPr bwMode="auto">
          <a:xfrm rot="-5400000">
            <a:off x="4418951" y="2821863"/>
            <a:ext cx="1593850" cy="825500"/>
          </a:xfrm>
          <a:prstGeom prst="rightArrow">
            <a:avLst>
              <a:gd name="adj1" fmla="val 50000"/>
              <a:gd name="adj2" fmla="val 96547"/>
            </a:avLst>
          </a:prstGeom>
          <a:solidFill>
            <a:schemeClr val="tx1"/>
          </a:solidFill>
          <a:ln w="1270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800" b="0">
              <a:latin typeface="Liberation Sans" pitchFamily="34" charset="0"/>
            </a:endParaRPr>
          </a:p>
        </p:txBody>
      </p:sp>
      <p:sp>
        <p:nvSpPr>
          <p:cNvPr id="11" name="AutoShape 15">
            <a:extLst>
              <a:ext uri="{FF2B5EF4-FFF2-40B4-BE49-F238E27FC236}">
                <a16:creationId xmlns:a16="http://schemas.microsoft.com/office/drawing/2014/main" id="{6F32CD05-B694-41E2-A84D-25B4A5E9592D}"/>
              </a:ext>
            </a:extLst>
          </p:cNvPr>
          <p:cNvSpPr>
            <a:spLocks noChangeArrowheads="1"/>
          </p:cNvSpPr>
          <p:nvPr/>
        </p:nvSpPr>
        <p:spPr bwMode="auto">
          <a:xfrm rot="-2520000">
            <a:off x="1592352" y="2641912"/>
            <a:ext cx="2554287" cy="600075"/>
          </a:xfrm>
          <a:prstGeom prst="rightArrow">
            <a:avLst>
              <a:gd name="adj1" fmla="val 50000"/>
              <a:gd name="adj2" fmla="val 212929"/>
            </a:avLst>
          </a:prstGeom>
          <a:solidFill>
            <a:schemeClr val="tx1"/>
          </a:solidFill>
          <a:ln w="1270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800" b="0">
              <a:latin typeface="Liberation Sans" pitchFamily="34" charset="0"/>
            </a:endParaRPr>
          </a:p>
        </p:txBody>
      </p:sp>
      <p:sp>
        <p:nvSpPr>
          <p:cNvPr id="12" name="AutoShape 16">
            <a:extLst>
              <a:ext uri="{FF2B5EF4-FFF2-40B4-BE49-F238E27FC236}">
                <a16:creationId xmlns:a16="http://schemas.microsoft.com/office/drawing/2014/main" id="{16DF92E9-56BF-4C33-AD4F-409894DB4CCF}"/>
              </a:ext>
            </a:extLst>
          </p:cNvPr>
          <p:cNvSpPr>
            <a:spLocks noChangeArrowheads="1"/>
          </p:cNvSpPr>
          <p:nvPr/>
        </p:nvSpPr>
        <p:spPr bwMode="auto">
          <a:xfrm rot="-8100000">
            <a:off x="6414525" y="2654511"/>
            <a:ext cx="2484438" cy="584200"/>
          </a:xfrm>
          <a:prstGeom prst="rightArrow">
            <a:avLst>
              <a:gd name="adj1" fmla="val 50000"/>
              <a:gd name="adj2" fmla="val 214605"/>
            </a:avLst>
          </a:prstGeom>
          <a:solidFill>
            <a:schemeClr val="tx1"/>
          </a:solidFill>
          <a:ln w="12700">
            <a:solidFill>
              <a:schemeClr val="tx1"/>
            </a:solidFill>
            <a:miter lim="800000"/>
            <a:headEnd/>
            <a:tailEnd/>
          </a:ln>
        </p:spPr>
        <p:txBody>
          <a:bodyPr vert="eaVert"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800" b="0">
              <a:latin typeface="Liberation Sans" pitchFamily="34" charset="0"/>
            </a:endParaRPr>
          </a:p>
        </p:txBody>
      </p:sp>
      <p:sp>
        <p:nvSpPr>
          <p:cNvPr id="13" name="Rectangle 18">
            <a:extLst>
              <a:ext uri="{FF2B5EF4-FFF2-40B4-BE49-F238E27FC236}">
                <a16:creationId xmlns:a16="http://schemas.microsoft.com/office/drawing/2014/main" id="{D74E828D-8C0E-4401-BAD6-F2AC78212F08}"/>
              </a:ext>
            </a:extLst>
          </p:cNvPr>
          <p:cNvSpPr>
            <a:spLocks noChangeArrowheads="1"/>
          </p:cNvSpPr>
          <p:nvPr/>
        </p:nvSpPr>
        <p:spPr bwMode="auto">
          <a:xfrm>
            <a:off x="2189905" y="3401558"/>
            <a:ext cx="6248400" cy="406400"/>
          </a:xfrm>
          <a:prstGeom prst="rect">
            <a:avLst/>
          </a:prstGeom>
          <a:solidFill>
            <a:schemeClr val="accent1"/>
          </a:solidFill>
          <a:ln w="12700">
            <a:solidFill>
              <a:schemeClr val="tx1"/>
            </a:solidFill>
            <a:miter lim="800000"/>
            <a:headEnd/>
            <a:tailEnd/>
          </a:ln>
        </p:spPr>
        <p:txBody>
          <a:bodyPr lIns="90488" tIns="44450" rIns="90488" bIns="44450">
            <a:spAutoFit/>
          </a:bodyPr>
          <a:lstStyle>
            <a:lvl1pPr defTabSz="762000">
              <a:spcBef>
                <a:spcPct val="20000"/>
              </a:spcBef>
              <a:buChar char="•"/>
              <a:defRPr sz="3200">
                <a:solidFill>
                  <a:schemeClr val="tx1"/>
                </a:solidFill>
                <a:latin typeface="Times New Roman" panose="02020603050405020304" pitchFamily="18" charset="0"/>
              </a:defRPr>
            </a:lvl1pPr>
            <a:lvl2pPr marL="742950" indent="-285750" defTabSz="762000">
              <a:spcBef>
                <a:spcPct val="20000"/>
              </a:spcBef>
              <a:buChar char="–"/>
              <a:defRPr sz="2800">
                <a:solidFill>
                  <a:schemeClr val="tx1"/>
                </a:solidFill>
                <a:latin typeface="Times New Roman" panose="02020603050405020304" pitchFamily="18" charset="0"/>
              </a:defRPr>
            </a:lvl2pPr>
            <a:lvl3pPr marL="1143000" indent="-228600" defTabSz="762000">
              <a:spcBef>
                <a:spcPct val="20000"/>
              </a:spcBef>
              <a:buChar char="•"/>
              <a:defRPr sz="24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000">
                <a:latin typeface="Liberation Sans" pitchFamily="34" charset="0"/>
              </a:rPr>
              <a:t>EFFECTIVE IMPLEMENTATION</a:t>
            </a:r>
          </a:p>
        </p:txBody>
      </p:sp>
      <p:sp>
        <p:nvSpPr>
          <p:cNvPr id="14" name="Oval 4">
            <a:extLst>
              <a:ext uri="{FF2B5EF4-FFF2-40B4-BE49-F238E27FC236}">
                <a16:creationId xmlns:a16="http://schemas.microsoft.com/office/drawing/2014/main" id="{E62F6DC5-9410-4A04-809F-B20BA32A256F}"/>
              </a:ext>
            </a:extLst>
          </p:cNvPr>
          <p:cNvSpPr>
            <a:spLocks noChangeArrowheads="1"/>
          </p:cNvSpPr>
          <p:nvPr/>
        </p:nvSpPr>
        <p:spPr bwMode="auto">
          <a:xfrm>
            <a:off x="3324028" y="950354"/>
            <a:ext cx="3873500" cy="1282700"/>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500" dirty="0">
                <a:latin typeface="Liberation Sans" pitchFamily="34" charset="0"/>
              </a:rPr>
              <a:t>Successful strategy</a:t>
            </a:r>
            <a:endParaRPr lang="en-US" altLang="en-US" sz="1800" b="0" dirty="0">
              <a:latin typeface="Liberation Sans" pitchFamily="34" charset="0"/>
            </a:endParaRPr>
          </a:p>
        </p:txBody>
      </p:sp>
      <p:sp>
        <p:nvSpPr>
          <p:cNvPr id="15" name="Rectangle 48">
            <a:extLst>
              <a:ext uri="{FF2B5EF4-FFF2-40B4-BE49-F238E27FC236}">
                <a16:creationId xmlns:a16="http://schemas.microsoft.com/office/drawing/2014/main" id="{A8E8CE76-D4FC-4935-BC55-713EC0B526DF}"/>
              </a:ext>
            </a:extLst>
          </p:cNvPr>
          <p:cNvSpPr>
            <a:spLocks noChangeArrowheads="1"/>
          </p:cNvSpPr>
          <p:nvPr/>
        </p:nvSpPr>
        <p:spPr bwMode="auto">
          <a:xfrm>
            <a:off x="4038012" y="4142183"/>
            <a:ext cx="2578100" cy="1350963"/>
          </a:xfrm>
          <a:prstGeom prst="rect">
            <a:avLst/>
          </a:prstGeom>
          <a:solidFill>
            <a:schemeClr val="bg1"/>
          </a:solidFill>
          <a:ln w="19050">
            <a:solidFill>
              <a:schemeClr val="tx1"/>
            </a:solidFill>
            <a:miter lim="800000"/>
            <a:headEnd/>
            <a:tailEnd/>
          </a:ln>
        </p:spPr>
        <p:txBody>
          <a:bodyPr lIns="144000" tIns="108000" rIns="144000" bIns="7200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900" dirty="0">
                <a:latin typeface="Liberation Sans" pitchFamily="34" charset="0"/>
              </a:rPr>
              <a:t>Profound understanding of the competitive environment</a:t>
            </a:r>
          </a:p>
        </p:txBody>
      </p:sp>
      <p:sp>
        <p:nvSpPr>
          <p:cNvPr id="16" name="Footer Placeholder 4">
            <a:extLst>
              <a:ext uri="{FF2B5EF4-FFF2-40B4-BE49-F238E27FC236}">
                <a16:creationId xmlns:a16="http://schemas.microsoft.com/office/drawing/2014/main" id="{8C9B7E8F-A4C6-4FF1-A010-BE95AEAAB12D}"/>
              </a:ext>
            </a:extLst>
          </p:cNvPr>
          <p:cNvSpPr txBox="1">
            <a:spLocks noGrp="1"/>
          </p:cNvSpPr>
          <p:nvPr/>
        </p:nvSpPr>
        <p:spPr bwMode="auto">
          <a:xfrm>
            <a:off x="216642" y="5477192"/>
            <a:ext cx="464343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200" b="0" dirty="0">
                <a:latin typeface="Liberation Sans" pitchFamily="34" charset="0"/>
              </a:rPr>
              <a:t>Copyright © 2022 John Wiley &amp; Sons, Inc. </a:t>
            </a:r>
          </a:p>
        </p:txBody>
      </p:sp>
      <p:pic>
        <p:nvPicPr>
          <p:cNvPr id="2" name="Picture 1" descr="short orange tower">
            <a:extLst>
              <a:ext uri="{FF2B5EF4-FFF2-40B4-BE49-F238E27FC236}">
                <a16:creationId xmlns:a16="http://schemas.microsoft.com/office/drawing/2014/main" id="{43BA1209-0E35-DD39-A1C0-1EFF16774A63}"/>
              </a:ext>
            </a:extLst>
          </p:cNvPr>
          <p:cNvPicPr>
            <a:picLocks noChangeAspect="1"/>
          </p:cNvPicPr>
          <p:nvPr/>
        </p:nvPicPr>
        <p:blipFill>
          <a:blip r:embed="rId4"/>
          <a:srcRect/>
          <a:stretch/>
        </p:blipFill>
        <p:spPr>
          <a:xfrm>
            <a:off x="11084876" y="5363376"/>
            <a:ext cx="548323" cy="1494624"/>
          </a:xfrm>
          <a:prstGeom prst="rect">
            <a:avLst/>
          </a:prstGeom>
        </p:spPr>
      </p:pic>
    </p:spTree>
    <p:extLst>
      <p:ext uri="{BB962C8B-B14F-4D97-AF65-F5344CB8AC3E}">
        <p14:creationId xmlns:p14="http://schemas.microsoft.com/office/powerpoint/2010/main" val="3479564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vy Footer Strip" descr="Footer navy">
            <a:extLst>
              <a:ext uri="{FF2B5EF4-FFF2-40B4-BE49-F238E27FC236}">
                <a16:creationId xmlns:a16="http://schemas.microsoft.com/office/drawing/2014/main" id="{A057C47D-3BC5-4D63-797F-B2600111FE62}"/>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mall White Logo" descr="Small WU logo">
            <a:extLst>
              <a:ext uri="{FF2B5EF4-FFF2-40B4-BE49-F238E27FC236}">
                <a16:creationId xmlns:a16="http://schemas.microsoft.com/office/drawing/2014/main" id="{67D4348E-3467-AFD9-7B49-FC071FCE4673}"/>
              </a:ext>
            </a:extLst>
          </p:cNvPr>
          <p:cNvPicPr>
            <a:picLocks noChangeAspect="1"/>
          </p:cNvPicPr>
          <p:nvPr/>
        </p:nvPicPr>
        <p:blipFill>
          <a:blip r:embed="rId3"/>
          <a:stretch>
            <a:fillRect/>
          </a:stretch>
        </p:blipFill>
        <p:spPr>
          <a:xfrm>
            <a:off x="534811" y="6217213"/>
            <a:ext cx="1801495" cy="397654"/>
          </a:xfrm>
          <a:prstGeom prst="rect">
            <a:avLst/>
          </a:prstGeom>
        </p:spPr>
      </p:pic>
      <p:sp>
        <p:nvSpPr>
          <p:cNvPr id="6" name="Footer Placeholder 4">
            <a:extLst>
              <a:ext uri="{FF2B5EF4-FFF2-40B4-BE49-F238E27FC236}">
                <a16:creationId xmlns:a16="http://schemas.microsoft.com/office/drawing/2014/main" id="{9A7C55E6-606D-499C-8E0B-856B28B89A0F}"/>
              </a:ext>
            </a:extLst>
          </p:cNvPr>
          <p:cNvSpPr txBox="1">
            <a:spLocks noGrp="1"/>
          </p:cNvSpPr>
          <p:nvPr/>
        </p:nvSpPr>
        <p:spPr bwMode="auto">
          <a:xfrm>
            <a:off x="1175941" y="1501703"/>
            <a:ext cx="9908935" cy="2185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GB" sz="1800" b="1" dirty="0">
                <a:solidFill>
                  <a:srgbClr val="0F0F0F"/>
                </a:solidFill>
                <a:latin typeface="Roboto" panose="02000000000000000000" pitchFamily="2" charset="0"/>
              </a:rPr>
              <a:t>What are the main reasons that strategies fail? </a:t>
            </a:r>
          </a:p>
          <a:p>
            <a:pPr>
              <a:spcBef>
                <a:spcPct val="0"/>
              </a:spcBef>
              <a:buNone/>
            </a:pPr>
            <a:r>
              <a:rPr lang="en-GB" sz="1800" b="1" dirty="0">
                <a:solidFill>
                  <a:srgbClr val="0F0F0F"/>
                </a:solidFill>
                <a:latin typeface="Roboto" panose="02000000000000000000" pitchFamily="2" charset="0"/>
              </a:rPr>
              <a:t>Joan Fitzpatrick, Executive Director for Bevington Group in the event of International Institute of Directors &amp; Managers (IIDM)</a:t>
            </a:r>
          </a:p>
          <a:p>
            <a:pPr>
              <a:spcBef>
                <a:spcPct val="0"/>
              </a:spcBef>
              <a:buNone/>
            </a:pPr>
            <a:endParaRPr lang="en-GB" sz="1800" b="1" dirty="0">
              <a:solidFill>
                <a:srgbClr val="0F0F0F"/>
              </a:solidFill>
              <a:latin typeface="Roboto" panose="02000000000000000000" pitchFamily="2" charset="0"/>
            </a:endParaRPr>
          </a:p>
          <a:p>
            <a:pPr eaLnBrk="1" hangingPunct="1">
              <a:spcBef>
                <a:spcPct val="0"/>
              </a:spcBef>
              <a:buFontTx/>
              <a:buNone/>
            </a:pPr>
            <a:r>
              <a:rPr lang="en-GB" altLang="en-US" sz="1800" b="0" dirty="0">
                <a:latin typeface="Arial" panose="020B0604020202020204" pitchFamily="34" charset="0"/>
                <a:cs typeface="Arial" panose="020B0604020202020204" pitchFamily="34" charset="0"/>
                <a:hlinkClick r:id="rId4"/>
              </a:rPr>
              <a:t>https://www.youtube.com/watch?v=MQFfCloeAA0</a:t>
            </a:r>
            <a:endParaRPr lang="en-GB" altLang="en-US" sz="1800" b="0" dirty="0">
              <a:latin typeface="Arial" panose="020B0604020202020204" pitchFamily="34" charset="0"/>
              <a:cs typeface="Arial" panose="020B0604020202020204" pitchFamily="34" charset="0"/>
            </a:endParaRPr>
          </a:p>
        </p:txBody>
      </p:sp>
      <p:sp>
        <p:nvSpPr>
          <p:cNvPr id="7" name="Rectangle 22">
            <a:extLst>
              <a:ext uri="{FF2B5EF4-FFF2-40B4-BE49-F238E27FC236}">
                <a16:creationId xmlns:a16="http://schemas.microsoft.com/office/drawing/2014/main" id="{620CBDAC-6FF7-4445-AFC9-9D76627006A5}"/>
              </a:ext>
            </a:extLst>
          </p:cNvPr>
          <p:cNvSpPr>
            <a:spLocks noChangeArrowheads="1"/>
          </p:cNvSpPr>
          <p:nvPr/>
        </p:nvSpPr>
        <p:spPr bwMode="auto">
          <a:xfrm>
            <a:off x="1166109" y="509270"/>
            <a:ext cx="91440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b="1" dirty="0">
                <a:latin typeface="Arial" panose="020B0604020202020204" pitchFamily="34" charset="0"/>
                <a:cs typeface="Arial" panose="020B0604020202020204" pitchFamily="34" charset="0"/>
              </a:rPr>
              <a:t>Why do Strategies fail?</a:t>
            </a:r>
          </a:p>
        </p:txBody>
      </p:sp>
      <p:sp>
        <p:nvSpPr>
          <p:cNvPr id="8" name="TextBox 7">
            <a:extLst>
              <a:ext uri="{FF2B5EF4-FFF2-40B4-BE49-F238E27FC236}">
                <a16:creationId xmlns:a16="http://schemas.microsoft.com/office/drawing/2014/main" id="{65A2E939-A439-4B13-8407-1426ACCB16FA}"/>
              </a:ext>
            </a:extLst>
          </p:cNvPr>
          <p:cNvSpPr txBox="1"/>
          <p:nvPr/>
        </p:nvSpPr>
        <p:spPr>
          <a:xfrm>
            <a:off x="1223037" y="3821466"/>
            <a:ext cx="9745925" cy="1754326"/>
          </a:xfrm>
          <a:prstGeom prst="rect">
            <a:avLst/>
          </a:prstGeom>
          <a:noFill/>
        </p:spPr>
        <p:txBody>
          <a:bodyPr wrap="square">
            <a:spAutoFit/>
          </a:bodyPr>
          <a:lstStyle/>
          <a:p>
            <a:r>
              <a:rPr lang="en-GB" b="1" dirty="0">
                <a:latin typeface="Arial" panose="020B0604020202020204" pitchFamily="34" charset="0"/>
                <a:cs typeface="Arial" panose="020B0604020202020204" pitchFamily="34" charset="0"/>
              </a:rPr>
              <a:t>CDS Sound Bite: Why do so many strategies fail when it comes time to execute? </a:t>
            </a:r>
          </a:p>
          <a:p>
            <a:r>
              <a:rPr lang="en-GB" b="1" dirty="0">
                <a:latin typeface="Arial" panose="020B0604020202020204" pitchFamily="34" charset="0"/>
                <a:cs typeface="Arial" panose="020B0604020202020204" pitchFamily="34" charset="0"/>
              </a:rPr>
              <a:t>Former PwC (PricewaterhouseCoopers)</a:t>
            </a:r>
          </a:p>
          <a:p>
            <a:r>
              <a:rPr lang="en-GB" b="1" dirty="0">
                <a:latin typeface="Arial" panose="020B0604020202020204" pitchFamily="34" charset="0"/>
                <a:cs typeface="Arial" panose="020B0604020202020204" pitchFamily="34" charset="0"/>
              </a:rPr>
              <a:t>Cesare Mainardi, CEO of PwC's Strategy &amp;, and </a:t>
            </a:r>
          </a:p>
          <a:p>
            <a:r>
              <a:rPr lang="en-GB" b="1" dirty="0">
                <a:latin typeface="Arial" panose="020B0604020202020204" pitchFamily="34" charset="0"/>
                <a:cs typeface="Arial" panose="020B0604020202020204" pitchFamily="34" charset="0"/>
              </a:rPr>
              <a:t>Paul Leinwand, Managing Director, Strategy &amp;</a:t>
            </a:r>
          </a:p>
          <a:p>
            <a:endParaRPr lang="en-GB" b="1"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hlinkClick r:id="rId5"/>
              </a:rPr>
              <a:t>https://www.youtube.com/watch?v=spsHgWnTGz4</a:t>
            </a:r>
            <a:r>
              <a:rPr lang="en-GB" dirty="0">
                <a:latin typeface="Arial" panose="020B0604020202020204" pitchFamily="34" charset="0"/>
                <a:cs typeface="Arial" panose="020B0604020202020204" pitchFamily="34" charset="0"/>
              </a:rPr>
              <a:t> </a:t>
            </a:r>
          </a:p>
        </p:txBody>
      </p:sp>
      <p:pic>
        <p:nvPicPr>
          <p:cNvPr id="2" name="Picture 1" descr="short orange tower">
            <a:extLst>
              <a:ext uri="{FF2B5EF4-FFF2-40B4-BE49-F238E27FC236}">
                <a16:creationId xmlns:a16="http://schemas.microsoft.com/office/drawing/2014/main" id="{F19DC5A3-D43C-F339-EF29-E98CFE19D634}"/>
              </a:ext>
            </a:extLst>
          </p:cNvPr>
          <p:cNvPicPr>
            <a:picLocks noChangeAspect="1"/>
          </p:cNvPicPr>
          <p:nvPr/>
        </p:nvPicPr>
        <p:blipFill>
          <a:blip r:embed="rId6"/>
          <a:srcRect/>
          <a:stretch/>
        </p:blipFill>
        <p:spPr>
          <a:xfrm>
            <a:off x="11084876" y="5363376"/>
            <a:ext cx="548323" cy="1494624"/>
          </a:xfrm>
          <a:prstGeom prst="rect">
            <a:avLst/>
          </a:prstGeom>
        </p:spPr>
      </p:pic>
    </p:spTree>
    <p:extLst>
      <p:ext uri="{BB962C8B-B14F-4D97-AF65-F5344CB8AC3E}">
        <p14:creationId xmlns:p14="http://schemas.microsoft.com/office/powerpoint/2010/main" val="407502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vy Footer Strip" descr="Footer navy">
            <a:extLst>
              <a:ext uri="{FF2B5EF4-FFF2-40B4-BE49-F238E27FC236}">
                <a16:creationId xmlns:a16="http://schemas.microsoft.com/office/drawing/2014/main" id="{A057C47D-3BC5-4D63-797F-B2600111FE62}"/>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mall White Logo" descr="Small WU logo">
            <a:extLst>
              <a:ext uri="{FF2B5EF4-FFF2-40B4-BE49-F238E27FC236}">
                <a16:creationId xmlns:a16="http://schemas.microsoft.com/office/drawing/2014/main" id="{67D4348E-3467-AFD9-7B49-FC071FCE4673}"/>
              </a:ext>
            </a:extLst>
          </p:cNvPr>
          <p:cNvPicPr>
            <a:picLocks noChangeAspect="1"/>
          </p:cNvPicPr>
          <p:nvPr/>
        </p:nvPicPr>
        <p:blipFill>
          <a:blip r:embed="rId3"/>
          <a:stretch>
            <a:fillRect/>
          </a:stretch>
        </p:blipFill>
        <p:spPr>
          <a:xfrm>
            <a:off x="534811" y="6217213"/>
            <a:ext cx="1801495" cy="397654"/>
          </a:xfrm>
          <a:prstGeom prst="rect">
            <a:avLst/>
          </a:prstGeom>
        </p:spPr>
      </p:pic>
      <p:sp>
        <p:nvSpPr>
          <p:cNvPr id="6" name="Title 1">
            <a:extLst>
              <a:ext uri="{FF2B5EF4-FFF2-40B4-BE49-F238E27FC236}">
                <a16:creationId xmlns:a16="http://schemas.microsoft.com/office/drawing/2014/main" id="{CBE8667D-B422-4D7B-BDD3-CFE9028FD256}"/>
              </a:ext>
            </a:extLst>
          </p:cNvPr>
          <p:cNvSpPr>
            <a:spLocks noGrp="1"/>
          </p:cNvSpPr>
          <p:nvPr>
            <p:ph type="title"/>
          </p:nvPr>
        </p:nvSpPr>
        <p:spPr>
          <a:xfrm>
            <a:off x="1161435" y="410535"/>
            <a:ext cx="9869129" cy="883921"/>
          </a:xfrm>
        </p:spPr>
        <p:txBody>
          <a:bodyPr>
            <a:normAutofit/>
          </a:bodyPr>
          <a:lstStyle/>
          <a:p>
            <a:r>
              <a:rPr lang="en-US" altLang="en-US" sz="3600" b="1" dirty="0">
                <a:latin typeface="Arial" panose="020B0604020202020204" pitchFamily="34" charset="0"/>
                <a:cs typeface="Arial" panose="020B0604020202020204" pitchFamily="34" charset="0"/>
              </a:rPr>
              <a:t>Why do Strategies fail? What is your view? </a:t>
            </a:r>
            <a:endParaRPr lang="en-GB" sz="3600" b="1" dirty="0">
              <a:latin typeface="Arial" panose="020B0604020202020204" pitchFamily="34" charset="0"/>
              <a:cs typeface="Arial" panose="020B0604020202020204" pitchFamily="34" charset="0"/>
            </a:endParaRPr>
          </a:p>
        </p:txBody>
      </p:sp>
      <p:pic>
        <p:nvPicPr>
          <p:cNvPr id="2" name="Picture 1" descr="short orange tower">
            <a:extLst>
              <a:ext uri="{FF2B5EF4-FFF2-40B4-BE49-F238E27FC236}">
                <a16:creationId xmlns:a16="http://schemas.microsoft.com/office/drawing/2014/main" id="{798A29AF-2298-1E3C-58E8-CB6EB63B4080}"/>
              </a:ext>
            </a:extLst>
          </p:cNvPr>
          <p:cNvPicPr>
            <a:picLocks noChangeAspect="1"/>
          </p:cNvPicPr>
          <p:nvPr/>
        </p:nvPicPr>
        <p:blipFill>
          <a:blip r:embed="rId4"/>
          <a:srcRect/>
          <a:stretch/>
        </p:blipFill>
        <p:spPr>
          <a:xfrm>
            <a:off x="11084876" y="5363376"/>
            <a:ext cx="548323" cy="1494624"/>
          </a:xfrm>
          <a:prstGeom prst="rect">
            <a:avLst/>
          </a:prstGeom>
        </p:spPr>
      </p:pic>
      <p:sp>
        <p:nvSpPr>
          <p:cNvPr id="3" name="TextBox 2">
            <a:extLst>
              <a:ext uri="{FF2B5EF4-FFF2-40B4-BE49-F238E27FC236}">
                <a16:creationId xmlns:a16="http://schemas.microsoft.com/office/drawing/2014/main" id="{1E395A44-7C2E-111B-419F-99CD6D66A007}"/>
              </a:ext>
            </a:extLst>
          </p:cNvPr>
          <p:cNvSpPr txBox="1"/>
          <p:nvPr/>
        </p:nvSpPr>
        <p:spPr>
          <a:xfrm>
            <a:off x="1303506" y="1857983"/>
            <a:ext cx="8307421" cy="110799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Please discuss this with the person next to you</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You have 2 minutes and then we will discuss as a class</a:t>
            </a:r>
          </a:p>
          <a:p>
            <a:endParaRPr lang="en-GB" dirty="0"/>
          </a:p>
        </p:txBody>
      </p:sp>
    </p:spTree>
    <p:extLst>
      <p:ext uri="{BB962C8B-B14F-4D97-AF65-F5344CB8AC3E}">
        <p14:creationId xmlns:p14="http://schemas.microsoft.com/office/powerpoint/2010/main" val="106253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5BD7F93-8DE9-4B47-9DC0-7CC1E4527B4A}"/>
              </a:ext>
            </a:extLst>
          </p:cNvPr>
          <p:cNvSpPr>
            <a:spLocks noGrp="1"/>
          </p:cNvSpPr>
          <p:nvPr>
            <p:ph type="title"/>
          </p:nvPr>
        </p:nvSpPr>
        <p:spPr>
          <a:xfrm>
            <a:off x="838200" y="365125"/>
            <a:ext cx="10409903" cy="779463"/>
          </a:xfrm>
        </p:spPr>
        <p:txBody>
          <a:bodyPr>
            <a:normAutofit/>
          </a:bodyPr>
          <a:lstStyle/>
          <a:p>
            <a:r>
              <a:rPr lang="en-US" sz="3600" b="1" dirty="0">
                <a:latin typeface="Arial" panose="020B0604020202020204" pitchFamily="34" charset="0"/>
                <a:cs typeface="Arial" panose="020B0604020202020204" pitchFamily="34" charset="0"/>
              </a:rPr>
              <a:t>Limits &amp; restrictions of strategy</a:t>
            </a:r>
          </a:p>
        </p:txBody>
      </p:sp>
      <p:sp>
        <p:nvSpPr>
          <p:cNvPr id="7" name="Content Placeholder 2">
            <a:extLst>
              <a:ext uri="{FF2B5EF4-FFF2-40B4-BE49-F238E27FC236}">
                <a16:creationId xmlns:a16="http://schemas.microsoft.com/office/drawing/2014/main" id="{010F66DC-863F-654A-AB9B-3C5DDCCD661C}"/>
              </a:ext>
            </a:extLst>
          </p:cNvPr>
          <p:cNvSpPr>
            <a:spLocks noGrp="1"/>
          </p:cNvSpPr>
          <p:nvPr>
            <p:ph idx="1"/>
          </p:nvPr>
        </p:nvSpPr>
        <p:spPr/>
        <p:txBody>
          <a:bodyPr/>
          <a:lstStyle/>
          <a:p>
            <a:r>
              <a:rPr lang="en-GB" b="1" dirty="0">
                <a:cs typeface="Arial" panose="020B0604020202020204" pitchFamily="34" charset="0"/>
              </a:rPr>
              <a:t>Complexity</a:t>
            </a:r>
            <a:r>
              <a:rPr lang="en-GB" dirty="0">
                <a:cs typeface="Arial" panose="020B0604020202020204" pitchFamily="34" charset="0"/>
              </a:rPr>
              <a:t> – increasing change, no longer simplistic or, seemingly, trivial</a:t>
            </a:r>
            <a:endParaRPr lang="en-AU" dirty="0">
              <a:cs typeface="Arial" panose="020B0604020202020204" pitchFamily="34" charset="0"/>
            </a:endParaRPr>
          </a:p>
          <a:p>
            <a:r>
              <a:rPr lang="en-GB" b="1" dirty="0">
                <a:cs typeface="Arial" panose="020B0604020202020204" pitchFamily="34" charset="0"/>
              </a:rPr>
              <a:t>Contradictory interests </a:t>
            </a:r>
            <a:r>
              <a:rPr lang="en-GB" dirty="0">
                <a:cs typeface="Arial" panose="020B0604020202020204" pitchFamily="34" charset="0"/>
              </a:rPr>
              <a:t>– differing demands from coalitions of multiple and potentially diverse priorities and expectations</a:t>
            </a:r>
            <a:endParaRPr lang="en-AU" dirty="0">
              <a:cs typeface="Arial" panose="020B0604020202020204" pitchFamily="34" charset="0"/>
            </a:endParaRPr>
          </a:p>
          <a:p>
            <a:r>
              <a:rPr lang="en-GB" b="1" dirty="0">
                <a:cs typeface="Arial" panose="020B0604020202020204" pitchFamily="34" charset="0"/>
              </a:rPr>
              <a:t>Surprises</a:t>
            </a:r>
            <a:r>
              <a:rPr lang="en-GB" dirty="0">
                <a:cs typeface="Arial" panose="020B0604020202020204" pitchFamily="34" charset="0"/>
              </a:rPr>
              <a:t> – chance, luck, formal disorder, preparedness, alertness, flexibility, courage and assiduity, serendipitous</a:t>
            </a:r>
            <a:endParaRPr lang="en-AU" dirty="0">
              <a:cs typeface="Arial" panose="020B0604020202020204" pitchFamily="34" charset="0"/>
            </a:endParaRPr>
          </a:p>
          <a:p>
            <a:endParaRPr lang="en-GB" dirty="0">
              <a:cs typeface="Arial" panose="020B0604020202020204" pitchFamily="34" charset="0"/>
            </a:endParaRPr>
          </a:p>
          <a:p>
            <a:pPr marL="0" indent="0">
              <a:buNone/>
            </a:pPr>
            <a:endParaRPr lang="en-US" dirty="0"/>
          </a:p>
        </p:txBody>
      </p:sp>
      <p:sp>
        <p:nvSpPr>
          <p:cNvPr id="2" name="Navy Footer Strip" descr="Footer navy">
            <a:extLst>
              <a:ext uri="{FF2B5EF4-FFF2-40B4-BE49-F238E27FC236}">
                <a16:creationId xmlns:a16="http://schemas.microsoft.com/office/drawing/2014/main" id="{27CD716A-C8B7-B5B6-4B7B-894B6ACFA59E}"/>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Small White Logo" descr="Small WU logo">
            <a:extLst>
              <a:ext uri="{FF2B5EF4-FFF2-40B4-BE49-F238E27FC236}">
                <a16:creationId xmlns:a16="http://schemas.microsoft.com/office/drawing/2014/main" id="{DF6BCD4D-2283-CB10-7743-7095969D9FF9}"/>
              </a:ext>
            </a:extLst>
          </p:cNvPr>
          <p:cNvPicPr>
            <a:picLocks noChangeAspect="1"/>
          </p:cNvPicPr>
          <p:nvPr/>
        </p:nvPicPr>
        <p:blipFill>
          <a:blip r:embed="rId2"/>
          <a:stretch>
            <a:fillRect/>
          </a:stretch>
        </p:blipFill>
        <p:spPr>
          <a:xfrm>
            <a:off x="534811" y="6217213"/>
            <a:ext cx="1801495" cy="397654"/>
          </a:xfrm>
          <a:prstGeom prst="rect">
            <a:avLst/>
          </a:prstGeom>
        </p:spPr>
      </p:pic>
      <p:pic>
        <p:nvPicPr>
          <p:cNvPr id="4" name="Picture 3" descr="short orange tower">
            <a:extLst>
              <a:ext uri="{FF2B5EF4-FFF2-40B4-BE49-F238E27FC236}">
                <a16:creationId xmlns:a16="http://schemas.microsoft.com/office/drawing/2014/main" id="{25EA7EAF-2B40-19D0-75D5-9FEB8F19B6E4}"/>
              </a:ext>
            </a:extLst>
          </p:cNvPr>
          <p:cNvPicPr>
            <a:picLocks noChangeAspect="1"/>
          </p:cNvPicPr>
          <p:nvPr/>
        </p:nvPicPr>
        <p:blipFill>
          <a:blip r:embed="rId3"/>
          <a:srcRect/>
          <a:stretch/>
        </p:blipFill>
        <p:spPr>
          <a:xfrm>
            <a:off x="11084876" y="5363376"/>
            <a:ext cx="548323" cy="1494624"/>
          </a:xfrm>
          <a:prstGeom prst="rect">
            <a:avLst/>
          </a:prstGeom>
        </p:spPr>
      </p:pic>
    </p:spTree>
    <p:extLst>
      <p:ext uri="{BB962C8B-B14F-4D97-AF65-F5344CB8AC3E}">
        <p14:creationId xmlns:p14="http://schemas.microsoft.com/office/powerpoint/2010/main" val="2846112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73594FB-3CB4-D446-AE61-600178BE73AF}"/>
              </a:ext>
            </a:extLst>
          </p:cNvPr>
          <p:cNvSpPr>
            <a:spLocks noGrp="1"/>
          </p:cNvSpPr>
          <p:nvPr>
            <p:ph idx="1"/>
          </p:nvPr>
        </p:nvSpPr>
        <p:spPr>
          <a:xfrm>
            <a:off x="838200" y="1501176"/>
            <a:ext cx="10515600" cy="4351338"/>
          </a:xfrm>
        </p:spPr>
        <p:txBody>
          <a:bodyPr>
            <a:normAutofit fontScale="92500" lnSpcReduction="10000"/>
          </a:bodyPr>
          <a:lstStyle/>
          <a:p>
            <a:pPr marL="9525" indent="-9525">
              <a:lnSpc>
                <a:spcPct val="120000"/>
              </a:lnSpc>
              <a:buNone/>
              <a:tabLst>
                <a:tab pos="292100" algn="l"/>
              </a:tabLst>
              <a:defRPr/>
            </a:pPr>
            <a:r>
              <a:rPr lang="en-GB" dirty="0"/>
              <a:t>In each context the balance of strategic issues differs:</a:t>
            </a:r>
          </a:p>
          <a:p>
            <a:pPr marL="361950" indent="-361950">
              <a:lnSpc>
                <a:spcPct val="120000"/>
              </a:lnSpc>
              <a:buFont typeface="Arial" charset="0"/>
              <a:buChar char="•"/>
              <a:defRPr/>
            </a:pPr>
            <a:r>
              <a:rPr lang="en-GB" b="1" dirty="0"/>
              <a:t>Small businesses </a:t>
            </a:r>
            <a:r>
              <a:rPr lang="en-GB" dirty="0"/>
              <a:t>(e.g. strategic purpose, growth issues and retaining independence).</a:t>
            </a:r>
          </a:p>
          <a:p>
            <a:pPr marL="361950" indent="-361950">
              <a:lnSpc>
                <a:spcPct val="120000"/>
              </a:lnSpc>
              <a:buFont typeface="Arial" charset="0"/>
              <a:buChar char="•"/>
              <a:defRPr/>
            </a:pPr>
            <a:r>
              <a:rPr lang="en-GB" b="1" dirty="0"/>
              <a:t>Multinational corporations </a:t>
            </a:r>
            <a:r>
              <a:rPr lang="en-GB" dirty="0"/>
              <a:t>(e.g. geographical scope; cultural issues and structure/control issues).</a:t>
            </a:r>
          </a:p>
          <a:p>
            <a:pPr marL="361950" indent="-361950">
              <a:lnSpc>
                <a:spcPct val="120000"/>
              </a:lnSpc>
              <a:buFont typeface="Arial" charset="0"/>
              <a:buChar char="•"/>
              <a:defRPr/>
            </a:pPr>
            <a:r>
              <a:rPr lang="en-GB" b="1" dirty="0"/>
              <a:t>Public sector organisations </a:t>
            </a:r>
            <a:r>
              <a:rPr lang="en-GB" dirty="0"/>
              <a:t>(e.g. service/quality and managing change issues).</a:t>
            </a:r>
          </a:p>
          <a:p>
            <a:pPr marL="361950" indent="-361950">
              <a:lnSpc>
                <a:spcPct val="120000"/>
              </a:lnSpc>
              <a:buFont typeface="Arial" charset="0"/>
              <a:buChar char="•"/>
              <a:defRPr/>
            </a:pPr>
            <a:r>
              <a:rPr lang="en-GB" b="1" dirty="0"/>
              <a:t>Not-for-profit organisations </a:t>
            </a:r>
            <a:r>
              <a:rPr lang="en-GB" dirty="0"/>
              <a:t>(e.g. purpose and funding issues).</a:t>
            </a:r>
          </a:p>
          <a:p>
            <a:endParaRPr lang="en-US" dirty="0"/>
          </a:p>
        </p:txBody>
      </p:sp>
      <p:sp>
        <p:nvSpPr>
          <p:cNvPr id="8" name="Title 7">
            <a:extLst>
              <a:ext uri="{FF2B5EF4-FFF2-40B4-BE49-F238E27FC236}">
                <a16:creationId xmlns:a16="http://schemas.microsoft.com/office/drawing/2014/main" id="{15BD7F93-8DE9-4B47-9DC0-7CC1E4527B4A}"/>
              </a:ext>
            </a:extLst>
          </p:cNvPr>
          <p:cNvSpPr>
            <a:spLocks noGrp="1"/>
          </p:cNvSpPr>
          <p:nvPr>
            <p:ph type="title"/>
          </p:nvPr>
        </p:nvSpPr>
        <p:spPr>
          <a:xfrm>
            <a:off x="838200" y="243133"/>
            <a:ext cx="10515600" cy="917073"/>
          </a:xfrm>
        </p:spPr>
        <p:txBody>
          <a:bodyPr>
            <a:normAutofit/>
          </a:bodyPr>
          <a:lstStyle/>
          <a:p>
            <a:r>
              <a:rPr lang="en-US" sz="3600" b="1" dirty="0">
                <a:latin typeface="Arial" panose="020B0604020202020204" pitchFamily="34" charset="0"/>
                <a:cs typeface="Arial" panose="020B0604020202020204" pitchFamily="34" charset="0"/>
              </a:rPr>
              <a:t>Applications of strategy in different contexts</a:t>
            </a:r>
          </a:p>
        </p:txBody>
      </p:sp>
      <p:sp>
        <p:nvSpPr>
          <p:cNvPr id="2" name="Navy Footer Strip" descr="Footer navy">
            <a:extLst>
              <a:ext uri="{FF2B5EF4-FFF2-40B4-BE49-F238E27FC236}">
                <a16:creationId xmlns:a16="http://schemas.microsoft.com/office/drawing/2014/main" id="{669413AD-78D5-A5F7-FA86-E1102809E8DA}"/>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Small White Logo" descr="Small WU logo">
            <a:extLst>
              <a:ext uri="{FF2B5EF4-FFF2-40B4-BE49-F238E27FC236}">
                <a16:creationId xmlns:a16="http://schemas.microsoft.com/office/drawing/2014/main" id="{92B0B463-DF9A-D171-669A-D3BB083FF9FE}"/>
              </a:ext>
            </a:extLst>
          </p:cNvPr>
          <p:cNvPicPr>
            <a:picLocks noChangeAspect="1"/>
          </p:cNvPicPr>
          <p:nvPr/>
        </p:nvPicPr>
        <p:blipFill>
          <a:blip r:embed="rId2"/>
          <a:stretch>
            <a:fillRect/>
          </a:stretch>
        </p:blipFill>
        <p:spPr>
          <a:xfrm>
            <a:off x="534811" y="6217213"/>
            <a:ext cx="1801495" cy="397654"/>
          </a:xfrm>
          <a:prstGeom prst="rect">
            <a:avLst/>
          </a:prstGeom>
        </p:spPr>
      </p:pic>
      <p:pic>
        <p:nvPicPr>
          <p:cNvPr id="4" name="Picture 3" descr="short orange tower">
            <a:extLst>
              <a:ext uri="{FF2B5EF4-FFF2-40B4-BE49-F238E27FC236}">
                <a16:creationId xmlns:a16="http://schemas.microsoft.com/office/drawing/2014/main" id="{F4C98A7D-256E-DFFA-425C-A14D154921DB}"/>
              </a:ext>
            </a:extLst>
          </p:cNvPr>
          <p:cNvPicPr>
            <a:picLocks noChangeAspect="1"/>
          </p:cNvPicPr>
          <p:nvPr/>
        </p:nvPicPr>
        <p:blipFill>
          <a:blip r:embed="rId3"/>
          <a:srcRect/>
          <a:stretch/>
        </p:blipFill>
        <p:spPr>
          <a:xfrm>
            <a:off x="11084876" y="5363376"/>
            <a:ext cx="548323" cy="1494624"/>
          </a:xfrm>
          <a:prstGeom prst="rect">
            <a:avLst/>
          </a:prstGeom>
        </p:spPr>
      </p:pic>
    </p:spTree>
    <p:extLst>
      <p:ext uri="{BB962C8B-B14F-4D97-AF65-F5344CB8AC3E}">
        <p14:creationId xmlns:p14="http://schemas.microsoft.com/office/powerpoint/2010/main" val="2960311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73594FB-3CB4-D446-AE61-600178BE73AF}"/>
              </a:ext>
            </a:extLst>
          </p:cNvPr>
          <p:cNvSpPr>
            <a:spLocks noGrp="1"/>
          </p:cNvSpPr>
          <p:nvPr>
            <p:ph idx="1"/>
          </p:nvPr>
        </p:nvSpPr>
        <p:spPr>
          <a:xfrm>
            <a:off x="838199" y="1501176"/>
            <a:ext cx="10695039" cy="3444450"/>
          </a:xfrm>
        </p:spPr>
        <p:txBody>
          <a:bodyPr/>
          <a:lstStyle/>
          <a:p>
            <a:pPr>
              <a:buNone/>
            </a:pPr>
            <a:r>
              <a:rPr lang="en-GB" sz="2100" dirty="0">
                <a:cs typeface="Arial" panose="020B0604020202020204" pitchFamily="34" charset="0"/>
              </a:rPr>
              <a:t>The act of managing these interests creates </a:t>
            </a:r>
            <a:r>
              <a:rPr lang="en-GB" sz="2100" i="1" dirty="0">
                <a:cs typeface="Arial" panose="020B0604020202020204" pitchFamily="34" charset="0"/>
              </a:rPr>
              <a:t>tensions</a:t>
            </a:r>
            <a:r>
              <a:rPr lang="en-GB" sz="2100" dirty="0">
                <a:cs typeface="Arial" panose="020B0604020202020204" pitchFamily="34" charset="0"/>
              </a:rPr>
              <a:t>: </a:t>
            </a:r>
            <a:endParaRPr lang="en-AU" sz="2100" dirty="0">
              <a:cs typeface="Arial" panose="020B0604020202020204" pitchFamily="34" charset="0"/>
            </a:endParaRPr>
          </a:p>
          <a:p>
            <a:pPr lvl="1"/>
            <a:r>
              <a:rPr lang="en-GB" sz="2100" dirty="0">
                <a:cs typeface="Arial" panose="020B0604020202020204" pitchFamily="34" charset="0"/>
              </a:rPr>
              <a:t>By defining what to do, strategy defines </a:t>
            </a:r>
            <a:r>
              <a:rPr lang="en-GB" sz="2100" b="1" dirty="0">
                <a:cs typeface="Arial" panose="020B0604020202020204" pitchFamily="34" charset="0"/>
              </a:rPr>
              <a:t>what </a:t>
            </a:r>
            <a:r>
              <a:rPr lang="en-GB" sz="2100" b="1" i="1" dirty="0">
                <a:cs typeface="Arial" panose="020B0604020202020204" pitchFamily="34" charset="0"/>
              </a:rPr>
              <a:t>not</a:t>
            </a:r>
            <a:r>
              <a:rPr lang="en-GB" sz="2100" b="1" dirty="0">
                <a:cs typeface="Arial" panose="020B0604020202020204" pitchFamily="34" charset="0"/>
              </a:rPr>
              <a:t> to do</a:t>
            </a:r>
            <a:r>
              <a:rPr lang="en-GB" sz="2100" dirty="0">
                <a:cs typeface="Arial" panose="020B0604020202020204" pitchFamily="34" charset="0"/>
              </a:rPr>
              <a:t>, creating tensions between, for instance, the global versus the local, or efficiency versus innovation.</a:t>
            </a:r>
            <a:endParaRPr lang="en-AU" sz="2100" dirty="0">
              <a:cs typeface="Arial" panose="020B0604020202020204" pitchFamily="34" charset="0"/>
            </a:endParaRPr>
          </a:p>
          <a:p>
            <a:pPr lvl="1"/>
            <a:r>
              <a:rPr lang="en-GB" sz="2100" dirty="0">
                <a:cs typeface="Arial" panose="020B0604020202020204" pitchFamily="34" charset="0"/>
              </a:rPr>
              <a:t>By defining how to operate, it triggers </a:t>
            </a:r>
            <a:r>
              <a:rPr lang="en-GB" sz="2100" b="1" dirty="0">
                <a:cs typeface="Arial" panose="020B0604020202020204" pitchFamily="34" charset="0"/>
              </a:rPr>
              <a:t>organizing</a:t>
            </a:r>
            <a:r>
              <a:rPr lang="en-GB" sz="2100" dirty="0">
                <a:cs typeface="Arial" panose="020B0604020202020204" pitchFamily="34" charset="0"/>
              </a:rPr>
              <a:t> tensions, such as decentralized versus centralized operations.</a:t>
            </a:r>
            <a:endParaRPr lang="en-AU" sz="2100" dirty="0">
              <a:cs typeface="Arial" panose="020B0604020202020204" pitchFamily="34" charset="0"/>
            </a:endParaRPr>
          </a:p>
          <a:p>
            <a:pPr lvl="1"/>
            <a:r>
              <a:rPr lang="en-GB" sz="2100" dirty="0">
                <a:cs typeface="Arial" panose="020B0604020202020204" pitchFamily="34" charset="0"/>
              </a:rPr>
              <a:t>By defining who does what, </a:t>
            </a:r>
            <a:r>
              <a:rPr lang="en-GB" sz="2100" b="1" dirty="0">
                <a:cs typeface="Arial" panose="020B0604020202020204" pitchFamily="34" charset="0"/>
              </a:rPr>
              <a:t>belonging</a:t>
            </a:r>
            <a:r>
              <a:rPr lang="en-GB" sz="2100" dirty="0">
                <a:cs typeface="Arial" panose="020B0604020202020204" pitchFamily="34" charset="0"/>
              </a:rPr>
              <a:t> tensions emerge, such as sharing power versus expressing authority, reflecting contradictions of identity, roles and values. </a:t>
            </a:r>
            <a:endParaRPr lang="en-AU" sz="2100" dirty="0">
              <a:cs typeface="Arial" panose="020B0604020202020204" pitchFamily="34" charset="0"/>
            </a:endParaRPr>
          </a:p>
          <a:p>
            <a:pPr lvl="1"/>
            <a:r>
              <a:rPr lang="en-GB" sz="2100" dirty="0">
                <a:cs typeface="Arial" panose="020B0604020202020204" pitchFamily="34" charset="0"/>
              </a:rPr>
              <a:t>Finally, there are tensions between present and future in </a:t>
            </a:r>
            <a:r>
              <a:rPr lang="en-GB" sz="2100" b="1" dirty="0">
                <a:cs typeface="Arial" panose="020B0604020202020204" pitchFamily="34" charset="0"/>
              </a:rPr>
              <a:t>learning</a:t>
            </a:r>
            <a:r>
              <a:rPr lang="en-GB" sz="2100" dirty="0">
                <a:cs typeface="Arial" panose="020B0604020202020204" pitchFamily="34" charset="0"/>
              </a:rPr>
              <a:t> from differences that unfold as cognition apprehends the familiar differently and confronts novelty (Smith and Lewis, 2011).</a:t>
            </a:r>
            <a:endParaRPr lang="en-AU" sz="2100" dirty="0">
              <a:cs typeface="Arial" panose="020B0604020202020204" pitchFamily="34" charset="0"/>
            </a:endParaRPr>
          </a:p>
        </p:txBody>
      </p:sp>
      <p:sp>
        <p:nvSpPr>
          <p:cNvPr id="8" name="Title 7">
            <a:extLst>
              <a:ext uri="{FF2B5EF4-FFF2-40B4-BE49-F238E27FC236}">
                <a16:creationId xmlns:a16="http://schemas.microsoft.com/office/drawing/2014/main" id="{15BD7F93-8DE9-4B47-9DC0-7CC1E4527B4A}"/>
              </a:ext>
            </a:extLst>
          </p:cNvPr>
          <p:cNvSpPr>
            <a:spLocks noGrp="1"/>
          </p:cNvSpPr>
          <p:nvPr>
            <p:ph type="title"/>
          </p:nvPr>
        </p:nvSpPr>
        <p:spPr>
          <a:xfrm>
            <a:off x="838200" y="365125"/>
            <a:ext cx="10409903" cy="779463"/>
          </a:xfrm>
        </p:spPr>
        <p:txBody>
          <a:bodyPr>
            <a:normAutofit/>
          </a:bodyPr>
          <a:lstStyle/>
          <a:p>
            <a:r>
              <a:rPr lang="en-GB" sz="3600" b="1" dirty="0">
                <a:latin typeface="Arial" panose="020B0604020202020204" pitchFamily="34" charset="0"/>
                <a:cs typeface="Arial" panose="020B0604020202020204" pitchFamily="34" charset="0"/>
              </a:rPr>
              <a:t>Contradictory interests</a:t>
            </a:r>
            <a:endParaRPr lang="en-US" sz="3600" b="1" dirty="0">
              <a:latin typeface="Arial" panose="020B0604020202020204" pitchFamily="34" charset="0"/>
              <a:cs typeface="Arial" panose="020B0604020202020204" pitchFamily="34" charset="0"/>
            </a:endParaRPr>
          </a:p>
        </p:txBody>
      </p:sp>
      <p:sp>
        <p:nvSpPr>
          <p:cNvPr id="2" name="Navy Footer Strip" descr="Footer navy">
            <a:extLst>
              <a:ext uri="{FF2B5EF4-FFF2-40B4-BE49-F238E27FC236}">
                <a16:creationId xmlns:a16="http://schemas.microsoft.com/office/drawing/2014/main" id="{F7F59E9B-10A0-47D1-B454-57ED97A38AD5}"/>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Small White Logo" descr="Small WU logo">
            <a:extLst>
              <a:ext uri="{FF2B5EF4-FFF2-40B4-BE49-F238E27FC236}">
                <a16:creationId xmlns:a16="http://schemas.microsoft.com/office/drawing/2014/main" id="{537928A6-0583-2E8B-60EC-177F2A0F4D30}"/>
              </a:ext>
            </a:extLst>
          </p:cNvPr>
          <p:cNvPicPr>
            <a:picLocks noChangeAspect="1"/>
          </p:cNvPicPr>
          <p:nvPr/>
        </p:nvPicPr>
        <p:blipFill>
          <a:blip r:embed="rId2"/>
          <a:stretch>
            <a:fillRect/>
          </a:stretch>
        </p:blipFill>
        <p:spPr>
          <a:xfrm>
            <a:off x="534811" y="6217213"/>
            <a:ext cx="1801495" cy="397654"/>
          </a:xfrm>
          <a:prstGeom prst="rect">
            <a:avLst/>
          </a:prstGeom>
        </p:spPr>
      </p:pic>
      <p:pic>
        <p:nvPicPr>
          <p:cNvPr id="4" name="Picture 3" descr="short orange tower">
            <a:extLst>
              <a:ext uri="{FF2B5EF4-FFF2-40B4-BE49-F238E27FC236}">
                <a16:creationId xmlns:a16="http://schemas.microsoft.com/office/drawing/2014/main" id="{288AA77E-C515-3E4E-97C6-CE53798D8DD9}"/>
              </a:ext>
            </a:extLst>
          </p:cNvPr>
          <p:cNvPicPr>
            <a:picLocks noChangeAspect="1"/>
          </p:cNvPicPr>
          <p:nvPr/>
        </p:nvPicPr>
        <p:blipFill>
          <a:blip r:embed="rId3"/>
          <a:srcRect/>
          <a:stretch/>
        </p:blipFill>
        <p:spPr>
          <a:xfrm>
            <a:off x="11084876" y="5363376"/>
            <a:ext cx="548323" cy="1494624"/>
          </a:xfrm>
          <a:prstGeom prst="rect">
            <a:avLst/>
          </a:prstGeom>
        </p:spPr>
      </p:pic>
    </p:spTree>
    <p:extLst>
      <p:ext uri="{BB962C8B-B14F-4D97-AF65-F5344CB8AC3E}">
        <p14:creationId xmlns:p14="http://schemas.microsoft.com/office/powerpoint/2010/main" val="784100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vy Footer Strip" descr="Footer navy">
            <a:extLst>
              <a:ext uri="{FF2B5EF4-FFF2-40B4-BE49-F238E27FC236}">
                <a16:creationId xmlns:a16="http://schemas.microsoft.com/office/drawing/2014/main" id="{A057C47D-3BC5-4D63-797F-B2600111FE62}"/>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mall White Logo" descr="Small WU logo">
            <a:extLst>
              <a:ext uri="{FF2B5EF4-FFF2-40B4-BE49-F238E27FC236}">
                <a16:creationId xmlns:a16="http://schemas.microsoft.com/office/drawing/2014/main" id="{67D4348E-3467-AFD9-7B49-FC071FCE4673}"/>
              </a:ext>
            </a:extLst>
          </p:cNvPr>
          <p:cNvPicPr>
            <a:picLocks noChangeAspect="1"/>
          </p:cNvPicPr>
          <p:nvPr/>
        </p:nvPicPr>
        <p:blipFill>
          <a:blip r:embed="rId3"/>
          <a:stretch>
            <a:fillRect/>
          </a:stretch>
        </p:blipFill>
        <p:spPr>
          <a:xfrm>
            <a:off x="534811" y="6217213"/>
            <a:ext cx="1801495" cy="397654"/>
          </a:xfrm>
          <a:prstGeom prst="rect">
            <a:avLst/>
          </a:prstGeom>
        </p:spPr>
      </p:pic>
      <p:sp>
        <p:nvSpPr>
          <p:cNvPr id="6" name="Rectangle 2">
            <a:extLst>
              <a:ext uri="{FF2B5EF4-FFF2-40B4-BE49-F238E27FC236}">
                <a16:creationId xmlns:a16="http://schemas.microsoft.com/office/drawing/2014/main" id="{1ED7E422-D85E-4E27-A20B-06F0CB65DDA6}"/>
              </a:ext>
            </a:extLst>
          </p:cNvPr>
          <p:cNvSpPr>
            <a:spLocks noChangeArrowheads="1"/>
          </p:cNvSpPr>
          <p:nvPr/>
        </p:nvSpPr>
        <p:spPr bwMode="auto">
          <a:xfrm>
            <a:off x="1166109" y="5438276"/>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000">
              <a:solidFill>
                <a:schemeClr val="tx2"/>
              </a:solidFill>
              <a:latin typeface="Liberation Sans" pitchFamily="34" charset="0"/>
            </a:endParaRPr>
          </a:p>
        </p:txBody>
      </p:sp>
      <p:sp>
        <p:nvSpPr>
          <p:cNvPr id="7" name="Rectangle 3">
            <a:extLst>
              <a:ext uri="{FF2B5EF4-FFF2-40B4-BE49-F238E27FC236}">
                <a16:creationId xmlns:a16="http://schemas.microsoft.com/office/drawing/2014/main" id="{31C649D9-AED4-4CFE-A768-833875C68CEC}"/>
              </a:ext>
            </a:extLst>
          </p:cNvPr>
          <p:cNvSpPr>
            <a:spLocks noChangeArrowheads="1"/>
          </p:cNvSpPr>
          <p:nvPr/>
        </p:nvSpPr>
        <p:spPr bwMode="auto">
          <a:xfrm>
            <a:off x="3604509" y="5438276"/>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000">
              <a:solidFill>
                <a:schemeClr val="tx2"/>
              </a:solidFill>
              <a:latin typeface="Liberation Sans" pitchFamily="34" charset="0"/>
            </a:endParaRPr>
          </a:p>
        </p:txBody>
      </p:sp>
      <p:sp>
        <p:nvSpPr>
          <p:cNvPr id="8" name="Rectangle 19">
            <a:extLst>
              <a:ext uri="{FF2B5EF4-FFF2-40B4-BE49-F238E27FC236}">
                <a16:creationId xmlns:a16="http://schemas.microsoft.com/office/drawing/2014/main" id="{69530790-1E1F-4356-BC79-6785C944390E}"/>
              </a:ext>
            </a:extLst>
          </p:cNvPr>
          <p:cNvSpPr>
            <a:spLocks noChangeArrowheads="1"/>
          </p:cNvSpPr>
          <p:nvPr/>
        </p:nvSpPr>
        <p:spPr bwMode="auto">
          <a:xfrm>
            <a:off x="1404234" y="5408114"/>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000">
              <a:solidFill>
                <a:schemeClr val="tx2"/>
              </a:solidFill>
              <a:latin typeface="Liberation Sans" pitchFamily="34" charset="0"/>
            </a:endParaRPr>
          </a:p>
        </p:txBody>
      </p:sp>
      <p:sp>
        <p:nvSpPr>
          <p:cNvPr id="9" name="Rectangle 21">
            <a:extLst>
              <a:ext uri="{FF2B5EF4-FFF2-40B4-BE49-F238E27FC236}">
                <a16:creationId xmlns:a16="http://schemas.microsoft.com/office/drawing/2014/main" id="{E4BEA2BA-5E9D-4126-B89F-693FF439EA25}"/>
              </a:ext>
            </a:extLst>
          </p:cNvPr>
          <p:cNvSpPr>
            <a:spLocks noChangeArrowheads="1"/>
          </p:cNvSpPr>
          <p:nvPr/>
        </p:nvSpPr>
        <p:spPr bwMode="auto">
          <a:xfrm>
            <a:off x="5468234" y="67978"/>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000">
              <a:solidFill>
                <a:schemeClr val="tx2"/>
              </a:solidFill>
              <a:latin typeface="Liberation Sans" pitchFamily="34" charset="0"/>
            </a:endParaRPr>
          </a:p>
        </p:txBody>
      </p:sp>
      <p:sp>
        <p:nvSpPr>
          <p:cNvPr id="11" name="Rectangle 34">
            <a:extLst>
              <a:ext uri="{FF2B5EF4-FFF2-40B4-BE49-F238E27FC236}">
                <a16:creationId xmlns:a16="http://schemas.microsoft.com/office/drawing/2014/main" id="{39DE5F09-6E32-42B5-9C47-A2A41840765C}"/>
              </a:ext>
            </a:extLst>
          </p:cNvPr>
          <p:cNvSpPr>
            <a:spLocks noChangeArrowheads="1"/>
          </p:cNvSpPr>
          <p:nvPr/>
        </p:nvSpPr>
        <p:spPr bwMode="auto">
          <a:xfrm>
            <a:off x="4109334" y="585806"/>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000">
              <a:solidFill>
                <a:schemeClr val="tx2"/>
              </a:solidFill>
              <a:latin typeface="Liberation Sans" pitchFamily="34" charset="0"/>
            </a:endParaRPr>
          </a:p>
        </p:txBody>
      </p:sp>
      <p:sp>
        <p:nvSpPr>
          <p:cNvPr id="12" name="Rectangle 46">
            <a:extLst>
              <a:ext uri="{FF2B5EF4-FFF2-40B4-BE49-F238E27FC236}">
                <a16:creationId xmlns:a16="http://schemas.microsoft.com/office/drawing/2014/main" id="{9B43CC24-64DD-4627-869B-A381B0BFF6C9}"/>
              </a:ext>
            </a:extLst>
          </p:cNvPr>
          <p:cNvSpPr>
            <a:spLocks noChangeArrowheads="1"/>
          </p:cNvSpPr>
          <p:nvPr/>
        </p:nvSpPr>
        <p:spPr bwMode="auto">
          <a:xfrm>
            <a:off x="3804534" y="1166314"/>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000">
              <a:solidFill>
                <a:schemeClr val="tx2"/>
              </a:solidFill>
              <a:latin typeface="Liberation Sans" pitchFamily="34" charset="0"/>
            </a:endParaRPr>
          </a:p>
        </p:txBody>
      </p:sp>
      <p:sp>
        <p:nvSpPr>
          <p:cNvPr id="13" name="Rectangle 17">
            <a:extLst>
              <a:ext uri="{FF2B5EF4-FFF2-40B4-BE49-F238E27FC236}">
                <a16:creationId xmlns:a16="http://schemas.microsoft.com/office/drawing/2014/main" id="{BEFF7CC8-6B2D-4561-BE53-11676DB49511}"/>
              </a:ext>
            </a:extLst>
          </p:cNvPr>
          <p:cNvSpPr>
            <a:spLocks noChangeArrowheads="1"/>
          </p:cNvSpPr>
          <p:nvPr/>
        </p:nvSpPr>
        <p:spPr bwMode="auto">
          <a:xfrm>
            <a:off x="6805067" y="3129114"/>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000">
              <a:solidFill>
                <a:schemeClr val="tx2"/>
              </a:solidFill>
              <a:latin typeface="Liberation Sans" pitchFamily="34" charset="0"/>
            </a:endParaRPr>
          </a:p>
        </p:txBody>
      </p:sp>
      <p:sp>
        <p:nvSpPr>
          <p:cNvPr id="14" name="Rectangle 22">
            <a:extLst>
              <a:ext uri="{FF2B5EF4-FFF2-40B4-BE49-F238E27FC236}">
                <a16:creationId xmlns:a16="http://schemas.microsoft.com/office/drawing/2014/main" id="{30A0D2EF-3E65-4337-993C-3CAFD75D56BD}"/>
              </a:ext>
            </a:extLst>
          </p:cNvPr>
          <p:cNvSpPr>
            <a:spLocks noChangeArrowheads="1"/>
          </p:cNvSpPr>
          <p:nvPr/>
        </p:nvSpPr>
        <p:spPr bwMode="auto">
          <a:xfrm>
            <a:off x="4290467" y="6358303"/>
            <a:ext cx="184150" cy="39687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000">
              <a:solidFill>
                <a:schemeClr val="tx2"/>
              </a:solidFill>
              <a:latin typeface="Liberation Sans" pitchFamily="34" charset="0"/>
            </a:endParaRPr>
          </a:p>
        </p:txBody>
      </p:sp>
      <p:sp>
        <p:nvSpPr>
          <p:cNvPr id="15" name="Rectangle 3">
            <a:extLst>
              <a:ext uri="{FF2B5EF4-FFF2-40B4-BE49-F238E27FC236}">
                <a16:creationId xmlns:a16="http://schemas.microsoft.com/office/drawing/2014/main" id="{468C90A3-6B2D-4439-9289-171910B45843}"/>
              </a:ext>
            </a:extLst>
          </p:cNvPr>
          <p:cNvSpPr>
            <a:spLocks noChangeArrowheads="1"/>
          </p:cNvSpPr>
          <p:nvPr/>
        </p:nvSpPr>
        <p:spPr bwMode="auto">
          <a:xfrm>
            <a:off x="892174" y="1526291"/>
            <a:ext cx="3298825" cy="711200"/>
          </a:xfrm>
          <a:prstGeom prst="rect">
            <a:avLst/>
          </a:prstGeom>
          <a:solidFill>
            <a:schemeClr val="accent1"/>
          </a:solidFill>
          <a:ln w="12700">
            <a:solidFill>
              <a:schemeClr val="tx1"/>
            </a:solidFill>
            <a:miter lim="800000"/>
            <a:headEnd/>
            <a:tailEnd/>
          </a:ln>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a:latin typeface="Liberation Sans" pitchFamily="34" charset="0"/>
              </a:rPr>
              <a:t>Strategy as Decision</a:t>
            </a:r>
          </a:p>
          <a:p>
            <a:pPr>
              <a:spcBef>
                <a:spcPct val="0"/>
              </a:spcBef>
              <a:buFontTx/>
              <a:buNone/>
            </a:pPr>
            <a:r>
              <a:rPr lang="en-US" altLang="en-US" sz="2000">
                <a:latin typeface="Liberation Sans" pitchFamily="34" charset="0"/>
              </a:rPr>
              <a:t>Support</a:t>
            </a:r>
          </a:p>
        </p:txBody>
      </p:sp>
      <p:sp>
        <p:nvSpPr>
          <p:cNvPr id="16" name="Rectangle 4">
            <a:extLst>
              <a:ext uri="{FF2B5EF4-FFF2-40B4-BE49-F238E27FC236}">
                <a16:creationId xmlns:a16="http://schemas.microsoft.com/office/drawing/2014/main" id="{8581DD7E-3A6F-4278-9DEB-70BB5532BCDB}"/>
              </a:ext>
            </a:extLst>
          </p:cNvPr>
          <p:cNvSpPr>
            <a:spLocks noChangeArrowheads="1"/>
          </p:cNvSpPr>
          <p:nvPr/>
        </p:nvSpPr>
        <p:spPr bwMode="auto">
          <a:xfrm>
            <a:off x="893763" y="2939836"/>
            <a:ext cx="3221037" cy="711200"/>
          </a:xfrm>
          <a:prstGeom prst="rect">
            <a:avLst/>
          </a:prstGeom>
          <a:solidFill>
            <a:schemeClr val="accent1"/>
          </a:solidFill>
          <a:ln w="12700">
            <a:solidFill>
              <a:schemeClr val="tx1"/>
            </a:solidFill>
            <a:miter lim="800000"/>
            <a:headEnd/>
            <a:tailEnd/>
          </a:ln>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Liberation Sans" pitchFamily="34" charset="0"/>
              </a:rPr>
              <a:t>Strategy as Coordination</a:t>
            </a:r>
          </a:p>
          <a:p>
            <a:pPr>
              <a:spcBef>
                <a:spcPct val="0"/>
              </a:spcBef>
              <a:buFontTx/>
              <a:buNone/>
            </a:pPr>
            <a:r>
              <a:rPr lang="en-US" altLang="en-US" sz="2000" dirty="0">
                <a:latin typeface="Liberation Sans" pitchFamily="34" charset="0"/>
              </a:rPr>
              <a:t>and Communication</a:t>
            </a:r>
          </a:p>
        </p:txBody>
      </p:sp>
      <p:sp>
        <p:nvSpPr>
          <p:cNvPr id="17" name="Rectangle 5">
            <a:extLst>
              <a:ext uri="{FF2B5EF4-FFF2-40B4-BE49-F238E27FC236}">
                <a16:creationId xmlns:a16="http://schemas.microsoft.com/office/drawing/2014/main" id="{21283327-8FB6-4A99-BF03-9E205790E216}"/>
              </a:ext>
            </a:extLst>
          </p:cNvPr>
          <p:cNvSpPr>
            <a:spLocks noChangeArrowheads="1"/>
          </p:cNvSpPr>
          <p:nvPr/>
        </p:nvSpPr>
        <p:spPr bwMode="auto">
          <a:xfrm>
            <a:off x="892175" y="4616236"/>
            <a:ext cx="3298825" cy="406400"/>
          </a:xfrm>
          <a:prstGeom prst="rect">
            <a:avLst/>
          </a:prstGeom>
          <a:solidFill>
            <a:schemeClr val="accent1"/>
          </a:solidFill>
          <a:ln w="12700">
            <a:solidFill>
              <a:schemeClr val="tx1"/>
            </a:solidFill>
            <a:miter lim="800000"/>
            <a:headEnd/>
            <a:tailEnd/>
          </a:ln>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a:latin typeface="Liberation Sans" pitchFamily="34" charset="0"/>
              </a:rPr>
              <a:t> Strategy as Target</a:t>
            </a:r>
          </a:p>
        </p:txBody>
      </p:sp>
      <p:sp>
        <p:nvSpPr>
          <p:cNvPr id="18" name="AutoShape 6">
            <a:extLst>
              <a:ext uri="{FF2B5EF4-FFF2-40B4-BE49-F238E27FC236}">
                <a16:creationId xmlns:a16="http://schemas.microsoft.com/office/drawing/2014/main" id="{38696D25-95C7-40BC-A66E-24C732199CF8}"/>
              </a:ext>
            </a:extLst>
          </p:cNvPr>
          <p:cNvSpPr>
            <a:spLocks noChangeArrowheads="1"/>
          </p:cNvSpPr>
          <p:nvPr/>
        </p:nvSpPr>
        <p:spPr bwMode="auto">
          <a:xfrm>
            <a:off x="4191000" y="4540036"/>
            <a:ext cx="1393825" cy="520700"/>
          </a:xfrm>
          <a:prstGeom prst="rightArrow">
            <a:avLst>
              <a:gd name="adj1" fmla="val 50000"/>
              <a:gd name="adj2" fmla="val 133928"/>
            </a:avLst>
          </a:prstGeom>
          <a:solidFill>
            <a:schemeClr val="tx2"/>
          </a:solidFill>
          <a:ln w="1270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000">
              <a:solidFill>
                <a:schemeClr val="tx2"/>
              </a:solidFill>
              <a:latin typeface="Liberation Sans" pitchFamily="34" charset="0"/>
            </a:endParaRPr>
          </a:p>
        </p:txBody>
      </p:sp>
      <p:sp>
        <p:nvSpPr>
          <p:cNvPr id="19" name="AutoShape 7">
            <a:extLst>
              <a:ext uri="{FF2B5EF4-FFF2-40B4-BE49-F238E27FC236}">
                <a16:creationId xmlns:a16="http://schemas.microsoft.com/office/drawing/2014/main" id="{47BC300D-F6B4-4615-9283-1ECA929F83F0}"/>
              </a:ext>
            </a:extLst>
          </p:cNvPr>
          <p:cNvSpPr>
            <a:spLocks noChangeArrowheads="1"/>
          </p:cNvSpPr>
          <p:nvPr/>
        </p:nvSpPr>
        <p:spPr bwMode="auto">
          <a:xfrm>
            <a:off x="4191000" y="1644436"/>
            <a:ext cx="1393825" cy="520700"/>
          </a:xfrm>
          <a:prstGeom prst="rightArrow">
            <a:avLst>
              <a:gd name="adj1" fmla="val 50000"/>
              <a:gd name="adj2" fmla="val 133928"/>
            </a:avLst>
          </a:prstGeom>
          <a:solidFill>
            <a:schemeClr val="tx2"/>
          </a:solidFill>
          <a:ln w="1270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000">
              <a:solidFill>
                <a:schemeClr val="tx2"/>
              </a:solidFill>
              <a:latin typeface="Liberation Sans" pitchFamily="34" charset="0"/>
            </a:endParaRPr>
          </a:p>
        </p:txBody>
      </p:sp>
      <p:sp>
        <p:nvSpPr>
          <p:cNvPr id="20" name="AutoShape 8">
            <a:extLst>
              <a:ext uri="{FF2B5EF4-FFF2-40B4-BE49-F238E27FC236}">
                <a16:creationId xmlns:a16="http://schemas.microsoft.com/office/drawing/2014/main" id="{1BD6A85A-779E-4D1B-B6BA-2366213F1E94}"/>
              </a:ext>
            </a:extLst>
          </p:cNvPr>
          <p:cNvSpPr>
            <a:spLocks noChangeArrowheads="1"/>
          </p:cNvSpPr>
          <p:nvPr/>
        </p:nvSpPr>
        <p:spPr bwMode="auto">
          <a:xfrm>
            <a:off x="4114800" y="3022386"/>
            <a:ext cx="1400175" cy="520700"/>
          </a:xfrm>
          <a:prstGeom prst="rightArrow">
            <a:avLst>
              <a:gd name="adj1" fmla="val 50000"/>
              <a:gd name="adj2" fmla="val 134538"/>
            </a:avLst>
          </a:prstGeom>
          <a:solidFill>
            <a:schemeClr val="tx2"/>
          </a:solidFill>
          <a:ln w="1270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000">
              <a:solidFill>
                <a:schemeClr val="tx2"/>
              </a:solidFill>
              <a:latin typeface="Liberation Sans" pitchFamily="34" charset="0"/>
            </a:endParaRPr>
          </a:p>
        </p:txBody>
      </p:sp>
      <p:sp>
        <p:nvSpPr>
          <p:cNvPr id="21" name="AutoShape 9">
            <a:extLst>
              <a:ext uri="{FF2B5EF4-FFF2-40B4-BE49-F238E27FC236}">
                <a16:creationId xmlns:a16="http://schemas.microsoft.com/office/drawing/2014/main" id="{843F6493-C773-40B1-93F7-DDE63B4A078E}"/>
              </a:ext>
            </a:extLst>
          </p:cNvPr>
          <p:cNvSpPr>
            <a:spLocks noChangeArrowheads="1"/>
          </p:cNvSpPr>
          <p:nvPr/>
        </p:nvSpPr>
        <p:spPr bwMode="auto">
          <a:xfrm>
            <a:off x="5105400" y="1415836"/>
            <a:ext cx="3894138" cy="1054100"/>
          </a:xfrm>
          <a:prstGeom prst="parallelogram">
            <a:avLst>
              <a:gd name="adj" fmla="val 92237"/>
            </a:avLst>
          </a:prstGeom>
          <a:solidFill>
            <a:schemeClr val="accent1"/>
          </a:solidFill>
          <a:ln w="1270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000">
              <a:solidFill>
                <a:schemeClr val="tx2"/>
              </a:solidFill>
              <a:latin typeface="Liberation Sans" pitchFamily="34" charset="0"/>
            </a:endParaRPr>
          </a:p>
        </p:txBody>
      </p:sp>
      <p:sp>
        <p:nvSpPr>
          <p:cNvPr id="22" name="Rectangle 10">
            <a:extLst>
              <a:ext uri="{FF2B5EF4-FFF2-40B4-BE49-F238E27FC236}">
                <a16:creationId xmlns:a16="http://schemas.microsoft.com/office/drawing/2014/main" id="{7E0697D4-6FE8-4D09-A3BB-2C055499B732}"/>
              </a:ext>
            </a:extLst>
          </p:cNvPr>
          <p:cNvSpPr>
            <a:spLocks noChangeArrowheads="1"/>
          </p:cNvSpPr>
          <p:nvPr/>
        </p:nvSpPr>
        <p:spPr bwMode="auto">
          <a:xfrm>
            <a:off x="5770563" y="1593636"/>
            <a:ext cx="30734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Liberation Sans" pitchFamily="34" charset="0"/>
              </a:rPr>
              <a:t>  Improves the quality</a:t>
            </a:r>
          </a:p>
          <a:p>
            <a:pPr>
              <a:spcBef>
                <a:spcPct val="0"/>
              </a:spcBef>
              <a:buFontTx/>
              <a:buNone/>
            </a:pPr>
            <a:r>
              <a:rPr lang="en-US" altLang="en-US" sz="2000" dirty="0">
                <a:latin typeface="Liberation Sans" pitchFamily="34" charset="0"/>
              </a:rPr>
              <a:t>of decision making</a:t>
            </a:r>
          </a:p>
        </p:txBody>
      </p:sp>
      <p:sp>
        <p:nvSpPr>
          <p:cNvPr id="23" name="AutoShape 11">
            <a:extLst>
              <a:ext uri="{FF2B5EF4-FFF2-40B4-BE49-F238E27FC236}">
                <a16:creationId xmlns:a16="http://schemas.microsoft.com/office/drawing/2014/main" id="{736B8172-BAD4-4E2A-8255-7597E1778F9F}"/>
              </a:ext>
            </a:extLst>
          </p:cNvPr>
          <p:cNvSpPr>
            <a:spLocks noChangeArrowheads="1"/>
          </p:cNvSpPr>
          <p:nvPr/>
        </p:nvSpPr>
        <p:spPr bwMode="auto">
          <a:xfrm>
            <a:off x="4953000" y="2863636"/>
            <a:ext cx="3894138" cy="1054100"/>
          </a:xfrm>
          <a:prstGeom prst="parallelogram">
            <a:avLst>
              <a:gd name="adj" fmla="val 94084"/>
            </a:avLst>
          </a:prstGeom>
          <a:solidFill>
            <a:schemeClr val="accent1"/>
          </a:solidFill>
          <a:ln w="1270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000">
              <a:solidFill>
                <a:schemeClr val="tx2"/>
              </a:solidFill>
              <a:latin typeface="Liberation Sans" pitchFamily="34" charset="0"/>
            </a:endParaRPr>
          </a:p>
        </p:txBody>
      </p:sp>
      <p:sp>
        <p:nvSpPr>
          <p:cNvPr id="24" name="AutoShape 12">
            <a:extLst>
              <a:ext uri="{FF2B5EF4-FFF2-40B4-BE49-F238E27FC236}">
                <a16:creationId xmlns:a16="http://schemas.microsoft.com/office/drawing/2014/main" id="{18885818-8E7D-4190-9923-4A7C880FD2BC}"/>
              </a:ext>
            </a:extLst>
          </p:cNvPr>
          <p:cNvSpPr>
            <a:spLocks noChangeArrowheads="1"/>
          </p:cNvSpPr>
          <p:nvPr/>
        </p:nvSpPr>
        <p:spPr bwMode="auto">
          <a:xfrm>
            <a:off x="5029200" y="4387636"/>
            <a:ext cx="3894138" cy="1054100"/>
          </a:xfrm>
          <a:prstGeom prst="parallelogram">
            <a:avLst>
              <a:gd name="adj" fmla="val 94084"/>
            </a:avLst>
          </a:prstGeom>
          <a:solidFill>
            <a:schemeClr val="accent1"/>
          </a:solidFill>
          <a:ln w="1270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000">
              <a:solidFill>
                <a:schemeClr val="tx2"/>
              </a:solidFill>
              <a:latin typeface="Liberation Sans" pitchFamily="34" charset="0"/>
            </a:endParaRPr>
          </a:p>
        </p:txBody>
      </p:sp>
      <p:sp>
        <p:nvSpPr>
          <p:cNvPr id="25" name="Rectangle 13">
            <a:extLst>
              <a:ext uri="{FF2B5EF4-FFF2-40B4-BE49-F238E27FC236}">
                <a16:creationId xmlns:a16="http://schemas.microsoft.com/office/drawing/2014/main" id="{C179C1C4-CFDD-4C9E-BBD6-9502B97F0431}"/>
              </a:ext>
            </a:extLst>
          </p:cNvPr>
          <p:cNvSpPr>
            <a:spLocks noChangeArrowheads="1"/>
          </p:cNvSpPr>
          <p:nvPr/>
        </p:nvSpPr>
        <p:spPr bwMode="auto">
          <a:xfrm>
            <a:off x="5770563" y="3041436"/>
            <a:ext cx="26765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a:latin typeface="Liberation Sans" pitchFamily="34" charset="0"/>
              </a:rPr>
              <a:t>Creates consistency</a:t>
            </a:r>
          </a:p>
          <a:p>
            <a:pPr>
              <a:spcBef>
                <a:spcPct val="0"/>
              </a:spcBef>
              <a:buFontTx/>
              <a:buNone/>
            </a:pPr>
            <a:r>
              <a:rPr lang="en-US" altLang="en-US" sz="2000">
                <a:latin typeface="Liberation Sans" pitchFamily="34" charset="0"/>
              </a:rPr>
              <a:t>and unity</a:t>
            </a:r>
          </a:p>
        </p:txBody>
      </p:sp>
      <p:sp>
        <p:nvSpPr>
          <p:cNvPr id="26" name="Rectangle 14">
            <a:extLst>
              <a:ext uri="{FF2B5EF4-FFF2-40B4-BE49-F238E27FC236}">
                <a16:creationId xmlns:a16="http://schemas.microsoft.com/office/drawing/2014/main" id="{97E122F9-C922-458B-853D-D87C3EB04123}"/>
              </a:ext>
            </a:extLst>
          </p:cNvPr>
          <p:cNvSpPr>
            <a:spLocks noChangeArrowheads="1"/>
          </p:cNvSpPr>
          <p:nvPr/>
        </p:nvSpPr>
        <p:spPr bwMode="auto">
          <a:xfrm>
            <a:off x="5521325" y="4425736"/>
            <a:ext cx="3201988"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a:latin typeface="Liberation Sans" pitchFamily="34" charset="0"/>
              </a:rPr>
              <a:t>           Improves perform-</a:t>
            </a:r>
          </a:p>
          <a:p>
            <a:pPr>
              <a:spcBef>
                <a:spcPct val="0"/>
              </a:spcBef>
              <a:buFontTx/>
              <a:buNone/>
            </a:pPr>
            <a:r>
              <a:rPr lang="en-US" altLang="en-US" sz="2000">
                <a:latin typeface="Liberation Sans" pitchFamily="34" charset="0"/>
              </a:rPr>
              <a:t>      ance by setting </a:t>
            </a:r>
          </a:p>
          <a:p>
            <a:pPr>
              <a:spcBef>
                <a:spcPct val="0"/>
              </a:spcBef>
              <a:buFontTx/>
              <a:buNone/>
            </a:pPr>
            <a:r>
              <a:rPr lang="en-US" altLang="en-US" sz="2000">
                <a:latin typeface="Liberation Sans" pitchFamily="34" charset="0"/>
              </a:rPr>
              <a:t>high aspirations</a:t>
            </a:r>
          </a:p>
        </p:txBody>
      </p:sp>
      <p:sp>
        <p:nvSpPr>
          <p:cNvPr id="27" name="Rectangle 16">
            <a:extLst>
              <a:ext uri="{FF2B5EF4-FFF2-40B4-BE49-F238E27FC236}">
                <a16:creationId xmlns:a16="http://schemas.microsoft.com/office/drawing/2014/main" id="{5C921E5F-5EA2-4CD4-990B-123B252E4D4C}"/>
              </a:ext>
            </a:extLst>
          </p:cNvPr>
          <p:cNvSpPr>
            <a:spLocks noChangeArrowheads="1"/>
          </p:cNvSpPr>
          <p:nvPr/>
        </p:nvSpPr>
        <p:spPr bwMode="auto">
          <a:xfrm>
            <a:off x="1166109" y="412362"/>
            <a:ext cx="8997489" cy="708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b="1" dirty="0">
                <a:latin typeface="Arial" panose="020B0604020202020204" pitchFamily="34" charset="0"/>
                <a:cs typeface="Arial" panose="020B0604020202020204" pitchFamily="34" charset="0"/>
              </a:rPr>
              <a:t>Why Do Firms Need Strategy?</a:t>
            </a:r>
          </a:p>
        </p:txBody>
      </p:sp>
      <p:sp>
        <p:nvSpPr>
          <p:cNvPr id="28" name="Rectangle 17">
            <a:extLst>
              <a:ext uri="{FF2B5EF4-FFF2-40B4-BE49-F238E27FC236}">
                <a16:creationId xmlns:a16="http://schemas.microsoft.com/office/drawing/2014/main" id="{035A2B2D-9381-4D82-8545-4D7D79DD5A4C}"/>
              </a:ext>
            </a:extLst>
          </p:cNvPr>
          <p:cNvSpPr>
            <a:spLocks noChangeArrowheads="1"/>
          </p:cNvSpPr>
          <p:nvPr/>
        </p:nvSpPr>
        <p:spPr bwMode="auto">
          <a:xfrm>
            <a:off x="2397125" y="5386691"/>
            <a:ext cx="184150" cy="39687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000">
              <a:solidFill>
                <a:schemeClr val="tx2"/>
              </a:solidFill>
              <a:latin typeface="Liberation Sans" pitchFamily="34" charset="0"/>
            </a:endParaRPr>
          </a:p>
        </p:txBody>
      </p:sp>
      <p:sp>
        <p:nvSpPr>
          <p:cNvPr id="29" name="Footer Placeholder 4">
            <a:extLst>
              <a:ext uri="{FF2B5EF4-FFF2-40B4-BE49-F238E27FC236}">
                <a16:creationId xmlns:a16="http://schemas.microsoft.com/office/drawing/2014/main" id="{97B165AE-DE76-41D1-89A7-844FDB656699}"/>
              </a:ext>
            </a:extLst>
          </p:cNvPr>
          <p:cNvSpPr txBox="1">
            <a:spLocks noGrp="1"/>
          </p:cNvSpPr>
          <p:nvPr/>
        </p:nvSpPr>
        <p:spPr bwMode="auto">
          <a:xfrm>
            <a:off x="8843963" y="4587943"/>
            <a:ext cx="5029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200" b="0" dirty="0">
                <a:latin typeface="Liberation Sans" pitchFamily="34" charset="0"/>
              </a:rPr>
              <a:t>Copyright © 2022 John Wiley &amp; Sons, Inc. </a:t>
            </a:r>
          </a:p>
        </p:txBody>
      </p:sp>
      <p:sp>
        <p:nvSpPr>
          <p:cNvPr id="30" name="Rectangle 1">
            <a:extLst>
              <a:ext uri="{FF2B5EF4-FFF2-40B4-BE49-F238E27FC236}">
                <a16:creationId xmlns:a16="http://schemas.microsoft.com/office/drawing/2014/main" id="{90C00A14-640B-48AA-A0BC-5CA96048554B}"/>
              </a:ext>
            </a:extLst>
          </p:cNvPr>
          <p:cNvSpPr>
            <a:spLocks noChangeArrowheads="1"/>
          </p:cNvSpPr>
          <p:nvPr/>
        </p:nvSpPr>
        <p:spPr bwMode="auto">
          <a:xfrm>
            <a:off x="203200" y="138113"/>
            <a:ext cx="71770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GB" altLang="en-US" sz="2000" i="1">
                <a:solidFill>
                  <a:schemeClr val="tx2"/>
                </a:solidFill>
                <a:latin typeface="Liberation Sans" pitchFamily="34" charset="0"/>
                <a:cs typeface="Arial" panose="020B0604020202020204" pitchFamily="34" charset="0"/>
              </a:rPr>
              <a:t>STRATEGY TODAY</a:t>
            </a:r>
          </a:p>
        </p:txBody>
      </p:sp>
      <p:pic>
        <p:nvPicPr>
          <p:cNvPr id="2" name="Picture 1" descr="short orange tower">
            <a:extLst>
              <a:ext uri="{FF2B5EF4-FFF2-40B4-BE49-F238E27FC236}">
                <a16:creationId xmlns:a16="http://schemas.microsoft.com/office/drawing/2014/main" id="{A151CB01-EA99-CD7F-25D4-765999E28678}"/>
              </a:ext>
            </a:extLst>
          </p:cNvPr>
          <p:cNvPicPr>
            <a:picLocks noChangeAspect="1"/>
          </p:cNvPicPr>
          <p:nvPr/>
        </p:nvPicPr>
        <p:blipFill>
          <a:blip r:embed="rId4"/>
          <a:srcRect/>
          <a:stretch/>
        </p:blipFill>
        <p:spPr>
          <a:xfrm>
            <a:off x="11084876" y="5363376"/>
            <a:ext cx="548323" cy="1494624"/>
          </a:xfrm>
          <a:prstGeom prst="rect">
            <a:avLst/>
          </a:prstGeom>
        </p:spPr>
      </p:pic>
    </p:spTree>
    <p:extLst>
      <p:ext uri="{BB962C8B-B14F-4D97-AF65-F5344CB8AC3E}">
        <p14:creationId xmlns:p14="http://schemas.microsoft.com/office/powerpoint/2010/main" val="10634595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vy Footer Strip" descr="Footer navy">
            <a:extLst>
              <a:ext uri="{FF2B5EF4-FFF2-40B4-BE49-F238E27FC236}">
                <a16:creationId xmlns:a16="http://schemas.microsoft.com/office/drawing/2014/main" id="{A057C47D-3BC5-4D63-797F-B2600111FE62}"/>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mall White Logo" descr="Small WU logo">
            <a:extLst>
              <a:ext uri="{FF2B5EF4-FFF2-40B4-BE49-F238E27FC236}">
                <a16:creationId xmlns:a16="http://schemas.microsoft.com/office/drawing/2014/main" id="{67D4348E-3467-AFD9-7B49-FC071FCE4673}"/>
              </a:ext>
            </a:extLst>
          </p:cNvPr>
          <p:cNvPicPr>
            <a:picLocks noChangeAspect="1"/>
          </p:cNvPicPr>
          <p:nvPr/>
        </p:nvPicPr>
        <p:blipFill>
          <a:blip r:embed="rId3"/>
          <a:stretch>
            <a:fillRect/>
          </a:stretch>
        </p:blipFill>
        <p:spPr>
          <a:xfrm>
            <a:off x="534811" y="6217213"/>
            <a:ext cx="1801495" cy="397654"/>
          </a:xfrm>
          <a:prstGeom prst="rect">
            <a:avLst/>
          </a:prstGeom>
        </p:spPr>
      </p:pic>
      <p:sp>
        <p:nvSpPr>
          <p:cNvPr id="6" name="Rectangle 2">
            <a:extLst>
              <a:ext uri="{FF2B5EF4-FFF2-40B4-BE49-F238E27FC236}">
                <a16:creationId xmlns:a16="http://schemas.microsoft.com/office/drawing/2014/main" id="{420398E7-4728-474B-9889-435319B18192}"/>
              </a:ext>
            </a:extLst>
          </p:cNvPr>
          <p:cNvSpPr>
            <a:spLocks noChangeArrowheads="1"/>
          </p:cNvSpPr>
          <p:nvPr/>
        </p:nvSpPr>
        <p:spPr bwMode="auto">
          <a:xfrm>
            <a:off x="1166109" y="615604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000">
              <a:solidFill>
                <a:schemeClr val="tx2"/>
              </a:solidFill>
              <a:latin typeface="Liberation Sans" pitchFamily="34" charset="0"/>
            </a:endParaRPr>
          </a:p>
        </p:txBody>
      </p:sp>
      <p:sp>
        <p:nvSpPr>
          <p:cNvPr id="7" name="Rectangle 3">
            <a:extLst>
              <a:ext uri="{FF2B5EF4-FFF2-40B4-BE49-F238E27FC236}">
                <a16:creationId xmlns:a16="http://schemas.microsoft.com/office/drawing/2014/main" id="{9A9C2068-6E1A-4C29-8015-CA971F80DF2A}"/>
              </a:ext>
            </a:extLst>
          </p:cNvPr>
          <p:cNvSpPr>
            <a:spLocks noChangeArrowheads="1"/>
          </p:cNvSpPr>
          <p:nvPr/>
        </p:nvSpPr>
        <p:spPr bwMode="auto">
          <a:xfrm>
            <a:off x="3604509" y="615604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000">
              <a:solidFill>
                <a:schemeClr val="tx2"/>
              </a:solidFill>
              <a:latin typeface="Liberation Sans" pitchFamily="34" charset="0"/>
            </a:endParaRPr>
          </a:p>
        </p:txBody>
      </p:sp>
      <p:sp>
        <p:nvSpPr>
          <p:cNvPr id="8" name="Rectangle 19">
            <a:extLst>
              <a:ext uri="{FF2B5EF4-FFF2-40B4-BE49-F238E27FC236}">
                <a16:creationId xmlns:a16="http://schemas.microsoft.com/office/drawing/2014/main" id="{A61CC848-7FA1-413D-97D1-8D299D1495C3}"/>
              </a:ext>
            </a:extLst>
          </p:cNvPr>
          <p:cNvSpPr>
            <a:spLocks noChangeArrowheads="1"/>
          </p:cNvSpPr>
          <p:nvPr/>
        </p:nvSpPr>
        <p:spPr bwMode="auto">
          <a:xfrm>
            <a:off x="1404234" y="6125878"/>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000">
              <a:solidFill>
                <a:schemeClr val="tx2"/>
              </a:solidFill>
              <a:latin typeface="Liberation Sans" pitchFamily="34" charset="0"/>
            </a:endParaRPr>
          </a:p>
        </p:txBody>
      </p:sp>
      <p:sp>
        <p:nvSpPr>
          <p:cNvPr id="9" name="Rectangle 21">
            <a:extLst>
              <a:ext uri="{FF2B5EF4-FFF2-40B4-BE49-F238E27FC236}">
                <a16:creationId xmlns:a16="http://schemas.microsoft.com/office/drawing/2014/main" id="{8D50AA43-BE20-4539-9E93-088A2DD020F9}"/>
              </a:ext>
            </a:extLst>
          </p:cNvPr>
          <p:cNvSpPr>
            <a:spLocks noChangeArrowheads="1"/>
          </p:cNvSpPr>
          <p:nvPr/>
        </p:nvSpPr>
        <p:spPr bwMode="auto">
          <a:xfrm>
            <a:off x="5468234" y="67978"/>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000">
              <a:solidFill>
                <a:schemeClr val="tx2"/>
              </a:solidFill>
              <a:latin typeface="Liberation Sans" pitchFamily="34" charset="0"/>
            </a:endParaRPr>
          </a:p>
        </p:txBody>
      </p:sp>
      <p:sp>
        <p:nvSpPr>
          <p:cNvPr id="11" name="Rectangle 34">
            <a:extLst>
              <a:ext uri="{FF2B5EF4-FFF2-40B4-BE49-F238E27FC236}">
                <a16:creationId xmlns:a16="http://schemas.microsoft.com/office/drawing/2014/main" id="{181A6C89-E669-4D71-987C-ED81D654F3E5}"/>
              </a:ext>
            </a:extLst>
          </p:cNvPr>
          <p:cNvSpPr>
            <a:spLocks noChangeArrowheads="1"/>
          </p:cNvSpPr>
          <p:nvPr/>
        </p:nvSpPr>
        <p:spPr bwMode="auto">
          <a:xfrm>
            <a:off x="4109334" y="1490378"/>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000">
              <a:solidFill>
                <a:schemeClr val="tx2"/>
              </a:solidFill>
              <a:latin typeface="Liberation Sans" pitchFamily="34" charset="0"/>
            </a:endParaRPr>
          </a:p>
        </p:txBody>
      </p:sp>
      <p:sp>
        <p:nvSpPr>
          <p:cNvPr id="12" name="Rectangle 46">
            <a:extLst>
              <a:ext uri="{FF2B5EF4-FFF2-40B4-BE49-F238E27FC236}">
                <a16:creationId xmlns:a16="http://schemas.microsoft.com/office/drawing/2014/main" id="{303EDAEF-AB8A-4257-9AEA-724106183DF8}"/>
              </a:ext>
            </a:extLst>
          </p:cNvPr>
          <p:cNvSpPr>
            <a:spLocks noChangeArrowheads="1"/>
          </p:cNvSpPr>
          <p:nvPr/>
        </p:nvSpPr>
        <p:spPr bwMode="auto">
          <a:xfrm>
            <a:off x="3804534" y="1884078"/>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000">
              <a:solidFill>
                <a:schemeClr val="tx2"/>
              </a:solidFill>
              <a:latin typeface="Liberation Sans" pitchFamily="34" charset="0"/>
            </a:endParaRPr>
          </a:p>
        </p:txBody>
      </p:sp>
      <p:sp>
        <p:nvSpPr>
          <p:cNvPr id="13" name="Rectangle 4">
            <a:extLst>
              <a:ext uri="{FF2B5EF4-FFF2-40B4-BE49-F238E27FC236}">
                <a16:creationId xmlns:a16="http://schemas.microsoft.com/office/drawing/2014/main" id="{6E79DCB7-0E73-48D0-9D85-B9C2B488835A}"/>
              </a:ext>
            </a:extLst>
          </p:cNvPr>
          <p:cNvSpPr>
            <a:spLocks noChangeArrowheads="1"/>
          </p:cNvSpPr>
          <p:nvPr/>
        </p:nvSpPr>
        <p:spPr bwMode="auto">
          <a:xfrm>
            <a:off x="993229" y="776653"/>
            <a:ext cx="9144001"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ts val="1200"/>
              </a:spcBef>
              <a:buFontTx/>
              <a:buNone/>
            </a:pPr>
            <a:r>
              <a:rPr lang="en-US" altLang="en-US" sz="2800" dirty="0">
                <a:latin typeface="Liberation Sans" pitchFamily="34" charset="0"/>
              </a:rPr>
              <a:t>Strategy as the Link between the </a:t>
            </a:r>
          </a:p>
          <a:p>
            <a:pPr algn="ctr">
              <a:spcBef>
                <a:spcPct val="0"/>
              </a:spcBef>
              <a:buFontTx/>
              <a:buNone/>
            </a:pPr>
            <a:r>
              <a:rPr lang="en-US" altLang="en-US" sz="2800" dirty="0">
                <a:latin typeface="Liberation Sans" pitchFamily="34" charset="0"/>
              </a:rPr>
              <a:t>Firm and its Environment</a:t>
            </a:r>
          </a:p>
        </p:txBody>
      </p:sp>
      <p:sp>
        <p:nvSpPr>
          <p:cNvPr id="14" name="Rectangle 11">
            <a:extLst>
              <a:ext uri="{FF2B5EF4-FFF2-40B4-BE49-F238E27FC236}">
                <a16:creationId xmlns:a16="http://schemas.microsoft.com/office/drawing/2014/main" id="{D3180BB9-63BB-4A2E-95CA-AFDC248BE403}"/>
              </a:ext>
            </a:extLst>
          </p:cNvPr>
          <p:cNvSpPr>
            <a:spLocks noChangeArrowheads="1"/>
          </p:cNvSpPr>
          <p:nvPr/>
        </p:nvSpPr>
        <p:spPr bwMode="auto">
          <a:xfrm>
            <a:off x="1151980" y="2476865"/>
            <a:ext cx="2519362" cy="3025775"/>
          </a:xfrm>
          <a:prstGeom prst="rect">
            <a:avLst/>
          </a:prstGeom>
          <a:solidFill>
            <a:srgbClr val="FFFFFF"/>
          </a:solidFill>
          <a:ln w="25400">
            <a:solidFill>
              <a:schemeClr val="tx1"/>
            </a:solidFill>
            <a:miter lim="800000"/>
            <a:headEnd/>
            <a:tailEnd/>
          </a:ln>
          <a:effectLst>
            <a:outerShdw dist="107763" dir="2700000" algn="ctr" rotWithShape="0">
              <a:schemeClr val="bg2">
                <a:alpha val="50000"/>
              </a:schemeClr>
            </a:outerShdw>
          </a:effectLst>
        </p:spPr>
        <p:txBody>
          <a:bodyPr lIns="182880" tIns="228600" rIns="182880" bIns="137160">
            <a:spAutoFit/>
          </a:bodyPr>
          <a:lstStyle>
            <a:lvl1pPr defTabSz="762000">
              <a:spcBef>
                <a:spcPct val="20000"/>
              </a:spcBef>
              <a:buChar char="•"/>
              <a:defRPr sz="3200">
                <a:solidFill>
                  <a:schemeClr val="tx1"/>
                </a:solidFill>
                <a:latin typeface="Times New Roman" panose="02020603050405020304" pitchFamily="18" charset="0"/>
              </a:defRPr>
            </a:lvl1pPr>
            <a:lvl2pPr marL="742950" indent="-285750" defTabSz="762000">
              <a:spcBef>
                <a:spcPct val="20000"/>
              </a:spcBef>
              <a:buChar char="–"/>
              <a:defRPr sz="2800">
                <a:solidFill>
                  <a:schemeClr val="tx1"/>
                </a:solidFill>
                <a:latin typeface="Times New Roman" panose="02020603050405020304" pitchFamily="18" charset="0"/>
              </a:defRPr>
            </a:lvl2pPr>
            <a:lvl3pPr marL="1143000" indent="-228600" defTabSz="762000">
              <a:spcBef>
                <a:spcPct val="20000"/>
              </a:spcBef>
              <a:buChar char="•"/>
              <a:defRPr sz="24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buFontTx/>
              <a:buNone/>
            </a:pPr>
            <a:r>
              <a:rPr lang="en-US" altLang="en-US" sz="2400">
                <a:latin typeface="Liberation Sans" pitchFamily="34" charset="0"/>
              </a:rPr>
              <a:t>THE FIRM</a:t>
            </a:r>
          </a:p>
          <a:p>
            <a:pPr>
              <a:spcBef>
                <a:spcPct val="60000"/>
              </a:spcBef>
              <a:buFontTx/>
              <a:buNone/>
            </a:pPr>
            <a:r>
              <a:rPr lang="en-US" altLang="en-US" sz="2000">
                <a:latin typeface="Liberation Sans" pitchFamily="34" charset="0"/>
              </a:rPr>
              <a:t> •</a:t>
            </a:r>
            <a:r>
              <a:rPr lang="en-US" altLang="en-US" sz="2000">
                <a:solidFill>
                  <a:schemeClr val="tx2"/>
                </a:solidFill>
                <a:latin typeface="Liberation Sans" pitchFamily="34" charset="0"/>
              </a:rPr>
              <a:t> </a:t>
            </a:r>
            <a:r>
              <a:rPr lang="en-US" altLang="en-US" sz="2000">
                <a:latin typeface="Liberation Sans" pitchFamily="34" charset="0"/>
              </a:rPr>
              <a:t>Goals &amp; </a:t>
            </a:r>
          </a:p>
          <a:p>
            <a:pPr>
              <a:spcBef>
                <a:spcPct val="0"/>
              </a:spcBef>
              <a:buFontTx/>
              <a:buNone/>
            </a:pPr>
            <a:r>
              <a:rPr lang="en-US" altLang="en-US" sz="2000">
                <a:latin typeface="Liberation Sans" pitchFamily="34" charset="0"/>
              </a:rPr>
              <a:t>   Values</a:t>
            </a:r>
          </a:p>
          <a:p>
            <a:pPr>
              <a:spcBef>
                <a:spcPct val="45000"/>
              </a:spcBef>
              <a:buFontTx/>
              <a:buNone/>
            </a:pPr>
            <a:r>
              <a:rPr lang="en-US" altLang="en-US" sz="2000">
                <a:latin typeface="Liberation Sans" pitchFamily="34" charset="0"/>
              </a:rPr>
              <a:t>•</a:t>
            </a:r>
            <a:r>
              <a:rPr lang="en-US" altLang="en-US" sz="2000">
                <a:solidFill>
                  <a:schemeClr val="tx2"/>
                </a:solidFill>
                <a:latin typeface="Liberation Sans" pitchFamily="34" charset="0"/>
              </a:rPr>
              <a:t> </a:t>
            </a:r>
            <a:r>
              <a:rPr lang="en-US" altLang="en-US" sz="2000">
                <a:latin typeface="Liberation Sans" pitchFamily="34" charset="0"/>
              </a:rPr>
              <a:t>Resources &amp;</a:t>
            </a:r>
          </a:p>
          <a:p>
            <a:pPr>
              <a:spcBef>
                <a:spcPct val="0"/>
              </a:spcBef>
              <a:buFontTx/>
              <a:buNone/>
            </a:pPr>
            <a:r>
              <a:rPr lang="en-US" altLang="en-US" sz="2000">
                <a:latin typeface="Liberation Sans" pitchFamily="34" charset="0"/>
              </a:rPr>
              <a:t>  Capabilities</a:t>
            </a:r>
          </a:p>
          <a:p>
            <a:pPr>
              <a:spcBef>
                <a:spcPct val="40000"/>
              </a:spcBef>
              <a:buFontTx/>
              <a:buNone/>
            </a:pPr>
            <a:r>
              <a:rPr lang="en-US" altLang="en-US" sz="2000">
                <a:latin typeface="Liberation Sans" pitchFamily="34" charset="0"/>
              </a:rPr>
              <a:t>•</a:t>
            </a:r>
            <a:r>
              <a:rPr lang="en-US" altLang="en-US" sz="2000">
                <a:solidFill>
                  <a:schemeClr val="tx2"/>
                </a:solidFill>
                <a:latin typeface="Liberation Sans" pitchFamily="34" charset="0"/>
              </a:rPr>
              <a:t> </a:t>
            </a:r>
            <a:r>
              <a:rPr lang="en-US" altLang="en-US" sz="2000">
                <a:latin typeface="Liberation Sans" pitchFamily="34" charset="0"/>
              </a:rPr>
              <a:t>Structure &amp; </a:t>
            </a:r>
          </a:p>
          <a:p>
            <a:pPr>
              <a:spcBef>
                <a:spcPct val="0"/>
              </a:spcBef>
              <a:buFontTx/>
              <a:buNone/>
            </a:pPr>
            <a:r>
              <a:rPr lang="en-US" altLang="en-US" sz="2000">
                <a:latin typeface="Liberation Sans" pitchFamily="34" charset="0"/>
              </a:rPr>
              <a:t>  Systems</a:t>
            </a:r>
          </a:p>
        </p:txBody>
      </p:sp>
      <p:sp>
        <p:nvSpPr>
          <p:cNvPr id="15" name="Rectangle 12">
            <a:extLst>
              <a:ext uri="{FF2B5EF4-FFF2-40B4-BE49-F238E27FC236}">
                <a16:creationId xmlns:a16="http://schemas.microsoft.com/office/drawing/2014/main" id="{11202854-BC24-4CD4-B150-86914AAD4099}"/>
              </a:ext>
            </a:extLst>
          </p:cNvPr>
          <p:cNvSpPr>
            <a:spLocks noChangeArrowheads="1"/>
          </p:cNvSpPr>
          <p:nvPr/>
        </p:nvSpPr>
        <p:spPr bwMode="auto">
          <a:xfrm>
            <a:off x="7511505" y="2491153"/>
            <a:ext cx="2459037" cy="3011487"/>
          </a:xfrm>
          <a:prstGeom prst="rect">
            <a:avLst/>
          </a:prstGeom>
          <a:solidFill>
            <a:srgbClr val="FFFFFF"/>
          </a:solidFill>
          <a:ln w="25400">
            <a:solidFill>
              <a:schemeClr val="tx1"/>
            </a:solidFill>
            <a:miter lim="800000"/>
            <a:headEnd/>
            <a:tailEnd/>
          </a:ln>
          <a:effectLst>
            <a:outerShdw dist="107763" dir="2700000" algn="ctr" rotWithShape="0">
              <a:schemeClr val="bg2">
                <a:alpha val="50000"/>
              </a:schemeClr>
            </a:outerShdw>
          </a:effectLst>
        </p:spPr>
        <p:txBody>
          <a:bodyPr wrap="none" lIns="90488" tIns="228600" rIns="90488" bIns="320040">
            <a:spAutoFit/>
          </a:bodyPr>
          <a:lstStyle/>
          <a:p>
            <a:pPr defTabSz="762000">
              <a:defRPr/>
            </a:pPr>
            <a:r>
              <a:rPr lang="en-US" sz="2400">
                <a:solidFill>
                  <a:schemeClr val="tx1"/>
                </a:solidFill>
                <a:latin typeface="Liberation Sans"/>
              </a:rPr>
              <a:t>         THE </a:t>
            </a:r>
          </a:p>
          <a:p>
            <a:pPr defTabSz="762000">
              <a:defRPr/>
            </a:pPr>
            <a:r>
              <a:rPr lang="en-US" sz="2400">
                <a:solidFill>
                  <a:schemeClr val="tx1"/>
                </a:solidFill>
                <a:latin typeface="Liberation Sans"/>
              </a:rPr>
              <a:t>    INDUSTRY</a:t>
            </a:r>
          </a:p>
          <a:p>
            <a:pPr defTabSz="762000">
              <a:defRPr/>
            </a:pPr>
            <a:r>
              <a:rPr lang="en-US" sz="2400">
                <a:solidFill>
                  <a:schemeClr val="tx1"/>
                </a:solidFill>
                <a:latin typeface="Liberation Sans"/>
              </a:rPr>
              <a:t>ENVIRONMENT</a:t>
            </a:r>
          </a:p>
          <a:p>
            <a:pPr marL="144000" defTabSz="762000">
              <a:spcBef>
                <a:spcPct val="60000"/>
              </a:spcBef>
              <a:defRPr/>
            </a:pPr>
            <a:r>
              <a:rPr lang="en-US">
                <a:solidFill>
                  <a:schemeClr val="tx1"/>
                </a:solidFill>
                <a:latin typeface="Liberation Sans"/>
                <a:cs typeface="Arial" charset="0"/>
              </a:rPr>
              <a:t>• </a:t>
            </a:r>
            <a:r>
              <a:rPr lang="en-US">
                <a:solidFill>
                  <a:schemeClr val="tx1"/>
                </a:solidFill>
                <a:latin typeface="Liberation Sans"/>
              </a:rPr>
              <a:t>Competitors</a:t>
            </a:r>
          </a:p>
          <a:p>
            <a:pPr marL="144000" defTabSz="762000">
              <a:spcBef>
                <a:spcPct val="40000"/>
              </a:spcBef>
              <a:defRPr/>
            </a:pPr>
            <a:r>
              <a:rPr lang="en-US">
                <a:solidFill>
                  <a:schemeClr val="tx1"/>
                </a:solidFill>
                <a:latin typeface="Liberation Sans"/>
              </a:rPr>
              <a:t>•</a:t>
            </a:r>
            <a:r>
              <a:rPr lang="en-US">
                <a:latin typeface="Liberation Sans"/>
              </a:rPr>
              <a:t> </a:t>
            </a:r>
            <a:r>
              <a:rPr lang="en-US">
                <a:solidFill>
                  <a:schemeClr val="tx1"/>
                </a:solidFill>
                <a:latin typeface="Liberation Sans"/>
              </a:rPr>
              <a:t>Customers</a:t>
            </a:r>
          </a:p>
          <a:p>
            <a:pPr marL="144000" defTabSz="762000">
              <a:spcBef>
                <a:spcPct val="40000"/>
              </a:spcBef>
              <a:defRPr/>
            </a:pPr>
            <a:r>
              <a:rPr lang="en-US">
                <a:solidFill>
                  <a:schemeClr val="tx1"/>
                </a:solidFill>
                <a:latin typeface="Liberation Sans"/>
              </a:rPr>
              <a:t>•</a:t>
            </a:r>
            <a:r>
              <a:rPr lang="en-US">
                <a:latin typeface="Liberation Sans"/>
              </a:rPr>
              <a:t> </a:t>
            </a:r>
            <a:r>
              <a:rPr lang="en-US">
                <a:solidFill>
                  <a:schemeClr val="tx1"/>
                </a:solidFill>
                <a:latin typeface="Liberation Sans"/>
              </a:rPr>
              <a:t>Suppliers</a:t>
            </a:r>
          </a:p>
        </p:txBody>
      </p:sp>
      <p:sp>
        <p:nvSpPr>
          <p:cNvPr id="16" name="Rectangle 13">
            <a:extLst>
              <a:ext uri="{FF2B5EF4-FFF2-40B4-BE49-F238E27FC236}">
                <a16:creationId xmlns:a16="http://schemas.microsoft.com/office/drawing/2014/main" id="{E055DA0F-EA9C-4955-A200-18865A0147C2}"/>
              </a:ext>
            </a:extLst>
          </p:cNvPr>
          <p:cNvSpPr>
            <a:spLocks noChangeArrowheads="1"/>
          </p:cNvSpPr>
          <p:nvPr/>
        </p:nvSpPr>
        <p:spPr bwMode="auto">
          <a:xfrm>
            <a:off x="4795292" y="3775440"/>
            <a:ext cx="1563688" cy="3937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3200">
                <a:solidFill>
                  <a:schemeClr val="tx1"/>
                </a:solidFill>
                <a:latin typeface="Times New Roman" panose="02020603050405020304" pitchFamily="18" charset="0"/>
              </a:defRPr>
            </a:lvl1pPr>
            <a:lvl2pPr marL="742950" indent="-285750" defTabSz="762000">
              <a:spcBef>
                <a:spcPct val="20000"/>
              </a:spcBef>
              <a:buChar char="–"/>
              <a:defRPr sz="2800">
                <a:solidFill>
                  <a:schemeClr val="tx1"/>
                </a:solidFill>
                <a:latin typeface="Times New Roman" panose="02020603050405020304" pitchFamily="18" charset="0"/>
              </a:defRPr>
            </a:lvl2pPr>
            <a:lvl3pPr marL="1143000" indent="-228600" defTabSz="762000">
              <a:spcBef>
                <a:spcPct val="20000"/>
              </a:spcBef>
              <a:buChar char="•"/>
              <a:defRPr sz="24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a:latin typeface="Liberation Sans" pitchFamily="34" charset="0"/>
              </a:rPr>
              <a:t>STRATEGY</a:t>
            </a:r>
          </a:p>
        </p:txBody>
      </p:sp>
      <p:sp>
        <p:nvSpPr>
          <p:cNvPr id="17" name="Oval 14">
            <a:extLst>
              <a:ext uri="{FF2B5EF4-FFF2-40B4-BE49-F238E27FC236}">
                <a16:creationId xmlns:a16="http://schemas.microsoft.com/office/drawing/2014/main" id="{44BD165B-9B1D-430D-A294-60992A304EB6}"/>
              </a:ext>
            </a:extLst>
          </p:cNvPr>
          <p:cNvSpPr>
            <a:spLocks noChangeArrowheads="1"/>
          </p:cNvSpPr>
          <p:nvPr/>
        </p:nvSpPr>
        <p:spPr bwMode="auto">
          <a:xfrm>
            <a:off x="4509542" y="3445240"/>
            <a:ext cx="2133600" cy="1219200"/>
          </a:xfrm>
          <a:prstGeom prst="ellipse">
            <a:avLst/>
          </a:prstGeom>
          <a:solidFill>
            <a:srgbClr val="FFFFFF"/>
          </a:solidFill>
          <a:ln w="25400">
            <a:solidFill>
              <a:schemeClr val="tx1"/>
            </a:solidFill>
            <a:round/>
            <a:headEnd/>
            <a:tailEnd/>
          </a:ln>
          <a:effectLst>
            <a:outerShdw dist="107763" dir="2700000" algn="ctr" rotWithShape="0">
              <a:schemeClr val="bg2">
                <a:alpha val="50000"/>
              </a:schemeClr>
            </a:outerShdw>
          </a:effec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800">
                <a:latin typeface="Liberation Sans" pitchFamily="34" charset="0"/>
              </a:rPr>
              <a:t>STRATEGY</a:t>
            </a:r>
          </a:p>
        </p:txBody>
      </p:sp>
      <p:sp>
        <p:nvSpPr>
          <p:cNvPr id="18" name="AutoShape 15">
            <a:extLst>
              <a:ext uri="{FF2B5EF4-FFF2-40B4-BE49-F238E27FC236}">
                <a16:creationId xmlns:a16="http://schemas.microsoft.com/office/drawing/2014/main" id="{D4E8009F-AA7A-4F6E-9B43-063BC68E2DD7}"/>
              </a:ext>
            </a:extLst>
          </p:cNvPr>
          <p:cNvSpPr>
            <a:spLocks noChangeArrowheads="1"/>
          </p:cNvSpPr>
          <p:nvPr/>
        </p:nvSpPr>
        <p:spPr bwMode="auto">
          <a:xfrm>
            <a:off x="3747542" y="3696065"/>
            <a:ext cx="685800" cy="793750"/>
          </a:xfrm>
          <a:prstGeom prst="leftRightArrow">
            <a:avLst>
              <a:gd name="adj1" fmla="val 50000"/>
              <a:gd name="adj2" fmla="val 25714"/>
            </a:avLst>
          </a:prstGeom>
          <a:solidFill>
            <a:schemeClr val="accent2"/>
          </a:solidFill>
          <a:ln w="12700">
            <a:solidFill>
              <a:schemeClr val="tx1"/>
            </a:solidFill>
            <a:miter lim="800000"/>
            <a:headEnd/>
            <a:tailEnd/>
          </a:ln>
          <a:effectLst>
            <a:outerShdw blurRad="50800" dist="38100" dir="2700000" algn="tl" rotWithShape="0">
              <a:prstClr val="black">
                <a:alpha val="40000"/>
              </a:prstClr>
            </a:outerShdw>
          </a:effectLst>
        </p:spPr>
        <p:txBody>
          <a:bodyPr anchor="ctr">
            <a:spAutoFit/>
          </a:bodyPr>
          <a:lstStyle>
            <a:lvl1pPr>
              <a:defRPr sz="2000" b="1">
                <a:solidFill>
                  <a:schemeClr val="tx2"/>
                </a:solidFill>
                <a:latin typeface="Calibri" panose="020F0502020204030204" pitchFamily="34" charset="0"/>
              </a:defRPr>
            </a:lvl1pPr>
            <a:lvl2pPr marL="742950" indent="-285750">
              <a:defRPr sz="2000" b="1">
                <a:solidFill>
                  <a:schemeClr val="tx2"/>
                </a:solidFill>
                <a:latin typeface="Calibri" panose="020F0502020204030204" pitchFamily="34" charset="0"/>
              </a:defRPr>
            </a:lvl2pPr>
            <a:lvl3pPr marL="1143000" indent="-228600">
              <a:defRPr sz="2000" b="1">
                <a:solidFill>
                  <a:schemeClr val="tx2"/>
                </a:solidFill>
                <a:latin typeface="Calibri" panose="020F0502020204030204" pitchFamily="34" charset="0"/>
              </a:defRPr>
            </a:lvl3pPr>
            <a:lvl4pPr marL="1600200" indent="-228600">
              <a:defRPr sz="2000" b="1">
                <a:solidFill>
                  <a:schemeClr val="tx2"/>
                </a:solidFill>
                <a:latin typeface="Calibri" panose="020F0502020204030204" pitchFamily="34" charset="0"/>
              </a:defRPr>
            </a:lvl4pPr>
            <a:lvl5pPr marL="2057400" indent="-228600">
              <a:defRPr sz="2000" b="1">
                <a:solidFill>
                  <a:schemeClr val="tx2"/>
                </a:solidFill>
                <a:latin typeface="Calibri" panose="020F0502020204030204" pitchFamily="34" charset="0"/>
              </a:defRPr>
            </a:lvl5pPr>
            <a:lvl6pPr marL="2514600" indent="-228600" algn="ctr" eaLnBrk="0" fontAlgn="base" hangingPunct="0">
              <a:spcBef>
                <a:spcPct val="0"/>
              </a:spcBef>
              <a:spcAft>
                <a:spcPct val="0"/>
              </a:spcAft>
              <a:defRPr sz="2000" b="1">
                <a:solidFill>
                  <a:schemeClr val="tx2"/>
                </a:solidFill>
                <a:latin typeface="Calibri" panose="020F0502020204030204" pitchFamily="34" charset="0"/>
              </a:defRPr>
            </a:lvl6pPr>
            <a:lvl7pPr marL="2971800" indent="-228600" algn="ctr" eaLnBrk="0" fontAlgn="base" hangingPunct="0">
              <a:spcBef>
                <a:spcPct val="0"/>
              </a:spcBef>
              <a:spcAft>
                <a:spcPct val="0"/>
              </a:spcAft>
              <a:defRPr sz="2000" b="1">
                <a:solidFill>
                  <a:schemeClr val="tx2"/>
                </a:solidFill>
                <a:latin typeface="Calibri" panose="020F0502020204030204" pitchFamily="34" charset="0"/>
              </a:defRPr>
            </a:lvl7pPr>
            <a:lvl8pPr marL="3429000" indent="-228600" algn="ctr" eaLnBrk="0" fontAlgn="base" hangingPunct="0">
              <a:spcBef>
                <a:spcPct val="0"/>
              </a:spcBef>
              <a:spcAft>
                <a:spcPct val="0"/>
              </a:spcAft>
              <a:defRPr sz="2000" b="1">
                <a:solidFill>
                  <a:schemeClr val="tx2"/>
                </a:solidFill>
                <a:latin typeface="Calibri" panose="020F0502020204030204" pitchFamily="34" charset="0"/>
              </a:defRPr>
            </a:lvl8pPr>
            <a:lvl9pPr marL="3886200" indent="-228600" algn="ctr" eaLnBrk="0" fontAlgn="base" hangingPunct="0">
              <a:spcBef>
                <a:spcPct val="0"/>
              </a:spcBef>
              <a:spcAft>
                <a:spcPct val="0"/>
              </a:spcAft>
              <a:defRPr sz="2000" b="1">
                <a:solidFill>
                  <a:schemeClr val="tx2"/>
                </a:solidFill>
                <a:latin typeface="Calibri" panose="020F0502020204030204" pitchFamily="34" charset="0"/>
              </a:defRPr>
            </a:lvl9pPr>
          </a:lstStyle>
          <a:p>
            <a:pPr algn="ctr">
              <a:defRPr/>
            </a:pPr>
            <a:endParaRPr lang="en-US" altLang="en-US">
              <a:latin typeface="Liberation Sans"/>
            </a:endParaRPr>
          </a:p>
        </p:txBody>
      </p:sp>
      <p:sp>
        <p:nvSpPr>
          <p:cNvPr id="19" name="Rectangle 17">
            <a:extLst>
              <a:ext uri="{FF2B5EF4-FFF2-40B4-BE49-F238E27FC236}">
                <a16:creationId xmlns:a16="http://schemas.microsoft.com/office/drawing/2014/main" id="{077437F9-1486-4840-B27A-DF6B4D5979A2}"/>
              </a:ext>
            </a:extLst>
          </p:cNvPr>
          <p:cNvSpPr>
            <a:spLocks noChangeArrowheads="1"/>
          </p:cNvSpPr>
          <p:nvPr/>
        </p:nvSpPr>
        <p:spPr bwMode="auto">
          <a:xfrm>
            <a:off x="6805067" y="3846878"/>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000">
              <a:solidFill>
                <a:schemeClr val="tx2"/>
              </a:solidFill>
              <a:latin typeface="Liberation Sans" pitchFamily="34" charset="0"/>
            </a:endParaRPr>
          </a:p>
        </p:txBody>
      </p:sp>
      <p:sp>
        <p:nvSpPr>
          <p:cNvPr id="20" name="AutoShape 18">
            <a:extLst>
              <a:ext uri="{FF2B5EF4-FFF2-40B4-BE49-F238E27FC236}">
                <a16:creationId xmlns:a16="http://schemas.microsoft.com/office/drawing/2014/main" id="{F3B19CC1-705C-4601-9561-F2AEB017F764}"/>
              </a:ext>
            </a:extLst>
          </p:cNvPr>
          <p:cNvSpPr>
            <a:spLocks noChangeArrowheads="1"/>
          </p:cNvSpPr>
          <p:nvPr/>
        </p:nvSpPr>
        <p:spPr bwMode="auto">
          <a:xfrm>
            <a:off x="6644730" y="3618278"/>
            <a:ext cx="685800" cy="793750"/>
          </a:xfrm>
          <a:prstGeom prst="leftRightArrow">
            <a:avLst>
              <a:gd name="adj1" fmla="val 50000"/>
              <a:gd name="adj2" fmla="val 25714"/>
            </a:avLst>
          </a:prstGeom>
          <a:solidFill>
            <a:schemeClr val="accent2"/>
          </a:solidFill>
          <a:ln w="12700">
            <a:solidFill>
              <a:schemeClr val="tx1"/>
            </a:solidFill>
            <a:miter lim="800000"/>
            <a:headEnd/>
            <a:tailEnd/>
          </a:ln>
          <a:effectLst>
            <a:outerShdw blurRad="50800" dist="38100" dir="2700000" algn="tl" rotWithShape="0">
              <a:prstClr val="black">
                <a:alpha val="40000"/>
              </a:prstClr>
            </a:outerShdw>
          </a:effectLst>
        </p:spPr>
        <p:txBody>
          <a:bodyPr anchor="ctr">
            <a:spAutoFit/>
          </a:bodyPr>
          <a:lstStyle>
            <a:lvl1pPr>
              <a:defRPr sz="2000" b="1">
                <a:solidFill>
                  <a:schemeClr val="tx2"/>
                </a:solidFill>
                <a:latin typeface="Calibri" panose="020F0502020204030204" pitchFamily="34" charset="0"/>
              </a:defRPr>
            </a:lvl1pPr>
            <a:lvl2pPr marL="742950" indent="-285750">
              <a:defRPr sz="2000" b="1">
                <a:solidFill>
                  <a:schemeClr val="tx2"/>
                </a:solidFill>
                <a:latin typeface="Calibri" panose="020F0502020204030204" pitchFamily="34" charset="0"/>
              </a:defRPr>
            </a:lvl2pPr>
            <a:lvl3pPr marL="1143000" indent="-228600">
              <a:defRPr sz="2000" b="1">
                <a:solidFill>
                  <a:schemeClr val="tx2"/>
                </a:solidFill>
                <a:latin typeface="Calibri" panose="020F0502020204030204" pitchFamily="34" charset="0"/>
              </a:defRPr>
            </a:lvl3pPr>
            <a:lvl4pPr marL="1600200" indent="-228600">
              <a:defRPr sz="2000" b="1">
                <a:solidFill>
                  <a:schemeClr val="tx2"/>
                </a:solidFill>
                <a:latin typeface="Calibri" panose="020F0502020204030204" pitchFamily="34" charset="0"/>
              </a:defRPr>
            </a:lvl4pPr>
            <a:lvl5pPr marL="2057400" indent="-228600">
              <a:defRPr sz="2000" b="1">
                <a:solidFill>
                  <a:schemeClr val="tx2"/>
                </a:solidFill>
                <a:latin typeface="Calibri" panose="020F0502020204030204" pitchFamily="34" charset="0"/>
              </a:defRPr>
            </a:lvl5pPr>
            <a:lvl6pPr marL="2514600" indent="-228600" algn="ctr" eaLnBrk="0" fontAlgn="base" hangingPunct="0">
              <a:spcBef>
                <a:spcPct val="0"/>
              </a:spcBef>
              <a:spcAft>
                <a:spcPct val="0"/>
              </a:spcAft>
              <a:defRPr sz="2000" b="1">
                <a:solidFill>
                  <a:schemeClr val="tx2"/>
                </a:solidFill>
                <a:latin typeface="Calibri" panose="020F0502020204030204" pitchFamily="34" charset="0"/>
              </a:defRPr>
            </a:lvl6pPr>
            <a:lvl7pPr marL="2971800" indent="-228600" algn="ctr" eaLnBrk="0" fontAlgn="base" hangingPunct="0">
              <a:spcBef>
                <a:spcPct val="0"/>
              </a:spcBef>
              <a:spcAft>
                <a:spcPct val="0"/>
              </a:spcAft>
              <a:defRPr sz="2000" b="1">
                <a:solidFill>
                  <a:schemeClr val="tx2"/>
                </a:solidFill>
                <a:latin typeface="Calibri" panose="020F0502020204030204" pitchFamily="34" charset="0"/>
              </a:defRPr>
            </a:lvl7pPr>
            <a:lvl8pPr marL="3429000" indent="-228600" algn="ctr" eaLnBrk="0" fontAlgn="base" hangingPunct="0">
              <a:spcBef>
                <a:spcPct val="0"/>
              </a:spcBef>
              <a:spcAft>
                <a:spcPct val="0"/>
              </a:spcAft>
              <a:defRPr sz="2000" b="1">
                <a:solidFill>
                  <a:schemeClr val="tx2"/>
                </a:solidFill>
                <a:latin typeface="Calibri" panose="020F0502020204030204" pitchFamily="34" charset="0"/>
              </a:defRPr>
            </a:lvl8pPr>
            <a:lvl9pPr marL="3886200" indent="-228600" algn="ctr" eaLnBrk="0" fontAlgn="base" hangingPunct="0">
              <a:spcBef>
                <a:spcPct val="0"/>
              </a:spcBef>
              <a:spcAft>
                <a:spcPct val="0"/>
              </a:spcAft>
              <a:defRPr sz="2000" b="1">
                <a:solidFill>
                  <a:schemeClr val="tx2"/>
                </a:solidFill>
                <a:latin typeface="Calibri" panose="020F0502020204030204" pitchFamily="34" charset="0"/>
              </a:defRPr>
            </a:lvl9pPr>
          </a:lstStyle>
          <a:p>
            <a:pPr algn="ctr">
              <a:defRPr/>
            </a:pPr>
            <a:endParaRPr lang="en-US" altLang="en-US">
              <a:latin typeface="Liberation Sans"/>
            </a:endParaRPr>
          </a:p>
        </p:txBody>
      </p:sp>
      <p:sp>
        <p:nvSpPr>
          <p:cNvPr id="21" name="Rectangle 22">
            <a:extLst>
              <a:ext uri="{FF2B5EF4-FFF2-40B4-BE49-F238E27FC236}">
                <a16:creationId xmlns:a16="http://schemas.microsoft.com/office/drawing/2014/main" id="{477D143C-690A-4B59-8154-D50F28C7BCA3}"/>
              </a:ext>
            </a:extLst>
          </p:cNvPr>
          <p:cNvSpPr>
            <a:spLocks noChangeArrowheads="1"/>
          </p:cNvSpPr>
          <p:nvPr/>
        </p:nvSpPr>
        <p:spPr bwMode="auto">
          <a:xfrm>
            <a:off x="4290467" y="6358303"/>
            <a:ext cx="184150" cy="39687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000">
              <a:solidFill>
                <a:schemeClr val="tx2"/>
              </a:solidFill>
              <a:latin typeface="Liberation Sans" pitchFamily="34" charset="0"/>
            </a:endParaRPr>
          </a:p>
        </p:txBody>
      </p:sp>
      <p:sp>
        <p:nvSpPr>
          <p:cNvPr id="22" name="Footer Placeholder 4">
            <a:extLst>
              <a:ext uri="{FF2B5EF4-FFF2-40B4-BE49-F238E27FC236}">
                <a16:creationId xmlns:a16="http://schemas.microsoft.com/office/drawing/2014/main" id="{7DD78D97-1AD4-446B-ADCB-8CCAFCD79680}"/>
              </a:ext>
            </a:extLst>
          </p:cNvPr>
          <p:cNvSpPr txBox="1">
            <a:spLocks noGrp="1"/>
          </p:cNvSpPr>
          <p:nvPr/>
        </p:nvSpPr>
        <p:spPr bwMode="auto">
          <a:xfrm>
            <a:off x="916871" y="5551083"/>
            <a:ext cx="464343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200" b="0" dirty="0">
                <a:latin typeface="Liberation Sans" pitchFamily="34" charset="0"/>
              </a:rPr>
              <a:t>Copyright © 2022 John Wiley &amp; Sons, Inc. </a:t>
            </a:r>
          </a:p>
        </p:txBody>
      </p:sp>
      <p:sp>
        <p:nvSpPr>
          <p:cNvPr id="23" name="Rectangle 1">
            <a:extLst>
              <a:ext uri="{FF2B5EF4-FFF2-40B4-BE49-F238E27FC236}">
                <a16:creationId xmlns:a16="http://schemas.microsoft.com/office/drawing/2014/main" id="{7B31332B-F286-44DC-BD65-E5897E108026}"/>
              </a:ext>
            </a:extLst>
          </p:cNvPr>
          <p:cNvSpPr>
            <a:spLocks noChangeArrowheads="1"/>
          </p:cNvSpPr>
          <p:nvPr/>
        </p:nvSpPr>
        <p:spPr bwMode="auto">
          <a:xfrm>
            <a:off x="1255167" y="233728"/>
            <a:ext cx="67675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GB" altLang="en-US" sz="2000" i="1">
                <a:solidFill>
                  <a:schemeClr val="tx2"/>
                </a:solidFill>
                <a:latin typeface="Liberation Sans" pitchFamily="34" charset="0"/>
                <a:cs typeface="Arial" panose="020B0604020202020204" pitchFamily="34" charset="0"/>
              </a:rPr>
              <a:t>THE BASIC FRAMEWORK FOR STRATEGY ANALYSIS</a:t>
            </a:r>
          </a:p>
        </p:txBody>
      </p:sp>
      <p:pic>
        <p:nvPicPr>
          <p:cNvPr id="2" name="Picture 1" descr="short orange tower">
            <a:extLst>
              <a:ext uri="{FF2B5EF4-FFF2-40B4-BE49-F238E27FC236}">
                <a16:creationId xmlns:a16="http://schemas.microsoft.com/office/drawing/2014/main" id="{79BE9093-798E-BD72-F3B4-263A61B2D7A5}"/>
              </a:ext>
            </a:extLst>
          </p:cNvPr>
          <p:cNvPicPr>
            <a:picLocks noChangeAspect="1"/>
          </p:cNvPicPr>
          <p:nvPr/>
        </p:nvPicPr>
        <p:blipFill>
          <a:blip r:embed="rId4"/>
          <a:srcRect/>
          <a:stretch/>
        </p:blipFill>
        <p:spPr>
          <a:xfrm>
            <a:off x="11084876" y="5363376"/>
            <a:ext cx="548323" cy="1494624"/>
          </a:xfrm>
          <a:prstGeom prst="rect">
            <a:avLst/>
          </a:prstGeom>
        </p:spPr>
      </p:pic>
    </p:spTree>
    <p:extLst>
      <p:ext uri="{BB962C8B-B14F-4D97-AF65-F5344CB8AC3E}">
        <p14:creationId xmlns:p14="http://schemas.microsoft.com/office/powerpoint/2010/main" val="2102584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vy Footer Strip" descr="Footer navy">
            <a:extLst>
              <a:ext uri="{FF2B5EF4-FFF2-40B4-BE49-F238E27FC236}">
                <a16:creationId xmlns:a16="http://schemas.microsoft.com/office/drawing/2014/main" id="{A057C47D-3BC5-4D63-797F-B2600111FE62}"/>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mall White Logo" descr="Small WU logo">
            <a:extLst>
              <a:ext uri="{FF2B5EF4-FFF2-40B4-BE49-F238E27FC236}">
                <a16:creationId xmlns:a16="http://schemas.microsoft.com/office/drawing/2014/main" id="{67D4348E-3467-AFD9-7B49-FC071FCE4673}"/>
              </a:ext>
            </a:extLst>
          </p:cNvPr>
          <p:cNvPicPr>
            <a:picLocks noChangeAspect="1"/>
          </p:cNvPicPr>
          <p:nvPr/>
        </p:nvPicPr>
        <p:blipFill>
          <a:blip r:embed="rId3"/>
          <a:stretch>
            <a:fillRect/>
          </a:stretch>
        </p:blipFill>
        <p:spPr>
          <a:xfrm>
            <a:off x="534811" y="6217213"/>
            <a:ext cx="1801495" cy="397654"/>
          </a:xfrm>
          <a:prstGeom prst="rect">
            <a:avLst/>
          </a:prstGeom>
        </p:spPr>
      </p:pic>
      <p:sp>
        <p:nvSpPr>
          <p:cNvPr id="6" name="Title 1">
            <a:extLst>
              <a:ext uri="{FF2B5EF4-FFF2-40B4-BE49-F238E27FC236}">
                <a16:creationId xmlns:a16="http://schemas.microsoft.com/office/drawing/2014/main" id="{8069DBBC-8AC9-401F-A12C-6789E530E953}"/>
              </a:ext>
            </a:extLst>
          </p:cNvPr>
          <p:cNvSpPr txBox="1">
            <a:spLocks/>
          </p:cNvSpPr>
          <p:nvPr/>
        </p:nvSpPr>
        <p:spPr>
          <a:xfrm>
            <a:off x="739651" y="1982789"/>
            <a:ext cx="10575359" cy="144621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dirty="0"/>
              <a:t>Any Questions? </a:t>
            </a:r>
          </a:p>
        </p:txBody>
      </p:sp>
      <p:pic>
        <p:nvPicPr>
          <p:cNvPr id="2" name="Picture 1" descr="short orange tower">
            <a:extLst>
              <a:ext uri="{FF2B5EF4-FFF2-40B4-BE49-F238E27FC236}">
                <a16:creationId xmlns:a16="http://schemas.microsoft.com/office/drawing/2014/main" id="{ECC61014-A332-BBA6-83BD-DACF598A4A33}"/>
              </a:ext>
            </a:extLst>
          </p:cNvPr>
          <p:cNvPicPr>
            <a:picLocks noChangeAspect="1"/>
          </p:cNvPicPr>
          <p:nvPr/>
        </p:nvPicPr>
        <p:blipFill>
          <a:blip r:embed="rId4"/>
          <a:srcRect/>
          <a:stretch/>
        </p:blipFill>
        <p:spPr>
          <a:xfrm>
            <a:off x="11084876" y="5363376"/>
            <a:ext cx="548323" cy="1494624"/>
          </a:xfrm>
          <a:prstGeom prst="rect">
            <a:avLst/>
          </a:prstGeom>
        </p:spPr>
      </p:pic>
    </p:spTree>
    <p:extLst>
      <p:ext uri="{BB962C8B-B14F-4D97-AF65-F5344CB8AC3E}">
        <p14:creationId xmlns:p14="http://schemas.microsoft.com/office/powerpoint/2010/main" val="1925586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vy Footer Strip" descr="Footer navy">
            <a:extLst>
              <a:ext uri="{FF2B5EF4-FFF2-40B4-BE49-F238E27FC236}">
                <a16:creationId xmlns:a16="http://schemas.microsoft.com/office/drawing/2014/main" id="{A057C47D-3BC5-4D63-797F-B2600111FE62}"/>
              </a:ext>
            </a:extLst>
          </p:cNvPr>
          <p:cNvSpPr/>
          <p:nvPr/>
        </p:nvSpPr>
        <p:spPr>
          <a:xfrm>
            <a:off x="0" y="6034794"/>
            <a:ext cx="12186620" cy="823206"/>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mall White Logo" descr="Small WU logo">
            <a:extLst>
              <a:ext uri="{FF2B5EF4-FFF2-40B4-BE49-F238E27FC236}">
                <a16:creationId xmlns:a16="http://schemas.microsoft.com/office/drawing/2014/main" id="{67D4348E-3467-AFD9-7B49-FC071FCE4673}"/>
              </a:ext>
            </a:extLst>
          </p:cNvPr>
          <p:cNvPicPr>
            <a:picLocks noChangeAspect="1"/>
          </p:cNvPicPr>
          <p:nvPr/>
        </p:nvPicPr>
        <p:blipFill>
          <a:blip r:embed="rId3"/>
          <a:stretch>
            <a:fillRect/>
          </a:stretch>
        </p:blipFill>
        <p:spPr>
          <a:xfrm>
            <a:off x="534812" y="6217387"/>
            <a:ext cx="1800700" cy="397479"/>
          </a:xfrm>
          <a:prstGeom prst="rect">
            <a:avLst/>
          </a:prstGeom>
        </p:spPr>
      </p:pic>
      <p:sp>
        <p:nvSpPr>
          <p:cNvPr id="6" name="Rectangle 2">
            <a:extLst>
              <a:ext uri="{FF2B5EF4-FFF2-40B4-BE49-F238E27FC236}">
                <a16:creationId xmlns:a16="http://schemas.microsoft.com/office/drawing/2014/main" id="{BC21678A-5EF6-429A-9311-3C85F636D393}"/>
              </a:ext>
            </a:extLst>
          </p:cNvPr>
          <p:cNvSpPr>
            <a:spLocks noChangeArrowheads="1"/>
          </p:cNvSpPr>
          <p:nvPr/>
        </p:nvSpPr>
        <p:spPr bwMode="auto">
          <a:xfrm>
            <a:off x="1221018" y="6067687"/>
            <a:ext cx="1904159" cy="425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000">
              <a:solidFill>
                <a:schemeClr val="tx2"/>
              </a:solidFill>
              <a:latin typeface="Liberation Sans" pitchFamily="34" charset="0"/>
            </a:endParaRPr>
          </a:p>
        </p:txBody>
      </p:sp>
      <p:sp>
        <p:nvSpPr>
          <p:cNvPr id="7" name="Rectangle 3">
            <a:extLst>
              <a:ext uri="{FF2B5EF4-FFF2-40B4-BE49-F238E27FC236}">
                <a16:creationId xmlns:a16="http://schemas.microsoft.com/office/drawing/2014/main" id="{12EB16F6-405E-4932-BE5B-DF871D5FEF76}"/>
              </a:ext>
            </a:extLst>
          </p:cNvPr>
          <p:cNvSpPr>
            <a:spLocks noChangeArrowheads="1"/>
          </p:cNvSpPr>
          <p:nvPr/>
        </p:nvSpPr>
        <p:spPr bwMode="auto">
          <a:xfrm>
            <a:off x="3659418" y="6067687"/>
            <a:ext cx="2894322" cy="425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000">
              <a:solidFill>
                <a:schemeClr val="tx2"/>
              </a:solidFill>
              <a:latin typeface="Liberation Sans" pitchFamily="34" charset="0"/>
            </a:endParaRPr>
          </a:p>
        </p:txBody>
      </p:sp>
      <p:sp>
        <p:nvSpPr>
          <p:cNvPr id="8" name="Rectangle 19">
            <a:extLst>
              <a:ext uri="{FF2B5EF4-FFF2-40B4-BE49-F238E27FC236}">
                <a16:creationId xmlns:a16="http://schemas.microsoft.com/office/drawing/2014/main" id="{CA9909FB-8E06-42D9-BAF4-732FF67BBF18}"/>
              </a:ext>
            </a:extLst>
          </p:cNvPr>
          <p:cNvSpPr>
            <a:spLocks noChangeArrowheads="1"/>
          </p:cNvSpPr>
          <p:nvPr/>
        </p:nvSpPr>
        <p:spPr bwMode="auto">
          <a:xfrm>
            <a:off x="1459143" y="6033381"/>
            <a:ext cx="184069" cy="369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000">
              <a:solidFill>
                <a:schemeClr val="tx2"/>
              </a:solidFill>
              <a:latin typeface="Liberation Sans" pitchFamily="34" charset="0"/>
            </a:endParaRPr>
          </a:p>
        </p:txBody>
      </p:sp>
      <p:sp>
        <p:nvSpPr>
          <p:cNvPr id="9" name="Rectangle 21">
            <a:extLst>
              <a:ext uri="{FF2B5EF4-FFF2-40B4-BE49-F238E27FC236}">
                <a16:creationId xmlns:a16="http://schemas.microsoft.com/office/drawing/2014/main" id="{4C9982F0-5337-4740-A902-DB5C95DFEB4F}"/>
              </a:ext>
            </a:extLst>
          </p:cNvPr>
          <p:cNvSpPr>
            <a:spLocks noChangeArrowheads="1"/>
          </p:cNvSpPr>
          <p:nvPr/>
        </p:nvSpPr>
        <p:spPr bwMode="auto">
          <a:xfrm>
            <a:off x="5523143" y="-24519"/>
            <a:ext cx="184069" cy="369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000">
              <a:solidFill>
                <a:schemeClr val="tx2"/>
              </a:solidFill>
              <a:latin typeface="Liberation Sans" pitchFamily="34" charset="0"/>
            </a:endParaRPr>
          </a:p>
        </p:txBody>
      </p:sp>
      <p:sp>
        <p:nvSpPr>
          <p:cNvPr id="11" name="Rectangle 34">
            <a:extLst>
              <a:ext uri="{FF2B5EF4-FFF2-40B4-BE49-F238E27FC236}">
                <a16:creationId xmlns:a16="http://schemas.microsoft.com/office/drawing/2014/main" id="{0D7281A6-3828-48DF-845C-A7A206474E7D}"/>
              </a:ext>
            </a:extLst>
          </p:cNvPr>
          <p:cNvSpPr>
            <a:spLocks noChangeArrowheads="1"/>
          </p:cNvSpPr>
          <p:nvPr/>
        </p:nvSpPr>
        <p:spPr bwMode="auto">
          <a:xfrm>
            <a:off x="4164243" y="1397881"/>
            <a:ext cx="184069" cy="369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000">
              <a:solidFill>
                <a:schemeClr val="tx2"/>
              </a:solidFill>
              <a:latin typeface="Liberation Sans" pitchFamily="34" charset="0"/>
            </a:endParaRPr>
          </a:p>
        </p:txBody>
      </p:sp>
      <p:sp>
        <p:nvSpPr>
          <p:cNvPr id="12" name="Rectangle 46">
            <a:extLst>
              <a:ext uri="{FF2B5EF4-FFF2-40B4-BE49-F238E27FC236}">
                <a16:creationId xmlns:a16="http://schemas.microsoft.com/office/drawing/2014/main" id="{DD60B359-9E61-46C0-B595-99FC1527C57B}"/>
              </a:ext>
            </a:extLst>
          </p:cNvPr>
          <p:cNvSpPr>
            <a:spLocks noChangeArrowheads="1"/>
          </p:cNvSpPr>
          <p:nvPr/>
        </p:nvSpPr>
        <p:spPr bwMode="auto">
          <a:xfrm>
            <a:off x="3859443" y="1791581"/>
            <a:ext cx="184069" cy="369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000">
              <a:solidFill>
                <a:schemeClr val="tx2"/>
              </a:solidFill>
              <a:latin typeface="Liberation Sans" pitchFamily="34" charset="0"/>
            </a:endParaRPr>
          </a:p>
        </p:txBody>
      </p:sp>
      <p:sp>
        <p:nvSpPr>
          <p:cNvPr id="13" name="Rectangle 17">
            <a:extLst>
              <a:ext uri="{FF2B5EF4-FFF2-40B4-BE49-F238E27FC236}">
                <a16:creationId xmlns:a16="http://schemas.microsoft.com/office/drawing/2014/main" id="{7643727B-435E-4036-9EBD-D1A9CD3D7AE3}"/>
              </a:ext>
            </a:extLst>
          </p:cNvPr>
          <p:cNvSpPr>
            <a:spLocks noChangeArrowheads="1"/>
          </p:cNvSpPr>
          <p:nvPr/>
        </p:nvSpPr>
        <p:spPr bwMode="auto">
          <a:xfrm>
            <a:off x="6859976" y="3754381"/>
            <a:ext cx="184069" cy="369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000">
              <a:solidFill>
                <a:schemeClr val="tx2"/>
              </a:solidFill>
              <a:latin typeface="Liberation Sans" pitchFamily="34" charset="0"/>
            </a:endParaRPr>
          </a:p>
        </p:txBody>
      </p:sp>
      <p:sp>
        <p:nvSpPr>
          <p:cNvPr id="14" name="Rectangle 22">
            <a:extLst>
              <a:ext uri="{FF2B5EF4-FFF2-40B4-BE49-F238E27FC236}">
                <a16:creationId xmlns:a16="http://schemas.microsoft.com/office/drawing/2014/main" id="{CDC07946-5E62-474F-841E-D05C01A61385}"/>
              </a:ext>
            </a:extLst>
          </p:cNvPr>
          <p:cNvSpPr>
            <a:spLocks noChangeArrowheads="1"/>
          </p:cNvSpPr>
          <p:nvPr/>
        </p:nvSpPr>
        <p:spPr bwMode="auto">
          <a:xfrm>
            <a:off x="4345376" y="6265806"/>
            <a:ext cx="184069" cy="36961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90488" tIns="44450" rIns="90488" bIns="44450"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000">
              <a:solidFill>
                <a:schemeClr val="tx2"/>
              </a:solidFill>
              <a:latin typeface="Liberation Sans" pitchFamily="34" charset="0"/>
            </a:endParaRPr>
          </a:p>
        </p:txBody>
      </p:sp>
      <p:sp>
        <p:nvSpPr>
          <p:cNvPr id="15" name="Rectangle 17">
            <a:extLst>
              <a:ext uri="{FF2B5EF4-FFF2-40B4-BE49-F238E27FC236}">
                <a16:creationId xmlns:a16="http://schemas.microsoft.com/office/drawing/2014/main" id="{05D59346-912E-463E-85C5-83D06038904E}"/>
              </a:ext>
            </a:extLst>
          </p:cNvPr>
          <p:cNvSpPr>
            <a:spLocks noChangeArrowheads="1"/>
          </p:cNvSpPr>
          <p:nvPr/>
        </p:nvSpPr>
        <p:spPr bwMode="auto">
          <a:xfrm>
            <a:off x="2452034" y="6198766"/>
            <a:ext cx="184069" cy="36961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90488" tIns="44450" rIns="90488" bIns="44450"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000">
              <a:solidFill>
                <a:schemeClr val="tx2"/>
              </a:solidFill>
              <a:latin typeface="Liberation Sans" pitchFamily="34" charset="0"/>
            </a:endParaRPr>
          </a:p>
        </p:txBody>
      </p:sp>
      <p:sp>
        <p:nvSpPr>
          <p:cNvPr id="16" name="Text Box 3">
            <a:extLst>
              <a:ext uri="{FF2B5EF4-FFF2-40B4-BE49-F238E27FC236}">
                <a16:creationId xmlns:a16="http://schemas.microsoft.com/office/drawing/2014/main" id="{EEB3A79F-A99C-4433-8F4B-8CE5765AA265}"/>
              </a:ext>
            </a:extLst>
          </p:cNvPr>
          <p:cNvSpPr txBox="1">
            <a:spLocks noChangeArrowheads="1"/>
          </p:cNvSpPr>
          <p:nvPr/>
        </p:nvSpPr>
        <p:spPr bwMode="auto">
          <a:xfrm>
            <a:off x="748647" y="731172"/>
            <a:ext cx="2821329" cy="1270911"/>
          </a:xfrm>
          <a:prstGeom prst="rect">
            <a:avLst/>
          </a:prstGeom>
          <a:solidFill>
            <a:schemeClr val="accent1"/>
          </a:solidFill>
          <a:ln w="12700">
            <a:solidFill>
              <a:srgbClr val="000000"/>
            </a:solidFill>
            <a:miter lim="800000"/>
            <a:headEnd/>
            <a:tailEnd/>
          </a:ln>
          <a:effectLst>
            <a:outerShdw dist="107763" dir="2700000" algn="ctr" rotWithShape="0">
              <a:schemeClr val="bg2"/>
            </a:outerShdw>
          </a:effectLst>
        </p:spPr>
        <p:txBody>
          <a:bodyPr wrap="square" lIns="144000" tIns="72000" rIns="108000" bIns="3600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800" i="1">
                <a:solidFill>
                  <a:srgbClr val="000000"/>
                </a:solidFill>
                <a:latin typeface="Liberation Sans" pitchFamily="34" charset="0"/>
              </a:rPr>
              <a:t>1950s</a:t>
            </a:r>
            <a:r>
              <a:rPr lang="en-US" altLang="en-US" sz="1800">
                <a:solidFill>
                  <a:srgbClr val="000000"/>
                </a:solidFill>
                <a:latin typeface="Liberation Sans" pitchFamily="34" charset="0"/>
              </a:rPr>
              <a:t>: </a:t>
            </a:r>
          </a:p>
          <a:p>
            <a:pPr algn="ctr">
              <a:spcBef>
                <a:spcPct val="0"/>
              </a:spcBef>
              <a:buFontTx/>
              <a:buNone/>
            </a:pPr>
            <a:r>
              <a:rPr lang="en-US" altLang="en-US" sz="1800">
                <a:solidFill>
                  <a:srgbClr val="000000"/>
                </a:solidFill>
                <a:latin typeface="Liberation Sans" pitchFamily="34" charset="0"/>
              </a:rPr>
              <a:t>Financial budgeting</a:t>
            </a:r>
          </a:p>
          <a:p>
            <a:pPr algn="ctr">
              <a:spcBef>
                <a:spcPts val="600"/>
              </a:spcBef>
            </a:pPr>
            <a:r>
              <a:rPr lang="en-US" altLang="en-US" sz="1600" b="0">
                <a:solidFill>
                  <a:srgbClr val="000000"/>
                </a:solidFill>
                <a:latin typeface="Liberation Sans" pitchFamily="34" charset="0"/>
              </a:rPr>
              <a:t> Operational budgeting</a:t>
            </a:r>
          </a:p>
          <a:p>
            <a:pPr algn="ctr">
              <a:spcBef>
                <a:spcPts val="300"/>
              </a:spcBef>
            </a:pPr>
            <a:r>
              <a:rPr lang="en-US" altLang="en-US" sz="1600" b="0">
                <a:solidFill>
                  <a:srgbClr val="000000"/>
                </a:solidFill>
                <a:latin typeface="Liberation Sans" pitchFamily="34" charset="0"/>
              </a:rPr>
              <a:t> DCF capital budgeting</a:t>
            </a:r>
          </a:p>
        </p:txBody>
      </p:sp>
      <p:sp>
        <p:nvSpPr>
          <p:cNvPr id="17" name="Text Box 4">
            <a:extLst>
              <a:ext uri="{FF2B5EF4-FFF2-40B4-BE49-F238E27FC236}">
                <a16:creationId xmlns:a16="http://schemas.microsoft.com/office/drawing/2014/main" id="{0602C435-9E34-410F-B373-FEA604169A46}"/>
              </a:ext>
            </a:extLst>
          </p:cNvPr>
          <p:cNvSpPr txBox="1">
            <a:spLocks noChangeArrowheads="1"/>
          </p:cNvSpPr>
          <p:nvPr/>
        </p:nvSpPr>
        <p:spPr bwMode="auto">
          <a:xfrm>
            <a:off x="4317348" y="724277"/>
            <a:ext cx="4573156" cy="1262902"/>
          </a:xfrm>
          <a:prstGeom prst="rect">
            <a:avLst/>
          </a:prstGeom>
          <a:solidFill>
            <a:schemeClr val="accent1"/>
          </a:solidFill>
          <a:ln w="12700">
            <a:solidFill>
              <a:srgbClr val="000000"/>
            </a:solidFill>
            <a:miter lim="800000"/>
            <a:headEnd/>
            <a:tailEnd/>
          </a:ln>
          <a:effectLst>
            <a:outerShdw dist="107763" dir="2700000" algn="ctr" rotWithShape="0">
              <a:schemeClr val="bg2"/>
            </a:outerShdw>
          </a:effectLst>
        </p:spPr>
        <p:txBody>
          <a:bodyPr wrap="square" lIns="126000" tIns="82800" rIns="126000" bIns="82800">
            <a:spAutoFit/>
          </a:bodyPr>
          <a:lstStyle>
            <a:lvl1pPr>
              <a:defRPr sz="2000" b="1">
                <a:solidFill>
                  <a:schemeClr val="tx2"/>
                </a:solidFill>
                <a:latin typeface="Arial" charset="0"/>
              </a:defRPr>
            </a:lvl1pPr>
            <a:lvl2pPr marL="742950" indent="-285750">
              <a:defRPr sz="2000" b="1">
                <a:solidFill>
                  <a:schemeClr val="tx2"/>
                </a:solidFill>
                <a:latin typeface="Arial" charset="0"/>
              </a:defRPr>
            </a:lvl2pPr>
            <a:lvl3pPr marL="1143000" indent="-228600">
              <a:defRPr sz="2000" b="1">
                <a:solidFill>
                  <a:schemeClr val="tx2"/>
                </a:solidFill>
                <a:latin typeface="Arial" charset="0"/>
              </a:defRPr>
            </a:lvl3pPr>
            <a:lvl4pPr marL="1600200" indent="-228600">
              <a:defRPr sz="2000" b="1">
                <a:solidFill>
                  <a:schemeClr val="tx2"/>
                </a:solidFill>
                <a:latin typeface="Arial" charset="0"/>
              </a:defRPr>
            </a:lvl4pPr>
            <a:lvl5pPr marL="2057400" indent="-228600">
              <a:defRPr sz="2000" b="1">
                <a:solidFill>
                  <a:schemeClr val="tx2"/>
                </a:solidFill>
                <a:latin typeface="Arial" charset="0"/>
              </a:defRPr>
            </a:lvl5pPr>
            <a:lvl6pPr marL="2514600" indent="-228600" algn="ctr" eaLnBrk="0" fontAlgn="base" hangingPunct="0">
              <a:spcBef>
                <a:spcPct val="0"/>
              </a:spcBef>
              <a:spcAft>
                <a:spcPct val="0"/>
              </a:spcAft>
              <a:defRPr sz="2000" b="1">
                <a:solidFill>
                  <a:schemeClr val="tx2"/>
                </a:solidFill>
                <a:latin typeface="Arial" charset="0"/>
              </a:defRPr>
            </a:lvl6pPr>
            <a:lvl7pPr marL="2971800" indent="-228600" algn="ctr" eaLnBrk="0" fontAlgn="base" hangingPunct="0">
              <a:spcBef>
                <a:spcPct val="0"/>
              </a:spcBef>
              <a:spcAft>
                <a:spcPct val="0"/>
              </a:spcAft>
              <a:defRPr sz="2000" b="1">
                <a:solidFill>
                  <a:schemeClr val="tx2"/>
                </a:solidFill>
                <a:latin typeface="Arial" charset="0"/>
              </a:defRPr>
            </a:lvl7pPr>
            <a:lvl8pPr marL="3429000" indent="-228600" algn="ctr" eaLnBrk="0" fontAlgn="base" hangingPunct="0">
              <a:spcBef>
                <a:spcPct val="0"/>
              </a:spcBef>
              <a:spcAft>
                <a:spcPct val="0"/>
              </a:spcAft>
              <a:defRPr sz="2000" b="1">
                <a:solidFill>
                  <a:schemeClr val="tx2"/>
                </a:solidFill>
                <a:latin typeface="Arial" charset="0"/>
              </a:defRPr>
            </a:lvl8pPr>
            <a:lvl9pPr marL="3886200" indent="-228600" algn="ctr" eaLnBrk="0" fontAlgn="base" hangingPunct="0">
              <a:spcBef>
                <a:spcPct val="0"/>
              </a:spcBef>
              <a:spcAft>
                <a:spcPct val="0"/>
              </a:spcAft>
              <a:defRPr sz="2000" b="1">
                <a:solidFill>
                  <a:schemeClr val="tx2"/>
                </a:solidFill>
                <a:latin typeface="Arial" charset="0"/>
              </a:defRPr>
            </a:lvl9pPr>
          </a:lstStyle>
          <a:p>
            <a:pPr algn="ctr">
              <a:defRPr/>
            </a:pPr>
            <a:r>
              <a:rPr lang="en-US" sz="1800" i="1" dirty="0">
                <a:solidFill>
                  <a:srgbClr val="000000"/>
                </a:solidFill>
                <a:latin typeface="Liberation Sans"/>
              </a:rPr>
              <a:t>1960s &amp; early 1970s</a:t>
            </a:r>
            <a:r>
              <a:rPr lang="en-US" sz="1800" dirty="0">
                <a:solidFill>
                  <a:srgbClr val="000000"/>
                </a:solidFill>
                <a:latin typeface="Liberation Sans"/>
              </a:rPr>
              <a:t>:</a:t>
            </a:r>
          </a:p>
          <a:p>
            <a:pPr algn="ctr">
              <a:defRPr/>
            </a:pPr>
            <a:r>
              <a:rPr lang="en-US" sz="1800" dirty="0">
                <a:solidFill>
                  <a:srgbClr val="000000"/>
                </a:solidFill>
                <a:latin typeface="Liberation Sans"/>
              </a:rPr>
              <a:t>Corporate planning</a:t>
            </a:r>
          </a:p>
          <a:p>
            <a:pPr marL="108000" indent="-180000">
              <a:spcBef>
                <a:spcPct val="20000"/>
              </a:spcBef>
              <a:buFontTx/>
              <a:buChar char="•"/>
              <a:defRPr/>
            </a:pPr>
            <a:r>
              <a:rPr lang="en-US" sz="1600" b="0" dirty="0">
                <a:solidFill>
                  <a:srgbClr val="000000"/>
                </a:solidFill>
                <a:latin typeface="Liberation Sans"/>
              </a:rPr>
              <a:t>Corporate plans based on medium-term economic forecasts</a:t>
            </a:r>
          </a:p>
        </p:txBody>
      </p:sp>
      <p:sp>
        <p:nvSpPr>
          <p:cNvPr id="18" name="Text Box 5">
            <a:extLst>
              <a:ext uri="{FF2B5EF4-FFF2-40B4-BE49-F238E27FC236}">
                <a16:creationId xmlns:a16="http://schemas.microsoft.com/office/drawing/2014/main" id="{D01AAB64-1325-44A3-AB34-912672EC704D}"/>
              </a:ext>
            </a:extLst>
          </p:cNvPr>
          <p:cNvSpPr txBox="1">
            <a:spLocks noChangeArrowheads="1"/>
          </p:cNvSpPr>
          <p:nvPr/>
        </p:nvSpPr>
        <p:spPr bwMode="auto">
          <a:xfrm>
            <a:off x="4303060" y="2615094"/>
            <a:ext cx="4585850" cy="1472093"/>
          </a:xfrm>
          <a:prstGeom prst="rect">
            <a:avLst/>
          </a:prstGeom>
          <a:solidFill>
            <a:schemeClr val="accent1"/>
          </a:solidFill>
          <a:ln w="12700">
            <a:solidFill>
              <a:srgbClr val="000000"/>
            </a:solidFill>
            <a:miter lim="800000"/>
            <a:headEnd/>
            <a:tailEnd/>
          </a:ln>
          <a:effectLst>
            <a:outerShdw dist="107763" dir="2700000" algn="ctr" rotWithShape="0">
              <a:schemeClr val="bg2"/>
            </a:outerShdw>
          </a:effectLst>
        </p:spPr>
        <p:txBody>
          <a:bodyPr wrap="square" lIns="108000" tIns="180000" rIns="108000" bIns="144000">
            <a:spAutoFit/>
          </a:bodyPr>
          <a:lstStyle>
            <a:lvl1pPr>
              <a:defRPr sz="2000" b="1">
                <a:solidFill>
                  <a:schemeClr val="tx2"/>
                </a:solidFill>
                <a:latin typeface="Arial" charset="0"/>
              </a:defRPr>
            </a:lvl1pPr>
            <a:lvl2pPr marL="742950" indent="-285750">
              <a:defRPr sz="2000" b="1">
                <a:solidFill>
                  <a:schemeClr val="tx2"/>
                </a:solidFill>
                <a:latin typeface="Arial" charset="0"/>
              </a:defRPr>
            </a:lvl2pPr>
            <a:lvl3pPr marL="1143000" indent="-228600">
              <a:defRPr sz="2000" b="1">
                <a:solidFill>
                  <a:schemeClr val="tx2"/>
                </a:solidFill>
                <a:latin typeface="Arial" charset="0"/>
              </a:defRPr>
            </a:lvl3pPr>
            <a:lvl4pPr marL="1600200" indent="-228600">
              <a:defRPr sz="2000" b="1">
                <a:solidFill>
                  <a:schemeClr val="tx2"/>
                </a:solidFill>
                <a:latin typeface="Arial" charset="0"/>
              </a:defRPr>
            </a:lvl4pPr>
            <a:lvl5pPr marL="2057400" indent="-228600">
              <a:defRPr sz="2000" b="1">
                <a:solidFill>
                  <a:schemeClr val="tx2"/>
                </a:solidFill>
                <a:latin typeface="Arial" charset="0"/>
              </a:defRPr>
            </a:lvl5pPr>
            <a:lvl6pPr marL="2514600" indent="-228600" algn="ctr" eaLnBrk="0" fontAlgn="base" hangingPunct="0">
              <a:spcBef>
                <a:spcPct val="0"/>
              </a:spcBef>
              <a:spcAft>
                <a:spcPct val="0"/>
              </a:spcAft>
              <a:defRPr sz="2000" b="1">
                <a:solidFill>
                  <a:schemeClr val="tx2"/>
                </a:solidFill>
                <a:latin typeface="Arial" charset="0"/>
              </a:defRPr>
            </a:lvl6pPr>
            <a:lvl7pPr marL="2971800" indent="-228600" algn="ctr" eaLnBrk="0" fontAlgn="base" hangingPunct="0">
              <a:spcBef>
                <a:spcPct val="0"/>
              </a:spcBef>
              <a:spcAft>
                <a:spcPct val="0"/>
              </a:spcAft>
              <a:defRPr sz="2000" b="1">
                <a:solidFill>
                  <a:schemeClr val="tx2"/>
                </a:solidFill>
                <a:latin typeface="Arial" charset="0"/>
              </a:defRPr>
            </a:lvl7pPr>
            <a:lvl8pPr marL="3429000" indent="-228600" algn="ctr" eaLnBrk="0" fontAlgn="base" hangingPunct="0">
              <a:spcBef>
                <a:spcPct val="0"/>
              </a:spcBef>
              <a:spcAft>
                <a:spcPct val="0"/>
              </a:spcAft>
              <a:defRPr sz="2000" b="1">
                <a:solidFill>
                  <a:schemeClr val="tx2"/>
                </a:solidFill>
                <a:latin typeface="Arial" charset="0"/>
              </a:defRPr>
            </a:lvl8pPr>
            <a:lvl9pPr marL="3886200" indent="-228600" algn="ctr" eaLnBrk="0" fontAlgn="base" hangingPunct="0">
              <a:spcBef>
                <a:spcPct val="0"/>
              </a:spcBef>
              <a:spcAft>
                <a:spcPct val="0"/>
              </a:spcAft>
              <a:defRPr sz="2000" b="1">
                <a:solidFill>
                  <a:schemeClr val="tx2"/>
                </a:solidFill>
                <a:latin typeface="Arial" charset="0"/>
              </a:defRPr>
            </a:lvl9pPr>
          </a:lstStyle>
          <a:p>
            <a:pPr algn="ctr">
              <a:defRPr/>
            </a:pPr>
            <a:r>
              <a:rPr lang="en-GB" sz="1800" i="1">
                <a:solidFill>
                  <a:srgbClr val="000000"/>
                </a:solidFill>
                <a:latin typeface="Liberation Sans"/>
              </a:rPr>
              <a:t>Late 1970 &amp; 1980s</a:t>
            </a:r>
            <a:r>
              <a:rPr lang="en-GB" sz="1800">
                <a:solidFill>
                  <a:srgbClr val="000000"/>
                </a:solidFill>
                <a:latin typeface="Liberation Sans"/>
              </a:rPr>
              <a:t>:</a:t>
            </a:r>
            <a:endParaRPr lang="en-US" sz="1800">
              <a:solidFill>
                <a:srgbClr val="000000"/>
              </a:solidFill>
              <a:latin typeface="Liberation Sans"/>
            </a:endParaRPr>
          </a:p>
          <a:p>
            <a:pPr algn="ctr">
              <a:defRPr/>
            </a:pPr>
            <a:r>
              <a:rPr lang="en-US" sz="1800">
                <a:solidFill>
                  <a:srgbClr val="000000"/>
                </a:solidFill>
                <a:latin typeface="Liberation Sans"/>
              </a:rPr>
              <a:t>Emergence of Strategic Management</a:t>
            </a:r>
            <a:endParaRPr lang="en-US" sz="1800" b="0">
              <a:solidFill>
                <a:srgbClr val="000000"/>
              </a:solidFill>
              <a:latin typeface="Liberation Sans"/>
            </a:endParaRPr>
          </a:p>
          <a:p>
            <a:pPr marL="108000" indent="-180000">
              <a:spcBef>
                <a:spcPct val="20000"/>
              </a:spcBef>
              <a:buFontTx/>
              <a:buChar char="•"/>
              <a:defRPr/>
            </a:pPr>
            <a:r>
              <a:rPr lang="en-US" sz="1600" b="0">
                <a:solidFill>
                  <a:srgbClr val="000000"/>
                </a:solidFill>
                <a:latin typeface="Liberation Sans"/>
              </a:rPr>
              <a:t>Strategy as a quest for profit</a:t>
            </a:r>
          </a:p>
          <a:p>
            <a:pPr marL="144000" indent="-144000">
              <a:spcBef>
                <a:spcPct val="20000"/>
              </a:spcBef>
              <a:buFontTx/>
              <a:buChar char="•"/>
              <a:defRPr/>
            </a:pPr>
            <a:r>
              <a:rPr lang="en-US" sz="1600" b="0">
                <a:solidFill>
                  <a:srgbClr val="000000"/>
                </a:solidFill>
                <a:latin typeface="Liberation Sans"/>
              </a:rPr>
              <a:t>Industry analysis and competitive positioning</a:t>
            </a:r>
          </a:p>
        </p:txBody>
      </p:sp>
      <p:sp>
        <p:nvSpPr>
          <p:cNvPr id="19" name="Text Box 6">
            <a:extLst>
              <a:ext uri="{FF2B5EF4-FFF2-40B4-BE49-F238E27FC236}">
                <a16:creationId xmlns:a16="http://schemas.microsoft.com/office/drawing/2014/main" id="{F3BE5661-59E7-4796-AD6E-F0DACDF10E61}"/>
              </a:ext>
            </a:extLst>
          </p:cNvPr>
          <p:cNvSpPr txBox="1">
            <a:spLocks noChangeArrowheads="1"/>
          </p:cNvSpPr>
          <p:nvPr/>
        </p:nvSpPr>
        <p:spPr bwMode="auto">
          <a:xfrm>
            <a:off x="4298297" y="4670905"/>
            <a:ext cx="4563635" cy="168046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square">
            <a:spAutoFit/>
          </a:bodyPr>
          <a:lstStyle/>
          <a:p>
            <a:pPr algn="ctr">
              <a:spcBef>
                <a:spcPct val="20000"/>
              </a:spcBef>
              <a:defRPr/>
            </a:pPr>
            <a:r>
              <a:rPr lang="en-GB" sz="1800" i="1">
                <a:solidFill>
                  <a:srgbClr val="000000"/>
                </a:solidFill>
                <a:latin typeface="Liberation Sans"/>
              </a:rPr>
              <a:t>1990s</a:t>
            </a:r>
            <a:r>
              <a:rPr lang="en-GB" sz="1800">
                <a:solidFill>
                  <a:srgbClr val="000000"/>
                </a:solidFill>
                <a:latin typeface="Liberation Sans"/>
              </a:rPr>
              <a:t>:</a:t>
            </a:r>
            <a:endParaRPr lang="en-US" sz="1800">
              <a:solidFill>
                <a:srgbClr val="000000"/>
              </a:solidFill>
              <a:latin typeface="Liberation Sans"/>
            </a:endParaRPr>
          </a:p>
          <a:p>
            <a:pPr algn="ctr">
              <a:spcBef>
                <a:spcPts val="0"/>
              </a:spcBef>
              <a:defRPr/>
            </a:pPr>
            <a:r>
              <a:rPr lang="en-US" sz="1800">
                <a:solidFill>
                  <a:srgbClr val="000000"/>
                </a:solidFill>
                <a:latin typeface="Liberation Sans"/>
              </a:rPr>
              <a:t>The Quest for Competitive Advantage</a:t>
            </a:r>
          </a:p>
          <a:p>
            <a:pPr marL="285750" indent="-285750">
              <a:spcBef>
                <a:spcPct val="20000"/>
              </a:spcBef>
              <a:buFont typeface="Arial" pitchFamily="34" charset="0"/>
              <a:buChar char="•"/>
              <a:defRPr/>
            </a:pPr>
            <a:r>
              <a:rPr lang="en-US" sz="1600" b="0">
                <a:solidFill>
                  <a:srgbClr val="000000"/>
                </a:solidFill>
                <a:latin typeface="Liberation Sans"/>
              </a:rPr>
              <a:t>Emphasis on resources &amp; capabilities</a:t>
            </a:r>
          </a:p>
          <a:p>
            <a:pPr marL="285750" indent="-285750">
              <a:buFont typeface="Arial" pitchFamily="34" charset="0"/>
              <a:buChar char="•"/>
              <a:defRPr/>
            </a:pPr>
            <a:r>
              <a:rPr lang="en-GB" sz="1600" b="0">
                <a:solidFill>
                  <a:srgbClr val="000000"/>
                </a:solidFill>
                <a:latin typeface="Liberation Sans"/>
              </a:rPr>
              <a:t>Shareholder value maximization</a:t>
            </a:r>
            <a:endParaRPr lang="en-US" sz="1600" b="0">
              <a:solidFill>
                <a:srgbClr val="000000"/>
              </a:solidFill>
              <a:latin typeface="Liberation Sans"/>
            </a:endParaRPr>
          </a:p>
          <a:p>
            <a:pPr marL="285750" indent="-285750">
              <a:buFont typeface="Arial" pitchFamily="34" charset="0"/>
              <a:buChar char="•"/>
              <a:defRPr/>
            </a:pPr>
            <a:r>
              <a:rPr lang="en-US" sz="1600" b="0">
                <a:solidFill>
                  <a:srgbClr val="000000"/>
                </a:solidFill>
                <a:latin typeface="Liberation Sans"/>
              </a:rPr>
              <a:t>Refocusing, outsourcing, delayering, cost cutting</a:t>
            </a:r>
          </a:p>
        </p:txBody>
      </p:sp>
      <p:sp>
        <p:nvSpPr>
          <p:cNvPr id="20" name="Rectangle 15">
            <a:extLst>
              <a:ext uri="{FF2B5EF4-FFF2-40B4-BE49-F238E27FC236}">
                <a16:creationId xmlns:a16="http://schemas.microsoft.com/office/drawing/2014/main" id="{4503A27F-C00C-401A-B611-30328A58279C}"/>
              </a:ext>
            </a:extLst>
          </p:cNvPr>
          <p:cNvSpPr>
            <a:spLocks noChangeArrowheads="1"/>
          </p:cNvSpPr>
          <p:nvPr/>
        </p:nvSpPr>
        <p:spPr bwMode="auto">
          <a:xfrm>
            <a:off x="1258234" y="2922166"/>
            <a:ext cx="184069" cy="36961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90488" tIns="44450" rIns="90488" bIns="44450"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000">
              <a:solidFill>
                <a:srgbClr val="000000"/>
              </a:solidFill>
              <a:latin typeface="Liberation Sans" pitchFamily="34" charset="0"/>
            </a:endParaRPr>
          </a:p>
        </p:txBody>
      </p:sp>
      <p:sp>
        <p:nvSpPr>
          <p:cNvPr id="21" name="Rectangle 4">
            <a:extLst>
              <a:ext uri="{FF2B5EF4-FFF2-40B4-BE49-F238E27FC236}">
                <a16:creationId xmlns:a16="http://schemas.microsoft.com/office/drawing/2014/main" id="{EBCC2548-60B7-4A99-B902-713937DE8667}"/>
              </a:ext>
            </a:extLst>
          </p:cNvPr>
          <p:cNvSpPr>
            <a:spLocks noChangeArrowheads="1"/>
          </p:cNvSpPr>
          <p:nvPr/>
        </p:nvSpPr>
        <p:spPr bwMode="auto">
          <a:xfrm>
            <a:off x="275572" y="2173853"/>
            <a:ext cx="3484612" cy="1567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har char="•"/>
              <a:defRPr sz="3200">
                <a:solidFill>
                  <a:schemeClr val="tx1"/>
                </a:solidFill>
                <a:latin typeface="Times New Roman" panose="02020603050405020304" pitchFamily="18" charset="0"/>
              </a:defRPr>
            </a:lvl1pPr>
            <a:lvl2pPr marL="742950" indent="-285750" defTabSz="762000">
              <a:spcBef>
                <a:spcPct val="20000"/>
              </a:spcBef>
              <a:buChar char="–"/>
              <a:defRPr sz="2800">
                <a:solidFill>
                  <a:schemeClr val="tx1"/>
                </a:solidFill>
                <a:latin typeface="Times New Roman" panose="02020603050405020304" pitchFamily="18" charset="0"/>
              </a:defRPr>
            </a:lvl2pPr>
            <a:lvl3pPr marL="1143000" indent="-228600" defTabSz="762000">
              <a:spcBef>
                <a:spcPct val="20000"/>
              </a:spcBef>
              <a:buChar char="•"/>
              <a:defRPr sz="24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dirty="0">
                <a:latin typeface="Liberation Sans" pitchFamily="34" charset="0"/>
                <a:cs typeface="Calibri" panose="020F0502020204030204" pitchFamily="34" charset="0"/>
              </a:rPr>
              <a:t>The Evolution of Strategic Management</a:t>
            </a:r>
          </a:p>
        </p:txBody>
      </p:sp>
      <p:sp>
        <p:nvSpPr>
          <p:cNvPr id="22" name="Text Box 6">
            <a:extLst>
              <a:ext uri="{FF2B5EF4-FFF2-40B4-BE49-F238E27FC236}">
                <a16:creationId xmlns:a16="http://schemas.microsoft.com/office/drawing/2014/main" id="{011267B4-2C6F-4D20-81E1-CDC41965B113}"/>
              </a:ext>
            </a:extLst>
          </p:cNvPr>
          <p:cNvSpPr txBox="1">
            <a:spLocks noChangeArrowheads="1"/>
          </p:cNvSpPr>
          <p:nvPr/>
        </p:nvSpPr>
        <p:spPr bwMode="auto">
          <a:xfrm>
            <a:off x="605772" y="3933503"/>
            <a:ext cx="3154557" cy="2594556"/>
          </a:xfrm>
          <a:prstGeom prst="rect">
            <a:avLst/>
          </a:prstGeom>
          <a:solidFill>
            <a:schemeClr val="accent1"/>
          </a:solidFill>
          <a:ln w="12700">
            <a:noFill/>
            <a:miter lim="800000"/>
            <a:headEnd/>
            <a:tailEnd/>
          </a:ln>
          <a:effectLst>
            <a:outerShdw dist="107763" dir="2700000" algn="ctr" rotWithShape="0">
              <a:schemeClr val="bg2"/>
            </a:outerShdw>
          </a:effectLst>
        </p:spPr>
        <p:txBody>
          <a:bodyPr wrap="square">
            <a:spAutoFit/>
          </a:bodyPr>
          <a:lstStyle/>
          <a:p>
            <a:pPr algn="ctr">
              <a:spcBef>
                <a:spcPct val="20000"/>
              </a:spcBef>
              <a:defRPr/>
            </a:pPr>
            <a:r>
              <a:rPr lang="en-GB" sz="1800" i="1" dirty="0">
                <a:solidFill>
                  <a:srgbClr val="000000"/>
                </a:solidFill>
                <a:latin typeface="Liberation Sans"/>
              </a:rPr>
              <a:t>21</a:t>
            </a:r>
            <a:r>
              <a:rPr lang="en-GB" sz="1800" i="1" baseline="30000" dirty="0">
                <a:solidFill>
                  <a:srgbClr val="000000"/>
                </a:solidFill>
                <a:latin typeface="Liberation Sans"/>
              </a:rPr>
              <a:t>st</a:t>
            </a:r>
            <a:r>
              <a:rPr lang="en-GB" sz="1800" i="1" dirty="0">
                <a:solidFill>
                  <a:srgbClr val="000000"/>
                </a:solidFill>
                <a:latin typeface="Liberation Sans"/>
              </a:rPr>
              <a:t> century</a:t>
            </a:r>
            <a:r>
              <a:rPr lang="en-GB" sz="1800" dirty="0">
                <a:solidFill>
                  <a:srgbClr val="000000"/>
                </a:solidFill>
                <a:latin typeface="Liberation Sans"/>
              </a:rPr>
              <a:t>:</a:t>
            </a:r>
            <a:endParaRPr lang="en-US" sz="1800" dirty="0">
              <a:solidFill>
                <a:srgbClr val="000000"/>
              </a:solidFill>
              <a:latin typeface="Liberation Sans"/>
            </a:endParaRPr>
          </a:p>
          <a:p>
            <a:pPr algn="ctr">
              <a:spcBef>
                <a:spcPts val="0"/>
              </a:spcBef>
              <a:defRPr/>
            </a:pPr>
            <a:r>
              <a:rPr lang="en-US" sz="1800" dirty="0">
                <a:solidFill>
                  <a:srgbClr val="000000"/>
                </a:solidFill>
                <a:latin typeface="Liberation Sans"/>
              </a:rPr>
              <a:t>Adapting to Turbulence</a:t>
            </a:r>
          </a:p>
          <a:p>
            <a:pPr marL="285750" indent="-285750">
              <a:spcBef>
                <a:spcPts val="600"/>
              </a:spcBef>
              <a:buFont typeface="Arial" pitchFamily="34" charset="0"/>
              <a:buChar char="•"/>
              <a:defRPr/>
            </a:pPr>
            <a:r>
              <a:rPr lang="en-US" sz="1600" b="0" dirty="0">
                <a:solidFill>
                  <a:srgbClr val="000000"/>
                </a:solidFill>
                <a:latin typeface="Liberation Sans"/>
              </a:rPr>
              <a:t>Adapting to and exploiting digital </a:t>
            </a:r>
          </a:p>
          <a:p>
            <a:pPr marL="285750" indent="-285750">
              <a:spcBef>
                <a:spcPct val="20000"/>
              </a:spcBef>
              <a:buFont typeface="Arial" pitchFamily="34" charset="0"/>
              <a:buChar char="•"/>
              <a:defRPr/>
            </a:pPr>
            <a:r>
              <a:rPr lang="en-US" sz="1600" b="0" dirty="0">
                <a:solidFill>
                  <a:srgbClr val="000000"/>
                </a:solidFill>
                <a:latin typeface="Liberation Sans"/>
              </a:rPr>
              <a:t>The quest for flexibility &amp; strategic innovation</a:t>
            </a:r>
          </a:p>
          <a:p>
            <a:pPr marL="285750" indent="-285750">
              <a:spcBef>
                <a:spcPct val="20000"/>
              </a:spcBef>
              <a:buFont typeface="Arial" pitchFamily="34" charset="0"/>
              <a:buChar char="•"/>
              <a:defRPr/>
            </a:pPr>
            <a:r>
              <a:rPr lang="en-US" sz="1600" b="0" dirty="0">
                <a:solidFill>
                  <a:srgbClr val="000000"/>
                </a:solidFill>
                <a:latin typeface="Liberation Sans"/>
              </a:rPr>
              <a:t>Strategic alliances</a:t>
            </a:r>
          </a:p>
          <a:p>
            <a:pPr marL="285750" indent="-285750">
              <a:spcBef>
                <a:spcPct val="20000"/>
              </a:spcBef>
              <a:buFont typeface="Arial" pitchFamily="34" charset="0"/>
              <a:buChar char="•"/>
              <a:defRPr/>
            </a:pPr>
            <a:r>
              <a:rPr lang="en-GB" sz="1600" b="0" dirty="0">
                <a:solidFill>
                  <a:srgbClr val="000000"/>
                </a:solidFill>
                <a:latin typeface="Liberation Sans"/>
              </a:rPr>
              <a:t>Social and environmental responsibility</a:t>
            </a:r>
            <a:endParaRPr lang="en-US" sz="1600" b="0" dirty="0">
              <a:solidFill>
                <a:srgbClr val="000000"/>
              </a:solidFill>
              <a:latin typeface="Liberation Sans"/>
            </a:endParaRPr>
          </a:p>
        </p:txBody>
      </p:sp>
      <p:sp>
        <p:nvSpPr>
          <p:cNvPr id="23" name="Up Arrow 19">
            <a:extLst>
              <a:ext uri="{FF2B5EF4-FFF2-40B4-BE49-F238E27FC236}">
                <a16:creationId xmlns:a16="http://schemas.microsoft.com/office/drawing/2014/main" id="{59B4F4EB-92C7-4AC9-991A-33E0B7EB4AED}"/>
              </a:ext>
            </a:extLst>
          </p:cNvPr>
          <p:cNvSpPr>
            <a:spLocks noChangeArrowheads="1"/>
          </p:cNvSpPr>
          <p:nvPr/>
        </p:nvSpPr>
        <p:spPr bwMode="auto">
          <a:xfrm rot="5400000">
            <a:off x="3685412" y="969441"/>
            <a:ext cx="517461" cy="637893"/>
          </a:xfrm>
          <a:prstGeom prst="upArrow">
            <a:avLst>
              <a:gd name="adj1" fmla="val 50000"/>
              <a:gd name="adj2" fmla="val 50059"/>
            </a:avLst>
          </a:prstGeom>
          <a:solidFill>
            <a:schemeClr val="accent1"/>
          </a:solidFill>
          <a:ln w="25400" algn="ctr">
            <a:solidFill>
              <a:schemeClr val="tx1"/>
            </a:solidFill>
            <a:round/>
            <a:headEnd/>
            <a:tailEnd/>
          </a:ln>
        </p:spPr>
        <p:txBody>
          <a:bodyPr wrap="none" lIns="90488" tIns="44450" rIns="90488" bIns="44450"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000">
              <a:solidFill>
                <a:srgbClr val="000000"/>
              </a:solidFill>
              <a:latin typeface="Liberation Sans" pitchFamily="34" charset="0"/>
            </a:endParaRPr>
          </a:p>
        </p:txBody>
      </p:sp>
      <p:sp>
        <p:nvSpPr>
          <p:cNvPr id="24" name="Up Arrow 20">
            <a:extLst>
              <a:ext uri="{FF2B5EF4-FFF2-40B4-BE49-F238E27FC236}">
                <a16:creationId xmlns:a16="http://schemas.microsoft.com/office/drawing/2014/main" id="{A7F07345-BFB5-4B53-AE3A-99FE2C2479B3}"/>
              </a:ext>
            </a:extLst>
          </p:cNvPr>
          <p:cNvSpPr>
            <a:spLocks noChangeArrowheads="1"/>
          </p:cNvSpPr>
          <p:nvPr/>
        </p:nvSpPr>
        <p:spPr bwMode="auto">
          <a:xfrm rot="10800000">
            <a:off x="6146147" y="1960551"/>
            <a:ext cx="809268" cy="461279"/>
          </a:xfrm>
          <a:prstGeom prst="upArrow">
            <a:avLst>
              <a:gd name="adj1" fmla="val 50000"/>
              <a:gd name="adj2" fmla="val 50000"/>
            </a:avLst>
          </a:prstGeom>
          <a:solidFill>
            <a:schemeClr val="accent1"/>
          </a:solidFill>
          <a:ln w="25400" algn="ctr">
            <a:solidFill>
              <a:schemeClr val="tx1"/>
            </a:solidFill>
            <a:round/>
            <a:headEnd/>
            <a:tailEnd/>
          </a:ln>
        </p:spPr>
        <p:txBody>
          <a:bodyPr wrap="none" lIns="90488" tIns="44450" rIns="90488" bIns="44450"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000">
              <a:solidFill>
                <a:srgbClr val="000000"/>
              </a:solidFill>
              <a:latin typeface="Liberation Sans" pitchFamily="34" charset="0"/>
            </a:endParaRPr>
          </a:p>
        </p:txBody>
      </p:sp>
      <p:sp>
        <p:nvSpPr>
          <p:cNvPr id="25" name="Up Arrow 22">
            <a:extLst>
              <a:ext uri="{FF2B5EF4-FFF2-40B4-BE49-F238E27FC236}">
                <a16:creationId xmlns:a16="http://schemas.microsoft.com/office/drawing/2014/main" id="{D2431C7C-64D1-493F-B815-3DA3CE03A4D3}"/>
              </a:ext>
            </a:extLst>
          </p:cNvPr>
          <p:cNvSpPr>
            <a:spLocks noChangeArrowheads="1"/>
          </p:cNvSpPr>
          <p:nvPr/>
        </p:nvSpPr>
        <p:spPr bwMode="auto">
          <a:xfrm rot="-5400000">
            <a:off x="3687879" y="5189819"/>
            <a:ext cx="755492" cy="468105"/>
          </a:xfrm>
          <a:prstGeom prst="upArrow">
            <a:avLst>
              <a:gd name="adj1" fmla="val 50000"/>
              <a:gd name="adj2" fmla="val 50000"/>
            </a:avLst>
          </a:prstGeom>
          <a:solidFill>
            <a:schemeClr val="accent1"/>
          </a:solidFill>
          <a:ln w="25400" algn="ctr">
            <a:solidFill>
              <a:schemeClr val="tx1"/>
            </a:solidFill>
            <a:round/>
            <a:headEnd/>
            <a:tailEnd/>
          </a:ln>
        </p:spPr>
        <p:txBody>
          <a:bodyPr wrap="none" lIns="90488" tIns="44450" rIns="90488" bIns="44450"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000">
              <a:solidFill>
                <a:srgbClr val="000000"/>
              </a:solidFill>
              <a:latin typeface="Liberation Sans" pitchFamily="34" charset="0"/>
            </a:endParaRPr>
          </a:p>
        </p:txBody>
      </p:sp>
      <p:sp>
        <p:nvSpPr>
          <p:cNvPr id="26" name="Up Arrow 23">
            <a:extLst>
              <a:ext uri="{FF2B5EF4-FFF2-40B4-BE49-F238E27FC236}">
                <a16:creationId xmlns:a16="http://schemas.microsoft.com/office/drawing/2014/main" id="{F11594CD-44DB-48DF-BA45-742F0FC90E43}"/>
              </a:ext>
            </a:extLst>
          </p:cNvPr>
          <p:cNvSpPr>
            <a:spLocks noChangeArrowheads="1"/>
          </p:cNvSpPr>
          <p:nvPr/>
        </p:nvSpPr>
        <p:spPr bwMode="auto">
          <a:xfrm rot="10800000">
            <a:off x="6173133" y="4043351"/>
            <a:ext cx="810855" cy="461279"/>
          </a:xfrm>
          <a:prstGeom prst="upArrow">
            <a:avLst>
              <a:gd name="adj1" fmla="val 50000"/>
              <a:gd name="adj2" fmla="val 50000"/>
            </a:avLst>
          </a:prstGeom>
          <a:solidFill>
            <a:schemeClr val="accent1"/>
          </a:solidFill>
          <a:ln w="25400" algn="ctr">
            <a:solidFill>
              <a:schemeClr val="tx1"/>
            </a:solidFill>
            <a:round/>
            <a:headEnd/>
            <a:tailEnd/>
          </a:ln>
        </p:spPr>
        <p:txBody>
          <a:bodyPr wrap="none" lIns="90488" tIns="44450" rIns="90488" bIns="44450"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000">
              <a:solidFill>
                <a:srgbClr val="000000"/>
              </a:solidFill>
              <a:latin typeface="Liberation Sans" pitchFamily="34" charset="0"/>
            </a:endParaRPr>
          </a:p>
        </p:txBody>
      </p:sp>
      <p:sp>
        <p:nvSpPr>
          <p:cNvPr id="27" name="Text Box 12">
            <a:extLst>
              <a:ext uri="{FF2B5EF4-FFF2-40B4-BE49-F238E27FC236}">
                <a16:creationId xmlns:a16="http://schemas.microsoft.com/office/drawing/2014/main" id="{F902F3CF-6D1A-4ACE-9F1B-6D5837BE8D9C}"/>
              </a:ext>
            </a:extLst>
          </p:cNvPr>
          <p:cNvSpPr txBox="1">
            <a:spLocks noChangeArrowheads="1"/>
          </p:cNvSpPr>
          <p:nvPr/>
        </p:nvSpPr>
        <p:spPr bwMode="auto">
          <a:xfrm>
            <a:off x="9512331" y="366738"/>
            <a:ext cx="2352854" cy="3477875"/>
          </a:xfrm>
          <a:prstGeom prst="rect">
            <a:avLst/>
          </a:prstGeom>
          <a:solidFill>
            <a:srgbClr val="C8B78C"/>
          </a:solidFill>
          <a:ln w="12700">
            <a:solidFill>
              <a:srgbClr val="000000"/>
            </a:solidFill>
            <a:miter lim="800000"/>
            <a:headEnd/>
            <a:tailEnd/>
          </a:ln>
        </p:spPr>
        <p:txBody>
          <a:bodyPr wrap="square">
            <a:spAutoFit/>
          </a:bodyP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i="1">
                <a:solidFill>
                  <a:schemeClr val="tx2"/>
                </a:solidFill>
                <a:latin typeface="Liberation Sans" pitchFamily="34" charset="0"/>
              </a:rPr>
              <a:t>3 key changes</a:t>
            </a:r>
            <a:r>
              <a:rPr lang="en-US" altLang="en-US" sz="2000">
                <a:solidFill>
                  <a:schemeClr val="tx2"/>
                </a:solidFill>
                <a:latin typeface="Liberation Sans" pitchFamily="34" charset="0"/>
              </a:rPr>
              <a:t>:</a:t>
            </a:r>
          </a:p>
          <a:p>
            <a:pPr>
              <a:spcBef>
                <a:spcPct val="0"/>
              </a:spcBef>
              <a:buFontTx/>
              <a:buAutoNum type="arabicPeriod"/>
            </a:pPr>
            <a:r>
              <a:rPr lang="en-US" altLang="en-US" sz="2000">
                <a:solidFill>
                  <a:schemeClr val="tx2"/>
                </a:solidFill>
                <a:latin typeface="Liberation Sans" pitchFamily="34" charset="0"/>
              </a:rPr>
              <a:t>Changing concept of strategy</a:t>
            </a:r>
          </a:p>
          <a:p>
            <a:pPr>
              <a:spcBef>
                <a:spcPct val="0"/>
              </a:spcBef>
              <a:buFontTx/>
              <a:buAutoNum type="arabicPeriod"/>
            </a:pPr>
            <a:r>
              <a:rPr lang="en-US" altLang="en-US" sz="2000">
                <a:solidFill>
                  <a:schemeClr val="tx2"/>
                </a:solidFill>
                <a:latin typeface="Liberation Sans" pitchFamily="34" charset="0"/>
              </a:rPr>
              <a:t>Changing processes of strategy formulation</a:t>
            </a:r>
          </a:p>
          <a:p>
            <a:pPr>
              <a:spcBef>
                <a:spcPct val="0"/>
              </a:spcBef>
              <a:buFontTx/>
              <a:buAutoNum type="arabicPeriod"/>
            </a:pPr>
            <a:r>
              <a:rPr lang="en-US" altLang="en-US" sz="2000">
                <a:solidFill>
                  <a:schemeClr val="tx2"/>
                </a:solidFill>
                <a:latin typeface="Liberation Sans" pitchFamily="34" charset="0"/>
              </a:rPr>
              <a:t>New tools of strategy analysis</a:t>
            </a:r>
          </a:p>
        </p:txBody>
      </p:sp>
      <p:sp>
        <p:nvSpPr>
          <p:cNvPr id="28" name="Rectangle 1">
            <a:extLst>
              <a:ext uri="{FF2B5EF4-FFF2-40B4-BE49-F238E27FC236}">
                <a16:creationId xmlns:a16="http://schemas.microsoft.com/office/drawing/2014/main" id="{5BC1D61E-AEB7-4D96-B437-23610E8F00ED}"/>
              </a:ext>
            </a:extLst>
          </p:cNvPr>
          <p:cNvSpPr>
            <a:spLocks noChangeArrowheads="1"/>
          </p:cNvSpPr>
          <p:nvPr/>
        </p:nvSpPr>
        <p:spPr bwMode="auto">
          <a:xfrm>
            <a:off x="267634" y="-9729"/>
            <a:ext cx="56553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GB" altLang="en-US" sz="2000" i="1">
                <a:solidFill>
                  <a:schemeClr val="tx2"/>
                </a:solidFill>
                <a:latin typeface="Liberation Sans" pitchFamily="34" charset="0"/>
                <a:cs typeface="Arial" panose="020B0604020202020204" pitchFamily="34" charset="0"/>
              </a:rPr>
              <a:t>A BRIEF HISTORY OF BUSINESS STRATEGY</a:t>
            </a:r>
          </a:p>
        </p:txBody>
      </p:sp>
      <p:sp>
        <p:nvSpPr>
          <p:cNvPr id="29" name="Footer Placeholder 4">
            <a:extLst>
              <a:ext uri="{FF2B5EF4-FFF2-40B4-BE49-F238E27FC236}">
                <a16:creationId xmlns:a16="http://schemas.microsoft.com/office/drawing/2014/main" id="{1892747F-C64A-4C22-9FEF-D11468D929F9}"/>
              </a:ext>
            </a:extLst>
          </p:cNvPr>
          <p:cNvSpPr txBox="1">
            <a:spLocks noGrp="1"/>
          </p:cNvSpPr>
          <p:nvPr/>
        </p:nvSpPr>
        <p:spPr bwMode="auto">
          <a:xfrm>
            <a:off x="8321674" y="4060754"/>
            <a:ext cx="7737235" cy="35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200" b="0" dirty="0">
                <a:latin typeface="Liberation Sans" pitchFamily="34" charset="0"/>
              </a:rPr>
              <a:t>Copyright © 2022 John Wiley &amp; Sons, Inc. </a:t>
            </a:r>
          </a:p>
        </p:txBody>
      </p:sp>
      <p:pic>
        <p:nvPicPr>
          <p:cNvPr id="2" name="Picture 1" descr="short orange tower">
            <a:extLst>
              <a:ext uri="{FF2B5EF4-FFF2-40B4-BE49-F238E27FC236}">
                <a16:creationId xmlns:a16="http://schemas.microsoft.com/office/drawing/2014/main" id="{29E8472B-259C-E587-C63E-130EA5508561}"/>
              </a:ext>
            </a:extLst>
          </p:cNvPr>
          <p:cNvPicPr>
            <a:picLocks noChangeAspect="1"/>
          </p:cNvPicPr>
          <p:nvPr/>
        </p:nvPicPr>
        <p:blipFill>
          <a:blip r:embed="rId4"/>
          <a:srcRect/>
          <a:stretch/>
        </p:blipFill>
        <p:spPr>
          <a:xfrm>
            <a:off x="11084876" y="5363376"/>
            <a:ext cx="548323" cy="1494624"/>
          </a:xfrm>
          <a:prstGeom prst="rect">
            <a:avLst/>
          </a:prstGeom>
        </p:spPr>
      </p:pic>
    </p:spTree>
    <p:extLst>
      <p:ext uri="{BB962C8B-B14F-4D97-AF65-F5344CB8AC3E}">
        <p14:creationId xmlns:p14="http://schemas.microsoft.com/office/powerpoint/2010/main" val="1731134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2" grpId="0" animBg="1"/>
      <p:bldP spid="23" grpId="0" animBg="1"/>
      <p:bldP spid="24" grpId="0" animBg="1"/>
      <p:bldP spid="25" grpId="0" animBg="1"/>
      <p:bldP spid="26" grpId="0" animBg="1"/>
      <p:bldP spid="2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vy Footer Strip" descr="Footer navy">
            <a:extLst>
              <a:ext uri="{FF2B5EF4-FFF2-40B4-BE49-F238E27FC236}">
                <a16:creationId xmlns:a16="http://schemas.microsoft.com/office/drawing/2014/main" id="{A057C47D-3BC5-4D63-797F-B2600111FE62}"/>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mall White Logo" descr="Small WU logo">
            <a:extLst>
              <a:ext uri="{FF2B5EF4-FFF2-40B4-BE49-F238E27FC236}">
                <a16:creationId xmlns:a16="http://schemas.microsoft.com/office/drawing/2014/main" id="{67D4348E-3467-AFD9-7B49-FC071FCE4673}"/>
              </a:ext>
            </a:extLst>
          </p:cNvPr>
          <p:cNvPicPr>
            <a:picLocks noChangeAspect="1"/>
          </p:cNvPicPr>
          <p:nvPr/>
        </p:nvPicPr>
        <p:blipFill>
          <a:blip r:embed="rId3"/>
          <a:stretch>
            <a:fillRect/>
          </a:stretch>
        </p:blipFill>
        <p:spPr>
          <a:xfrm>
            <a:off x="534811" y="6217213"/>
            <a:ext cx="1801495" cy="397654"/>
          </a:xfrm>
          <a:prstGeom prst="rect">
            <a:avLst/>
          </a:prstGeom>
        </p:spPr>
      </p:pic>
      <p:sp>
        <p:nvSpPr>
          <p:cNvPr id="6" name="Title 1">
            <a:extLst>
              <a:ext uri="{FF2B5EF4-FFF2-40B4-BE49-F238E27FC236}">
                <a16:creationId xmlns:a16="http://schemas.microsoft.com/office/drawing/2014/main" id="{3A138649-1440-4ECD-9035-B62B428E33A0}"/>
              </a:ext>
            </a:extLst>
          </p:cNvPr>
          <p:cNvSpPr txBox="1">
            <a:spLocks/>
          </p:cNvSpPr>
          <p:nvPr/>
        </p:nvSpPr>
        <p:spPr>
          <a:xfrm>
            <a:off x="462269" y="567438"/>
            <a:ext cx="8713313" cy="8422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733" b="1">
                <a:latin typeface="Century Gothic"/>
                <a:cs typeface="Century Gothic"/>
              </a:rPr>
              <a:t>By the end of today you will…</a:t>
            </a:r>
            <a:endParaRPr lang="en-US" sz="3733" dirty="0">
              <a:latin typeface="Century Gothic"/>
              <a:cs typeface="Century Gothic"/>
            </a:endParaRPr>
          </a:p>
        </p:txBody>
      </p:sp>
      <p:sp>
        <p:nvSpPr>
          <p:cNvPr id="7" name="Subtitle 2">
            <a:extLst>
              <a:ext uri="{FF2B5EF4-FFF2-40B4-BE49-F238E27FC236}">
                <a16:creationId xmlns:a16="http://schemas.microsoft.com/office/drawing/2014/main" id="{274F8D75-2BED-47EE-8DD8-4F801C6E7EFD}"/>
              </a:ext>
            </a:extLst>
          </p:cNvPr>
          <p:cNvSpPr txBox="1">
            <a:spLocks/>
          </p:cNvSpPr>
          <p:nvPr/>
        </p:nvSpPr>
        <p:spPr>
          <a:xfrm>
            <a:off x="623120" y="1652858"/>
            <a:ext cx="10821628" cy="32042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0990" indent="-380990">
              <a:lnSpc>
                <a:spcPct val="120000"/>
              </a:lnSpc>
              <a:buFont typeface="Arial"/>
              <a:buChar char="•"/>
            </a:pPr>
            <a:r>
              <a:rPr lang="en-GB" sz="3200" dirty="0">
                <a:solidFill>
                  <a:srgbClr val="000000"/>
                </a:solidFill>
                <a:latin typeface="Arial" panose="020B0604020202020204" pitchFamily="34" charset="0"/>
                <a:cs typeface="Arial" panose="020B0604020202020204" pitchFamily="34" charset="0"/>
              </a:rPr>
              <a:t>Be familiar with the module content and aims </a:t>
            </a:r>
          </a:p>
          <a:p>
            <a:pPr marL="380990" indent="-380990">
              <a:lnSpc>
                <a:spcPct val="120000"/>
              </a:lnSpc>
              <a:buFont typeface="Arial"/>
              <a:buChar char="•"/>
            </a:pPr>
            <a:r>
              <a:rPr lang="en-GB" sz="3200" dirty="0">
                <a:solidFill>
                  <a:srgbClr val="000000"/>
                </a:solidFill>
                <a:latin typeface="Arial" panose="020B0604020202020204" pitchFamily="34" charset="0"/>
                <a:cs typeface="Arial" panose="020B0604020202020204" pitchFamily="34" charset="0"/>
              </a:rPr>
              <a:t>Be familiar with the assessments associated with the module</a:t>
            </a:r>
          </a:p>
          <a:p>
            <a:pPr marL="380990" indent="-380990">
              <a:lnSpc>
                <a:spcPct val="120000"/>
              </a:lnSpc>
              <a:buFont typeface="Arial"/>
              <a:buChar char="•"/>
            </a:pPr>
            <a:r>
              <a:rPr lang="en-GB" sz="3200" dirty="0">
                <a:solidFill>
                  <a:srgbClr val="000000"/>
                </a:solidFill>
                <a:latin typeface="Arial" panose="020B0604020202020204" pitchFamily="34" charset="0"/>
                <a:cs typeface="Arial" panose="020B0604020202020204" pitchFamily="34" charset="0"/>
              </a:rPr>
              <a:t>Be familiar with the meaning of Strategy </a:t>
            </a:r>
          </a:p>
        </p:txBody>
      </p:sp>
      <p:pic>
        <p:nvPicPr>
          <p:cNvPr id="2" name="Picture 1" descr="short orange tower">
            <a:extLst>
              <a:ext uri="{FF2B5EF4-FFF2-40B4-BE49-F238E27FC236}">
                <a16:creationId xmlns:a16="http://schemas.microsoft.com/office/drawing/2014/main" id="{E514DF15-2DEF-B2A9-DAA8-B61840D5C504}"/>
              </a:ext>
            </a:extLst>
          </p:cNvPr>
          <p:cNvPicPr>
            <a:picLocks noChangeAspect="1"/>
          </p:cNvPicPr>
          <p:nvPr/>
        </p:nvPicPr>
        <p:blipFill>
          <a:blip r:embed="rId4"/>
          <a:srcRect/>
          <a:stretch/>
        </p:blipFill>
        <p:spPr>
          <a:xfrm>
            <a:off x="11084876" y="5363376"/>
            <a:ext cx="548323" cy="1494624"/>
          </a:xfrm>
          <a:prstGeom prst="rect">
            <a:avLst/>
          </a:prstGeom>
        </p:spPr>
      </p:pic>
    </p:spTree>
    <p:extLst>
      <p:ext uri="{BB962C8B-B14F-4D97-AF65-F5344CB8AC3E}">
        <p14:creationId xmlns:p14="http://schemas.microsoft.com/office/powerpoint/2010/main" val="37381504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vy Footer Strip" descr="Footer navy">
            <a:extLst>
              <a:ext uri="{FF2B5EF4-FFF2-40B4-BE49-F238E27FC236}">
                <a16:creationId xmlns:a16="http://schemas.microsoft.com/office/drawing/2014/main" id="{A057C47D-3BC5-4D63-797F-B2600111FE62}"/>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mall White Logo" descr="Small WU logo">
            <a:extLst>
              <a:ext uri="{FF2B5EF4-FFF2-40B4-BE49-F238E27FC236}">
                <a16:creationId xmlns:a16="http://schemas.microsoft.com/office/drawing/2014/main" id="{67D4348E-3467-AFD9-7B49-FC071FCE4673}"/>
              </a:ext>
            </a:extLst>
          </p:cNvPr>
          <p:cNvPicPr>
            <a:picLocks noChangeAspect="1"/>
          </p:cNvPicPr>
          <p:nvPr/>
        </p:nvPicPr>
        <p:blipFill>
          <a:blip r:embed="rId3"/>
          <a:stretch>
            <a:fillRect/>
          </a:stretch>
        </p:blipFill>
        <p:spPr>
          <a:xfrm>
            <a:off x="534811" y="6217213"/>
            <a:ext cx="1801495" cy="397654"/>
          </a:xfrm>
          <a:prstGeom prst="rect">
            <a:avLst/>
          </a:prstGeom>
        </p:spPr>
      </p:pic>
      <p:sp>
        <p:nvSpPr>
          <p:cNvPr id="6" name="Rectangle 2">
            <a:extLst>
              <a:ext uri="{FF2B5EF4-FFF2-40B4-BE49-F238E27FC236}">
                <a16:creationId xmlns:a16="http://schemas.microsoft.com/office/drawing/2014/main" id="{16E61BA2-CB14-44C8-8E4D-2DDDC64EEE45}"/>
              </a:ext>
            </a:extLst>
          </p:cNvPr>
          <p:cNvSpPr>
            <a:spLocks noChangeArrowheads="1"/>
          </p:cNvSpPr>
          <p:nvPr/>
        </p:nvSpPr>
        <p:spPr bwMode="auto">
          <a:xfrm>
            <a:off x="281297" y="258425"/>
            <a:ext cx="9364147" cy="720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000" dirty="0">
                <a:latin typeface="Liberation Sans" pitchFamily="34" charset="0"/>
              </a:rPr>
              <a:t>Describing Strategy:</a:t>
            </a:r>
          </a:p>
          <a:p>
            <a:pPr algn="ctr">
              <a:spcBef>
                <a:spcPct val="0"/>
              </a:spcBef>
              <a:buFontTx/>
              <a:buNone/>
            </a:pPr>
            <a:r>
              <a:rPr lang="en-GB" altLang="en-US" sz="3000" dirty="0">
                <a:latin typeface="Liberation Sans" pitchFamily="34" charset="0"/>
              </a:rPr>
              <a:t>Current Positioning, Future Direction</a:t>
            </a:r>
            <a:endParaRPr lang="en-US" altLang="en-US" sz="3000" dirty="0">
              <a:latin typeface="Liberation Sans" pitchFamily="34" charset="0"/>
            </a:endParaRPr>
          </a:p>
        </p:txBody>
      </p:sp>
      <p:sp>
        <p:nvSpPr>
          <p:cNvPr id="7" name="Rectangle 3">
            <a:extLst>
              <a:ext uri="{FF2B5EF4-FFF2-40B4-BE49-F238E27FC236}">
                <a16:creationId xmlns:a16="http://schemas.microsoft.com/office/drawing/2014/main" id="{6E3E37BA-E8CE-4C7F-B5F4-3B5E00B24680}"/>
              </a:ext>
            </a:extLst>
          </p:cNvPr>
          <p:cNvSpPr>
            <a:spLocks noChangeArrowheads="1"/>
          </p:cNvSpPr>
          <p:nvPr/>
        </p:nvSpPr>
        <p:spPr bwMode="auto">
          <a:xfrm>
            <a:off x="3876985" y="2840565"/>
            <a:ext cx="184150" cy="39687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000">
              <a:solidFill>
                <a:schemeClr val="tx2"/>
              </a:solidFill>
              <a:latin typeface="Liberation Sans" pitchFamily="34" charset="0"/>
            </a:endParaRPr>
          </a:p>
        </p:txBody>
      </p:sp>
      <p:sp>
        <p:nvSpPr>
          <p:cNvPr id="8" name="Rectangle 3">
            <a:extLst>
              <a:ext uri="{FF2B5EF4-FFF2-40B4-BE49-F238E27FC236}">
                <a16:creationId xmlns:a16="http://schemas.microsoft.com/office/drawing/2014/main" id="{19FCAA6A-6941-4C51-9F40-D2DDB5327A17}"/>
              </a:ext>
            </a:extLst>
          </p:cNvPr>
          <p:cNvSpPr>
            <a:spLocks noChangeArrowheads="1"/>
          </p:cNvSpPr>
          <p:nvPr/>
        </p:nvSpPr>
        <p:spPr bwMode="auto">
          <a:xfrm>
            <a:off x="819460" y="1151465"/>
            <a:ext cx="3838575" cy="3775075"/>
          </a:xfrm>
          <a:prstGeom prst="rect">
            <a:avLst/>
          </a:prstGeom>
          <a:solidFill>
            <a:schemeClr val="accent1"/>
          </a:solidFill>
          <a:ln w="9525">
            <a:solidFill>
              <a:schemeClr val="tx1"/>
            </a:solidFill>
            <a:miter lim="800000"/>
            <a:headEnd/>
            <a:tailEnd/>
          </a:ln>
        </p:spPr>
        <p:txBody>
          <a:bodyPr tIns="187200"/>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lnSpc>
                <a:spcPct val="80000"/>
              </a:lnSpc>
              <a:spcBef>
                <a:spcPct val="45000"/>
              </a:spcBef>
              <a:buFontTx/>
              <a:buNone/>
            </a:pPr>
            <a:r>
              <a:rPr lang="en-US" altLang="en-US" sz="1800" dirty="0">
                <a:latin typeface="Liberation Sans" pitchFamily="34" charset="0"/>
                <a:cs typeface="Arial" panose="020B0604020202020204" pitchFamily="34" charset="0"/>
              </a:rPr>
              <a:t>STRATEGY AS POSITIONING</a:t>
            </a:r>
          </a:p>
          <a:p>
            <a:pPr algn="ctr" eaLnBrk="1" hangingPunct="1">
              <a:spcBef>
                <a:spcPts val="1200"/>
              </a:spcBef>
              <a:buFontTx/>
              <a:buNone/>
            </a:pPr>
            <a:r>
              <a:rPr lang="en-US" altLang="en-US" sz="1800" i="1" dirty="0">
                <a:latin typeface="Liberation Sans" pitchFamily="34" charset="0"/>
                <a:cs typeface="Arial" panose="020B0604020202020204" pitchFamily="34" charset="0"/>
              </a:rPr>
              <a:t>Where are we competing?</a:t>
            </a:r>
            <a:r>
              <a:rPr lang="en-US" altLang="en-US" sz="1800" b="0" dirty="0">
                <a:latin typeface="Liberation Sans" pitchFamily="34" charset="0"/>
                <a:cs typeface="Arial" panose="020B0604020202020204" pitchFamily="34" charset="0"/>
              </a:rPr>
              <a:t> </a:t>
            </a:r>
          </a:p>
          <a:p>
            <a:pPr lvl="1" eaLnBrk="1" hangingPunct="1">
              <a:lnSpc>
                <a:spcPct val="80000"/>
              </a:lnSpc>
              <a:spcBef>
                <a:spcPct val="30000"/>
              </a:spcBef>
              <a:buFontTx/>
              <a:buNone/>
            </a:pPr>
            <a:r>
              <a:rPr lang="en-US" altLang="en-US" sz="1800" b="0" dirty="0">
                <a:latin typeface="Liberation Sans" pitchFamily="34" charset="0"/>
                <a:cs typeface="Arial" panose="020B0604020202020204" pitchFamily="34" charset="0"/>
              </a:rPr>
              <a:t>- Product market scope</a:t>
            </a:r>
          </a:p>
          <a:p>
            <a:pPr lvl="1" eaLnBrk="1" hangingPunct="1">
              <a:lnSpc>
                <a:spcPct val="80000"/>
              </a:lnSpc>
              <a:spcBef>
                <a:spcPct val="30000"/>
              </a:spcBef>
              <a:buFontTx/>
              <a:buNone/>
            </a:pPr>
            <a:r>
              <a:rPr lang="en-US" altLang="en-US" sz="1800" b="0" dirty="0">
                <a:latin typeface="Liberation Sans" pitchFamily="34" charset="0"/>
                <a:cs typeface="Arial" panose="020B0604020202020204" pitchFamily="34" charset="0"/>
              </a:rPr>
              <a:t>- Geographical scope</a:t>
            </a:r>
          </a:p>
          <a:p>
            <a:pPr lvl="1" eaLnBrk="1" hangingPunct="1">
              <a:lnSpc>
                <a:spcPct val="80000"/>
              </a:lnSpc>
              <a:spcBef>
                <a:spcPct val="30000"/>
              </a:spcBef>
              <a:buFontTx/>
              <a:buNone/>
            </a:pPr>
            <a:r>
              <a:rPr lang="en-US" altLang="en-US" sz="1800" b="0" dirty="0">
                <a:latin typeface="Liberation Sans" pitchFamily="34" charset="0"/>
                <a:cs typeface="Arial" panose="020B0604020202020204" pitchFamily="34" charset="0"/>
              </a:rPr>
              <a:t>- Vertical scope</a:t>
            </a:r>
          </a:p>
          <a:p>
            <a:pPr eaLnBrk="1" hangingPunct="1">
              <a:lnSpc>
                <a:spcPct val="80000"/>
              </a:lnSpc>
              <a:spcBef>
                <a:spcPct val="100000"/>
              </a:spcBef>
            </a:pPr>
            <a:r>
              <a:rPr lang="en-US" altLang="en-US" sz="1800" i="1" dirty="0">
                <a:latin typeface="Liberation Sans" pitchFamily="34" charset="0"/>
                <a:cs typeface="Arial" panose="020B0604020202020204" pitchFamily="34" charset="0"/>
              </a:rPr>
              <a:t>How are we competing?</a:t>
            </a:r>
            <a:endParaRPr lang="en-US" altLang="en-US" sz="1800" b="0" i="1" dirty="0">
              <a:latin typeface="Liberation Sans" pitchFamily="34" charset="0"/>
              <a:cs typeface="Arial" panose="020B0604020202020204" pitchFamily="34" charset="0"/>
            </a:endParaRPr>
          </a:p>
          <a:p>
            <a:pPr eaLnBrk="1" hangingPunct="1">
              <a:lnSpc>
                <a:spcPct val="80000"/>
              </a:lnSpc>
              <a:spcBef>
                <a:spcPct val="50000"/>
              </a:spcBef>
              <a:buFontTx/>
              <a:buNone/>
            </a:pPr>
            <a:r>
              <a:rPr lang="en-US" altLang="en-US" sz="1800" b="0" dirty="0">
                <a:latin typeface="Liberation Sans" pitchFamily="34" charset="0"/>
                <a:cs typeface="Arial" panose="020B0604020202020204" pitchFamily="34" charset="0"/>
              </a:rPr>
              <a:t>         - What is the basis of our </a:t>
            </a:r>
          </a:p>
          <a:p>
            <a:pPr eaLnBrk="1" hangingPunct="1">
              <a:lnSpc>
                <a:spcPct val="80000"/>
              </a:lnSpc>
              <a:buFontTx/>
              <a:buNone/>
            </a:pPr>
            <a:r>
              <a:rPr lang="en-US" altLang="en-US" sz="1800" b="0" dirty="0">
                <a:latin typeface="Liberation Sans" pitchFamily="34" charset="0"/>
                <a:cs typeface="Arial" panose="020B0604020202020204" pitchFamily="34" charset="0"/>
              </a:rPr>
              <a:t>	    competitive advantage?)</a:t>
            </a:r>
          </a:p>
          <a:p>
            <a:pPr eaLnBrk="1" hangingPunct="1">
              <a:lnSpc>
                <a:spcPct val="80000"/>
              </a:lnSpc>
              <a:spcBef>
                <a:spcPct val="30000"/>
              </a:spcBef>
              <a:buFontTx/>
              <a:buNone/>
            </a:pPr>
            <a:endParaRPr lang="en-US" altLang="en-US" sz="1600" dirty="0">
              <a:latin typeface="Liberation Sans" pitchFamily="34" charset="0"/>
              <a:cs typeface="Arial" panose="020B0604020202020204" pitchFamily="34" charset="0"/>
            </a:endParaRPr>
          </a:p>
          <a:p>
            <a:pPr eaLnBrk="1" hangingPunct="1">
              <a:lnSpc>
                <a:spcPct val="80000"/>
              </a:lnSpc>
              <a:spcBef>
                <a:spcPct val="30000"/>
              </a:spcBef>
              <a:buFontTx/>
              <a:buNone/>
            </a:pPr>
            <a:endParaRPr lang="en-US" altLang="en-US" sz="1400" dirty="0">
              <a:latin typeface="Liberation Sans" pitchFamily="34" charset="0"/>
              <a:cs typeface="Arial" panose="020B0604020202020204" pitchFamily="34" charset="0"/>
            </a:endParaRPr>
          </a:p>
        </p:txBody>
      </p:sp>
      <p:sp>
        <p:nvSpPr>
          <p:cNvPr id="9" name="Rectangle 4">
            <a:extLst>
              <a:ext uri="{FF2B5EF4-FFF2-40B4-BE49-F238E27FC236}">
                <a16:creationId xmlns:a16="http://schemas.microsoft.com/office/drawing/2014/main" id="{E7D7FD88-77AC-46E9-8C1F-739531F4AFB5}"/>
              </a:ext>
            </a:extLst>
          </p:cNvPr>
          <p:cNvSpPr txBox="1">
            <a:spLocks noChangeArrowheads="1"/>
          </p:cNvSpPr>
          <p:nvPr/>
        </p:nvSpPr>
        <p:spPr bwMode="auto">
          <a:xfrm>
            <a:off x="4796148" y="1151465"/>
            <a:ext cx="3948112" cy="3775075"/>
          </a:xfrm>
          <a:prstGeom prst="rect">
            <a:avLst/>
          </a:prstGeom>
          <a:solidFill>
            <a:schemeClr val="accent1"/>
          </a:solidFill>
          <a:ln w="9525">
            <a:solidFill>
              <a:schemeClr val="tx1"/>
            </a:solidFill>
            <a:miter lim="800000"/>
            <a:headEnd/>
            <a:tailEnd/>
          </a:ln>
        </p:spPr>
        <p:txBody>
          <a:bodyPr tIns="151200"/>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lnSpc>
                <a:spcPct val="80000"/>
              </a:lnSpc>
              <a:buFontTx/>
              <a:buNone/>
            </a:pPr>
            <a:r>
              <a:rPr lang="en-US" altLang="en-US" sz="1800" dirty="0">
                <a:latin typeface="Liberation Sans" pitchFamily="34" charset="0"/>
                <a:cs typeface="Arial" panose="020B0604020202020204" pitchFamily="34" charset="0"/>
              </a:rPr>
              <a:t>STRATEGY AS DIRECTION</a:t>
            </a:r>
          </a:p>
          <a:p>
            <a:pPr algn="ctr" eaLnBrk="1" hangingPunct="1">
              <a:spcBef>
                <a:spcPts val="1200"/>
              </a:spcBef>
              <a:buFontTx/>
              <a:buNone/>
            </a:pPr>
            <a:r>
              <a:rPr lang="en-US" altLang="en-US" sz="1800" i="1" dirty="0">
                <a:latin typeface="Liberation Sans" pitchFamily="34" charset="0"/>
                <a:cs typeface="Arial" panose="020B0604020202020204" pitchFamily="34" charset="0"/>
              </a:rPr>
              <a:t>What do we want to become?</a:t>
            </a:r>
            <a:endParaRPr lang="en-US" altLang="en-US" sz="1800" b="0" i="1" dirty="0">
              <a:latin typeface="Liberation Sans" pitchFamily="34" charset="0"/>
              <a:cs typeface="Arial" panose="020B0604020202020204" pitchFamily="34" charset="0"/>
            </a:endParaRPr>
          </a:p>
          <a:p>
            <a:pPr eaLnBrk="1" hangingPunct="1">
              <a:lnSpc>
                <a:spcPct val="80000"/>
              </a:lnSpc>
              <a:spcBef>
                <a:spcPct val="35000"/>
              </a:spcBef>
              <a:buFontTx/>
              <a:buNone/>
            </a:pPr>
            <a:r>
              <a:rPr lang="en-US" altLang="en-US" sz="1800" b="0" dirty="0">
                <a:latin typeface="Liberation Sans" pitchFamily="34" charset="0"/>
                <a:cs typeface="Arial" panose="020B0604020202020204" pitchFamily="34" charset="0"/>
              </a:rPr>
              <a:t>	  - Vision statement </a:t>
            </a:r>
          </a:p>
          <a:p>
            <a:pPr eaLnBrk="1" hangingPunct="1">
              <a:lnSpc>
                <a:spcPct val="80000"/>
              </a:lnSpc>
              <a:spcBef>
                <a:spcPct val="50000"/>
              </a:spcBef>
            </a:pPr>
            <a:r>
              <a:rPr lang="en-US" altLang="en-US" sz="1800" i="1" dirty="0">
                <a:latin typeface="Liberation Sans" pitchFamily="34" charset="0"/>
                <a:cs typeface="Arial" panose="020B0604020202020204" pitchFamily="34" charset="0"/>
              </a:rPr>
              <a:t>What do we want to achieve?</a:t>
            </a:r>
            <a:endParaRPr lang="en-US" altLang="en-US" sz="1800" b="0" i="1" dirty="0">
              <a:latin typeface="Liberation Sans" pitchFamily="34" charset="0"/>
              <a:cs typeface="Arial" panose="020B0604020202020204" pitchFamily="34" charset="0"/>
            </a:endParaRPr>
          </a:p>
          <a:p>
            <a:pPr eaLnBrk="1" hangingPunct="1">
              <a:lnSpc>
                <a:spcPct val="80000"/>
              </a:lnSpc>
              <a:spcBef>
                <a:spcPct val="30000"/>
              </a:spcBef>
              <a:buFontTx/>
              <a:buNone/>
            </a:pPr>
            <a:r>
              <a:rPr lang="en-US" altLang="en-US" sz="1800" b="0" dirty="0">
                <a:latin typeface="Liberation Sans" pitchFamily="34" charset="0"/>
                <a:cs typeface="Arial" panose="020B0604020202020204" pitchFamily="34" charset="0"/>
              </a:rPr>
              <a:t> 	  - Mission statement</a:t>
            </a:r>
          </a:p>
          <a:p>
            <a:pPr eaLnBrk="1" hangingPunct="1">
              <a:lnSpc>
                <a:spcPct val="80000"/>
              </a:lnSpc>
              <a:spcBef>
                <a:spcPct val="30000"/>
              </a:spcBef>
              <a:buFontTx/>
              <a:buNone/>
            </a:pPr>
            <a:r>
              <a:rPr lang="en-US" altLang="en-US" sz="1800" b="0" dirty="0">
                <a:latin typeface="Liberation Sans" pitchFamily="34" charset="0"/>
                <a:cs typeface="Arial" panose="020B0604020202020204" pitchFamily="34" charset="0"/>
              </a:rPr>
              <a:t>	  - Performance goals</a:t>
            </a:r>
          </a:p>
          <a:p>
            <a:pPr eaLnBrk="1" hangingPunct="1">
              <a:lnSpc>
                <a:spcPct val="80000"/>
              </a:lnSpc>
              <a:spcBef>
                <a:spcPct val="50000"/>
              </a:spcBef>
            </a:pPr>
            <a:r>
              <a:rPr lang="en-US" altLang="en-US" sz="1800" i="1" dirty="0">
                <a:latin typeface="Liberation Sans" pitchFamily="34" charset="0"/>
                <a:cs typeface="Arial" panose="020B0604020202020204" pitchFamily="34" charset="0"/>
              </a:rPr>
              <a:t>How will we get there?</a:t>
            </a:r>
            <a:endParaRPr lang="en-US" altLang="en-US" sz="1800" b="0" i="1" dirty="0">
              <a:latin typeface="Liberation Sans" pitchFamily="34" charset="0"/>
              <a:cs typeface="Arial" panose="020B0604020202020204" pitchFamily="34" charset="0"/>
            </a:endParaRPr>
          </a:p>
          <a:p>
            <a:pPr eaLnBrk="1" hangingPunct="1">
              <a:lnSpc>
                <a:spcPct val="80000"/>
              </a:lnSpc>
              <a:spcBef>
                <a:spcPct val="30000"/>
              </a:spcBef>
              <a:buFontTx/>
              <a:buNone/>
            </a:pPr>
            <a:r>
              <a:rPr lang="en-US" altLang="en-US" sz="1800" b="0" dirty="0">
                <a:latin typeface="Liberation Sans" pitchFamily="34" charset="0"/>
                <a:cs typeface="Arial" panose="020B0604020202020204" pitchFamily="34" charset="0"/>
              </a:rPr>
              <a:t>	  - Guidelines for development</a:t>
            </a:r>
          </a:p>
          <a:p>
            <a:pPr eaLnBrk="1" hangingPunct="1">
              <a:lnSpc>
                <a:spcPct val="80000"/>
              </a:lnSpc>
              <a:spcBef>
                <a:spcPct val="30000"/>
              </a:spcBef>
              <a:buFontTx/>
              <a:buNone/>
            </a:pPr>
            <a:r>
              <a:rPr lang="en-US" altLang="en-US" sz="1800" b="0" dirty="0">
                <a:latin typeface="Liberation Sans" pitchFamily="34" charset="0"/>
                <a:cs typeface="Arial" panose="020B0604020202020204" pitchFamily="34" charset="0"/>
              </a:rPr>
              <a:t>	  - Priorities for capital </a:t>
            </a:r>
          </a:p>
          <a:p>
            <a:pPr eaLnBrk="1" hangingPunct="1">
              <a:lnSpc>
                <a:spcPct val="80000"/>
              </a:lnSpc>
              <a:spcBef>
                <a:spcPct val="0"/>
              </a:spcBef>
              <a:buFontTx/>
              <a:buNone/>
            </a:pPr>
            <a:r>
              <a:rPr lang="en-US" altLang="en-US" sz="1800" b="0" dirty="0">
                <a:latin typeface="Liberation Sans" pitchFamily="34" charset="0"/>
                <a:cs typeface="Arial" panose="020B0604020202020204" pitchFamily="34" charset="0"/>
              </a:rPr>
              <a:t>	    expenditure, R&amp;D</a:t>
            </a:r>
          </a:p>
          <a:p>
            <a:pPr eaLnBrk="1" hangingPunct="1">
              <a:lnSpc>
                <a:spcPct val="80000"/>
              </a:lnSpc>
              <a:spcBef>
                <a:spcPct val="30000"/>
              </a:spcBef>
              <a:buFontTx/>
              <a:buNone/>
            </a:pPr>
            <a:r>
              <a:rPr lang="en-US" altLang="en-US" sz="1800" b="0" dirty="0">
                <a:latin typeface="Liberation Sans" pitchFamily="34" charset="0"/>
                <a:cs typeface="Arial" panose="020B0604020202020204" pitchFamily="34" charset="0"/>
              </a:rPr>
              <a:t>	  - Growth modes: organic</a:t>
            </a:r>
          </a:p>
          <a:p>
            <a:pPr eaLnBrk="1" hangingPunct="1">
              <a:lnSpc>
                <a:spcPct val="80000"/>
              </a:lnSpc>
              <a:spcBef>
                <a:spcPct val="0"/>
              </a:spcBef>
              <a:buFontTx/>
              <a:buNone/>
            </a:pPr>
            <a:r>
              <a:rPr lang="en-US" altLang="en-US" sz="1800" b="0" dirty="0">
                <a:latin typeface="Liberation Sans" pitchFamily="34" charset="0"/>
                <a:cs typeface="Arial" panose="020B0604020202020204" pitchFamily="34" charset="0"/>
              </a:rPr>
              <a:t>	    growth, M&amp;A, alliances</a:t>
            </a:r>
            <a:endParaRPr lang="en-US" altLang="en-US" sz="1800" b="0" i="1" dirty="0">
              <a:latin typeface="Liberation Sans" pitchFamily="34" charset="0"/>
              <a:cs typeface="Arial" panose="020B0604020202020204" pitchFamily="34" charset="0"/>
            </a:endParaRPr>
          </a:p>
        </p:txBody>
      </p:sp>
      <p:sp>
        <p:nvSpPr>
          <p:cNvPr id="11" name="Text Box 6">
            <a:extLst>
              <a:ext uri="{FF2B5EF4-FFF2-40B4-BE49-F238E27FC236}">
                <a16:creationId xmlns:a16="http://schemas.microsoft.com/office/drawing/2014/main" id="{8A529BC2-F022-46B7-81B9-66D091487439}"/>
              </a:ext>
            </a:extLst>
          </p:cNvPr>
          <p:cNvSpPr txBox="1">
            <a:spLocks noChangeArrowheads="1"/>
          </p:cNvSpPr>
          <p:nvPr/>
        </p:nvSpPr>
        <p:spPr bwMode="auto">
          <a:xfrm>
            <a:off x="1357623" y="5032902"/>
            <a:ext cx="29368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i="1">
                <a:solidFill>
                  <a:srgbClr val="6600CC"/>
                </a:solidFill>
                <a:latin typeface="Liberation Sans" pitchFamily="34" charset="0"/>
                <a:cs typeface="Arial" panose="020B0604020202020204" pitchFamily="34" charset="0"/>
              </a:rPr>
              <a:t>COMPETING FOR THE</a:t>
            </a:r>
          </a:p>
          <a:p>
            <a:pPr algn="ctr" eaLnBrk="1" hangingPunct="1">
              <a:spcBef>
                <a:spcPct val="0"/>
              </a:spcBef>
              <a:buFontTx/>
              <a:buNone/>
            </a:pPr>
            <a:r>
              <a:rPr lang="en-US" altLang="en-US" sz="2000" i="1">
                <a:solidFill>
                  <a:srgbClr val="6600CC"/>
                </a:solidFill>
                <a:latin typeface="Liberation Sans" pitchFamily="34" charset="0"/>
                <a:cs typeface="Arial" panose="020B0604020202020204" pitchFamily="34" charset="0"/>
              </a:rPr>
              <a:t>PRESENT</a:t>
            </a:r>
          </a:p>
        </p:txBody>
      </p:sp>
      <p:sp>
        <p:nvSpPr>
          <p:cNvPr id="12" name="Text Box 7">
            <a:extLst>
              <a:ext uri="{FF2B5EF4-FFF2-40B4-BE49-F238E27FC236}">
                <a16:creationId xmlns:a16="http://schemas.microsoft.com/office/drawing/2014/main" id="{C61BC8A3-4290-4FC3-9CD4-D05CFD54F7B3}"/>
              </a:ext>
            </a:extLst>
          </p:cNvPr>
          <p:cNvSpPr txBox="1">
            <a:spLocks noChangeArrowheads="1"/>
          </p:cNvSpPr>
          <p:nvPr/>
        </p:nvSpPr>
        <p:spPr bwMode="auto">
          <a:xfrm>
            <a:off x="5213660" y="5032902"/>
            <a:ext cx="28892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000" i="1">
                <a:solidFill>
                  <a:srgbClr val="6600CC"/>
                </a:solidFill>
                <a:latin typeface="Liberation Sans" pitchFamily="34" charset="0"/>
                <a:cs typeface="Arial" panose="020B0604020202020204" pitchFamily="34" charset="0"/>
              </a:rPr>
              <a:t>PREPARING FOR THE</a:t>
            </a:r>
          </a:p>
          <a:p>
            <a:pPr algn="ctr" eaLnBrk="1" hangingPunct="1">
              <a:spcBef>
                <a:spcPct val="0"/>
              </a:spcBef>
              <a:buFontTx/>
              <a:buNone/>
            </a:pPr>
            <a:r>
              <a:rPr lang="en-US" altLang="en-US" sz="2000" i="1">
                <a:solidFill>
                  <a:srgbClr val="6600CC"/>
                </a:solidFill>
                <a:latin typeface="Liberation Sans" pitchFamily="34" charset="0"/>
                <a:cs typeface="Arial" panose="020B0604020202020204" pitchFamily="34" charset="0"/>
              </a:rPr>
              <a:t>FUTURE</a:t>
            </a:r>
          </a:p>
        </p:txBody>
      </p:sp>
      <p:sp>
        <p:nvSpPr>
          <p:cNvPr id="13" name="Footer Placeholder 4">
            <a:extLst>
              <a:ext uri="{FF2B5EF4-FFF2-40B4-BE49-F238E27FC236}">
                <a16:creationId xmlns:a16="http://schemas.microsoft.com/office/drawing/2014/main" id="{FA5B8B6C-DDF5-4973-93EF-3CF4D809C0F0}"/>
              </a:ext>
            </a:extLst>
          </p:cNvPr>
          <p:cNvSpPr txBox="1">
            <a:spLocks noGrp="1"/>
          </p:cNvSpPr>
          <p:nvPr/>
        </p:nvSpPr>
        <p:spPr bwMode="auto">
          <a:xfrm>
            <a:off x="8018109" y="5539314"/>
            <a:ext cx="3151569"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200" b="0" dirty="0">
                <a:latin typeface="Liberation Sans" pitchFamily="34" charset="0"/>
              </a:rPr>
              <a:t>Copyright © 2022 John Wiley &amp; Sons, Inc. </a:t>
            </a:r>
          </a:p>
        </p:txBody>
      </p:sp>
      <p:sp>
        <p:nvSpPr>
          <p:cNvPr id="14" name="Rectangle 9">
            <a:extLst>
              <a:ext uri="{FF2B5EF4-FFF2-40B4-BE49-F238E27FC236}">
                <a16:creationId xmlns:a16="http://schemas.microsoft.com/office/drawing/2014/main" id="{7E7DD9E4-7C02-44DA-8CF1-96DF0F807DE3}"/>
              </a:ext>
            </a:extLst>
          </p:cNvPr>
          <p:cNvSpPr>
            <a:spLocks noChangeArrowheads="1"/>
          </p:cNvSpPr>
          <p:nvPr/>
        </p:nvSpPr>
        <p:spPr bwMode="auto">
          <a:xfrm>
            <a:off x="389248" y="50463"/>
            <a:ext cx="25066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GB" altLang="en-US" sz="2000" i="1">
                <a:solidFill>
                  <a:srgbClr val="000000"/>
                </a:solidFill>
                <a:latin typeface="Liberation Sans" pitchFamily="34" charset="0"/>
                <a:cs typeface="Arial" panose="020B0604020202020204" pitchFamily="34" charset="0"/>
              </a:rPr>
              <a:t>STRATEGY TODAY</a:t>
            </a:r>
          </a:p>
        </p:txBody>
      </p:sp>
      <p:pic>
        <p:nvPicPr>
          <p:cNvPr id="2" name="Picture 1" descr="short orange tower">
            <a:extLst>
              <a:ext uri="{FF2B5EF4-FFF2-40B4-BE49-F238E27FC236}">
                <a16:creationId xmlns:a16="http://schemas.microsoft.com/office/drawing/2014/main" id="{F214CFFD-8348-AF02-9383-91188B147377}"/>
              </a:ext>
            </a:extLst>
          </p:cNvPr>
          <p:cNvPicPr>
            <a:picLocks noChangeAspect="1"/>
          </p:cNvPicPr>
          <p:nvPr/>
        </p:nvPicPr>
        <p:blipFill>
          <a:blip r:embed="rId4"/>
          <a:srcRect/>
          <a:stretch/>
        </p:blipFill>
        <p:spPr>
          <a:xfrm>
            <a:off x="11084876" y="5363376"/>
            <a:ext cx="548323" cy="1494624"/>
          </a:xfrm>
          <a:prstGeom prst="rect">
            <a:avLst/>
          </a:prstGeom>
        </p:spPr>
      </p:pic>
    </p:spTree>
    <p:extLst>
      <p:ext uri="{BB962C8B-B14F-4D97-AF65-F5344CB8AC3E}">
        <p14:creationId xmlns:p14="http://schemas.microsoft.com/office/powerpoint/2010/main" val="3258607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vy Footer Strip" descr="Footer navy">
            <a:extLst>
              <a:ext uri="{FF2B5EF4-FFF2-40B4-BE49-F238E27FC236}">
                <a16:creationId xmlns:a16="http://schemas.microsoft.com/office/drawing/2014/main" id="{A057C47D-3BC5-4D63-797F-B2600111FE62}"/>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mall White Logo" descr="Small WU logo">
            <a:extLst>
              <a:ext uri="{FF2B5EF4-FFF2-40B4-BE49-F238E27FC236}">
                <a16:creationId xmlns:a16="http://schemas.microsoft.com/office/drawing/2014/main" id="{67D4348E-3467-AFD9-7B49-FC071FCE4673}"/>
              </a:ext>
            </a:extLst>
          </p:cNvPr>
          <p:cNvPicPr>
            <a:picLocks noChangeAspect="1"/>
          </p:cNvPicPr>
          <p:nvPr/>
        </p:nvPicPr>
        <p:blipFill>
          <a:blip r:embed="rId3"/>
          <a:stretch>
            <a:fillRect/>
          </a:stretch>
        </p:blipFill>
        <p:spPr>
          <a:xfrm>
            <a:off x="534811" y="6217213"/>
            <a:ext cx="1801495" cy="397654"/>
          </a:xfrm>
          <a:prstGeom prst="rect">
            <a:avLst/>
          </a:prstGeom>
        </p:spPr>
      </p:pic>
      <p:graphicFrame>
        <p:nvGraphicFramePr>
          <p:cNvPr id="6" name="Table 5">
            <a:extLst>
              <a:ext uri="{FF2B5EF4-FFF2-40B4-BE49-F238E27FC236}">
                <a16:creationId xmlns:a16="http://schemas.microsoft.com/office/drawing/2014/main" id="{69CF7C4F-2555-42A8-AD91-6221788DA6F8}"/>
              </a:ext>
            </a:extLst>
          </p:cNvPr>
          <p:cNvGraphicFramePr>
            <a:graphicFrameLocks noGrp="1"/>
          </p:cNvGraphicFramePr>
          <p:nvPr>
            <p:extLst>
              <p:ext uri="{D42A27DB-BD31-4B8C-83A1-F6EECF244321}">
                <p14:modId xmlns:p14="http://schemas.microsoft.com/office/powerpoint/2010/main" val="2489172080"/>
              </p:ext>
            </p:extLst>
          </p:nvPr>
        </p:nvGraphicFramePr>
        <p:xfrm>
          <a:off x="713433" y="930898"/>
          <a:ext cx="10741689" cy="4714102"/>
        </p:xfrm>
        <a:graphic>
          <a:graphicData uri="http://schemas.openxmlformats.org/drawingml/2006/table">
            <a:tbl>
              <a:tblPr firstRow="1" firstCol="1" bandRow="1"/>
              <a:tblGrid>
                <a:gridCol w="2150557">
                  <a:extLst>
                    <a:ext uri="{9D8B030D-6E8A-4147-A177-3AD203B41FA5}">
                      <a16:colId xmlns:a16="http://schemas.microsoft.com/office/drawing/2014/main" val="20000"/>
                    </a:ext>
                  </a:extLst>
                </a:gridCol>
                <a:gridCol w="2496675">
                  <a:extLst>
                    <a:ext uri="{9D8B030D-6E8A-4147-A177-3AD203B41FA5}">
                      <a16:colId xmlns:a16="http://schemas.microsoft.com/office/drawing/2014/main" val="20001"/>
                    </a:ext>
                  </a:extLst>
                </a:gridCol>
                <a:gridCol w="2656508">
                  <a:extLst>
                    <a:ext uri="{9D8B030D-6E8A-4147-A177-3AD203B41FA5}">
                      <a16:colId xmlns:a16="http://schemas.microsoft.com/office/drawing/2014/main" val="20002"/>
                    </a:ext>
                  </a:extLst>
                </a:gridCol>
                <a:gridCol w="3437949">
                  <a:extLst>
                    <a:ext uri="{9D8B030D-6E8A-4147-A177-3AD203B41FA5}">
                      <a16:colId xmlns:a16="http://schemas.microsoft.com/office/drawing/2014/main" val="20003"/>
                    </a:ext>
                  </a:extLst>
                </a:gridCol>
              </a:tblGrid>
              <a:tr h="890166">
                <a:tc>
                  <a:txBody>
                    <a:bodyPr/>
                    <a:lstStyle/>
                    <a:p>
                      <a:pPr>
                        <a:spcBef>
                          <a:spcPts val="600"/>
                        </a:spcBef>
                        <a:spcAft>
                          <a:spcPts val="0"/>
                        </a:spcAft>
                      </a:pPr>
                      <a:r>
                        <a:rPr lang="en-US" sz="1600" b="1">
                          <a:solidFill>
                            <a:srgbClr val="6600CC"/>
                          </a:solidFill>
                          <a:effectLst/>
                          <a:latin typeface="Calibri"/>
                          <a:ea typeface="Times New Roman"/>
                        </a:rPr>
                        <a:t> </a:t>
                      </a:r>
                      <a:endParaRPr lang="en-US" sz="1600" b="1">
                        <a:solidFill>
                          <a:srgbClr val="6600CC"/>
                        </a:solidFill>
                        <a:effectLst/>
                        <a:latin typeface="Times New Roman"/>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Bef>
                          <a:spcPts val="600"/>
                        </a:spcBef>
                        <a:spcAft>
                          <a:spcPts val="0"/>
                        </a:spcAft>
                      </a:pPr>
                      <a:r>
                        <a:rPr lang="en-US" sz="1600" b="1" i="1">
                          <a:solidFill>
                            <a:srgbClr val="6600CC"/>
                          </a:solidFill>
                          <a:effectLst/>
                          <a:latin typeface="Calibri"/>
                          <a:ea typeface="Times New Roman"/>
                        </a:rPr>
                        <a:t>Organizations in competitive environments that charge users</a:t>
                      </a:r>
                      <a:endParaRPr lang="en-US" sz="1600" b="1">
                        <a:solidFill>
                          <a:srgbClr val="6600CC"/>
                        </a:solidFill>
                        <a:effectLst/>
                        <a:latin typeface="Times New Roman"/>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Bef>
                          <a:spcPts val="600"/>
                        </a:spcBef>
                        <a:spcAft>
                          <a:spcPts val="0"/>
                        </a:spcAft>
                      </a:pPr>
                      <a:r>
                        <a:rPr lang="en-US" sz="1600" b="1" i="1">
                          <a:solidFill>
                            <a:srgbClr val="6600CC"/>
                          </a:solidFill>
                          <a:effectLst/>
                          <a:latin typeface="Calibri"/>
                          <a:ea typeface="Times New Roman"/>
                        </a:rPr>
                        <a:t>Organizations in competitive environments that provide free services</a:t>
                      </a:r>
                      <a:endParaRPr lang="en-US" sz="1600" b="1">
                        <a:solidFill>
                          <a:srgbClr val="6600CC"/>
                        </a:solidFill>
                        <a:effectLst/>
                        <a:latin typeface="Times New Roman"/>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Bef>
                          <a:spcPts val="600"/>
                        </a:spcBef>
                        <a:spcAft>
                          <a:spcPts val="0"/>
                        </a:spcAft>
                      </a:pPr>
                      <a:r>
                        <a:rPr lang="en-US" sz="1600" b="1" i="1">
                          <a:solidFill>
                            <a:srgbClr val="6600CC"/>
                          </a:solidFill>
                          <a:effectLst/>
                          <a:latin typeface="Calibri"/>
                          <a:ea typeface="Times New Roman"/>
                        </a:rPr>
                        <a:t>Organizations sheltered from competition</a:t>
                      </a:r>
                      <a:endParaRPr lang="en-US" sz="1600" b="1">
                        <a:solidFill>
                          <a:srgbClr val="6600CC"/>
                        </a:solidFill>
                        <a:effectLst/>
                        <a:latin typeface="Times New Roman"/>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029211">
                <a:tc>
                  <a:txBody>
                    <a:bodyPr/>
                    <a:lstStyle/>
                    <a:p>
                      <a:pPr>
                        <a:spcBef>
                          <a:spcPts val="600"/>
                        </a:spcBef>
                        <a:spcAft>
                          <a:spcPts val="0"/>
                        </a:spcAft>
                      </a:pPr>
                      <a:r>
                        <a:rPr lang="en-US" sz="1600" b="1">
                          <a:solidFill>
                            <a:srgbClr val="660033"/>
                          </a:solidFill>
                          <a:effectLst/>
                          <a:latin typeface="Calibri"/>
                          <a:ea typeface="Times New Roman"/>
                        </a:rPr>
                        <a:t>Examples</a:t>
                      </a:r>
                      <a:endParaRPr lang="en-US" sz="1600" b="1">
                        <a:solidFill>
                          <a:srgbClr val="660033"/>
                        </a:solidFill>
                        <a:effectLst/>
                        <a:latin typeface="Times New Roman"/>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Bef>
                          <a:spcPts val="600"/>
                        </a:spcBef>
                        <a:spcAft>
                          <a:spcPts val="0"/>
                        </a:spcAft>
                      </a:pPr>
                      <a:r>
                        <a:rPr lang="en-US" sz="1600" b="0">
                          <a:effectLst/>
                          <a:latin typeface="Calibri"/>
                          <a:ea typeface="Times New Roman"/>
                        </a:rPr>
                        <a:t>Royal Opera House</a:t>
                      </a:r>
                      <a:endParaRPr lang="en-US" sz="1600" b="0">
                        <a:effectLst/>
                        <a:latin typeface="Times New Roman"/>
                        <a:ea typeface="Times New Roman"/>
                      </a:endParaRPr>
                    </a:p>
                    <a:p>
                      <a:pPr>
                        <a:spcBef>
                          <a:spcPts val="600"/>
                        </a:spcBef>
                        <a:spcAft>
                          <a:spcPts val="0"/>
                        </a:spcAft>
                      </a:pPr>
                      <a:r>
                        <a:rPr lang="en-US" sz="1600" b="0">
                          <a:effectLst/>
                          <a:latin typeface="Calibri"/>
                          <a:ea typeface="Times New Roman"/>
                        </a:rPr>
                        <a:t>Guggenheim Museum</a:t>
                      </a:r>
                      <a:endParaRPr lang="en-US" sz="1600" b="0">
                        <a:effectLst/>
                        <a:latin typeface="Times New Roman"/>
                        <a:ea typeface="Times New Roman"/>
                      </a:endParaRPr>
                    </a:p>
                    <a:p>
                      <a:pPr>
                        <a:spcBef>
                          <a:spcPts val="600"/>
                        </a:spcBef>
                        <a:spcAft>
                          <a:spcPts val="0"/>
                        </a:spcAft>
                      </a:pPr>
                      <a:r>
                        <a:rPr lang="en-US" sz="1600" b="0">
                          <a:effectLst/>
                          <a:latin typeface="Calibri"/>
                          <a:ea typeface="Times New Roman"/>
                        </a:rPr>
                        <a:t>Stanford University </a:t>
                      </a:r>
                      <a:endParaRPr lang="en-US" sz="1600" b="0">
                        <a:effectLst/>
                        <a:latin typeface="Times New Roman"/>
                        <a:ea typeface="Times New Roman"/>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Bef>
                          <a:spcPts val="600"/>
                        </a:spcBef>
                        <a:spcAft>
                          <a:spcPts val="0"/>
                        </a:spcAft>
                      </a:pPr>
                      <a:r>
                        <a:rPr lang="en-US" sz="1600" b="0">
                          <a:effectLst/>
                          <a:latin typeface="Calibri"/>
                          <a:ea typeface="Times New Roman"/>
                        </a:rPr>
                        <a:t>Salvation Army</a:t>
                      </a:r>
                      <a:endParaRPr lang="en-US" sz="1600" b="0">
                        <a:effectLst/>
                        <a:latin typeface="Times New Roman"/>
                        <a:ea typeface="Times New Roman"/>
                      </a:endParaRPr>
                    </a:p>
                    <a:p>
                      <a:pPr>
                        <a:spcBef>
                          <a:spcPts val="600"/>
                        </a:spcBef>
                        <a:spcAft>
                          <a:spcPts val="0"/>
                        </a:spcAft>
                      </a:pPr>
                      <a:r>
                        <a:rPr lang="en-US" sz="1600" b="0">
                          <a:effectLst/>
                          <a:latin typeface="Calibri"/>
                          <a:ea typeface="Times New Roman"/>
                        </a:rPr>
                        <a:t>Habitat for Humanity</a:t>
                      </a:r>
                      <a:endParaRPr lang="en-US" sz="1600" b="0">
                        <a:effectLst/>
                        <a:latin typeface="Times New Roman"/>
                        <a:ea typeface="Times New Roman"/>
                      </a:endParaRPr>
                    </a:p>
                    <a:p>
                      <a:pPr>
                        <a:spcBef>
                          <a:spcPts val="600"/>
                        </a:spcBef>
                        <a:spcAft>
                          <a:spcPts val="0"/>
                        </a:spcAft>
                      </a:pPr>
                      <a:r>
                        <a:rPr lang="en-US" sz="1600" b="0">
                          <a:effectLst/>
                          <a:latin typeface="Calibri"/>
                          <a:ea typeface="Times New Roman"/>
                        </a:rPr>
                        <a:t>Linux</a:t>
                      </a:r>
                      <a:endParaRPr lang="en-US" sz="1600" b="0">
                        <a:effectLst/>
                        <a:latin typeface="Times New Roman"/>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Bef>
                          <a:spcPts val="600"/>
                        </a:spcBef>
                        <a:spcAft>
                          <a:spcPts val="0"/>
                        </a:spcAft>
                      </a:pPr>
                      <a:r>
                        <a:rPr lang="en-US" sz="1600" b="0">
                          <a:effectLst/>
                          <a:latin typeface="Calibri"/>
                          <a:ea typeface="Times New Roman"/>
                        </a:rPr>
                        <a:t>European Central Bank</a:t>
                      </a:r>
                      <a:endParaRPr lang="en-US" sz="1600" b="0">
                        <a:effectLst/>
                        <a:latin typeface="Times New Roman"/>
                        <a:ea typeface="Times New Roman"/>
                      </a:endParaRPr>
                    </a:p>
                    <a:p>
                      <a:pPr>
                        <a:spcBef>
                          <a:spcPts val="600"/>
                        </a:spcBef>
                        <a:spcAft>
                          <a:spcPts val="0"/>
                        </a:spcAft>
                      </a:pPr>
                      <a:r>
                        <a:rPr lang="en-US" sz="1600" b="0">
                          <a:effectLst/>
                          <a:latin typeface="Calibri"/>
                          <a:ea typeface="Times New Roman"/>
                        </a:rPr>
                        <a:t>New York Police Dept.</a:t>
                      </a:r>
                      <a:endParaRPr lang="en-US" sz="1600" b="0">
                        <a:effectLst/>
                        <a:latin typeface="Times New Roman"/>
                        <a:ea typeface="Times New Roman"/>
                      </a:endParaRPr>
                    </a:p>
                    <a:p>
                      <a:pPr>
                        <a:spcBef>
                          <a:spcPts val="600"/>
                        </a:spcBef>
                        <a:spcAft>
                          <a:spcPts val="0"/>
                        </a:spcAft>
                      </a:pPr>
                      <a:r>
                        <a:rPr lang="en-US" sz="1600" b="0">
                          <a:effectLst/>
                          <a:latin typeface="Calibri"/>
                          <a:ea typeface="Times New Roman"/>
                        </a:rPr>
                        <a:t>World Health Organization</a:t>
                      </a:r>
                      <a:endParaRPr lang="en-US" sz="1600" b="0">
                        <a:effectLst/>
                        <a:latin typeface="Times New Roman"/>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25605">
                <a:tc>
                  <a:txBody>
                    <a:bodyPr/>
                    <a:lstStyle/>
                    <a:p>
                      <a:pPr>
                        <a:spcBef>
                          <a:spcPts val="600"/>
                        </a:spcBef>
                        <a:spcAft>
                          <a:spcPts val="0"/>
                        </a:spcAft>
                      </a:pPr>
                      <a:r>
                        <a:rPr lang="en-US" sz="1600" b="1">
                          <a:solidFill>
                            <a:srgbClr val="660033"/>
                          </a:solidFill>
                          <a:effectLst/>
                          <a:latin typeface="Calibri"/>
                          <a:ea typeface="Times New Roman"/>
                        </a:rPr>
                        <a:t>Analysis of goals and performance</a:t>
                      </a:r>
                      <a:endParaRPr lang="en-US" sz="1600" b="1">
                        <a:solidFill>
                          <a:srgbClr val="660033"/>
                        </a:solidFill>
                        <a:effectLst/>
                        <a:latin typeface="Times New Roman"/>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3">
                  <a:txBody>
                    <a:bodyPr/>
                    <a:lstStyle/>
                    <a:p>
                      <a:pPr>
                        <a:spcBef>
                          <a:spcPts val="600"/>
                        </a:spcBef>
                        <a:spcAft>
                          <a:spcPts val="0"/>
                        </a:spcAft>
                      </a:pPr>
                      <a:r>
                        <a:rPr lang="en-US" sz="1600" b="0" dirty="0">
                          <a:effectLst/>
                          <a:latin typeface="Calibri"/>
                          <a:ea typeface="Times New Roman"/>
                        </a:rPr>
                        <a:t>Identifying mission, goals, and performance indicators and ensuring consistency among them is a  key area of strategy analysis for all non-profits</a:t>
                      </a:r>
                      <a:endParaRPr lang="en-US" sz="1600" b="0" dirty="0">
                        <a:effectLst/>
                        <a:latin typeface="Times New Roman"/>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890166">
                <a:tc>
                  <a:txBody>
                    <a:bodyPr/>
                    <a:lstStyle/>
                    <a:p>
                      <a:pPr>
                        <a:spcBef>
                          <a:spcPts val="600"/>
                        </a:spcBef>
                        <a:spcAft>
                          <a:spcPts val="0"/>
                        </a:spcAft>
                      </a:pPr>
                      <a:r>
                        <a:rPr lang="en-US" sz="1600" b="1">
                          <a:solidFill>
                            <a:srgbClr val="660033"/>
                          </a:solidFill>
                          <a:effectLst/>
                          <a:latin typeface="Calibri"/>
                          <a:ea typeface="Times New Roman"/>
                        </a:rPr>
                        <a:t>Analysis of the competitive environment</a:t>
                      </a:r>
                      <a:endParaRPr lang="en-US" sz="1600" b="1">
                        <a:solidFill>
                          <a:srgbClr val="660033"/>
                        </a:solidFill>
                        <a:effectLst/>
                        <a:latin typeface="Times New Roman"/>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Bef>
                          <a:spcPts val="600"/>
                        </a:spcBef>
                        <a:spcAft>
                          <a:spcPts val="0"/>
                        </a:spcAft>
                      </a:pPr>
                      <a:r>
                        <a:rPr lang="en-US" sz="1600" b="0">
                          <a:effectLst/>
                          <a:latin typeface="Calibri"/>
                          <a:ea typeface="Times New Roman"/>
                        </a:rPr>
                        <a:t>Main tools of competitive analysis are the same as for for-profit firms</a:t>
                      </a:r>
                      <a:endParaRPr lang="en-US" sz="1600" b="0">
                        <a:effectLst/>
                        <a:latin typeface="Times New Roman"/>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Bef>
                          <a:spcPts val="600"/>
                        </a:spcBef>
                        <a:spcAft>
                          <a:spcPts val="0"/>
                        </a:spcAft>
                      </a:pPr>
                      <a:r>
                        <a:rPr lang="en-US" sz="1600" b="0">
                          <a:effectLst/>
                          <a:latin typeface="Calibri"/>
                          <a:ea typeface="Times New Roman"/>
                        </a:rPr>
                        <a:t>Main arena for competition and competitive strategy is the market for funding</a:t>
                      </a:r>
                      <a:endParaRPr lang="en-US" sz="1600" b="0">
                        <a:effectLst/>
                        <a:latin typeface="Times New Roman"/>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Bef>
                          <a:spcPts val="600"/>
                        </a:spcBef>
                        <a:spcAft>
                          <a:spcPts val="0"/>
                        </a:spcAft>
                      </a:pPr>
                      <a:r>
                        <a:rPr lang="en-US" sz="1600" b="0" dirty="0">
                          <a:effectLst/>
                          <a:latin typeface="Calibri"/>
                          <a:ea typeface="Times New Roman"/>
                        </a:rPr>
                        <a:t>Not important. However, agencies compete for public funding.  </a:t>
                      </a:r>
                      <a:endParaRPr lang="en-US" sz="1600" b="0" dirty="0">
                        <a:effectLst/>
                        <a:latin typeface="Times New Roman"/>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890166">
                <a:tc>
                  <a:txBody>
                    <a:bodyPr/>
                    <a:lstStyle/>
                    <a:p>
                      <a:pPr>
                        <a:spcBef>
                          <a:spcPts val="600"/>
                        </a:spcBef>
                        <a:spcAft>
                          <a:spcPts val="0"/>
                        </a:spcAft>
                      </a:pPr>
                      <a:r>
                        <a:rPr lang="en-US" sz="1600" b="1">
                          <a:solidFill>
                            <a:srgbClr val="660033"/>
                          </a:solidFill>
                          <a:effectLst/>
                          <a:latin typeface="Calibri"/>
                          <a:ea typeface="Times New Roman"/>
                        </a:rPr>
                        <a:t>Analysis of resources and capabilities </a:t>
                      </a:r>
                      <a:endParaRPr lang="en-US" sz="1600" b="1">
                        <a:solidFill>
                          <a:srgbClr val="660033"/>
                        </a:solidFill>
                        <a:effectLst/>
                        <a:latin typeface="Times New Roman"/>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a:spcBef>
                          <a:spcPts val="600"/>
                        </a:spcBef>
                        <a:spcAft>
                          <a:spcPts val="0"/>
                        </a:spcAft>
                      </a:pPr>
                      <a:r>
                        <a:rPr lang="en-US" sz="1600" b="0" dirty="0">
                          <a:effectLst/>
                          <a:latin typeface="Calibri"/>
                          <a:ea typeface="Times New Roman"/>
                        </a:rPr>
                        <a:t>Identifying and exploiting distinctive resources and capabilities critical to design strategies that create competitive advantage</a:t>
                      </a:r>
                      <a:endParaRPr lang="en-US" sz="1600" b="0" dirty="0">
                        <a:effectLst/>
                        <a:latin typeface="Times New Roman"/>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c>
                  <a:txBody>
                    <a:bodyPr/>
                    <a:lstStyle/>
                    <a:p>
                      <a:pPr>
                        <a:spcBef>
                          <a:spcPts val="600"/>
                        </a:spcBef>
                        <a:spcAft>
                          <a:spcPts val="0"/>
                        </a:spcAft>
                      </a:pPr>
                      <a:r>
                        <a:rPr lang="en-US" sz="1600" b="0" dirty="0">
                          <a:effectLst/>
                          <a:latin typeface="Calibri"/>
                          <a:ea typeface="Times New Roman"/>
                        </a:rPr>
                        <a:t>Analysis of resources and capabilities essential in determining priorities and designing strategies </a:t>
                      </a:r>
                      <a:endParaRPr lang="en-US" sz="1600" b="0" dirty="0">
                        <a:effectLst/>
                        <a:latin typeface="Times New Roman"/>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88788">
                <a:tc>
                  <a:txBody>
                    <a:bodyPr/>
                    <a:lstStyle/>
                    <a:p>
                      <a:pPr>
                        <a:spcBef>
                          <a:spcPts val="600"/>
                        </a:spcBef>
                        <a:spcAft>
                          <a:spcPts val="0"/>
                        </a:spcAft>
                      </a:pPr>
                      <a:r>
                        <a:rPr lang="en-US" sz="1600" b="1">
                          <a:solidFill>
                            <a:srgbClr val="660033"/>
                          </a:solidFill>
                          <a:effectLst/>
                          <a:latin typeface="Calibri"/>
                          <a:ea typeface="Times New Roman"/>
                        </a:rPr>
                        <a:t>Strategy implementation</a:t>
                      </a:r>
                      <a:endParaRPr lang="en-US" sz="1600" b="1">
                        <a:solidFill>
                          <a:srgbClr val="660033"/>
                        </a:solidFill>
                        <a:effectLst/>
                        <a:latin typeface="Times New Roman"/>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3">
                  <a:txBody>
                    <a:bodyPr/>
                    <a:lstStyle/>
                    <a:p>
                      <a:pPr>
                        <a:spcBef>
                          <a:spcPts val="600"/>
                        </a:spcBef>
                        <a:spcAft>
                          <a:spcPts val="0"/>
                        </a:spcAft>
                      </a:pPr>
                      <a:r>
                        <a:rPr lang="en-US" sz="1600" b="0" dirty="0">
                          <a:effectLst/>
                          <a:latin typeface="Calibri"/>
                          <a:ea typeface="Times New Roman"/>
                        </a:rPr>
                        <a:t>The basic principles of organizational design, performance management, and leadership are common to all organizational types</a:t>
                      </a:r>
                      <a:endParaRPr lang="en-US" sz="1600" b="0" dirty="0">
                        <a:effectLst/>
                        <a:latin typeface="Times New Roman"/>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bl>
          </a:graphicData>
        </a:graphic>
      </p:graphicFrame>
      <p:sp>
        <p:nvSpPr>
          <p:cNvPr id="7" name="Rectangle 10">
            <a:extLst>
              <a:ext uri="{FF2B5EF4-FFF2-40B4-BE49-F238E27FC236}">
                <a16:creationId xmlns:a16="http://schemas.microsoft.com/office/drawing/2014/main" id="{B0ABC42C-F4FC-4735-8990-780AE22D178B}"/>
              </a:ext>
            </a:extLst>
          </p:cNvPr>
          <p:cNvSpPr>
            <a:spLocks noChangeArrowheads="1"/>
          </p:cNvSpPr>
          <p:nvPr/>
        </p:nvSpPr>
        <p:spPr bwMode="auto">
          <a:xfrm>
            <a:off x="0" y="0"/>
            <a:ext cx="1205149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None/>
            </a:pPr>
            <a:r>
              <a:rPr lang="en-US" altLang="en-US" sz="2400" b="1" dirty="0">
                <a:latin typeface="Arial" panose="020B0604020202020204" pitchFamily="34" charset="0"/>
                <a:cs typeface="Arial" panose="020B0604020202020204" pitchFamily="34" charset="0"/>
              </a:rPr>
              <a:t>Applying Strategy Analysis – Not just for Businesses! - Different types of </a:t>
            </a:r>
            <a:r>
              <a:rPr lang="en-US" altLang="en-US" sz="2400" b="1" dirty="0" err="1">
                <a:latin typeface="Arial" panose="020B0604020202020204" pitchFamily="34" charset="0"/>
                <a:cs typeface="Arial" panose="020B0604020202020204" pitchFamily="34" charset="0"/>
              </a:rPr>
              <a:t>organisations</a:t>
            </a:r>
            <a:endParaRPr lang="en-US" altLang="en-US" sz="2400" b="1" dirty="0">
              <a:latin typeface="Arial" panose="020B0604020202020204" pitchFamily="34" charset="0"/>
              <a:cs typeface="Arial" panose="020B0604020202020204" pitchFamily="34" charset="0"/>
            </a:endParaRPr>
          </a:p>
        </p:txBody>
      </p:sp>
      <p:sp>
        <p:nvSpPr>
          <p:cNvPr id="8" name="Footer Placeholder 4">
            <a:extLst>
              <a:ext uri="{FF2B5EF4-FFF2-40B4-BE49-F238E27FC236}">
                <a16:creationId xmlns:a16="http://schemas.microsoft.com/office/drawing/2014/main" id="{56DB1BE2-BD41-4C55-8F5E-EF417D7408F3}"/>
              </a:ext>
            </a:extLst>
          </p:cNvPr>
          <p:cNvSpPr txBox="1">
            <a:spLocks noGrp="1"/>
          </p:cNvSpPr>
          <p:nvPr/>
        </p:nvSpPr>
        <p:spPr bwMode="auto">
          <a:xfrm>
            <a:off x="7537849" y="5645000"/>
            <a:ext cx="339562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200" b="0" dirty="0">
                <a:latin typeface="Liberation Sans" pitchFamily="34" charset="0"/>
              </a:rPr>
              <a:t>Copyright © 2022 John Wiley &amp; Sons, Inc. </a:t>
            </a:r>
          </a:p>
        </p:txBody>
      </p:sp>
      <p:pic>
        <p:nvPicPr>
          <p:cNvPr id="2" name="Picture 1" descr="short orange tower">
            <a:extLst>
              <a:ext uri="{FF2B5EF4-FFF2-40B4-BE49-F238E27FC236}">
                <a16:creationId xmlns:a16="http://schemas.microsoft.com/office/drawing/2014/main" id="{05A25BA5-C581-04D6-2079-2E48371706F3}"/>
              </a:ext>
            </a:extLst>
          </p:cNvPr>
          <p:cNvPicPr>
            <a:picLocks noChangeAspect="1"/>
          </p:cNvPicPr>
          <p:nvPr/>
        </p:nvPicPr>
        <p:blipFill>
          <a:blip r:embed="rId4"/>
          <a:srcRect/>
          <a:stretch/>
        </p:blipFill>
        <p:spPr>
          <a:xfrm>
            <a:off x="11084876" y="5363376"/>
            <a:ext cx="548323" cy="1494624"/>
          </a:xfrm>
          <a:prstGeom prst="rect">
            <a:avLst/>
          </a:prstGeom>
        </p:spPr>
      </p:pic>
    </p:spTree>
    <p:extLst>
      <p:ext uri="{BB962C8B-B14F-4D97-AF65-F5344CB8AC3E}">
        <p14:creationId xmlns:p14="http://schemas.microsoft.com/office/powerpoint/2010/main" val="32358822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vy Footer Strip" descr="Footer navy">
            <a:extLst>
              <a:ext uri="{FF2B5EF4-FFF2-40B4-BE49-F238E27FC236}">
                <a16:creationId xmlns:a16="http://schemas.microsoft.com/office/drawing/2014/main" id="{A057C47D-3BC5-4D63-797F-B2600111FE62}"/>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mall White Logo" descr="Small WU logo">
            <a:extLst>
              <a:ext uri="{FF2B5EF4-FFF2-40B4-BE49-F238E27FC236}">
                <a16:creationId xmlns:a16="http://schemas.microsoft.com/office/drawing/2014/main" id="{67D4348E-3467-AFD9-7B49-FC071FCE4673}"/>
              </a:ext>
            </a:extLst>
          </p:cNvPr>
          <p:cNvPicPr>
            <a:picLocks noChangeAspect="1"/>
          </p:cNvPicPr>
          <p:nvPr/>
        </p:nvPicPr>
        <p:blipFill>
          <a:blip r:embed="rId3"/>
          <a:stretch>
            <a:fillRect/>
          </a:stretch>
        </p:blipFill>
        <p:spPr>
          <a:xfrm>
            <a:off x="534811" y="6217213"/>
            <a:ext cx="1801495" cy="397654"/>
          </a:xfrm>
          <a:prstGeom prst="rect">
            <a:avLst/>
          </a:prstGeom>
        </p:spPr>
      </p:pic>
      <p:sp>
        <p:nvSpPr>
          <p:cNvPr id="6" name="Title 1">
            <a:extLst>
              <a:ext uri="{FF2B5EF4-FFF2-40B4-BE49-F238E27FC236}">
                <a16:creationId xmlns:a16="http://schemas.microsoft.com/office/drawing/2014/main" id="{BE4B995F-F1CA-4A9F-BE18-0A2D11C721AB}"/>
              </a:ext>
            </a:extLst>
          </p:cNvPr>
          <p:cNvSpPr txBox="1">
            <a:spLocks/>
          </p:cNvSpPr>
          <p:nvPr/>
        </p:nvSpPr>
        <p:spPr>
          <a:xfrm>
            <a:off x="739651" y="1982789"/>
            <a:ext cx="10575359" cy="144621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dirty="0"/>
              <a:t>Any Questions? </a:t>
            </a:r>
          </a:p>
        </p:txBody>
      </p:sp>
      <p:pic>
        <p:nvPicPr>
          <p:cNvPr id="2" name="Picture 1" descr="short orange tower">
            <a:extLst>
              <a:ext uri="{FF2B5EF4-FFF2-40B4-BE49-F238E27FC236}">
                <a16:creationId xmlns:a16="http://schemas.microsoft.com/office/drawing/2014/main" id="{E4098780-9C45-7684-A7B9-FAEEAB901E53}"/>
              </a:ext>
            </a:extLst>
          </p:cNvPr>
          <p:cNvPicPr>
            <a:picLocks noChangeAspect="1"/>
          </p:cNvPicPr>
          <p:nvPr/>
        </p:nvPicPr>
        <p:blipFill>
          <a:blip r:embed="rId4"/>
          <a:srcRect/>
          <a:stretch/>
        </p:blipFill>
        <p:spPr>
          <a:xfrm>
            <a:off x="11084876" y="5363376"/>
            <a:ext cx="548323" cy="1494624"/>
          </a:xfrm>
          <a:prstGeom prst="rect">
            <a:avLst/>
          </a:prstGeom>
        </p:spPr>
      </p:pic>
    </p:spTree>
    <p:extLst>
      <p:ext uri="{BB962C8B-B14F-4D97-AF65-F5344CB8AC3E}">
        <p14:creationId xmlns:p14="http://schemas.microsoft.com/office/powerpoint/2010/main" val="214681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vy Footer Strip" descr="Footer navy">
            <a:extLst>
              <a:ext uri="{FF2B5EF4-FFF2-40B4-BE49-F238E27FC236}">
                <a16:creationId xmlns:a16="http://schemas.microsoft.com/office/drawing/2014/main" id="{A057C47D-3BC5-4D63-797F-B2600111FE62}"/>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mall White Logo" descr="Small WU logo">
            <a:extLst>
              <a:ext uri="{FF2B5EF4-FFF2-40B4-BE49-F238E27FC236}">
                <a16:creationId xmlns:a16="http://schemas.microsoft.com/office/drawing/2014/main" id="{67D4348E-3467-AFD9-7B49-FC071FCE4673}"/>
              </a:ext>
            </a:extLst>
          </p:cNvPr>
          <p:cNvPicPr>
            <a:picLocks noChangeAspect="1"/>
          </p:cNvPicPr>
          <p:nvPr/>
        </p:nvPicPr>
        <p:blipFill>
          <a:blip r:embed="rId3"/>
          <a:stretch>
            <a:fillRect/>
          </a:stretch>
        </p:blipFill>
        <p:spPr>
          <a:xfrm>
            <a:off x="534811" y="6217213"/>
            <a:ext cx="1801495" cy="397654"/>
          </a:xfrm>
          <a:prstGeom prst="rect">
            <a:avLst/>
          </a:prstGeom>
        </p:spPr>
      </p:pic>
      <p:sp>
        <p:nvSpPr>
          <p:cNvPr id="6" name="Title 1">
            <a:extLst>
              <a:ext uri="{FF2B5EF4-FFF2-40B4-BE49-F238E27FC236}">
                <a16:creationId xmlns:a16="http://schemas.microsoft.com/office/drawing/2014/main" id="{51D9CFD3-2F3A-4EC5-93CE-BA94F6AA532B}"/>
              </a:ext>
            </a:extLst>
          </p:cNvPr>
          <p:cNvSpPr txBox="1">
            <a:spLocks/>
          </p:cNvSpPr>
          <p:nvPr/>
        </p:nvSpPr>
        <p:spPr>
          <a:xfrm>
            <a:off x="628649" y="365126"/>
            <a:ext cx="10456227" cy="75575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Arial" panose="020B0604020202020204" pitchFamily="34" charset="0"/>
                <a:cs typeface="Arial" panose="020B0604020202020204" pitchFamily="34" charset="0"/>
              </a:rPr>
              <a:t>Preparation for next week</a:t>
            </a:r>
            <a:endParaRPr lang="en-GB" sz="3600" b="1"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C14804B3-FE4C-4D1A-93C5-B3F6795FA0EE}"/>
              </a:ext>
            </a:extLst>
          </p:cNvPr>
          <p:cNvSpPr/>
          <p:nvPr/>
        </p:nvSpPr>
        <p:spPr>
          <a:xfrm>
            <a:off x="628649" y="2102722"/>
            <a:ext cx="10613092" cy="1200329"/>
          </a:xfrm>
          <a:prstGeom prst="rect">
            <a:avLst/>
          </a:prstGeom>
        </p:spPr>
        <p:txBody>
          <a:bodyPr wrap="square">
            <a:spAutoFit/>
          </a:bodyPr>
          <a:lstStyle/>
          <a:p>
            <a:r>
              <a:rPr lang="en-US" sz="3600" dirty="0">
                <a:latin typeface="Arial" panose="020B0604020202020204" pitchFamily="34" charset="0"/>
                <a:cs typeface="Arial" panose="020B0604020202020204" pitchFamily="34" charset="0"/>
              </a:rPr>
              <a:t>Read Harvard Business Review (HBR) article </a:t>
            </a:r>
          </a:p>
          <a:p>
            <a:r>
              <a:rPr lang="en-US" sz="3600" dirty="0">
                <a:latin typeface="Arial" panose="020B0604020202020204" pitchFamily="34" charset="0"/>
                <a:cs typeface="Arial" panose="020B0604020202020204" pitchFamily="34" charset="0"/>
              </a:rPr>
              <a:t>'What is Strategy?’ by Michael Porter (1996)</a:t>
            </a:r>
          </a:p>
        </p:txBody>
      </p:sp>
      <p:pic>
        <p:nvPicPr>
          <p:cNvPr id="2" name="Picture 1" descr="short orange tower">
            <a:extLst>
              <a:ext uri="{FF2B5EF4-FFF2-40B4-BE49-F238E27FC236}">
                <a16:creationId xmlns:a16="http://schemas.microsoft.com/office/drawing/2014/main" id="{835A3248-8C1B-33F1-10A0-D88C7486E835}"/>
              </a:ext>
            </a:extLst>
          </p:cNvPr>
          <p:cNvPicPr>
            <a:picLocks noChangeAspect="1"/>
          </p:cNvPicPr>
          <p:nvPr/>
        </p:nvPicPr>
        <p:blipFill>
          <a:blip r:embed="rId4"/>
          <a:srcRect/>
          <a:stretch/>
        </p:blipFill>
        <p:spPr>
          <a:xfrm>
            <a:off x="11084876" y="5363376"/>
            <a:ext cx="548323" cy="1494624"/>
          </a:xfrm>
          <a:prstGeom prst="rect">
            <a:avLst/>
          </a:prstGeom>
        </p:spPr>
      </p:pic>
      <p:sp>
        <p:nvSpPr>
          <p:cNvPr id="8" name="TextBox 7">
            <a:extLst>
              <a:ext uri="{FF2B5EF4-FFF2-40B4-BE49-F238E27FC236}">
                <a16:creationId xmlns:a16="http://schemas.microsoft.com/office/drawing/2014/main" id="{E206FAED-470B-931C-C6BD-5A2F1649D6FA}"/>
              </a:ext>
            </a:extLst>
          </p:cNvPr>
          <p:cNvSpPr txBox="1"/>
          <p:nvPr/>
        </p:nvSpPr>
        <p:spPr>
          <a:xfrm>
            <a:off x="665022" y="4533924"/>
            <a:ext cx="10751089" cy="707886"/>
          </a:xfrm>
          <a:prstGeom prst="rect">
            <a:avLst/>
          </a:prstGeom>
          <a:noFill/>
        </p:spPr>
        <p:txBody>
          <a:bodyPr wrap="square">
            <a:spAutoFit/>
          </a:bodyPr>
          <a:lstStyle/>
          <a:p>
            <a:r>
              <a:rPr lang="en-GB" sz="2000" b="1" i="0" dirty="0">
                <a:solidFill>
                  <a:srgbClr val="232323"/>
                </a:solidFill>
                <a:effectLst/>
                <a:latin typeface="Arial" panose="020B0604020202020204" pitchFamily="34" charset="0"/>
                <a:cs typeface="Arial" panose="020B0604020202020204" pitchFamily="34" charset="0"/>
              </a:rPr>
              <a:t>Reference:</a:t>
            </a:r>
          </a:p>
          <a:p>
            <a:r>
              <a:rPr lang="en-GB" sz="2000" b="0" i="0" dirty="0">
                <a:solidFill>
                  <a:srgbClr val="232323"/>
                </a:solidFill>
                <a:effectLst/>
                <a:latin typeface="Arial" panose="020B0604020202020204" pitchFamily="34" charset="0"/>
                <a:cs typeface="Arial" panose="020B0604020202020204" pitchFamily="34" charset="0"/>
              </a:rPr>
              <a:t>Porter, M.E. (1996), ‘What Is Strategy?’, </a:t>
            </a:r>
            <a:r>
              <a:rPr lang="en-GB" sz="2000" b="0" i="1" dirty="0">
                <a:solidFill>
                  <a:srgbClr val="232323"/>
                </a:solidFill>
                <a:effectLst/>
                <a:latin typeface="Arial" panose="020B0604020202020204" pitchFamily="34" charset="0"/>
                <a:cs typeface="Arial" panose="020B0604020202020204" pitchFamily="34" charset="0"/>
              </a:rPr>
              <a:t>Harvard Business Review</a:t>
            </a:r>
            <a:r>
              <a:rPr lang="en-GB" sz="2000" b="0" i="0" dirty="0">
                <a:solidFill>
                  <a:srgbClr val="232323"/>
                </a:solidFill>
                <a:effectLst/>
                <a:latin typeface="Arial" panose="020B0604020202020204" pitchFamily="34" charset="0"/>
                <a:cs typeface="Arial" panose="020B0604020202020204" pitchFamily="34" charset="0"/>
              </a:rPr>
              <a:t>, Vol.74, No.6, pp. 61-78. </a:t>
            </a: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80073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A0F0E6-3F3E-7A33-7334-6A284BCFD02E}"/>
            </a:ext>
          </a:extLst>
        </p:cNvPr>
        <p:cNvGrpSpPr/>
        <p:nvPr/>
      </p:nvGrpSpPr>
      <p:grpSpPr>
        <a:xfrm>
          <a:off x="0" y="0"/>
          <a:ext cx="0" cy="0"/>
          <a:chOff x="0" y="0"/>
          <a:chExt cx="0" cy="0"/>
        </a:xfrm>
      </p:grpSpPr>
      <p:sp>
        <p:nvSpPr>
          <p:cNvPr id="4" name="Navy Footer Strip" descr="Footer navy">
            <a:extLst>
              <a:ext uri="{FF2B5EF4-FFF2-40B4-BE49-F238E27FC236}">
                <a16:creationId xmlns:a16="http://schemas.microsoft.com/office/drawing/2014/main" id="{AC53A946-6009-923A-07C9-647F3A91C6F7}"/>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Small White Logo" descr="Small WU logo">
            <a:extLst>
              <a:ext uri="{FF2B5EF4-FFF2-40B4-BE49-F238E27FC236}">
                <a16:creationId xmlns:a16="http://schemas.microsoft.com/office/drawing/2014/main" id="{3EC5E476-0BFE-69CF-3502-7361AB347F2C}"/>
              </a:ext>
            </a:extLst>
          </p:cNvPr>
          <p:cNvPicPr>
            <a:picLocks noChangeAspect="1"/>
          </p:cNvPicPr>
          <p:nvPr/>
        </p:nvPicPr>
        <p:blipFill>
          <a:blip r:embed="rId3"/>
          <a:stretch>
            <a:fillRect/>
          </a:stretch>
        </p:blipFill>
        <p:spPr>
          <a:xfrm>
            <a:off x="534811" y="6217213"/>
            <a:ext cx="1801495" cy="397654"/>
          </a:xfrm>
          <a:prstGeom prst="rect">
            <a:avLst/>
          </a:prstGeom>
        </p:spPr>
      </p:pic>
      <p:sp>
        <p:nvSpPr>
          <p:cNvPr id="6" name="Title 1">
            <a:extLst>
              <a:ext uri="{FF2B5EF4-FFF2-40B4-BE49-F238E27FC236}">
                <a16:creationId xmlns:a16="http://schemas.microsoft.com/office/drawing/2014/main" id="{76FBE411-8044-30CC-4A84-2373EDFA4F93}"/>
              </a:ext>
            </a:extLst>
          </p:cNvPr>
          <p:cNvSpPr txBox="1">
            <a:spLocks/>
          </p:cNvSpPr>
          <p:nvPr/>
        </p:nvSpPr>
        <p:spPr>
          <a:xfrm>
            <a:off x="4581179" y="1894672"/>
            <a:ext cx="7052020" cy="668646"/>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600" b="1" dirty="0">
                <a:latin typeface="Arial" panose="020B0604020202020204" pitchFamily="34" charset="0"/>
                <a:cs typeface="Arial" panose="020B0604020202020204" pitchFamily="34" charset="0"/>
              </a:rPr>
              <a:t>Read introduction from core textbook before the next week session</a:t>
            </a:r>
          </a:p>
        </p:txBody>
      </p:sp>
      <p:pic>
        <p:nvPicPr>
          <p:cNvPr id="2" name="Picture 1" descr="short orange tower">
            <a:extLst>
              <a:ext uri="{FF2B5EF4-FFF2-40B4-BE49-F238E27FC236}">
                <a16:creationId xmlns:a16="http://schemas.microsoft.com/office/drawing/2014/main" id="{3B4A1882-D963-4CC5-8CBA-AFCFF4739D62}"/>
              </a:ext>
            </a:extLst>
          </p:cNvPr>
          <p:cNvPicPr>
            <a:picLocks noChangeAspect="1"/>
          </p:cNvPicPr>
          <p:nvPr/>
        </p:nvPicPr>
        <p:blipFill>
          <a:blip r:embed="rId4"/>
          <a:srcRect/>
          <a:stretch/>
        </p:blipFill>
        <p:spPr>
          <a:xfrm>
            <a:off x="11084876" y="5363376"/>
            <a:ext cx="548323" cy="1494624"/>
          </a:xfrm>
          <a:prstGeom prst="rect">
            <a:avLst/>
          </a:prstGeom>
        </p:spPr>
      </p:pic>
      <p:sp>
        <p:nvSpPr>
          <p:cNvPr id="7" name="TextBox 6">
            <a:extLst>
              <a:ext uri="{FF2B5EF4-FFF2-40B4-BE49-F238E27FC236}">
                <a16:creationId xmlns:a16="http://schemas.microsoft.com/office/drawing/2014/main" id="{71AFCEC0-91D9-1B1B-D9D0-4B1F1AD78F1C}"/>
              </a:ext>
            </a:extLst>
          </p:cNvPr>
          <p:cNvSpPr txBox="1"/>
          <p:nvPr/>
        </p:nvSpPr>
        <p:spPr>
          <a:xfrm>
            <a:off x="717402" y="4963328"/>
            <a:ext cx="10210157" cy="1015663"/>
          </a:xfrm>
          <a:prstGeom prst="rect">
            <a:avLst/>
          </a:prstGeom>
          <a:noFill/>
        </p:spPr>
        <p:txBody>
          <a:bodyPr wrap="square">
            <a:spAutoFit/>
          </a:bodyPr>
          <a:lstStyle/>
          <a:p>
            <a:r>
              <a:rPr lang="en-GB" sz="2000" b="1" dirty="0">
                <a:latin typeface="Arial" panose="020B0604020202020204" pitchFamily="34" charset="0"/>
                <a:cs typeface="Arial" panose="020B0604020202020204" pitchFamily="34" charset="0"/>
              </a:rPr>
              <a:t>Reference</a:t>
            </a:r>
            <a:r>
              <a:rPr lang="en-GB" sz="2000" dirty="0">
                <a:latin typeface="Arial" panose="020B0604020202020204" pitchFamily="34" charset="0"/>
                <a:cs typeface="Arial" panose="020B0604020202020204" pitchFamily="34" charset="0"/>
              </a:rPr>
              <a:t>:</a:t>
            </a:r>
          </a:p>
          <a:p>
            <a:r>
              <a:rPr lang="en-GB" sz="2000" dirty="0">
                <a:latin typeface="Arial" panose="020B0604020202020204" pitchFamily="34" charset="0"/>
                <a:cs typeface="Arial" panose="020B0604020202020204" pitchFamily="34" charset="0"/>
              </a:rPr>
              <a:t>Grant, R.M. (2024), </a:t>
            </a:r>
            <a:r>
              <a:rPr lang="en-GB" sz="2000" i="1" dirty="0">
                <a:latin typeface="Arial" panose="020B0604020202020204" pitchFamily="34" charset="0"/>
                <a:cs typeface="Arial" panose="020B0604020202020204" pitchFamily="34" charset="0"/>
              </a:rPr>
              <a:t>Contemporary strategy analysis. </a:t>
            </a:r>
            <a:r>
              <a:rPr lang="en-GB" sz="2000" dirty="0">
                <a:latin typeface="Arial" panose="020B0604020202020204" pitchFamily="34" charset="0"/>
                <a:cs typeface="Arial" panose="020B0604020202020204" pitchFamily="34" charset="0"/>
              </a:rPr>
              <a:t>New York: John Wiley &amp; Sons Inc.</a:t>
            </a:r>
          </a:p>
          <a:p>
            <a:endParaRPr lang="en-GB" sz="2000" dirty="0">
              <a:latin typeface="Arial" panose="020B0604020202020204" pitchFamily="34" charset="0"/>
              <a:cs typeface="Arial" panose="020B0604020202020204" pitchFamily="34" charset="0"/>
            </a:endParaRPr>
          </a:p>
        </p:txBody>
      </p:sp>
      <p:pic>
        <p:nvPicPr>
          <p:cNvPr id="10" name="Picture 9" descr="A book cover of a mountain&#10;&#10;AI-generated content may be incorrect.">
            <a:extLst>
              <a:ext uri="{FF2B5EF4-FFF2-40B4-BE49-F238E27FC236}">
                <a16:creationId xmlns:a16="http://schemas.microsoft.com/office/drawing/2014/main" id="{B0AA2F7C-9A66-625D-2347-015528D87C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803" y="162490"/>
            <a:ext cx="3719223" cy="4697966"/>
          </a:xfrm>
          <a:prstGeom prst="rect">
            <a:avLst/>
          </a:prstGeom>
        </p:spPr>
      </p:pic>
    </p:spTree>
    <p:extLst>
      <p:ext uri="{BB962C8B-B14F-4D97-AF65-F5344CB8AC3E}">
        <p14:creationId xmlns:p14="http://schemas.microsoft.com/office/powerpoint/2010/main" val="20775382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6F74FE-44D0-F7C9-600C-14C68F2538D2}"/>
            </a:ext>
          </a:extLst>
        </p:cNvPr>
        <p:cNvGrpSpPr/>
        <p:nvPr/>
      </p:nvGrpSpPr>
      <p:grpSpPr>
        <a:xfrm>
          <a:off x="0" y="0"/>
          <a:ext cx="0" cy="0"/>
          <a:chOff x="0" y="0"/>
          <a:chExt cx="0" cy="0"/>
        </a:xfrm>
      </p:grpSpPr>
      <p:sp>
        <p:nvSpPr>
          <p:cNvPr id="4" name="Navy Footer Strip" descr="Footer navy">
            <a:extLst>
              <a:ext uri="{FF2B5EF4-FFF2-40B4-BE49-F238E27FC236}">
                <a16:creationId xmlns:a16="http://schemas.microsoft.com/office/drawing/2014/main" id="{97D5774E-875B-71CE-D5A5-35784BC6C435}"/>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mall White Logo" descr="Small WU logo">
            <a:extLst>
              <a:ext uri="{FF2B5EF4-FFF2-40B4-BE49-F238E27FC236}">
                <a16:creationId xmlns:a16="http://schemas.microsoft.com/office/drawing/2014/main" id="{135D764A-5D3D-7065-D1DD-D9D6FB625A4C}"/>
              </a:ext>
            </a:extLst>
          </p:cNvPr>
          <p:cNvPicPr>
            <a:picLocks noChangeAspect="1"/>
          </p:cNvPicPr>
          <p:nvPr/>
        </p:nvPicPr>
        <p:blipFill>
          <a:blip r:embed="rId3"/>
          <a:stretch>
            <a:fillRect/>
          </a:stretch>
        </p:blipFill>
        <p:spPr>
          <a:xfrm>
            <a:off x="534811" y="6217213"/>
            <a:ext cx="1801495" cy="397654"/>
          </a:xfrm>
          <a:prstGeom prst="rect">
            <a:avLst/>
          </a:prstGeom>
        </p:spPr>
      </p:pic>
      <p:sp>
        <p:nvSpPr>
          <p:cNvPr id="6" name="Title 1">
            <a:extLst>
              <a:ext uri="{FF2B5EF4-FFF2-40B4-BE49-F238E27FC236}">
                <a16:creationId xmlns:a16="http://schemas.microsoft.com/office/drawing/2014/main" id="{53027B26-76DD-5830-9881-68A8CB40B220}"/>
              </a:ext>
            </a:extLst>
          </p:cNvPr>
          <p:cNvSpPr txBox="1">
            <a:spLocks/>
          </p:cNvSpPr>
          <p:nvPr/>
        </p:nvSpPr>
        <p:spPr>
          <a:xfrm>
            <a:off x="739651" y="1982789"/>
            <a:ext cx="10575359" cy="144621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dirty="0">
                <a:latin typeface="Avenir Next LT Pro" panose="020F0502020204030204" pitchFamily="34" charset="0"/>
              </a:rPr>
              <a:t>Thank You!</a:t>
            </a:r>
          </a:p>
        </p:txBody>
      </p:sp>
      <p:pic>
        <p:nvPicPr>
          <p:cNvPr id="2" name="Picture 1" descr="short orange tower">
            <a:extLst>
              <a:ext uri="{FF2B5EF4-FFF2-40B4-BE49-F238E27FC236}">
                <a16:creationId xmlns:a16="http://schemas.microsoft.com/office/drawing/2014/main" id="{CA69949C-49B7-68B8-6788-DFAA15C16DB6}"/>
              </a:ext>
            </a:extLst>
          </p:cNvPr>
          <p:cNvPicPr>
            <a:picLocks noChangeAspect="1"/>
          </p:cNvPicPr>
          <p:nvPr/>
        </p:nvPicPr>
        <p:blipFill>
          <a:blip r:embed="rId4"/>
          <a:srcRect/>
          <a:stretch/>
        </p:blipFill>
        <p:spPr>
          <a:xfrm>
            <a:off x="11084876" y="5363376"/>
            <a:ext cx="548323" cy="1494624"/>
          </a:xfrm>
          <a:prstGeom prst="rect">
            <a:avLst/>
          </a:prstGeom>
        </p:spPr>
      </p:pic>
    </p:spTree>
    <p:extLst>
      <p:ext uri="{BB962C8B-B14F-4D97-AF65-F5344CB8AC3E}">
        <p14:creationId xmlns:p14="http://schemas.microsoft.com/office/powerpoint/2010/main" val="1017880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vy Footer Strip" descr="Footer navy">
            <a:extLst>
              <a:ext uri="{FF2B5EF4-FFF2-40B4-BE49-F238E27FC236}">
                <a16:creationId xmlns:a16="http://schemas.microsoft.com/office/drawing/2014/main" id="{A057C47D-3BC5-4D63-797F-B2600111FE62}"/>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mall White Logo" descr="Small WU logo">
            <a:extLst>
              <a:ext uri="{FF2B5EF4-FFF2-40B4-BE49-F238E27FC236}">
                <a16:creationId xmlns:a16="http://schemas.microsoft.com/office/drawing/2014/main" id="{67D4348E-3467-AFD9-7B49-FC071FCE4673}"/>
              </a:ext>
            </a:extLst>
          </p:cNvPr>
          <p:cNvPicPr>
            <a:picLocks noChangeAspect="1"/>
          </p:cNvPicPr>
          <p:nvPr/>
        </p:nvPicPr>
        <p:blipFill>
          <a:blip r:embed="rId3"/>
          <a:stretch>
            <a:fillRect/>
          </a:stretch>
        </p:blipFill>
        <p:spPr>
          <a:xfrm>
            <a:off x="534811" y="6217213"/>
            <a:ext cx="1801495" cy="397654"/>
          </a:xfrm>
          <a:prstGeom prst="rect">
            <a:avLst/>
          </a:prstGeom>
        </p:spPr>
      </p:pic>
      <p:sp>
        <p:nvSpPr>
          <p:cNvPr id="8" name="Title 1">
            <a:extLst>
              <a:ext uri="{FF2B5EF4-FFF2-40B4-BE49-F238E27FC236}">
                <a16:creationId xmlns:a16="http://schemas.microsoft.com/office/drawing/2014/main" id="{08D2543F-3F39-41F3-8640-BF558B30E2D7}"/>
              </a:ext>
            </a:extLst>
          </p:cNvPr>
          <p:cNvSpPr txBox="1">
            <a:spLocks/>
          </p:cNvSpPr>
          <p:nvPr/>
        </p:nvSpPr>
        <p:spPr>
          <a:xfrm>
            <a:off x="2202616" y="739876"/>
            <a:ext cx="78867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sp>
        <p:nvSpPr>
          <p:cNvPr id="9" name="Title 1">
            <a:extLst>
              <a:ext uri="{FF2B5EF4-FFF2-40B4-BE49-F238E27FC236}">
                <a16:creationId xmlns:a16="http://schemas.microsoft.com/office/drawing/2014/main" id="{1803F6C1-08EB-4680-819A-CDA7C241FE11}"/>
              </a:ext>
            </a:extLst>
          </p:cNvPr>
          <p:cNvSpPr txBox="1">
            <a:spLocks/>
          </p:cNvSpPr>
          <p:nvPr/>
        </p:nvSpPr>
        <p:spPr>
          <a:xfrm>
            <a:off x="127819" y="316956"/>
            <a:ext cx="11505380" cy="566963"/>
          </a:xfrm>
          <a:prstGeom prst="rect">
            <a:avLst/>
          </a:prstGeom>
        </p:spPr>
        <p:txBody>
          <a:bodyPr vert="horz" lIns="91440" tIns="45720" rIns="91440" bIns="45720" rtlCol="0" anchor="t">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Arial" panose="020B0604020202020204" pitchFamily="34" charset="0"/>
                <a:cs typeface="Arial" panose="020B0604020202020204" pitchFamily="34" charset="0"/>
              </a:rPr>
              <a:t>How to find the books, Journals and News Articles? </a:t>
            </a:r>
            <a:r>
              <a:rPr lang="en-GB" sz="3200" b="1" i="1" dirty="0">
                <a:latin typeface="Arial" panose="020B0604020202020204" pitchFamily="34" charset="0"/>
                <a:cs typeface="Arial" panose="020B0604020202020204" pitchFamily="34" charset="0"/>
              </a:rPr>
              <a:t>‘Resource Finder’</a:t>
            </a:r>
          </a:p>
        </p:txBody>
      </p:sp>
      <p:pic>
        <p:nvPicPr>
          <p:cNvPr id="11" name="Picture 10">
            <a:extLst>
              <a:ext uri="{FF2B5EF4-FFF2-40B4-BE49-F238E27FC236}">
                <a16:creationId xmlns:a16="http://schemas.microsoft.com/office/drawing/2014/main" id="{D0248AD8-B8A7-4194-A793-8DF4BC84AE08}"/>
              </a:ext>
            </a:extLst>
          </p:cNvPr>
          <p:cNvPicPr>
            <a:picLocks noChangeAspect="1"/>
          </p:cNvPicPr>
          <p:nvPr/>
        </p:nvPicPr>
        <p:blipFill>
          <a:blip r:embed="rId4"/>
          <a:stretch>
            <a:fillRect/>
          </a:stretch>
        </p:blipFill>
        <p:spPr>
          <a:xfrm>
            <a:off x="5972052" y="2878051"/>
            <a:ext cx="5561188" cy="2649342"/>
          </a:xfrm>
          <a:prstGeom prst="rect">
            <a:avLst/>
          </a:prstGeom>
        </p:spPr>
      </p:pic>
      <p:pic>
        <p:nvPicPr>
          <p:cNvPr id="2" name="Picture 1" descr="short orange tower">
            <a:extLst>
              <a:ext uri="{FF2B5EF4-FFF2-40B4-BE49-F238E27FC236}">
                <a16:creationId xmlns:a16="http://schemas.microsoft.com/office/drawing/2014/main" id="{14674946-1811-655B-167D-B2163E8D2923}"/>
              </a:ext>
            </a:extLst>
          </p:cNvPr>
          <p:cNvPicPr>
            <a:picLocks noChangeAspect="1"/>
          </p:cNvPicPr>
          <p:nvPr/>
        </p:nvPicPr>
        <p:blipFill>
          <a:blip r:embed="rId5"/>
          <a:srcRect/>
          <a:stretch/>
        </p:blipFill>
        <p:spPr>
          <a:xfrm>
            <a:off x="11084876" y="5363376"/>
            <a:ext cx="548323" cy="1494624"/>
          </a:xfrm>
          <a:prstGeom prst="rect">
            <a:avLst/>
          </a:prstGeom>
        </p:spPr>
      </p:pic>
      <p:sp>
        <p:nvSpPr>
          <p:cNvPr id="6" name="TextBox 5">
            <a:extLst>
              <a:ext uri="{FF2B5EF4-FFF2-40B4-BE49-F238E27FC236}">
                <a16:creationId xmlns:a16="http://schemas.microsoft.com/office/drawing/2014/main" id="{6FD3DBFD-3803-2801-D01A-3354749F0587}"/>
              </a:ext>
            </a:extLst>
          </p:cNvPr>
          <p:cNvSpPr txBox="1"/>
          <p:nvPr/>
        </p:nvSpPr>
        <p:spPr>
          <a:xfrm>
            <a:off x="6372444" y="1982590"/>
            <a:ext cx="4986593" cy="738664"/>
          </a:xfrm>
          <a:prstGeom prst="rect">
            <a:avLst/>
          </a:prstGeom>
          <a:noFill/>
        </p:spPr>
        <p:txBody>
          <a:bodyPr wrap="square">
            <a:spAutoFit/>
          </a:bodyPr>
          <a:lstStyle/>
          <a:p>
            <a:r>
              <a:rPr lang="en-GB" sz="1400" b="1" dirty="0">
                <a:latin typeface="Arial" panose="020B0604020202020204" pitchFamily="34" charset="0"/>
                <a:cs typeface="Arial" panose="020B0604020202020204" pitchFamily="34" charset="0"/>
              </a:rPr>
              <a:t>Step 2: Resource Finder link: </a:t>
            </a:r>
            <a:r>
              <a:rPr lang="en-GB" sz="1400" dirty="0">
                <a:latin typeface="Arial" panose="020B0604020202020204" pitchFamily="34" charset="0"/>
                <a:cs typeface="Arial" panose="020B0604020202020204" pitchFamily="34" charset="0"/>
                <a:hlinkClick r:id="rId6"/>
              </a:rPr>
              <a:t>https://whelf-glyndwr.primo.exlibrisgroup.com/discovery/search?vid=44WHELF_GLY:44WHELF_GLY_VU1</a:t>
            </a:r>
            <a:r>
              <a:rPr lang="en-GB" sz="1400" dirty="0">
                <a:latin typeface="Arial" panose="020B0604020202020204" pitchFamily="34" charset="0"/>
                <a:cs typeface="Arial" panose="020B0604020202020204" pitchFamily="34" charset="0"/>
              </a:rPr>
              <a:t> </a:t>
            </a:r>
          </a:p>
        </p:txBody>
      </p:sp>
      <p:pic>
        <p:nvPicPr>
          <p:cNvPr id="13" name="Picture 12" descr="A screenshot of a computer">
            <a:extLst>
              <a:ext uri="{FF2B5EF4-FFF2-40B4-BE49-F238E27FC236}">
                <a16:creationId xmlns:a16="http://schemas.microsoft.com/office/drawing/2014/main" id="{2EA26608-EC0A-AAE2-85C0-8B9F983238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9929" y="1576911"/>
            <a:ext cx="4823962" cy="2288685"/>
          </a:xfrm>
          <a:prstGeom prst="rect">
            <a:avLst/>
          </a:prstGeom>
        </p:spPr>
      </p:pic>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1489AC3E-01C4-5E91-BCDB-6657286DA770}"/>
                  </a:ext>
                </a:extLst>
              </p14:cNvPr>
              <p14:cNvContentPartPr/>
              <p14:nvPr/>
            </p14:nvContentPartPr>
            <p14:xfrm>
              <a:off x="757082" y="2497730"/>
              <a:ext cx="1196584" cy="768181"/>
            </p14:xfrm>
          </p:contentPart>
        </mc:Choice>
        <mc:Fallback xmlns="">
          <p:pic>
            <p:nvPicPr>
              <p:cNvPr id="19" name="Ink 18">
                <a:extLst>
                  <a:ext uri="{FF2B5EF4-FFF2-40B4-BE49-F238E27FC236}">
                    <a16:creationId xmlns:a16="http://schemas.microsoft.com/office/drawing/2014/main" id="{1489AC3E-01C4-5E91-BCDB-6657286DA770}"/>
                  </a:ext>
                </a:extLst>
              </p:cNvPr>
              <p:cNvPicPr/>
              <p:nvPr/>
            </p:nvPicPr>
            <p:blipFill>
              <a:blip r:embed="rId9"/>
              <a:stretch>
                <a:fillRect/>
              </a:stretch>
            </p:blipFill>
            <p:spPr>
              <a:xfrm>
                <a:off x="750962" y="2491250"/>
                <a:ext cx="1208823" cy="7804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0" name="Ink 19">
                <a:extLst>
                  <a:ext uri="{FF2B5EF4-FFF2-40B4-BE49-F238E27FC236}">
                    <a16:creationId xmlns:a16="http://schemas.microsoft.com/office/drawing/2014/main" id="{658D927D-9E55-10CD-B5AC-DE0CAD556482}"/>
                  </a:ext>
                </a:extLst>
              </p14:cNvPr>
              <p14:cNvContentPartPr/>
              <p14:nvPr/>
            </p14:nvContentPartPr>
            <p14:xfrm>
              <a:off x="9310870" y="4237428"/>
              <a:ext cx="360" cy="360"/>
            </p14:xfrm>
          </p:contentPart>
        </mc:Choice>
        <mc:Fallback xmlns="">
          <p:pic>
            <p:nvPicPr>
              <p:cNvPr id="20" name="Ink 19">
                <a:extLst>
                  <a:ext uri="{FF2B5EF4-FFF2-40B4-BE49-F238E27FC236}">
                    <a16:creationId xmlns:a16="http://schemas.microsoft.com/office/drawing/2014/main" id="{658D927D-9E55-10CD-B5AC-DE0CAD556482}"/>
                  </a:ext>
                </a:extLst>
              </p:cNvPr>
              <p:cNvPicPr/>
              <p:nvPr/>
            </p:nvPicPr>
            <p:blipFill>
              <a:blip r:embed="rId11"/>
              <a:stretch>
                <a:fillRect/>
              </a:stretch>
            </p:blipFill>
            <p:spPr>
              <a:xfrm>
                <a:off x="9304750" y="423130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1" name="Ink 20">
                <a:extLst>
                  <a:ext uri="{FF2B5EF4-FFF2-40B4-BE49-F238E27FC236}">
                    <a16:creationId xmlns:a16="http://schemas.microsoft.com/office/drawing/2014/main" id="{808B81D4-B953-25F0-D3F4-C97A2371E495}"/>
                  </a:ext>
                </a:extLst>
              </p14:cNvPr>
              <p14:cNvContentPartPr/>
              <p14:nvPr/>
            </p14:nvContentPartPr>
            <p14:xfrm>
              <a:off x="8445890" y="2576028"/>
              <a:ext cx="360" cy="360"/>
            </p14:xfrm>
          </p:contentPart>
        </mc:Choice>
        <mc:Fallback xmlns="">
          <p:pic>
            <p:nvPicPr>
              <p:cNvPr id="21" name="Ink 20">
                <a:extLst>
                  <a:ext uri="{FF2B5EF4-FFF2-40B4-BE49-F238E27FC236}">
                    <a16:creationId xmlns:a16="http://schemas.microsoft.com/office/drawing/2014/main" id="{808B81D4-B953-25F0-D3F4-C97A2371E495}"/>
                  </a:ext>
                </a:extLst>
              </p:cNvPr>
              <p:cNvPicPr/>
              <p:nvPr/>
            </p:nvPicPr>
            <p:blipFill>
              <a:blip r:embed="rId11"/>
              <a:stretch>
                <a:fillRect/>
              </a:stretch>
            </p:blipFill>
            <p:spPr>
              <a:xfrm>
                <a:off x="8439770" y="256990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2" name="Ink 21">
                <a:extLst>
                  <a:ext uri="{FF2B5EF4-FFF2-40B4-BE49-F238E27FC236}">
                    <a16:creationId xmlns:a16="http://schemas.microsoft.com/office/drawing/2014/main" id="{96BA60EF-6279-386F-9881-515545C41BE2}"/>
                  </a:ext>
                </a:extLst>
              </p14:cNvPr>
              <p14:cNvContentPartPr/>
              <p14:nvPr/>
            </p14:nvContentPartPr>
            <p14:xfrm>
              <a:off x="8337890" y="2310348"/>
              <a:ext cx="360" cy="360"/>
            </p14:xfrm>
          </p:contentPart>
        </mc:Choice>
        <mc:Fallback xmlns="">
          <p:pic>
            <p:nvPicPr>
              <p:cNvPr id="22" name="Ink 21">
                <a:extLst>
                  <a:ext uri="{FF2B5EF4-FFF2-40B4-BE49-F238E27FC236}">
                    <a16:creationId xmlns:a16="http://schemas.microsoft.com/office/drawing/2014/main" id="{96BA60EF-6279-386F-9881-515545C41BE2}"/>
                  </a:ext>
                </a:extLst>
              </p:cNvPr>
              <p:cNvPicPr/>
              <p:nvPr/>
            </p:nvPicPr>
            <p:blipFill>
              <a:blip r:embed="rId11"/>
              <a:stretch>
                <a:fillRect/>
              </a:stretch>
            </p:blipFill>
            <p:spPr>
              <a:xfrm>
                <a:off x="8331770" y="230422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3" name="Ink 22">
                <a:extLst>
                  <a:ext uri="{FF2B5EF4-FFF2-40B4-BE49-F238E27FC236}">
                    <a16:creationId xmlns:a16="http://schemas.microsoft.com/office/drawing/2014/main" id="{4589257E-FE9E-4250-F8FF-CD229C4B51EB}"/>
                  </a:ext>
                </a:extLst>
              </p14:cNvPr>
              <p14:cNvContentPartPr/>
              <p14:nvPr/>
            </p14:nvContentPartPr>
            <p14:xfrm>
              <a:off x="8396570" y="2192268"/>
              <a:ext cx="360" cy="360"/>
            </p14:xfrm>
          </p:contentPart>
        </mc:Choice>
        <mc:Fallback xmlns="">
          <p:pic>
            <p:nvPicPr>
              <p:cNvPr id="23" name="Ink 22">
                <a:extLst>
                  <a:ext uri="{FF2B5EF4-FFF2-40B4-BE49-F238E27FC236}">
                    <a16:creationId xmlns:a16="http://schemas.microsoft.com/office/drawing/2014/main" id="{4589257E-FE9E-4250-F8FF-CD229C4B51EB}"/>
                  </a:ext>
                </a:extLst>
              </p:cNvPr>
              <p:cNvPicPr/>
              <p:nvPr/>
            </p:nvPicPr>
            <p:blipFill>
              <a:blip r:embed="rId11"/>
              <a:stretch>
                <a:fillRect/>
              </a:stretch>
            </p:blipFill>
            <p:spPr>
              <a:xfrm>
                <a:off x="8390450" y="2186148"/>
                <a:ext cx="12600" cy="12600"/>
              </a:xfrm>
              <a:prstGeom prst="rect">
                <a:avLst/>
              </a:prstGeom>
            </p:spPr>
          </p:pic>
        </mc:Fallback>
      </mc:AlternateContent>
      <p:grpSp>
        <p:nvGrpSpPr>
          <p:cNvPr id="27" name="Group 26">
            <a:extLst>
              <a:ext uri="{FF2B5EF4-FFF2-40B4-BE49-F238E27FC236}">
                <a16:creationId xmlns:a16="http://schemas.microsoft.com/office/drawing/2014/main" id="{EB77D3BD-E7C6-88CA-DC1C-518A53BE85B4}"/>
              </a:ext>
            </a:extLst>
          </p:cNvPr>
          <p:cNvGrpSpPr/>
          <p:nvPr/>
        </p:nvGrpSpPr>
        <p:grpSpPr>
          <a:xfrm>
            <a:off x="9379730" y="3460908"/>
            <a:ext cx="360" cy="360"/>
            <a:chOff x="9379730" y="3460908"/>
            <a:chExt cx="360" cy="360"/>
          </a:xfrm>
        </p:grpSpPr>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C21D6B91-E0A3-CBF4-3471-FABF5175560F}"/>
                    </a:ext>
                  </a:extLst>
                </p14:cNvPr>
                <p14:cNvContentPartPr/>
                <p14:nvPr/>
              </p14:nvContentPartPr>
              <p14:xfrm>
                <a:off x="9379730" y="3460908"/>
                <a:ext cx="360" cy="360"/>
              </p14:xfrm>
            </p:contentPart>
          </mc:Choice>
          <mc:Fallback xmlns="">
            <p:pic>
              <p:nvPicPr>
                <p:cNvPr id="24" name="Ink 23">
                  <a:extLst>
                    <a:ext uri="{FF2B5EF4-FFF2-40B4-BE49-F238E27FC236}">
                      <a16:creationId xmlns:a16="http://schemas.microsoft.com/office/drawing/2014/main" id="{C21D6B91-E0A3-CBF4-3471-FABF5175560F}"/>
                    </a:ext>
                  </a:extLst>
                </p:cNvPr>
                <p:cNvPicPr/>
                <p:nvPr/>
              </p:nvPicPr>
              <p:blipFill>
                <a:blip r:embed="rId11"/>
                <a:stretch>
                  <a:fillRect/>
                </a:stretch>
              </p:blipFill>
              <p:spPr>
                <a:xfrm>
                  <a:off x="9373610" y="345478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5" name="Ink 24">
                  <a:extLst>
                    <a:ext uri="{FF2B5EF4-FFF2-40B4-BE49-F238E27FC236}">
                      <a16:creationId xmlns:a16="http://schemas.microsoft.com/office/drawing/2014/main" id="{6DADB11F-8CE6-19D0-6809-369D1B939D75}"/>
                    </a:ext>
                  </a:extLst>
                </p14:cNvPr>
                <p14:cNvContentPartPr/>
                <p14:nvPr/>
              </p14:nvContentPartPr>
              <p14:xfrm>
                <a:off x="9379730" y="3460908"/>
                <a:ext cx="360" cy="360"/>
              </p14:xfrm>
            </p:contentPart>
          </mc:Choice>
          <mc:Fallback xmlns="">
            <p:pic>
              <p:nvPicPr>
                <p:cNvPr id="25" name="Ink 24">
                  <a:extLst>
                    <a:ext uri="{FF2B5EF4-FFF2-40B4-BE49-F238E27FC236}">
                      <a16:creationId xmlns:a16="http://schemas.microsoft.com/office/drawing/2014/main" id="{6DADB11F-8CE6-19D0-6809-369D1B939D75}"/>
                    </a:ext>
                  </a:extLst>
                </p:cNvPr>
                <p:cNvPicPr/>
                <p:nvPr/>
              </p:nvPicPr>
              <p:blipFill>
                <a:blip r:embed="rId11"/>
                <a:stretch>
                  <a:fillRect/>
                </a:stretch>
              </p:blipFill>
              <p:spPr>
                <a:xfrm>
                  <a:off x="9373610" y="345478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FB6836CE-7DFE-B9C3-6275-FE6E8761CE46}"/>
                    </a:ext>
                  </a:extLst>
                </p14:cNvPr>
                <p14:cNvContentPartPr/>
                <p14:nvPr/>
              </p14:nvContentPartPr>
              <p14:xfrm>
                <a:off x="9379730" y="3460908"/>
                <a:ext cx="360" cy="360"/>
              </p14:xfrm>
            </p:contentPart>
          </mc:Choice>
          <mc:Fallback xmlns="">
            <p:pic>
              <p:nvPicPr>
                <p:cNvPr id="26" name="Ink 25">
                  <a:extLst>
                    <a:ext uri="{FF2B5EF4-FFF2-40B4-BE49-F238E27FC236}">
                      <a16:creationId xmlns:a16="http://schemas.microsoft.com/office/drawing/2014/main" id="{FB6836CE-7DFE-B9C3-6275-FE6E8761CE46}"/>
                    </a:ext>
                  </a:extLst>
                </p:cNvPr>
                <p:cNvPicPr/>
                <p:nvPr/>
              </p:nvPicPr>
              <p:blipFill>
                <a:blip r:embed="rId11"/>
                <a:stretch>
                  <a:fillRect/>
                </a:stretch>
              </p:blipFill>
              <p:spPr>
                <a:xfrm>
                  <a:off x="9373610" y="3454788"/>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28" name="Ink 27">
                <a:extLst>
                  <a:ext uri="{FF2B5EF4-FFF2-40B4-BE49-F238E27FC236}">
                    <a16:creationId xmlns:a16="http://schemas.microsoft.com/office/drawing/2014/main" id="{6D265F30-8C83-D2B3-1320-9C465B16E963}"/>
                  </a:ext>
                </a:extLst>
              </p14:cNvPr>
              <p14:cNvContentPartPr/>
              <p14:nvPr/>
            </p14:nvContentPartPr>
            <p14:xfrm>
              <a:off x="4326050" y="3755748"/>
              <a:ext cx="360" cy="360"/>
            </p14:xfrm>
          </p:contentPart>
        </mc:Choice>
        <mc:Fallback xmlns="">
          <p:pic>
            <p:nvPicPr>
              <p:cNvPr id="28" name="Ink 27">
                <a:extLst>
                  <a:ext uri="{FF2B5EF4-FFF2-40B4-BE49-F238E27FC236}">
                    <a16:creationId xmlns:a16="http://schemas.microsoft.com/office/drawing/2014/main" id="{6D265F30-8C83-D2B3-1320-9C465B16E963}"/>
                  </a:ext>
                </a:extLst>
              </p:cNvPr>
              <p:cNvPicPr/>
              <p:nvPr/>
            </p:nvPicPr>
            <p:blipFill>
              <a:blip r:embed="rId11"/>
              <a:stretch>
                <a:fillRect/>
              </a:stretch>
            </p:blipFill>
            <p:spPr>
              <a:xfrm>
                <a:off x="4319930" y="374962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0" name="Ink 29">
                <a:extLst>
                  <a:ext uri="{FF2B5EF4-FFF2-40B4-BE49-F238E27FC236}">
                    <a16:creationId xmlns:a16="http://schemas.microsoft.com/office/drawing/2014/main" id="{89CCDF0A-FD80-442A-B9A3-AE2B53B9BB49}"/>
                  </a:ext>
                </a:extLst>
              </p14:cNvPr>
              <p14:cNvContentPartPr/>
              <p14:nvPr/>
            </p14:nvContentPartPr>
            <p14:xfrm>
              <a:off x="10146530" y="3303228"/>
              <a:ext cx="360" cy="360"/>
            </p14:xfrm>
          </p:contentPart>
        </mc:Choice>
        <mc:Fallback xmlns="">
          <p:pic>
            <p:nvPicPr>
              <p:cNvPr id="30" name="Ink 29">
                <a:extLst>
                  <a:ext uri="{FF2B5EF4-FFF2-40B4-BE49-F238E27FC236}">
                    <a16:creationId xmlns:a16="http://schemas.microsoft.com/office/drawing/2014/main" id="{89CCDF0A-FD80-442A-B9A3-AE2B53B9BB49}"/>
                  </a:ext>
                </a:extLst>
              </p:cNvPr>
              <p:cNvPicPr/>
              <p:nvPr/>
            </p:nvPicPr>
            <p:blipFill>
              <a:blip r:embed="rId11"/>
              <a:stretch>
                <a:fillRect/>
              </a:stretch>
            </p:blipFill>
            <p:spPr>
              <a:xfrm>
                <a:off x="10140410" y="329710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1" name="Ink 30">
                <a:extLst>
                  <a:ext uri="{FF2B5EF4-FFF2-40B4-BE49-F238E27FC236}">
                    <a16:creationId xmlns:a16="http://schemas.microsoft.com/office/drawing/2014/main" id="{231EF5F2-4153-61FD-E0F6-7274C9B9A1D2}"/>
                  </a:ext>
                </a:extLst>
              </p14:cNvPr>
              <p14:cNvContentPartPr/>
              <p14:nvPr/>
            </p14:nvContentPartPr>
            <p14:xfrm>
              <a:off x="6509090" y="2074188"/>
              <a:ext cx="360" cy="360"/>
            </p14:xfrm>
          </p:contentPart>
        </mc:Choice>
        <mc:Fallback xmlns="">
          <p:pic>
            <p:nvPicPr>
              <p:cNvPr id="31" name="Ink 30">
                <a:extLst>
                  <a:ext uri="{FF2B5EF4-FFF2-40B4-BE49-F238E27FC236}">
                    <a16:creationId xmlns:a16="http://schemas.microsoft.com/office/drawing/2014/main" id="{231EF5F2-4153-61FD-E0F6-7274C9B9A1D2}"/>
                  </a:ext>
                </a:extLst>
              </p:cNvPr>
              <p:cNvPicPr/>
              <p:nvPr/>
            </p:nvPicPr>
            <p:blipFill>
              <a:blip r:embed="rId11"/>
              <a:stretch>
                <a:fillRect/>
              </a:stretch>
            </p:blipFill>
            <p:spPr>
              <a:xfrm>
                <a:off x="6502970" y="206806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2" name="Ink 31">
                <a:extLst>
                  <a:ext uri="{FF2B5EF4-FFF2-40B4-BE49-F238E27FC236}">
                    <a16:creationId xmlns:a16="http://schemas.microsoft.com/office/drawing/2014/main" id="{71908AA5-86D2-CE62-F60E-B5F6F78F77CD}"/>
                  </a:ext>
                </a:extLst>
              </p14:cNvPr>
              <p14:cNvContentPartPr/>
              <p14:nvPr/>
            </p14:nvContentPartPr>
            <p14:xfrm>
              <a:off x="10608770" y="3637668"/>
              <a:ext cx="360" cy="360"/>
            </p14:xfrm>
          </p:contentPart>
        </mc:Choice>
        <mc:Fallback xmlns="">
          <p:pic>
            <p:nvPicPr>
              <p:cNvPr id="32" name="Ink 31">
                <a:extLst>
                  <a:ext uri="{FF2B5EF4-FFF2-40B4-BE49-F238E27FC236}">
                    <a16:creationId xmlns:a16="http://schemas.microsoft.com/office/drawing/2014/main" id="{71908AA5-86D2-CE62-F60E-B5F6F78F77CD}"/>
                  </a:ext>
                </a:extLst>
              </p:cNvPr>
              <p:cNvPicPr/>
              <p:nvPr/>
            </p:nvPicPr>
            <p:blipFill>
              <a:blip r:embed="rId11"/>
              <a:stretch>
                <a:fillRect/>
              </a:stretch>
            </p:blipFill>
            <p:spPr>
              <a:xfrm>
                <a:off x="10602650" y="3631548"/>
                <a:ext cx="12600" cy="12600"/>
              </a:xfrm>
              <a:prstGeom prst="rect">
                <a:avLst/>
              </a:prstGeom>
            </p:spPr>
          </p:pic>
        </mc:Fallback>
      </mc:AlternateContent>
      <p:sp>
        <p:nvSpPr>
          <p:cNvPr id="34" name="TextBox 33">
            <a:extLst>
              <a:ext uri="{FF2B5EF4-FFF2-40B4-BE49-F238E27FC236}">
                <a16:creationId xmlns:a16="http://schemas.microsoft.com/office/drawing/2014/main" id="{9E1E91B4-CE7E-B6A6-CC32-60DA06ED79D7}"/>
              </a:ext>
            </a:extLst>
          </p:cNvPr>
          <p:cNvSpPr txBox="1"/>
          <p:nvPr/>
        </p:nvSpPr>
        <p:spPr>
          <a:xfrm>
            <a:off x="367056" y="982447"/>
            <a:ext cx="5778910" cy="307777"/>
          </a:xfrm>
          <a:prstGeom prst="rect">
            <a:avLst/>
          </a:prstGeom>
          <a:noFill/>
        </p:spPr>
        <p:txBody>
          <a:bodyPr wrap="square">
            <a:spAutoFit/>
          </a:bodyPr>
          <a:lstStyle/>
          <a:p>
            <a:r>
              <a:rPr lang="en-GB" sz="1400" b="1" dirty="0">
                <a:latin typeface="Arial" panose="020B0604020202020204" pitchFamily="34" charset="0"/>
                <a:cs typeface="Arial" panose="020B0604020202020204" pitchFamily="34" charset="0"/>
              </a:rPr>
              <a:t>Step 1: </a:t>
            </a:r>
            <a:r>
              <a:rPr lang="en-GB" sz="1400" b="1" dirty="0" err="1">
                <a:latin typeface="Arial" panose="020B0604020202020204" pitchFamily="34" charset="0"/>
                <a:cs typeface="Arial" panose="020B0604020202020204" pitchFamily="34" charset="0"/>
              </a:rPr>
              <a:t>Myuniportal</a:t>
            </a:r>
            <a:r>
              <a:rPr lang="en-GB" sz="1400" b="1" dirty="0">
                <a:latin typeface="Arial" panose="020B0604020202020204" pitchFamily="34" charset="0"/>
                <a:cs typeface="Arial" panose="020B0604020202020204" pitchFamily="34" charset="0"/>
              </a:rPr>
              <a:t> link</a:t>
            </a:r>
            <a:r>
              <a:rPr lang="en-GB" sz="1400" dirty="0">
                <a:latin typeface="Arial" panose="020B0604020202020204" pitchFamily="34" charset="0"/>
                <a:cs typeface="Arial" panose="020B0604020202020204" pitchFamily="34" charset="0"/>
              </a:rPr>
              <a:t>: </a:t>
            </a:r>
            <a:r>
              <a:rPr lang="en-GB" sz="1400" dirty="0">
                <a:latin typeface="Arial" panose="020B0604020202020204" pitchFamily="34" charset="0"/>
                <a:cs typeface="Arial" panose="020B0604020202020204" pitchFamily="34" charset="0"/>
                <a:hlinkClick r:id="rId22"/>
              </a:rPr>
              <a:t>https://myuni.glyndwr.ac.uk/student.php</a:t>
            </a:r>
            <a:r>
              <a:rPr lang="en-GB" sz="1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61868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vy Footer Strip" descr="Footer navy">
            <a:extLst>
              <a:ext uri="{FF2B5EF4-FFF2-40B4-BE49-F238E27FC236}">
                <a16:creationId xmlns:a16="http://schemas.microsoft.com/office/drawing/2014/main" id="{A057C47D-3BC5-4D63-797F-B2600111FE62}"/>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mall White Logo" descr="Small WU logo">
            <a:extLst>
              <a:ext uri="{FF2B5EF4-FFF2-40B4-BE49-F238E27FC236}">
                <a16:creationId xmlns:a16="http://schemas.microsoft.com/office/drawing/2014/main" id="{67D4348E-3467-AFD9-7B49-FC071FCE4673}"/>
              </a:ext>
            </a:extLst>
          </p:cNvPr>
          <p:cNvPicPr>
            <a:picLocks noChangeAspect="1"/>
          </p:cNvPicPr>
          <p:nvPr/>
        </p:nvPicPr>
        <p:blipFill>
          <a:blip r:embed="rId3"/>
          <a:stretch>
            <a:fillRect/>
          </a:stretch>
        </p:blipFill>
        <p:spPr>
          <a:xfrm>
            <a:off x="534811" y="6217213"/>
            <a:ext cx="1801495" cy="397654"/>
          </a:xfrm>
          <a:prstGeom prst="rect">
            <a:avLst/>
          </a:prstGeom>
        </p:spPr>
      </p:pic>
      <p:sp>
        <p:nvSpPr>
          <p:cNvPr id="6" name="Title 1">
            <a:extLst>
              <a:ext uri="{FF2B5EF4-FFF2-40B4-BE49-F238E27FC236}">
                <a16:creationId xmlns:a16="http://schemas.microsoft.com/office/drawing/2014/main" id="{73C7A664-F54B-4354-9A96-FD48F905FE6F}"/>
              </a:ext>
            </a:extLst>
          </p:cNvPr>
          <p:cNvSpPr txBox="1">
            <a:spLocks/>
          </p:cNvSpPr>
          <p:nvPr/>
        </p:nvSpPr>
        <p:spPr>
          <a:xfrm>
            <a:off x="7003585" y="550777"/>
            <a:ext cx="4355452" cy="9289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b="1" dirty="0">
                <a:latin typeface="Century Gothic"/>
                <a:cs typeface="Century Gothic"/>
              </a:rPr>
              <a:t>VLE (Moodle) </a:t>
            </a:r>
            <a:endParaRPr lang="en-US" sz="4800" dirty="0">
              <a:latin typeface="Century Gothic"/>
              <a:cs typeface="Century Gothic"/>
            </a:endParaRPr>
          </a:p>
        </p:txBody>
      </p:sp>
      <p:pic>
        <p:nvPicPr>
          <p:cNvPr id="2" name="Picture 1" descr="short orange tower">
            <a:extLst>
              <a:ext uri="{FF2B5EF4-FFF2-40B4-BE49-F238E27FC236}">
                <a16:creationId xmlns:a16="http://schemas.microsoft.com/office/drawing/2014/main" id="{7D674265-79DD-8983-60E2-945A56119ED0}"/>
              </a:ext>
            </a:extLst>
          </p:cNvPr>
          <p:cNvPicPr>
            <a:picLocks noChangeAspect="1"/>
          </p:cNvPicPr>
          <p:nvPr/>
        </p:nvPicPr>
        <p:blipFill>
          <a:blip r:embed="rId4"/>
          <a:srcRect/>
          <a:stretch/>
        </p:blipFill>
        <p:spPr>
          <a:xfrm>
            <a:off x="11084876" y="5363376"/>
            <a:ext cx="548323" cy="1494624"/>
          </a:xfrm>
          <a:prstGeom prst="rect">
            <a:avLst/>
          </a:prstGeom>
        </p:spPr>
      </p:pic>
      <p:sp>
        <p:nvSpPr>
          <p:cNvPr id="7" name="TextBox 6">
            <a:extLst>
              <a:ext uri="{FF2B5EF4-FFF2-40B4-BE49-F238E27FC236}">
                <a16:creationId xmlns:a16="http://schemas.microsoft.com/office/drawing/2014/main" id="{79F0518B-A909-D87B-DF8D-6D721AB13F37}"/>
              </a:ext>
            </a:extLst>
          </p:cNvPr>
          <p:cNvSpPr txBox="1"/>
          <p:nvPr/>
        </p:nvSpPr>
        <p:spPr>
          <a:xfrm>
            <a:off x="6776457" y="1929794"/>
            <a:ext cx="4991870" cy="646331"/>
          </a:xfrm>
          <a:prstGeom prst="rect">
            <a:avLst/>
          </a:prstGeom>
          <a:noFill/>
        </p:spPr>
        <p:txBody>
          <a:bodyPr wrap="square">
            <a:spAutoFit/>
          </a:bodyPr>
          <a:lstStyle/>
          <a:p>
            <a:r>
              <a:rPr lang="en-GB" b="1" dirty="0">
                <a:latin typeface="Arial" panose="020B0604020202020204" pitchFamily="34" charset="0"/>
                <a:cs typeface="Arial" panose="020B0604020202020204" pitchFamily="34" charset="0"/>
              </a:rPr>
              <a:t>Step 2: How to navigate Moodle (Lib Guide):   </a:t>
            </a:r>
            <a:r>
              <a:rPr lang="en-GB" dirty="0">
                <a:latin typeface="Arial" panose="020B0604020202020204" pitchFamily="34" charset="0"/>
                <a:cs typeface="Arial" panose="020B0604020202020204" pitchFamily="34" charset="0"/>
                <a:hlinkClick r:id="rId5"/>
              </a:rPr>
              <a:t>https://wrexham.libguides.com/moodle/logon</a:t>
            </a:r>
            <a:r>
              <a:rPr lang="en-GB" dirty="0">
                <a:latin typeface="Arial" panose="020B0604020202020204" pitchFamily="34" charset="0"/>
                <a:cs typeface="Arial" panose="020B0604020202020204" pitchFamily="34" charset="0"/>
              </a:rPr>
              <a:t> </a:t>
            </a:r>
          </a:p>
        </p:txBody>
      </p:sp>
      <p:pic>
        <p:nvPicPr>
          <p:cNvPr id="10" name="Picture 9" descr="A screenshot of a computer&#10;&#10;AI-generated content may be incorrect.">
            <a:extLst>
              <a:ext uri="{FF2B5EF4-FFF2-40B4-BE49-F238E27FC236}">
                <a16:creationId xmlns:a16="http://schemas.microsoft.com/office/drawing/2014/main" id="{FBAF3829-A7F6-4B06-3EED-D9CFDFBCA4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73953" y="2819947"/>
            <a:ext cx="5256285" cy="2848781"/>
          </a:xfrm>
          <a:prstGeom prst="rect">
            <a:avLst/>
          </a:prstGeom>
        </p:spPr>
      </p:pic>
      <p:sp>
        <p:nvSpPr>
          <p:cNvPr id="12" name="TextBox 11">
            <a:extLst>
              <a:ext uri="{FF2B5EF4-FFF2-40B4-BE49-F238E27FC236}">
                <a16:creationId xmlns:a16="http://schemas.microsoft.com/office/drawing/2014/main" id="{12C13CB0-6B4A-B3F4-7961-7896055C2148}"/>
              </a:ext>
            </a:extLst>
          </p:cNvPr>
          <p:cNvSpPr txBox="1"/>
          <p:nvPr/>
        </p:nvSpPr>
        <p:spPr>
          <a:xfrm>
            <a:off x="418219" y="5113850"/>
            <a:ext cx="5561189" cy="738664"/>
          </a:xfrm>
          <a:prstGeom prst="rect">
            <a:avLst/>
          </a:prstGeom>
          <a:noFill/>
        </p:spPr>
        <p:txBody>
          <a:bodyPr wrap="square">
            <a:spAutoFit/>
          </a:bodyPr>
          <a:lstStyle/>
          <a:p>
            <a:r>
              <a:rPr lang="en-GB" sz="1400" b="1" dirty="0">
                <a:latin typeface="Arial" panose="020B0604020202020204" pitchFamily="34" charset="0"/>
                <a:cs typeface="Arial" panose="020B0604020202020204" pitchFamily="34" charset="0"/>
              </a:rPr>
              <a:t>BUS7C1 24/25 JN25A SEM3 WREXHAM Corporate Strategy and International Management: </a:t>
            </a:r>
          </a:p>
          <a:p>
            <a:r>
              <a:rPr lang="en-GB" sz="1400" dirty="0">
                <a:latin typeface="Arial" panose="020B0604020202020204" pitchFamily="34" charset="0"/>
                <a:cs typeface="Arial" panose="020B0604020202020204" pitchFamily="34" charset="0"/>
                <a:hlinkClick r:id="rId7"/>
              </a:rPr>
              <a:t>https://moodle.glyndwr.ac.uk/course/view.php?id=54259&amp;section=19</a:t>
            </a:r>
            <a:r>
              <a:rPr lang="en-GB" sz="1400" dirty="0">
                <a:latin typeface="Arial" panose="020B0604020202020204" pitchFamily="34" charset="0"/>
                <a:cs typeface="Arial" panose="020B0604020202020204" pitchFamily="34" charset="0"/>
              </a:rPr>
              <a:t> </a:t>
            </a:r>
          </a:p>
        </p:txBody>
      </p:sp>
      <p:pic>
        <p:nvPicPr>
          <p:cNvPr id="3" name="Picture 2" descr="A screenshot of a computer">
            <a:extLst>
              <a:ext uri="{FF2B5EF4-FFF2-40B4-BE49-F238E27FC236}">
                <a16:creationId xmlns:a16="http://schemas.microsoft.com/office/drawing/2014/main" id="{48E440BA-3EEE-8A02-E533-342E1DACE33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3673" y="627575"/>
            <a:ext cx="5550280" cy="2907545"/>
          </a:xfrm>
          <a:prstGeom prst="rect">
            <a:avLst/>
          </a:prstGeom>
        </p:spPr>
      </p:pic>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03CE5D2E-308C-9A48-58D7-1A1C2150650D}"/>
                  </a:ext>
                </a:extLst>
              </p14:cNvPr>
              <p14:cNvContentPartPr/>
              <p14:nvPr/>
            </p14:nvContentPartPr>
            <p14:xfrm>
              <a:off x="4269598" y="1161613"/>
              <a:ext cx="1196584" cy="768181"/>
            </p14:xfrm>
          </p:contentPart>
        </mc:Choice>
        <mc:Fallback xmlns="">
          <p:pic>
            <p:nvPicPr>
              <p:cNvPr id="8" name="Ink 7">
                <a:extLst>
                  <a:ext uri="{FF2B5EF4-FFF2-40B4-BE49-F238E27FC236}">
                    <a16:creationId xmlns:a16="http://schemas.microsoft.com/office/drawing/2014/main" id="{03CE5D2E-308C-9A48-58D7-1A1C2150650D}"/>
                  </a:ext>
                </a:extLst>
              </p:cNvPr>
              <p:cNvPicPr/>
              <p:nvPr/>
            </p:nvPicPr>
            <p:blipFill>
              <a:blip r:embed="rId10"/>
              <a:stretch>
                <a:fillRect/>
              </a:stretch>
            </p:blipFill>
            <p:spPr>
              <a:xfrm>
                <a:off x="4263478" y="1155493"/>
                <a:ext cx="1208823" cy="7804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CC6DFDF5-4F3D-34CB-A431-A3D5BCE11CFA}"/>
                  </a:ext>
                </a:extLst>
              </p14:cNvPr>
              <p14:cNvContentPartPr/>
              <p14:nvPr/>
            </p14:nvContentPartPr>
            <p14:xfrm>
              <a:off x="4349794" y="3425271"/>
              <a:ext cx="360" cy="360"/>
            </p14:xfrm>
          </p:contentPart>
        </mc:Choice>
        <mc:Fallback xmlns="">
          <p:pic>
            <p:nvPicPr>
              <p:cNvPr id="9" name="Ink 8">
                <a:extLst>
                  <a:ext uri="{FF2B5EF4-FFF2-40B4-BE49-F238E27FC236}">
                    <a16:creationId xmlns:a16="http://schemas.microsoft.com/office/drawing/2014/main" id="{CC6DFDF5-4F3D-34CB-A431-A3D5BCE11CFA}"/>
                  </a:ext>
                </a:extLst>
              </p:cNvPr>
              <p:cNvPicPr/>
              <p:nvPr/>
            </p:nvPicPr>
            <p:blipFill>
              <a:blip r:embed="rId12"/>
              <a:stretch>
                <a:fillRect/>
              </a:stretch>
            </p:blipFill>
            <p:spPr>
              <a:xfrm>
                <a:off x="4343674" y="3419151"/>
                <a:ext cx="12600" cy="12600"/>
              </a:xfrm>
              <a:prstGeom prst="rect">
                <a:avLst/>
              </a:prstGeom>
            </p:spPr>
          </p:pic>
        </mc:Fallback>
      </mc:AlternateContent>
      <p:sp>
        <p:nvSpPr>
          <p:cNvPr id="17" name="TextBox 16">
            <a:extLst>
              <a:ext uri="{FF2B5EF4-FFF2-40B4-BE49-F238E27FC236}">
                <a16:creationId xmlns:a16="http://schemas.microsoft.com/office/drawing/2014/main" id="{4C26EBFB-0729-3E07-701E-0455AACC39D4}"/>
              </a:ext>
            </a:extLst>
          </p:cNvPr>
          <p:cNvSpPr txBox="1"/>
          <p:nvPr/>
        </p:nvSpPr>
        <p:spPr>
          <a:xfrm>
            <a:off x="380573" y="243133"/>
            <a:ext cx="6395884"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Step 1: </a:t>
            </a:r>
            <a:r>
              <a:rPr kumimoji="0" lang="en-GB" sz="1400" b="1"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Myuniportal</a:t>
            </a:r>
            <a:r>
              <a:rPr kumimoji="0" lang="en-GB"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link</a:t>
            </a:r>
            <a:r>
              <a:rPr kumimoji="0" lang="en-GB"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GB"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hlinkClick r:id="rId13"/>
              </a:rPr>
              <a:t>https://myuni.glyndwr.ac.uk/student.php</a:t>
            </a:r>
            <a:r>
              <a:rPr kumimoji="0" lang="en-GB"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p>
        </p:txBody>
      </p:sp>
    </p:spTree>
    <p:extLst>
      <p:ext uri="{BB962C8B-B14F-4D97-AF65-F5344CB8AC3E}">
        <p14:creationId xmlns:p14="http://schemas.microsoft.com/office/powerpoint/2010/main" val="2206316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1503B-55FD-FCDC-AFCC-8BE323E0F932}"/>
            </a:ext>
          </a:extLst>
        </p:cNvPr>
        <p:cNvGrpSpPr/>
        <p:nvPr/>
      </p:nvGrpSpPr>
      <p:grpSpPr>
        <a:xfrm>
          <a:off x="0" y="0"/>
          <a:ext cx="0" cy="0"/>
          <a:chOff x="0" y="0"/>
          <a:chExt cx="0" cy="0"/>
        </a:xfrm>
      </p:grpSpPr>
      <p:sp>
        <p:nvSpPr>
          <p:cNvPr id="4" name="Navy Footer Strip" descr="Footer navy">
            <a:extLst>
              <a:ext uri="{FF2B5EF4-FFF2-40B4-BE49-F238E27FC236}">
                <a16:creationId xmlns:a16="http://schemas.microsoft.com/office/drawing/2014/main" id="{A8D8A757-D7F2-171C-8E9A-E5B6B6E06B53}"/>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mall White Logo" descr="Small WU logo">
            <a:extLst>
              <a:ext uri="{FF2B5EF4-FFF2-40B4-BE49-F238E27FC236}">
                <a16:creationId xmlns:a16="http://schemas.microsoft.com/office/drawing/2014/main" id="{13A711C2-BB48-D99E-9274-276612513680}"/>
              </a:ext>
            </a:extLst>
          </p:cNvPr>
          <p:cNvPicPr>
            <a:picLocks noChangeAspect="1"/>
          </p:cNvPicPr>
          <p:nvPr/>
        </p:nvPicPr>
        <p:blipFill>
          <a:blip r:embed="rId3"/>
          <a:stretch>
            <a:fillRect/>
          </a:stretch>
        </p:blipFill>
        <p:spPr>
          <a:xfrm>
            <a:off x="534811" y="6217213"/>
            <a:ext cx="1801495" cy="397654"/>
          </a:xfrm>
          <a:prstGeom prst="rect">
            <a:avLst/>
          </a:prstGeom>
        </p:spPr>
      </p:pic>
      <p:sp>
        <p:nvSpPr>
          <p:cNvPr id="6" name="Title 1">
            <a:extLst>
              <a:ext uri="{FF2B5EF4-FFF2-40B4-BE49-F238E27FC236}">
                <a16:creationId xmlns:a16="http://schemas.microsoft.com/office/drawing/2014/main" id="{0D025D2E-1B55-9DB9-610A-409492FFE8D1}"/>
              </a:ext>
            </a:extLst>
          </p:cNvPr>
          <p:cNvSpPr txBox="1">
            <a:spLocks/>
          </p:cNvSpPr>
          <p:nvPr/>
        </p:nvSpPr>
        <p:spPr>
          <a:xfrm>
            <a:off x="6499123" y="550777"/>
            <a:ext cx="5427406" cy="9289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latin typeface="Arial" panose="020B0604020202020204" pitchFamily="34" charset="0"/>
                <a:cs typeface="Arial" panose="020B0604020202020204" pitchFamily="34" charset="0"/>
              </a:rPr>
              <a:t>Panopto (Video recording) </a:t>
            </a:r>
            <a:endParaRPr lang="en-US" sz="3200" dirty="0">
              <a:latin typeface="Arial" panose="020B0604020202020204" pitchFamily="34" charset="0"/>
              <a:cs typeface="Arial" panose="020B0604020202020204" pitchFamily="34" charset="0"/>
            </a:endParaRPr>
          </a:p>
        </p:txBody>
      </p:sp>
      <p:pic>
        <p:nvPicPr>
          <p:cNvPr id="2" name="Picture 1" descr="short orange tower">
            <a:extLst>
              <a:ext uri="{FF2B5EF4-FFF2-40B4-BE49-F238E27FC236}">
                <a16:creationId xmlns:a16="http://schemas.microsoft.com/office/drawing/2014/main" id="{A3500BBA-C1AA-4524-5267-CC4C91388804}"/>
              </a:ext>
            </a:extLst>
          </p:cNvPr>
          <p:cNvPicPr>
            <a:picLocks noChangeAspect="1"/>
          </p:cNvPicPr>
          <p:nvPr/>
        </p:nvPicPr>
        <p:blipFill>
          <a:blip r:embed="rId4"/>
          <a:srcRect/>
          <a:stretch/>
        </p:blipFill>
        <p:spPr>
          <a:xfrm>
            <a:off x="11084876" y="5363376"/>
            <a:ext cx="548323" cy="1494624"/>
          </a:xfrm>
          <a:prstGeom prst="rect">
            <a:avLst/>
          </a:prstGeom>
        </p:spPr>
      </p:pic>
      <p:sp>
        <p:nvSpPr>
          <p:cNvPr id="7" name="TextBox 6">
            <a:extLst>
              <a:ext uri="{FF2B5EF4-FFF2-40B4-BE49-F238E27FC236}">
                <a16:creationId xmlns:a16="http://schemas.microsoft.com/office/drawing/2014/main" id="{48493326-D4B2-9D6C-90F1-81F5D93FE077}"/>
              </a:ext>
            </a:extLst>
          </p:cNvPr>
          <p:cNvSpPr txBox="1"/>
          <p:nvPr/>
        </p:nvSpPr>
        <p:spPr>
          <a:xfrm>
            <a:off x="6621010" y="1430301"/>
            <a:ext cx="5121157" cy="646331"/>
          </a:xfrm>
          <a:prstGeom prst="rect">
            <a:avLst/>
          </a:prstGeom>
          <a:noFill/>
        </p:spPr>
        <p:txBody>
          <a:bodyPr wrap="square">
            <a:spAutoFit/>
          </a:bodyPr>
          <a:lstStyle/>
          <a:p>
            <a:r>
              <a:rPr lang="en-GB" b="1" dirty="0"/>
              <a:t>Panopto guide: </a:t>
            </a:r>
            <a:r>
              <a:rPr lang="en-GB" dirty="0">
                <a:hlinkClick r:id="rId5"/>
              </a:rPr>
              <a:t>https://wrexham.libguides.com/panopto#writtenPan</a:t>
            </a:r>
            <a:r>
              <a:rPr lang="en-GB" dirty="0"/>
              <a:t> </a:t>
            </a:r>
          </a:p>
        </p:txBody>
      </p:sp>
      <p:sp>
        <p:nvSpPr>
          <p:cNvPr id="12" name="TextBox 11">
            <a:extLst>
              <a:ext uri="{FF2B5EF4-FFF2-40B4-BE49-F238E27FC236}">
                <a16:creationId xmlns:a16="http://schemas.microsoft.com/office/drawing/2014/main" id="{22943C3C-42AE-06D8-9D79-4DA2501D6EB8}"/>
              </a:ext>
            </a:extLst>
          </p:cNvPr>
          <p:cNvSpPr txBox="1"/>
          <p:nvPr/>
        </p:nvSpPr>
        <p:spPr>
          <a:xfrm>
            <a:off x="380573" y="5329294"/>
            <a:ext cx="5962916" cy="523220"/>
          </a:xfrm>
          <a:prstGeom prst="rect">
            <a:avLst/>
          </a:prstGeom>
          <a:noFill/>
        </p:spPr>
        <p:txBody>
          <a:bodyPr wrap="square">
            <a:spAutoFit/>
          </a:bodyPr>
          <a:lstStyle/>
          <a:p>
            <a:r>
              <a:rPr lang="en-GB" sz="1400" dirty="0">
                <a:latin typeface="Arial" panose="020B0604020202020204" pitchFamily="34" charset="0"/>
                <a:cs typeface="Arial" panose="020B0604020202020204" pitchFamily="34" charset="0"/>
              </a:rPr>
              <a:t>Assessment and Feedback in Moodle for submission points:</a:t>
            </a:r>
            <a:r>
              <a:rPr lang="en-GB" sz="1400" b="1" dirty="0">
                <a:latin typeface="Arial" panose="020B0604020202020204" pitchFamily="34" charset="0"/>
                <a:cs typeface="Arial" panose="020B0604020202020204" pitchFamily="34" charset="0"/>
                <a:hlinkClick r:id="rId6"/>
              </a:rPr>
              <a:t> https://moodle.glyndwr.ac.uk/course/view.php?id=54259&amp;section=4</a:t>
            </a:r>
            <a:endParaRPr lang="en-GB" sz="1400"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567A5413-8074-4907-FC62-1F020E930F5B}"/>
                  </a:ext>
                </a:extLst>
              </p14:cNvPr>
              <p14:cNvContentPartPr/>
              <p14:nvPr/>
            </p14:nvContentPartPr>
            <p14:xfrm>
              <a:off x="4349794" y="3425271"/>
              <a:ext cx="360" cy="360"/>
            </p14:xfrm>
          </p:contentPart>
        </mc:Choice>
        <mc:Fallback xmlns="">
          <p:pic>
            <p:nvPicPr>
              <p:cNvPr id="9" name="Ink 8">
                <a:extLst>
                  <a:ext uri="{FF2B5EF4-FFF2-40B4-BE49-F238E27FC236}">
                    <a16:creationId xmlns:a16="http://schemas.microsoft.com/office/drawing/2014/main" id="{567A5413-8074-4907-FC62-1F020E930F5B}"/>
                  </a:ext>
                </a:extLst>
              </p:cNvPr>
              <p:cNvPicPr/>
              <p:nvPr/>
            </p:nvPicPr>
            <p:blipFill>
              <a:blip r:embed="rId8"/>
              <a:stretch>
                <a:fillRect/>
              </a:stretch>
            </p:blipFill>
            <p:spPr>
              <a:xfrm>
                <a:off x="4343674" y="3419151"/>
                <a:ext cx="12600" cy="12600"/>
              </a:xfrm>
              <a:prstGeom prst="rect">
                <a:avLst/>
              </a:prstGeom>
            </p:spPr>
          </p:pic>
        </mc:Fallback>
      </mc:AlternateContent>
      <p:sp>
        <p:nvSpPr>
          <p:cNvPr id="17" name="TextBox 16">
            <a:extLst>
              <a:ext uri="{FF2B5EF4-FFF2-40B4-BE49-F238E27FC236}">
                <a16:creationId xmlns:a16="http://schemas.microsoft.com/office/drawing/2014/main" id="{89F4246F-8B0E-A150-A8BF-F049A2B7FF17}"/>
              </a:ext>
            </a:extLst>
          </p:cNvPr>
          <p:cNvSpPr txBox="1"/>
          <p:nvPr/>
        </p:nvSpPr>
        <p:spPr>
          <a:xfrm>
            <a:off x="380573" y="243133"/>
            <a:ext cx="6395884"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Step 1: </a:t>
            </a:r>
            <a:r>
              <a:rPr kumimoji="0" lang="en-GB" sz="1400" b="1"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Myuniportal</a:t>
            </a:r>
            <a:r>
              <a:rPr kumimoji="0" lang="en-GB"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link</a:t>
            </a:r>
            <a:r>
              <a:rPr kumimoji="0" lang="en-GB"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GB"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hlinkClick r:id="rId9"/>
              </a:rPr>
              <a:t>https://myuni.glyndwr.ac.uk/student.php</a:t>
            </a:r>
            <a:r>
              <a:rPr kumimoji="0" lang="en-GB"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p>
        </p:txBody>
      </p:sp>
      <p:pic>
        <p:nvPicPr>
          <p:cNvPr id="13" name="Picture 12" descr="A screenshot of a computer&#10;&#10;AI-generated content may be incorrect.">
            <a:extLst>
              <a:ext uri="{FF2B5EF4-FFF2-40B4-BE49-F238E27FC236}">
                <a16:creationId xmlns:a16="http://schemas.microsoft.com/office/drawing/2014/main" id="{67FF5554-97C5-8756-9F09-63EB1E60DF8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1866" y="794043"/>
            <a:ext cx="5069126" cy="2850163"/>
          </a:xfrm>
          <a:prstGeom prst="rect">
            <a:avLst/>
          </a:prstGeom>
        </p:spPr>
      </p:pic>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4341D94C-CAB3-D5EB-B7F8-9876054292E4}"/>
                  </a:ext>
                </a:extLst>
              </p14:cNvPr>
              <p14:cNvContentPartPr/>
              <p14:nvPr/>
            </p14:nvContentPartPr>
            <p14:xfrm>
              <a:off x="3153210" y="2076632"/>
              <a:ext cx="1196584" cy="768181"/>
            </p14:xfrm>
          </p:contentPart>
        </mc:Choice>
        <mc:Fallback xmlns="">
          <p:pic>
            <p:nvPicPr>
              <p:cNvPr id="8" name="Ink 7">
                <a:extLst>
                  <a:ext uri="{FF2B5EF4-FFF2-40B4-BE49-F238E27FC236}">
                    <a16:creationId xmlns:a16="http://schemas.microsoft.com/office/drawing/2014/main" id="{4341D94C-CAB3-D5EB-B7F8-9876054292E4}"/>
                  </a:ext>
                </a:extLst>
              </p:cNvPr>
              <p:cNvPicPr/>
              <p:nvPr/>
            </p:nvPicPr>
            <p:blipFill>
              <a:blip r:embed="rId12"/>
              <a:stretch>
                <a:fillRect/>
              </a:stretch>
            </p:blipFill>
            <p:spPr>
              <a:xfrm>
                <a:off x="3147090" y="2070512"/>
                <a:ext cx="1208823" cy="780420"/>
              </a:xfrm>
              <a:prstGeom prst="rect">
                <a:avLst/>
              </a:prstGeom>
            </p:spPr>
          </p:pic>
        </mc:Fallback>
      </mc:AlternateContent>
      <p:pic>
        <p:nvPicPr>
          <p:cNvPr id="15" name="Picture 14" descr="A screenshot of a computer&#10;&#10;AI-generated content may be incorrect.">
            <a:extLst>
              <a:ext uri="{FF2B5EF4-FFF2-40B4-BE49-F238E27FC236}">
                <a16:creationId xmlns:a16="http://schemas.microsoft.com/office/drawing/2014/main" id="{6D6F74B9-A5C4-8584-43BE-CC0D8D994C7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698711" y="2244848"/>
            <a:ext cx="4934488" cy="3182851"/>
          </a:xfrm>
          <a:prstGeom prst="rect">
            <a:avLst/>
          </a:prstGeom>
        </p:spPr>
      </p:pic>
    </p:spTree>
    <p:extLst>
      <p:ext uri="{BB962C8B-B14F-4D97-AF65-F5344CB8AC3E}">
        <p14:creationId xmlns:p14="http://schemas.microsoft.com/office/powerpoint/2010/main" val="1426269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CF0E20-F23E-DAB9-9FA1-EC0C9613D242}"/>
            </a:ext>
          </a:extLst>
        </p:cNvPr>
        <p:cNvGrpSpPr/>
        <p:nvPr/>
      </p:nvGrpSpPr>
      <p:grpSpPr>
        <a:xfrm>
          <a:off x="0" y="0"/>
          <a:ext cx="0" cy="0"/>
          <a:chOff x="0" y="0"/>
          <a:chExt cx="0" cy="0"/>
        </a:xfrm>
      </p:grpSpPr>
      <p:sp>
        <p:nvSpPr>
          <p:cNvPr id="4" name="Navy Footer Strip" descr="Footer navy">
            <a:extLst>
              <a:ext uri="{FF2B5EF4-FFF2-40B4-BE49-F238E27FC236}">
                <a16:creationId xmlns:a16="http://schemas.microsoft.com/office/drawing/2014/main" id="{D4EC8F92-BFAE-6D1B-004B-6E78DF7258E4}"/>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mall White Logo" descr="Small WU logo">
            <a:extLst>
              <a:ext uri="{FF2B5EF4-FFF2-40B4-BE49-F238E27FC236}">
                <a16:creationId xmlns:a16="http://schemas.microsoft.com/office/drawing/2014/main" id="{F558EEC4-4646-657C-97B7-E6EFAE7B21E3}"/>
              </a:ext>
            </a:extLst>
          </p:cNvPr>
          <p:cNvPicPr>
            <a:picLocks noChangeAspect="1"/>
          </p:cNvPicPr>
          <p:nvPr/>
        </p:nvPicPr>
        <p:blipFill>
          <a:blip r:embed="rId3"/>
          <a:stretch>
            <a:fillRect/>
          </a:stretch>
        </p:blipFill>
        <p:spPr>
          <a:xfrm>
            <a:off x="534811" y="6217213"/>
            <a:ext cx="1801495" cy="397654"/>
          </a:xfrm>
          <a:prstGeom prst="rect">
            <a:avLst/>
          </a:prstGeom>
        </p:spPr>
      </p:pic>
      <p:sp>
        <p:nvSpPr>
          <p:cNvPr id="6" name="Title 1">
            <a:extLst>
              <a:ext uri="{FF2B5EF4-FFF2-40B4-BE49-F238E27FC236}">
                <a16:creationId xmlns:a16="http://schemas.microsoft.com/office/drawing/2014/main" id="{89548035-1863-C936-E74E-6AD4DE9A54BC}"/>
              </a:ext>
            </a:extLst>
          </p:cNvPr>
          <p:cNvSpPr txBox="1">
            <a:spLocks/>
          </p:cNvSpPr>
          <p:nvPr/>
        </p:nvSpPr>
        <p:spPr>
          <a:xfrm>
            <a:off x="3382297" y="125630"/>
            <a:ext cx="5427406" cy="9289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latin typeface="Arial" panose="020B0604020202020204" pitchFamily="34" charset="0"/>
                <a:cs typeface="Arial" panose="020B0604020202020204" pitchFamily="34" charset="0"/>
              </a:rPr>
              <a:t>Panopto (Video recording) </a:t>
            </a:r>
            <a:endParaRPr lang="en-US" sz="3200" dirty="0">
              <a:latin typeface="Arial" panose="020B0604020202020204" pitchFamily="34" charset="0"/>
              <a:cs typeface="Arial" panose="020B0604020202020204" pitchFamily="34" charset="0"/>
            </a:endParaRPr>
          </a:p>
        </p:txBody>
      </p:sp>
      <p:pic>
        <p:nvPicPr>
          <p:cNvPr id="2" name="Picture 1" descr="short orange tower">
            <a:extLst>
              <a:ext uri="{FF2B5EF4-FFF2-40B4-BE49-F238E27FC236}">
                <a16:creationId xmlns:a16="http://schemas.microsoft.com/office/drawing/2014/main" id="{84C31F69-A1DD-BA02-A887-9AF1DEF2E1DE}"/>
              </a:ext>
            </a:extLst>
          </p:cNvPr>
          <p:cNvPicPr>
            <a:picLocks noChangeAspect="1"/>
          </p:cNvPicPr>
          <p:nvPr/>
        </p:nvPicPr>
        <p:blipFill>
          <a:blip r:embed="rId4"/>
          <a:srcRect/>
          <a:stretch/>
        </p:blipFill>
        <p:spPr>
          <a:xfrm>
            <a:off x="11084876" y="5363376"/>
            <a:ext cx="548323" cy="1494624"/>
          </a:xfrm>
          <a:prstGeom prst="rect">
            <a:avLst/>
          </a:prstGeom>
        </p:spPr>
      </p:pic>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FAE6EB7C-897A-FC1F-9B2A-E42D734FC3C0}"/>
                  </a:ext>
                </a:extLst>
              </p14:cNvPr>
              <p14:cNvContentPartPr/>
              <p14:nvPr/>
            </p14:nvContentPartPr>
            <p14:xfrm>
              <a:off x="4349794" y="3425271"/>
              <a:ext cx="360" cy="360"/>
            </p14:xfrm>
          </p:contentPart>
        </mc:Choice>
        <mc:Fallback xmlns="">
          <p:pic>
            <p:nvPicPr>
              <p:cNvPr id="9" name="Ink 8">
                <a:extLst>
                  <a:ext uri="{FF2B5EF4-FFF2-40B4-BE49-F238E27FC236}">
                    <a16:creationId xmlns:a16="http://schemas.microsoft.com/office/drawing/2014/main" id="{FAE6EB7C-897A-FC1F-9B2A-E42D734FC3C0}"/>
                  </a:ext>
                </a:extLst>
              </p:cNvPr>
              <p:cNvPicPr/>
              <p:nvPr/>
            </p:nvPicPr>
            <p:blipFill>
              <a:blip r:embed="rId6"/>
              <a:stretch>
                <a:fillRect/>
              </a:stretch>
            </p:blipFill>
            <p:spPr>
              <a:xfrm>
                <a:off x="4343674" y="3419151"/>
                <a:ext cx="12600" cy="12600"/>
              </a:xfrm>
              <a:prstGeom prst="rect">
                <a:avLst/>
              </a:prstGeom>
            </p:spPr>
          </p:pic>
        </mc:Fallback>
      </mc:AlternateContent>
      <p:pic>
        <p:nvPicPr>
          <p:cNvPr id="10" name="Picture 9" descr="A screenshot of a computer&#10;&#10;AI-generated content may be incorrect.">
            <a:extLst>
              <a:ext uri="{FF2B5EF4-FFF2-40B4-BE49-F238E27FC236}">
                <a16:creationId xmlns:a16="http://schemas.microsoft.com/office/drawing/2014/main" id="{E172960A-545B-8D26-3D00-9D48D5C125F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55411" y="1054629"/>
            <a:ext cx="8189249" cy="4185419"/>
          </a:xfrm>
          <a:prstGeom prst="rect">
            <a:avLst/>
          </a:prstGeom>
        </p:spPr>
      </p:pic>
      <p:sp>
        <p:nvSpPr>
          <p:cNvPr id="14" name="TextBox 13">
            <a:extLst>
              <a:ext uri="{FF2B5EF4-FFF2-40B4-BE49-F238E27FC236}">
                <a16:creationId xmlns:a16="http://schemas.microsoft.com/office/drawing/2014/main" id="{33F4CDCF-3B30-316F-E70D-DE4865864F1D}"/>
              </a:ext>
            </a:extLst>
          </p:cNvPr>
          <p:cNvSpPr txBox="1"/>
          <p:nvPr/>
        </p:nvSpPr>
        <p:spPr>
          <a:xfrm>
            <a:off x="952789" y="5361615"/>
            <a:ext cx="9573285" cy="369332"/>
          </a:xfrm>
          <a:prstGeom prst="rect">
            <a:avLst/>
          </a:prstGeom>
          <a:noFill/>
        </p:spPr>
        <p:txBody>
          <a:bodyPr wrap="square">
            <a:spAutoFit/>
          </a:bodyPr>
          <a:lstStyle/>
          <a:p>
            <a:r>
              <a:rPr lang="en-GB" b="1" dirty="0"/>
              <a:t>Recorded Panopto videos examples: </a:t>
            </a:r>
            <a:r>
              <a:rPr lang="en-GB" dirty="0"/>
              <a:t>https://glyndwr.cloud.panopto.eu/Panopto/Pages/Home.aspx</a:t>
            </a:r>
          </a:p>
        </p:txBody>
      </p:sp>
    </p:spTree>
    <p:extLst>
      <p:ext uri="{BB962C8B-B14F-4D97-AF65-F5344CB8AC3E}">
        <p14:creationId xmlns:p14="http://schemas.microsoft.com/office/powerpoint/2010/main" val="191622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vy Footer Strip" descr="Footer navy">
            <a:extLst>
              <a:ext uri="{FF2B5EF4-FFF2-40B4-BE49-F238E27FC236}">
                <a16:creationId xmlns:a16="http://schemas.microsoft.com/office/drawing/2014/main" id="{A057C47D-3BC5-4D63-797F-B2600111FE62}"/>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mall White Logo" descr="Small WU logo">
            <a:extLst>
              <a:ext uri="{FF2B5EF4-FFF2-40B4-BE49-F238E27FC236}">
                <a16:creationId xmlns:a16="http://schemas.microsoft.com/office/drawing/2014/main" id="{67D4348E-3467-AFD9-7B49-FC071FCE4673}"/>
              </a:ext>
            </a:extLst>
          </p:cNvPr>
          <p:cNvPicPr>
            <a:picLocks noChangeAspect="1"/>
          </p:cNvPicPr>
          <p:nvPr/>
        </p:nvPicPr>
        <p:blipFill>
          <a:blip r:embed="rId3"/>
          <a:stretch>
            <a:fillRect/>
          </a:stretch>
        </p:blipFill>
        <p:spPr>
          <a:xfrm>
            <a:off x="534811" y="6217213"/>
            <a:ext cx="1801495" cy="397654"/>
          </a:xfrm>
          <a:prstGeom prst="rect">
            <a:avLst/>
          </a:prstGeom>
        </p:spPr>
      </p:pic>
      <p:sp>
        <p:nvSpPr>
          <p:cNvPr id="6" name="Title 1">
            <a:extLst>
              <a:ext uri="{FF2B5EF4-FFF2-40B4-BE49-F238E27FC236}">
                <a16:creationId xmlns:a16="http://schemas.microsoft.com/office/drawing/2014/main" id="{1D0280D5-C9C3-4FEA-A3D5-CC9507785805}"/>
              </a:ext>
            </a:extLst>
          </p:cNvPr>
          <p:cNvSpPr txBox="1">
            <a:spLocks/>
          </p:cNvSpPr>
          <p:nvPr/>
        </p:nvSpPr>
        <p:spPr>
          <a:xfrm>
            <a:off x="806245" y="157807"/>
            <a:ext cx="7215077" cy="7535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b="1" dirty="0">
                <a:latin typeface="Century Gothic"/>
                <a:cs typeface="Century Gothic"/>
              </a:rPr>
              <a:t>Module Aims </a:t>
            </a:r>
            <a:endParaRPr lang="en-US" sz="4800" dirty="0">
              <a:latin typeface="Century Gothic"/>
              <a:cs typeface="Century Gothic"/>
            </a:endParaRPr>
          </a:p>
        </p:txBody>
      </p:sp>
      <p:sp>
        <p:nvSpPr>
          <p:cNvPr id="7" name="Subtitle 2">
            <a:extLst>
              <a:ext uri="{FF2B5EF4-FFF2-40B4-BE49-F238E27FC236}">
                <a16:creationId xmlns:a16="http://schemas.microsoft.com/office/drawing/2014/main" id="{8E761DE1-A318-409F-864B-7EDF61F53059}"/>
              </a:ext>
            </a:extLst>
          </p:cNvPr>
          <p:cNvSpPr txBox="1">
            <a:spLocks/>
          </p:cNvSpPr>
          <p:nvPr/>
        </p:nvSpPr>
        <p:spPr>
          <a:xfrm>
            <a:off x="806245" y="1154474"/>
            <a:ext cx="10402529" cy="42089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5000"/>
              </a:lnSpc>
              <a:spcBef>
                <a:spcPts val="1200"/>
              </a:spcBef>
            </a:pPr>
            <a:r>
              <a:rPr lang="en-GB" sz="2000" dirty="0">
                <a:effectLst/>
                <a:latin typeface="Arial" panose="020B0604020202020204" pitchFamily="34" charset="0"/>
                <a:ea typeface="Times New Roman" panose="02020603050405020304" pitchFamily="18" charset="0"/>
                <a:cs typeface="Arial" panose="020B0604020202020204" pitchFamily="34" charset="0"/>
              </a:rPr>
              <a:t>The module will provide insights into the factors influencing the formulation and implementation of the strategy within a business environment.  The module will consider internal and external factors that impact and influence strategy and leadership and how this translates to management and operations. </a:t>
            </a:r>
          </a:p>
          <a:p>
            <a:pPr algn="just">
              <a:lnSpc>
                <a:spcPct val="115000"/>
              </a:lnSpc>
              <a:spcBef>
                <a:spcPts val="1200"/>
              </a:spcBef>
            </a:pPr>
            <a:endParaRPr lang="en-GB" sz="2000" dirty="0">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15000"/>
              </a:lnSpc>
              <a:spcBef>
                <a:spcPts val="1200"/>
              </a:spcBef>
            </a:pPr>
            <a:r>
              <a:rPr lang="en-GB" sz="2000" dirty="0">
                <a:effectLst/>
                <a:latin typeface="Arial" panose="020B0604020202020204" pitchFamily="34" charset="0"/>
                <a:ea typeface="Times New Roman" panose="02020603050405020304" pitchFamily="18" charset="0"/>
                <a:cs typeface="Arial" panose="020B0604020202020204" pitchFamily="34" charset="0"/>
              </a:rPr>
              <a:t>The module also aims to facilitate the understanding of issues arising out of the process of internationalisation as well as ethical trading and corporate social responsibility.  By the conclusion of the module, students will be able to take these into account when recommending strategies appropriate for a variety of circumstances.</a:t>
            </a:r>
          </a:p>
        </p:txBody>
      </p:sp>
      <p:pic>
        <p:nvPicPr>
          <p:cNvPr id="2" name="Picture 1" descr="short orange tower">
            <a:extLst>
              <a:ext uri="{FF2B5EF4-FFF2-40B4-BE49-F238E27FC236}">
                <a16:creationId xmlns:a16="http://schemas.microsoft.com/office/drawing/2014/main" id="{913BC3D7-9C22-D104-2765-4B09ECCEE925}"/>
              </a:ext>
            </a:extLst>
          </p:cNvPr>
          <p:cNvPicPr>
            <a:picLocks noChangeAspect="1"/>
          </p:cNvPicPr>
          <p:nvPr/>
        </p:nvPicPr>
        <p:blipFill>
          <a:blip r:embed="rId4"/>
          <a:srcRect/>
          <a:stretch/>
        </p:blipFill>
        <p:spPr>
          <a:xfrm>
            <a:off x="11084876" y="5363376"/>
            <a:ext cx="548323" cy="1494624"/>
          </a:xfrm>
          <a:prstGeom prst="rect">
            <a:avLst/>
          </a:prstGeom>
        </p:spPr>
      </p:pic>
    </p:spTree>
    <p:extLst>
      <p:ext uri="{BB962C8B-B14F-4D97-AF65-F5344CB8AC3E}">
        <p14:creationId xmlns:p14="http://schemas.microsoft.com/office/powerpoint/2010/main" val="1839305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B96EAC-5447-A049-FE9C-FC0D349D54E0}"/>
            </a:ext>
          </a:extLst>
        </p:cNvPr>
        <p:cNvGrpSpPr/>
        <p:nvPr/>
      </p:nvGrpSpPr>
      <p:grpSpPr>
        <a:xfrm>
          <a:off x="0" y="0"/>
          <a:ext cx="0" cy="0"/>
          <a:chOff x="0" y="0"/>
          <a:chExt cx="0" cy="0"/>
        </a:xfrm>
      </p:grpSpPr>
      <p:sp>
        <p:nvSpPr>
          <p:cNvPr id="4" name="Navy Footer Strip" descr="Footer navy">
            <a:extLst>
              <a:ext uri="{FF2B5EF4-FFF2-40B4-BE49-F238E27FC236}">
                <a16:creationId xmlns:a16="http://schemas.microsoft.com/office/drawing/2014/main" id="{1E9F3E7C-DF59-5897-294D-383E28623CC4}"/>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mall White Logo" descr="Small WU logo">
            <a:extLst>
              <a:ext uri="{FF2B5EF4-FFF2-40B4-BE49-F238E27FC236}">
                <a16:creationId xmlns:a16="http://schemas.microsoft.com/office/drawing/2014/main" id="{473B6837-F7EA-8F09-B645-DD3CC9F32DD8}"/>
              </a:ext>
            </a:extLst>
          </p:cNvPr>
          <p:cNvPicPr>
            <a:picLocks noChangeAspect="1"/>
          </p:cNvPicPr>
          <p:nvPr/>
        </p:nvPicPr>
        <p:blipFill>
          <a:blip r:embed="rId3"/>
          <a:stretch>
            <a:fillRect/>
          </a:stretch>
        </p:blipFill>
        <p:spPr>
          <a:xfrm>
            <a:off x="534811" y="6217213"/>
            <a:ext cx="1801495" cy="397654"/>
          </a:xfrm>
          <a:prstGeom prst="rect">
            <a:avLst/>
          </a:prstGeom>
        </p:spPr>
      </p:pic>
      <p:sp>
        <p:nvSpPr>
          <p:cNvPr id="8" name="Title 1">
            <a:extLst>
              <a:ext uri="{FF2B5EF4-FFF2-40B4-BE49-F238E27FC236}">
                <a16:creationId xmlns:a16="http://schemas.microsoft.com/office/drawing/2014/main" id="{B905BDD8-B262-A4D5-1565-08EF893492FD}"/>
              </a:ext>
            </a:extLst>
          </p:cNvPr>
          <p:cNvSpPr txBox="1">
            <a:spLocks/>
          </p:cNvSpPr>
          <p:nvPr/>
        </p:nvSpPr>
        <p:spPr>
          <a:xfrm>
            <a:off x="2202616" y="739876"/>
            <a:ext cx="78867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sp>
        <p:nvSpPr>
          <p:cNvPr id="9" name="TextBox 8">
            <a:extLst>
              <a:ext uri="{FF2B5EF4-FFF2-40B4-BE49-F238E27FC236}">
                <a16:creationId xmlns:a16="http://schemas.microsoft.com/office/drawing/2014/main" id="{406F6776-10DD-8E33-B983-3D976679A258}"/>
              </a:ext>
            </a:extLst>
          </p:cNvPr>
          <p:cNvSpPr txBox="1"/>
          <p:nvPr/>
        </p:nvSpPr>
        <p:spPr>
          <a:xfrm>
            <a:off x="4655731" y="3210120"/>
            <a:ext cx="2743200"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Segoe UI"/>
              <a:cs typeface="Segoe UI"/>
            </a:endParaRPr>
          </a:p>
          <a:p>
            <a:endParaRPr lang="en-US" sz="1800">
              <a:cs typeface="Calibri"/>
            </a:endParaRPr>
          </a:p>
        </p:txBody>
      </p:sp>
      <p:sp>
        <p:nvSpPr>
          <p:cNvPr id="11" name="Title 1">
            <a:extLst>
              <a:ext uri="{FF2B5EF4-FFF2-40B4-BE49-F238E27FC236}">
                <a16:creationId xmlns:a16="http://schemas.microsoft.com/office/drawing/2014/main" id="{B1E234DF-2A29-6939-E426-C1122484122E}"/>
              </a:ext>
            </a:extLst>
          </p:cNvPr>
          <p:cNvSpPr txBox="1">
            <a:spLocks/>
          </p:cNvSpPr>
          <p:nvPr/>
        </p:nvSpPr>
        <p:spPr>
          <a:xfrm>
            <a:off x="841155" y="496743"/>
            <a:ext cx="10609622" cy="60176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600" b="1" dirty="0">
                <a:latin typeface="Arial" panose="020B0604020202020204" pitchFamily="34" charset="0"/>
                <a:cs typeface="Arial" panose="020B0604020202020204" pitchFamily="34" charset="0"/>
              </a:rPr>
              <a:t>Course Structure</a:t>
            </a:r>
          </a:p>
        </p:txBody>
      </p:sp>
      <p:sp>
        <p:nvSpPr>
          <p:cNvPr id="12" name="Rectangle 11">
            <a:extLst>
              <a:ext uri="{FF2B5EF4-FFF2-40B4-BE49-F238E27FC236}">
                <a16:creationId xmlns:a16="http://schemas.microsoft.com/office/drawing/2014/main" id="{96823573-A469-F135-A04E-F2BC646B4E8E}"/>
              </a:ext>
            </a:extLst>
          </p:cNvPr>
          <p:cNvSpPr/>
          <p:nvPr/>
        </p:nvSpPr>
        <p:spPr>
          <a:xfrm>
            <a:off x="1152538" y="1709212"/>
            <a:ext cx="10206499" cy="2677656"/>
          </a:xfrm>
          <a:prstGeom prst="rect">
            <a:avLst/>
          </a:prstGeom>
        </p:spPr>
        <p:txBody>
          <a:bodyPr wrap="square">
            <a:spAutoFit/>
          </a:bodyPr>
          <a:lstStyle/>
          <a:p>
            <a:r>
              <a:rPr lang="en-GB" sz="2400" b="0" dirty="0">
                <a:latin typeface="Arial" panose="020B0604020202020204" pitchFamily="34" charset="0"/>
                <a:cs typeface="Arial" panose="020B0604020202020204" pitchFamily="34" charset="0"/>
              </a:rPr>
              <a:t>The module is delivered through face-to-face lecture(s) and seminars.</a:t>
            </a:r>
          </a:p>
          <a:p>
            <a:pPr>
              <a:buNone/>
            </a:pPr>
            <a:endParaRPr lang="en-GB" sz="2400" b="0" dirty="0">
              <a:latin typeface="Arial" panose="020B0604020202020204" pitchFamily="34" charset="0"/>
              <a:cs typeface="Arial" panose="020B0604020202020204" pitchFamily="34" charset="0"/>
            </a:endParaRPr>
          </a:p>
          <a:p>
            <a:r>
              <a:rPr lang="en-GB" sz="2400" b="0" dirty="0">
                <a:latin typeface="Arial" panose="020B0604020202020204" pitchFamily="34" charset="0"/>
                <a:cs typeface="Arial" panose="020B0604020202020204" pitchFamily="34" charset="0"/>
              </a:rPr>
              <a:t>During lectures, theoretical part of the module  will be delivered, and during seminars  you will engage in discussions and pre-set exercises and case studies.  </a:t>
            </a:r>
          </a:p>
          <a:p>
            <a:endParaRPr lang="en-GB" sz="2400" b="0" dirty="0">
              <a:latin typeface="Arial" panose="020B0604020202020204" pitchFamily="34" charset="0"/>
              <a:cs typeface="Arial" panose="020B0604020202020204" pitchFamily="34" charset="0"/>
            </a:endParaRPr>
          </a:p>
          <a:p>
            <a:r>
              <a:rPr lang="en-GB" sz="2400" b="0" dirty="0">
                <a:latin typeface="Arial" panose="020B0604020202020204" pitchFamily="34" charset="0"/>
                <a:cs typeface="Arial" panose="020B0604020202020204" pitchFamily="34" charset="0"/>
              </a:rPr>
              <a:t>Ensure you </a:t>
            </a:r>
            <a:r>
              <a:rPr lang="en-GB" sz="2400" dirty="0">
                <a:latin typeface="Arial" panose="020B0604020202020204" pitchFamily="34" charset="0"/>
                <a:cs typeface="Arial" panose="020B0604020202020204" pitchFamily="34" charset="0"/>
              </a:rPr>
              <a:t>r</a:t>
            </a:r>
            <a:r>
              <a:rPr lang="en-GB" sz="2400" b="0" dirty="0">
                <a:latin typeface="Arial" panose="020B0604020202020204" pitchFamily="34" charset="0"/>
                <a:cs typeface="Arial" panose="020B0604020202020204" pitchFamily="34" charset="0"/>
              </a:rPr>
              <a:t>ead the Handbook</a:t>
            </a:r>
          </a:p>
        </p:txBody>
      </p:sp>
      <p:pic>
        <p:nvPicPr>
          <p:cNvPr id="2" name="Picture 1" descr="short orange tower">
            <a:extLst>
              <a:ext uri="{FF2B5EF4-FFF2-40B4-BE49-F238E27FC236}">
                <a16:creationId xmlns:a16="http://schemas.microsoft.com/office/drawing/2014/main" id="{C8A8D407-53FF-0CBE-DF28-72984C9719BC}"/>
              </a:ext>
            </a:extLst>
          </p:cNvPr>
          <p:cNvPicPr>
            <a:picLocks noChangeAspect="1"/>
          </p:cNvPicPr>
          <p:nvPr/>
        </p:nvPicPr>
        <p:blipFill>
          <a:blip r:embed="rId4"/>
          <a:srcRect/>
          <a:stretch/>
        </p:blipFill>
        <p:spPr>
          <a:xfrm>
            <a:off x="11084876" y="5363376"/>
            <a:ext cx="548323" cy="1494624"/>
          </a:xfrm>
          <a:prstGeom prst="rect">
            <a:avLst/>
          </a:prstGeom>
        </p:spPr>
      </p:pic>
    </p:spTree>
    <p:extLst>
      <p:ext uri="{BB962C8B-B14F-4D97-AF65-F5344CB8AC3E}">
        <p14:creationId xmlns:p14="http://schemas.microsoft.com/office/powerpoint/2010/main" val="192747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1052</TotalTime>
  <Words>2357</Words>
  <Application>Microsoft Office PowerPoint</Application>
  <PresentationFormat>Widescreen</PresentationFormat>
  <Paragraphs>329</Paragraphs>
  <Slides>35</Slides>
  <Notes>31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Arial</vt:lpstr>
      <vt:lpstr>Avenir Next LT Pro</vt:lpstr>
      <vt:lpstr>Calibri</vt:lpstr>
      <vt:lpstr>Calibri Light</vt:lpstr>
      <vt:lpstr>Century Gothic</vt:lpstr>
      <vt:lpstr>Gill Sans MT</vt:lpstr>
      <vt:lpstr>Liberation Sans</vt:lpstr>
      <vt:lpstr>Roboto</vt:lpstr>
      <vt:lpstr>Segoe UI</vt:lpstr>
      <vt:lpstr>Times New Roman</vt:lpstr>
      <vt:lpstr>Office Theme</vt:lpstr>
      <vt:lpstr>BUS7C1 CORPORATE STRATEGY AND INTERNATIONAL MANAGEMENT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Your Portfolio Assignment (4000 words)</vt:lpstr>
      <vt:lpstr>PowerPoint Presentation</vt:lpstr>
      <vt:lpstr>PowerPoint Presentation</vt:lpstr>
      <vt:lpstr>The Word of strategy</vt:lpstr>
      <vt:lpstr>PowerPoint Presentation</vt:lpstr>
      <vt:lpstr>PowerPoint Presentation</vt:lpstr>
      <vt:lpstr>PowerPoint Presentation</vt:lpstr>
      <vt:lpstr>PowerPoint Presentation</vt:lpstr>
      <vt:lpstr>PowerPoint Presentation</vt:lpstr>
      <vt:lpstr>PowerPoint Presentation</vt:lpstr>
      <vt:lpstr>Why do Strategies fail? What is your view? </vt:lpstr>
      <vt:lpstr>Limits &amp; restrictions of strategy</vt:lpstr>
      <vt:lpstr>Applications of strategy in different contexts</vt:lpstr>
      <vt:lpstr>Contradictory interests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Strategy and International Management Week 1  Introduction to Module</dc:title>
  <dc:creator>Sanar Muhyaddin</dc:creator>
  <cp:lastModifiedBy>Elan Kandaswamy</cp:lastModifiedBy>
  <cp:revision>25</cp:revision>
  <dcterms:created xsi:type="dcterms:W3CDTF">2023-01-10T16:15:17Z</dcterms:created>
  <dcterms:modified xsi:type="dcterms:W3CDTF">2025-06-16T01:54:14Z</dcterms:modified>
</cp:coreProperties>
</file>