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2" r:id="rId10"/>
    <p:sldId id="271" r:id="rId11"/>
    <p:sldId id="270" r:id="rId12"/>
    <p:sldId id="269" r:id="rId13"/>
    <p:sldId id="268" r:id="rId14"/>
    <p:sldId id="267" r:id="rId15"/>
    <p:sldId id="266" r:id="rId16"/>
    <p:sldId id="265" r:id="rId17"/>
    <p:sldId id="264" r:id="rId18"/>
    <p:sldId id="26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052CC6-96E2-4EE2-96F6-70D9258A8FD1}" type="doc">
      <dgm:prSet loTypeId="urn:microsoft.com/office/officeart/2005/8/layout/cycle5" loCatId="cycle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NZ"/>
        </a:p>
      </dgm:t>
    </dgm:pt>
    <dgm:pt modelId="{F5E9C8C9-D7C5-4874-A778-F54BCB03E776}">
      <dgm:prSet phldrT="[Text]" custT="1"/>
      <dgm:spPr/>
      <dgm:t>
        <a:bodyPr/>
        <a:lstStyle/>
        <a:p>
          <a:r>
            <a:rPr lang="en-NZ" sz="1800" b="1">
              <a:solidFill>
                <a:schemeClr val="tx1"/>
              </a:solidFill>
            </a:rPr>
            <a:t>VISION</a:t>
          </a:r>
        </a:p>
      </dgm:t>
    </dgm:pt>
    <dgm:pt modelId="{062E749E-6B36-4D95-B682-B9B7131607BF}" type="parTrans" cxnId="{999BE9DD-E1E8-472D-AB82-7C3E981C8EA2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15C125A5-5764-4D9A-A765-E7C38628998C}" type="sibTrans" cxnId="{999BE9DD-E1E8-472D-AB82-7C3E981C8EA2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F2EA91F4-E003-43B9-9360-95266A888188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Provides future direction</a:t>
          </a:r>
        </a:p>
      </dgm:t>
    </dgm:pt>
    <dgm:pt modelId="{524DF0E5-03DA-40A8-A2FA-4E179198CCE4}" type="parTrans" cxnId="{1393117E-20C1-4DAF-BEEA-EAEC71C105AD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E269B951-65B5-443F-BE2C-7F6CD57F4503}" type="sibTrans" cxnId="{1393117E-20C1-4DAF-BEEA-EAEC71C105AD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564D8C48-E6DE-4325-9EC8-22A09EBDDC2B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Expresses a consumer benefit</a:t>
          </a:r>
        </a:p>
      </dgm:t>
    </dgm:pt>
    <dgm:pt modelId="{38195201-93E3-4FFE-B3DB-A19AE48C4BA5}" type="parTrans" cxnId="{C5A8FC4B-D28D-4D31-B39F-8F1227A87266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2A42E90E-51DA-4763-9846-7BD388123327}" type="sibTrans" cxnId="{C5A8FC4B-D28D-4D31-B39F-8F1227A87266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CA424013-81FB-44D1-9DB9-01B89B27914D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Is realistic</a:t>
          </a:r>
        </a:p>
      </dgm:t>
    </dgm:pt>
    <dgm:pt modelId="{5BEB2CAB-7DB9-47BA-BDD5-237ABD13A892}" type="parTrans" cxnId="{D3E98C90-8C51-4864-BB1E-176B29DB48E9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8D7229DC-9890-497F-B725-DFCF63E28585}" type="sibTrans" cxnId="{D3E98C90-8C51-4864-BB1E-176B29DB48E9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21F06F27-509C-45CF-BE3D-FE73B966CCBC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Is motivating</a:t>
          </a:r>
        </a:p>
      </dgm:t>
    </dgm:pt>
    <dgm:pt modelId="{520FB710-37A1-448A-AD44-3CAC79DA8327}" type="parTrans" cxnId="{6428A691-5E80-4AC9-A352-D3A905092295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CF400854-5E12-4B22-97B1-C19880C33340}" type="sibTrans" cxnId="{6428A691-5E80-4AC9-A352-D3A905092295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E6419928-275D-48D1-B320-842B2C2E3BF8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Must be fully communicated</a:t>
          </a:r>
        </a:p>
      </dgm:t>
    </dgm:pt>
    <dgm:pt modelId="{4BAC2B29-906A-4AD1-B9A5-D2952F1906D9}" type="parTrans" cxnId="{0E526A44-FBC7-4D98-A4D8-F0AC976C2D39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075D7511-D343-4D58-9F26-D09D30EF3430}" type="sibTrans" cxnId="{0E526A44-FBC7-4D98-A4D8-F0AC976C2D39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E8AA6538-9123-4BDC-8529-D71C184B2E09}">
      <dgm:prSet phldrT="[Text]" custT="1"/>
      <dgm:spPr/>
      <dgm:t>
        <a:bodyPr/>
        <a:lstStyle/>
        <a:p>
          <a:r>
            <a:rPr lang="en-NZ" sz="1400" b="1">
              <a:solidFill>
                <a:schemeClr val="tx1"/>
              </a:solidFill>
            </a:rPr>
            <a:t>Consistently followed and measured </a:t>
          </a:r>
        </a:p>
      </dgm:t>
    </dgm:pt>
    <dgm:pt modelId="{EDF1CE9F-3D4D-4E23-8EAD-7820E3954797}" type="parTrans" cxnId="{101C57F9-F536-4488-B912-58BBFF8543DA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05853090-A89A-4A37-98DD-A39F1C0F0B67}" type="sibTrans" cxnId="{101C57F9-F536-4488-B912-58BBFF8543DA}">
      <dgm:prSet/>
      <dgm:spPr/>
      <dgm:t>
        <a:bodyPr/>
        <a:lstStyle/>
        <a:p>
          <a:endParaRPr lang="en-NZ" sz="2400" b="1">
            <a:solidFill>
              <a:schemeClr val="tx1"/>
            </a:solidFill>
          </a:endParaRPr>
        </a:p>
      </dgm:t>
    </dgm:pt>
    <dgm:pt modelId="{7EB4C355-EF94-4B15-A857-E4132510FE8B}" type="pres">
      <dgm:prSet presAssocID="{7F052CC6-96E2-4EE2-96F6-70D9258A8FD1}" presName="cycle" presStyleCnt="0">
        <dgm:presLayoutVars>
          <dgm:dir/>
          <dgm:resizeHandles val="exact"/>
        </dgm:presLayoutVars>
      </dgm:prSet>
      <dgm:spPr/>
    </dgm:pt>
    <dgm:pt modelId="{7595FA5F-0498-4A8E-BC80-AD3CB5197AF1}" type="pres">
      <dgm:prSet presAssocID="{F5E9C8C9-D7C5-4874-A778-F54BCB03E776}" presName="node" presStyleLbl="node1" presStyleIdx="0" presStyleCnt="7">
        <dgm:presLayoutVars>
          <dgm:bulletEnabled val="1"/>
        </dgm:presLayoutVars>
      </dgm:prSet>
      <dgm:spPr/>
    </dgm:pt>
    <dgm:pt modelId="{33E7B7F5-4814-4B88-9AF3-3EE139112694}" type="pres">
      <dgm:prSet presAssocID="{F5E9C8C9-D7C5-4874-A778-F54BCB03E776}" presName="spNode" presStyleCnt="0"/>
      <dgm:spPr/>
    </dgm:pt>
    <dgm:pt modelId="{C742AC26-C219-427C-ADC5-A6B1B48DB314}" type="pres">
      <dgm:prSet presAssocID="{15C125A5-5764-4D9A-A765-E7C38628998C}" presName="sibTrans" presStyleLbl="sibTrans1D1" presStyleIdx="0" presStyleCnt="7"/>
      <dgm:spPr/>
    </dgm:pt>
    <dgm:pt modelId="{F9A2D56C-30DC-4122-B176-EAC7CCE0959B}" type="pres">
      <dgm:prSet presAssocID="{F2EA91F4-E003-43B9-9360-95266A888188}" presName="node" presStyleLbl="node1" presStyleIdx="1" presStyleCnt="7" custScaleX="143349">
        <dgm:presLayoutVars>
          <dgm:bulletEnabled val="1"/>
        </dgm:presLayoutVars>
      </dgm:prSet>
      <dgm:spPr/>
    </dgm:pt>
    <dgm:pt modelId="{BAB83B81-6DAC-4935-A48E-BF0C5EB965A8}" type="pres">
      <dgm:prSet presAssocID="{F2EA91F4-E003-43B9-9360-95266A888188}" presName="spNode" presStyleCnt="0"/>
      <dgm:spPr/>
    </dgm:pt>
    <dgm:pt modelId="{B198ACB2-0709-423A-879A-2DE0C557B01C}" type="pres">
      <dgm:prSet presAssocID="{E269B951-65B5-443F-BE2C-7F6CD57F4503}" presName="sibTrans" presStyleLbl="sibTrans1D1" presStyleIdx="1" presStyleCnt="7"/>
      <dgm:spPr/>
    </dgm:pt>
    <dgm:pt modelId="{9D175C3C-A689-471A-94DF-EF7C94C10A6F}" type="pres">
      <dgm:prSet presAssocID="{564D8C48-E6DE-4325-9EC8-22A09EBDDC2B}" presName="node" presStyleLbl="node1" presStyleIdx="2" presStyleCnt="7" custScaleX="151675">
        <dgm:presLayoutVars>
          <dgm:bulletEnabled val="1"/>
        </dgm:presLayoutVars>
      </dgm:prSet>
      <dgm:spPr/>
    </dgm:pt>
    <dgm:pt modelId="{91406817-F9CE-4B93-8C4F-D13D15A31500}" type="pres">
      <dgm:prSet presAssocID="{564D8C48-E6DE-4325-9EC8-22A09EBDDC2B}" presName="spNode" presStyleCnt="0"/>
      <dgm:spPr/>
    </dgm:pt>
    <dgm:pt modelId="{10A44308-0BF5-4C36-BEB5-5493744DB687}" type="pres">
      <dgm:prSet presAssocID="{2A42E90E-51DA-4763-9846-7BD388123327}" presName="sibTrans" presStyleLbl="sibTrans1D1" presStyleIdx="2" presStyleCnt="7"/>
      <dgm:spPr/>
    </dgm:pt>
    <dgm:pt modelId="{B6806915-765E-4EC4-9970-812F0DDF7EBF}" type="pres">
      <dgm:prSet presAssocID="{CA424013-81FB-44D1-9DB9-01B89B27914D}" presName="node" presStyleLbl="node1" presStyleIdx="3" presStyleCnt="7">
        <dgm:presLayoutVars>
          <dgm:bulletEnabled val="1"/>
        </dgm:presLayoutVars>
      </dgm:prSet>
      <dgm:spPr/>
    </dgm:pt>
    <dgm:pt modelId="{0A66B3A5-2E38-497E-A2D0-309577032DC5}" type="pres">
      <dgm:prSet presAssocID="{CA424013-81FB-44D1-9DB9-01B89B27914D}" presName="spNode" presStyleCnt="0"/>
      <dgm:spPr/>
    </dgm:pt>
    <dgm:pt modelId="{24FC87D5-899C-4A6F-B1AA-34E8B3C0EF5D}" type="pres">
      <dgm:prSet presAssocID="{8D7229DC-9890-497F-B725-DFCF63E28585}" presName="sibTrans" presStyleLbl="sibTrans1D1" presStyleIdx="3" presStyleCnt="7"/>
      <dgm:spPr/>
    </dgm:pt>
    <dgm:pt modelId="{A2898F86-E52D-44A1-9C3C-CED024915F10}" type="pres">
      <dgm:prSet presAssocID="{21F06F27-509C-45CF-BE3D-FE73B966CCBC}" presName="node" presStyleLbl="node1" presStyleIdx="4" presStyleCnt="7" custScaleX="132412">
        <dgm:presLayoutVars>
          <dgm:bulletEnabled val="1"/>
        </dgm:presLayoutVars>
      </dgm:prSet>
      <dgm:spPr/>
    </dgm:pt>
    <dgm:pt modelId="{5F9CD20F-ECDC-4E0F-97F6-61219C545249}" type="pres">
      <dgm:prSet presAssocID="{21F06F27-509C-45CF-BE3D-FE73B966CCBC}" presName="spNode" presStyleCnt="0"/>
      <dgm:spPr/>
    </dgm:pt>
    <dgm:pt modelId="{DC6F65C8-1CF4-44B6-B3A4-C60343F6B69C}" type="pres">
      <dgm:prSet presAssocID="{CF400854-5E12-4B22-97B1-C19880C33340}" presName="sibTrans" presStyleLbl="sibTrans1D1" presStyleIdx="4" presStyleCnt="7"/>
      <dgm:spPr/>
    </dgm:pt>
    <dgm:pt modelId="{3285D9F7-EC22-48C9-80F5-909352671278}" type="pres">
      <dgm:prSet presAssocID="{E6419928-275D-48D1-B320-842B2C2E3BF8}" presName="node" presStyleLbl="node1" presStyleIdx="5" presStyleCnt="7" custScaleX="149044">
        <dgm:presLayoutVars>
          <dgm:bulletEnabled val="1"/>
        </dgm:presLayoutVars>
      </dgm:prSet>
      <dgm:spPr/>
    </dgm:pt>
    <dgm:pt modelId="{A55313B1-DF21-42EF-8ACF-3DE6653C7187}" type="pres">
      <dgm:prSet presAssocID="{E6419928-275D-48D1-B320-842B2C2E3BF8}" presName="spNode" presStyleCnt="0"/>
      <dgm:spPr/>
    </dgm:pt>
    <dgm:pt modelId="{6196A688-251C-449E-B34C-7343B5E8824E}" type="pres">
      <dgm:prSet presAssocID="{075D7511-D343-4D58-9F26-D09D30EF3430}" presName="sibTrans" presStyleLbl="sibTrans1D1" presStyleIdx="5" presStyleCnt="7"/>
      <dgm:spPr/>
    </dgm:pt>
    <dgm:pt modelId="{0D450E8F-B215-4F57-A98E-FBCAD9AA2AB0}" type="pres">
      <dgm:prSet presAssocID="{E8AA6538-9123-4BDC-8529-D71C184B2E09}" presName="node" presStyleLbl="node1" presStyleIdx="6" presStyleCnt="7" custScaleX="132814">
        <dgm:presLayoutVars>
          <dgm:bulletEnabled val="1"/>
        </dgm:presLayoutVars>
      </dgm:prSet>
      <dgm:spPr/>
    </dgm:pt>
    <dgm:pt modelId="{3F38203B-3937-4895-8CB0-C20042A53DD3}" type="pres">
      <dgm:prSet presAssocID="{E8AA6538-9123-4BDC-8529-D71C184B2E09}" presName="spNode" presStyleCnt="0"/>
      <dgm:spPr/>
    </dgm:pt>
    <dgm:pt modelId="{EA477592-0FD2-4840-BD55-A02133F3C454}" type="pres">
      <dgm:prSet presAssocID="{05853090-A89A-4A37-98DD-A39F1C0F0B67}" presName="sibTrans" presStyleLbl="sibTrans1D1" presStyleIdx="6" presStyleCnt="7"/>
      <dgm:spPr/>
    </dgm:pt>
  </dgm:ptLst>
  <dgm:cxnLst>
    <dgm:cxn modelId="{51C91D27-8799-43C7-A6B2-B0BE48457854}" type="presOf" srcId="{CF400854-5E12-4B22-97B1-C19880C33340}" destId="{DC6F65C8-1CF4-44B6-B3A4-C60343F6B69C}" srcOrd="0" destOrd="0" presId="urn:microsoft.com/office/officeart/2005/8/layout/cycle5"/>
    <dgm:cxn modelId="{92A19539-07AB-40CE-8616-81F088C76ADA}" type="presOf" srcId="{15C125A5-5764-4D9A-A765-E7C38628998C}" destId="{C742AC26-C219-427C-ADC5-A6B1B48DB314}" srcOrd="0" destOrd="0" presId="urn:microsoft.com/office/officeart/2005/8/layout/cycle5"/>
    <dgm:cxn modelId="{0E526A44-FBC7-4D98-A4D8-F0AC976C2D39}" srcId="{7F052CC6-96E2-4EE2-96F6-70D9258A8FD1}" destId="{E6419928-275D-48D1-B320-842B2C2E3BF8}" srcOrd="5" destOrd="0" parTransId="{4BAC2B29-906A-4AD1-B9A5-D2952F1906D9}" sibTransId="{075D7511-D343-4D58-9F26-D09D30EF3430}"/>
    <dgm:cxn modelId="{C5A8FC4B-D28D-4D31-B39F-8F1227A87266}" srcId="{7F052CC6-96E2-4EE2-96F6-70D9258A8FD1}" destId="{564D8C48-E6DE-4325-9EC8-22A09EBDDC2B}" srcOrd="2" destOrd="0" parTransId="{38195201-93E3-4FFE-B3DB-A19AE48C4BA5}" sibTransId="{2A42E90E-51DA-4763-9846-7BD388123327}"/>
    <dgm:cxn modelId="{C1DC1370-B206-48B9-AE54-D3615377DFF0}" type="presOf" srcId="{564D8C48-E6DE-4325-9EC8-22A09EBDDC2B}" destId="{9D175C3C-A689-471A-94DF-EF7C94C10A6F}" srcOrd="0" destOrd="0" presId="urn:microsoft.com/office/officeart/2005/8/layout/cycle5"/>
    <dgm:cxn modelId="{1393117E-20C1-4DAF-BEEA-EAEC71C105AD}" srcId="{7F052CC6-96E2-4EE2-96F6-70D9258A8FD1}" destId="{F2EA91F4-E003-43B9-9360-95266A888188}" srcOrd="1" destOrd="0" parTransId="{524DF0E5-03DA-40A8-A2FA-4E179198CCE4}" sibTransId="{E269B951-65B5-443F-BE2C-7F6CD57F4503}"/>
    <dgm:cxn modelId="{D3E98C90-8C51-4864-BB1E-176B29DB48E9}" srcId="{7F052CC6-96E2-4EE2-96F6-70D9258A8FD1}" destId="{CA424013-81FB-44D1-9DB9-01B89B27914D}" srcOrd="3" destOrd="0" parTransId="{5BEB2CAB-7DB9-47BA-BDD5-237ABD13A892}" sibTransId="{8D7229DC-9890-497F-B725-DFCF63E28585}"/>
    <dgm:cxn modelId="{DEC18C91-1334-4FF7-A7C4-BB12ED61EA2B}" type="presOf" srcId="{E269B951-65B5-443F-BE2C-7F6CD57F4503}" destId="{B198ACB2-0709-423A-879A-2DE0C557B01C}" srcOrd="0" destOrd="0" presId="urn:microsoft.com/office/officeart/2005/8/layout/cycle5"/>
    <dgm:cxn modelId="{6428A691-5E80-4AC9-A352-D3A905092295}" srcId="{7F052CC6-96E2-4EE2-96F6-70D9258A8FD1}" destId="{21F06F27-509C-45CF-BE3D-FE73B966CCBC}" srcOrd="4" destOrd="0" parTransId="{520FB710-37A1-448A-AD44-3CAC79DA8327}" sibTransId="{CF400854-5E12-4B22-97B1-C19880C33340}"/>
    <dgm:cxn modelId="{C0304C96-C896-4D4C-AA0E-C447A725731A}" type="presOf" srcId="{075D7511-D343-4D58-9F26-D09D30EF3430}" destId="{6196A688-251C-449E-B34C-7343B5E8824E}" srcOrd="0" destOrd="0" presId="urn:microsoft.com/office/officeart/2005/8/layout/cycle5"/>
    <dgm:cxn modelId="{063447A0-790F-45A7-96EF-15E289E4DBC9}" type="presOf" srcId="{E6419928-275D-48D1-B320-842B2C2E3BF8}" destId="{3285D9F7-EC22-48C9-80F5-909352671278}" srcOrd="0" destOrd="0" presId="urn:microsoft.com/office/officeart/2005/8/layout/cycle5"/>
    <dgm:cxn modelId="{F7566EAE-4CC1-4CA6-B8A2-A81C5CB0592D}" type="presOf" srcId="{21F06F27-509C-45CF-BE3D-FE73B966CCBC}" destId="{A2898F86-E52D-44A1-9C3C-CED024915F10}" srcOrd="0" destOrd="0" presId="urn:microsoft.com/office/officeart/2005/8/layout/cycle5"/>
    <dgm:cxn modelId="{96A697BA-7CF9-4D8E-847B-AE44E5033CED}" type="presOf" srcId="{CA424013-81FB-44D1-9DB9-01B89B27914D}" destId="{B6806915-765E-4EC4-9970-812F0DDF7EBF}" srcOrd="0" destOrd="0" presId="urn:microsoft.com/office/officeart/2005/8/layout/cycle5"/>
    <dgm:cxn modelId="{BC4D44C3-7C74-423A-98EB-F6266A81A83E}" type="presOf" srcId="{8D7229DC-9890-497F-B725-DFCF63E28585}" destId="{24FC87D5-899C-4A6F-B1AA-34E8B3C0EF5D}" srcOrd="0" destOrd="0" presId="urn:microsoft.com/office/officeart/2005/8/layout/cycle5"/>
    <dgm:cxn modelId="{2E9434C4-884C-48A4-AD54-46FE7B10322C}" type="presOf" srcId="{05853090-A89A-4A37-98DD-A39F1C0F0B67}" destId="{EA477592-0FD2-4840-BD55-A02133F3C454}" srcOrd="0" destOrd="0" presId="urn:microsoft.com/office/officeart/2005/8/layout/cycle5"/>
    <dgm:cxn modelId="{6F598CC5-ED08-48FB-BD2F-FC7CDA79F215}" type="presOf" srcId="{7F052CC6-96E2-4EE2-96F6-70D9258A8FD1}" destId="{7EB4C355-EF94-4B15-A857-E4132510FE8B}" srcOrd="0" destOrd="0" presId="urn:microsoft.com/office/officeart/2005/8/layout/cycle5"/>
    <dgm:cxn modelId="{503CD3C6-C24C-479A-8239-419129704316}" type="presOf" srcId="{F2EA91F4-E003-43B9-9360-95266A888188}" destId="{F9A2D56C-30DC-4122-B176-EAC7CCE0959B}" srcOrd="0" destOrd="0" presId="urn:microsoft.com/office/officeart/2005/8/layout/cycle5"/>
    <dgm:cxn modelId="{999BE9DD-E1E8-472D-AB82-7C3E981C8EA2}" srcId="{7F052CC6-96E2-4EE2-96F6-70D9258A8FD1}" destId="{F5E9C8C9-D7C5-4874-A778-F54BCB03E776}" srcOrd="0" destOrd="0" parTransId="{062E749E-6B36-4D95-B682-B9B7131607BF}" sibTransId="{15C125A5-5764-4D9A-A765-E7C38628998C}"/>
    <dgm:cxn modelId="{F480BBE3-889B-46D5-8807-E9B476FD383F}" type="presOf" srcId="{F5E9C8C9-D7C5-4874-A778-F54BCB03E776}" destId="{7595FA5F-0498-4A8E-BC80-AD3CB5197AF1}" srcOrd="0" destOrd="0" presId="urn:microsoft.com/office/officeart/2005/8/layout/cycle5"/>
    <dgm:cxn modelId="{101C57F9-F536-4488-B912-58BBFF8543DA}" srcId="{7F052CC6-96E2-4EE2-96F6-70D9258A8FD1}" destId="{E8AA6538-9123-4BDC-8529-D71C184B2E09}" srcOrd="6" destOrd="0" parTransId="{EDF1CE9F-3D4D-4E23-8EAD-7820E3954797}" sibTransId="{05853090-A89A-4A37-98DD-A39F1C0F0B67}"/>
    <dgm:cxn modelId="{81BA5BFC-3704-4B31-9B3B-7869A8E3BC70}" type="presOf" srcId="{E8AA6538-9123-4BDC-8529-D71C184B2E09}" destId="{0D450E8F-B215-4F57-A98E-FBCAD9AA2AB0}" srcOrd="0" destOrd="0" presId="urn:microsoft.com/office/officeart/2005/8/layout/cycle5"/>
    <dgm:cxn modelId="{2E1BCFFD-AA74-4861-8412-40728845D7A4}" type="presOf" srcId="{2A42E90E-51DA-4763-9846-7BD388123327}" destId="{10A44308-0BF5-4C36-BEB5-5493744DB687}" srcOrd="0" destOrd="0" presId="urn:microsoft.com/office/officeart/2005/8/layout/cycle5"/>
    <dgm:cxn modelId="{FAA3CC19-016B-44ED-AB54-3C206E1DD27B}" type="presParOf" srcId="{7EB4C355-EF94-4B15-A857-E4132510FE8B}" destId="{7595FA5F-0498-4A8E-BC80-AD3CB5197AF1}" srcOrd="0" destOrd="0" presId="urn:microsoft.com/office/officeart/2005/8/layout/cycle5"/>
    <dgm:cxn modelId="{4A24A892-2A85-4087-9312-076C16C99A5C}" type="presParOf" srcId="{7EB4C355-EF94-4B15-A857-E4132510FE8B}" destId="{33E7B7F5-4814-4B88-9AF3-3EE139112694}" srcOrd="1" destOrd="0" presId="urn:microsoft.com/office/officeart/2005/8/layout/cycle5"/>
    <dgm:cxn modelId="{85F1A570-B09B-4060-A6C0-AF948CCE362A}" type="presParOf" srcId="{7EB4C355-EF94-4B15-A857-E4132510FE8B}" destId="{C742AC26-C219-427C-ADC5-A6B1B48DB314}" srcOrd="2" destOrd="0" presId="urn:microsoft.com/office/officeart/2005/8/layout/cycle5"/>
    <dgm:cxn modelId="{0188F9E7-FA29-4897-8F72-D13C35C0C5FF}" type="presParOf" srcId="{7EB4C355-EF94-4B15-A857-E4132510FE8B}" destId="{F9A2D56C-30DC-4122-B176-EAC7CCE0959B}" srcOrd="3" destOrd="0" presId="urn:microsoft.com/office/officeart/2005/8/layout/cycle5"/>
    <dgm:cxn modelId="{FAF259FF-6C56-45AB-BBB7-DFDFBDF093FD}" type="presParOf" srcId="{7EB4C355-EF94-4B15-A857-E4132510FE8B}" destId="{BAB83B81-6DAC-4935-A48E-BF0C5EB965A8}" srcOrd="4" destOrd="0" presId="urn:microsoft.com/office/officeart/2005/8/layout/cycle5"/>
    <dgm:cxn modelId="{7590058D-4CFA-410A-92CF-837ED51C2F47}" type="presParOf" srcId="{7EB4C355-EF94-4B15-A857-E4132510FE8B}" destId="{B198ACB2-0709-423A-879A-2DE0C557B01C}" srcOrd="5" destOrd="0" presId="urn:microsoft.com/office/officeart/2005/8/layout/cycle5"/>
    <dgm:cxn modelId="{DA22A50A-2B4E-42A5-9AF4-82319FA4DFC2}" type="presParOf" srcId="{7EB4C355-EF94-4B15-A857-E4132510FE8B}" destId="{9D175C3C-A689-471A-94DF-EF7C94C10A6F}" srcOrd="6" destOrd="0" presId="urn:microsoft.com/office/officeart/2005/8/layout/cycle5"/>
    <dgm:cxn modelId="{215ACE2D-A4FF-46C8-ADCD-D084AC817F19}" type="presParOf" srcId="{7EB4C355-EF94-4B15-A857-E4132510FE8B}" destId="{91406817-F9CE-4B93-8C4F-D13D15A31500}" srcOrd="7" destOrd="0" presId="urn:microsoft.com/office/officeart/2005/8/layout/cycle5"/>
    <dgm:cxn modelId="{59F55F87-AEE6-438F-9B0B-BBA6A3BDBBA3}" type="presParOf" srcId="{7EB4C355-EF94-4B15-A857-E4132510FE8B}" destId="{10A44308-0BF5-4C36-BEB5-5493744DB687}" srcOrd="8" destOrd="0" presId="urn:microsoft.com/office/officeart/2005/8/layout/cycle5"/>
    <dgm:cxn modelId="{02886D78-1BC6-473E-B5E8-6E529454C204}" type="presParOf" srcId="{7EB4C355-EF94-4B15-A857-E4132510FE8B}" destId="{B6806915-765E-4EC4-9970-812F0DDF7EBF}" srcOrd="9" destOrd="0" presId="urn:microsoft.com/office/officeart/2005/8/layout/cycle5"/>
    <dgm:cxn modelId="{931B56ED-6D68-4E7B-93DB-5C6345AC93E9}" type="presParOf" srcId="{7EB4C355-EF94-4B15-A857-E4132510FE8B}" destId="{0A66B3A5-2E38-497E-A2D0-309577032DC5}" srcOrd="10" destOrd="0" presId="urn:microsoft.com/office/officeart/2005/8/layout/cycle5"/>
    <dgm:cxn modelId="{78DEF63A-EBB7-47BF-AEF2-4DBE47AFF34C}" type="presParOf" srcId="{7EB4C355-EF94-4B15-A857-E4132510FE8B}" destId="{24FC87D5-899C-4A6F-B1AA-34E8B3C0EF5D}" srcOrd="11" destOrd="0" presId="urn:microsoft.com/office/officeart/2005/8/layout/cycle5"/>
    <dgm:cxn modelId="{6348D224-B8E6-4045-99A2-9CBD70768C2B}" type="presParOf" srcId="{7EB4C355-EF94-4B15-A857-E4132510FE8B}" destId="{A2898F86-E52D-44A1-9C3C-CED024915F10}" srcOrd="12" destOrd="0" presId="urn:microsoft.com/office/officeart/2005/8/layout/cycle5"/>
    <dgm:cxn modelId="{F7DEC2B4-15BD-4288-A8CA-74C24C557466}" type="presParOf" srcId="{7EB4C355-EF94-4B15-A857-E4132510FE8B}" destId="{5F9CD20F-ECDC-4E0F-97F6-61219C545249}" srcOrd="13" destOrd="0" presId="urn:microsoft.com/office/officeart/2005/8/layout/cycle5"/>
    <dgm:cxn modelId="{62EA9B2E-D015-4D80-810A-C9339C3305FE}" type="presParOf" srcId="{7EB4C355-EF94-4B15-A857-E4132510FE8B}" destId="{DC6F65C8-1CF4-44B6-B3A4-C60343F6B69C}" srcOrd="14" destOrd="0" presId="urn:microsoft.com/office/officeart/2005/8/layout/cycle5"/>
    <dgm:cxn modelId="{F05C9321-084B-44CF-A2CF-FF502176195A}" type="presParOf" srcId="{7EB4C355-EF94-4B15-A857-E4132510FE8B}" destId="{3285D9F7-EC22-48C9-80F5-909352671278}" srcOrd="15" destOrd="0" presId="urn:microsoft.com/office/officeart/2005/8/layout/cycle5"/>
    <dgm:cxn modelId="{AD6D0A67-9366-40D8-8908-C00D3A074CE6}" type="presParOf" srcId="{7EB4C355-EF94-4B15-A857-E4132510FE8B}" destId="{A55313B1-DF21-42EF-8ACF-3DE6653C7187}" srcOrd="16" destOrd="0" presId="urn:microsoft.com/office/officeart/2005/8/layout/cycle5"/>
    <dgm:cxn modelId="{A7F6FB30-D7CD-4542-9032-DD9E5092416A}" type="presParOf" srcId="{7EB4C355-EF94-4B15-A857-E4132510FE8B}" destId="{6196A688-251C-449E-B34C-7343B5E8824E}" srcOrd="17" destOrd="0" presId="urn:microsoft.com/office/officeart/2005/8/layout/cycle5"/>
    <dgm:cxn modelId="{12C8A6D0-ABFE-44C3-B8D5-271124712028}" type="presParOf" srcId="{7EB4C355-EF94-4B15-A857-E4132510FE8B}" destId="{0D450E8F-B215-4F57-A98E-FBCAD9AA2AB0}" srcOrd="18" destOrd="0" presId="urn:microsoft.com/office/officeart/2005/8/layout/cycle5"/>
    <dgm:cxn modelId="{09F84ABA-7A7D-45E8-BAC5-2C2E0605FA29}" type="presParOf" srcId="{7EB4C355-EF94-4B15-A857-E4132510FE8B}" destId="{3F38203B-3937-4895-8CB0-C20042A53DD3}" srcOrd="19" destOrd="0" presId="urn:microsoft.com/office/officeart/2005/8/layout/cycle5"/>
    <dgm:cxn modelId="{D0A86FFF-BA65-4689-9034-C7E29F09B512}" type="presParOf" srcId="{7EB4C355-EF94-4B15-A857-E4132510FE8B}" destId="{EA477592-0FD2-4840-BD55-A02133F3C454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5FA5F-0498-4A8E-BC80-AD3CB5197AF1}">
      <dsp:nvSpPr>
        <dsp:cNvPr id="0" name=""/>
        <dsp:cNvSpPr/>
      </dsp:nvSpPr>
      <dsp:spPr>
        <a:xfrm>
          <a:off x="2191824" y="1126"/>
          <a:ext cx="1021223" cy="6637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b="1" kern="1200">
              <a:solidFill>
                <a:schemeClr val="tx1"/>
              </a:solidFill>
            </a:rPr>
            <a:t>VISION</a:t>
          </a:r>
        </a:p>
      </dsp:txBody>
      <dsp:txXfrm>
        <a:off x="2224228" y="33530"/>
        <a:ext cx="956415" cy="598987"/>
      </dsp:txXfrm>
    </dsp:sp>
    <dsp:sp modelId="{C742AC26-C219-427C-ADC5-A6B1B48DB314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2539635" y="112936"/>
              </a:moveTo>
              <a:arcTo wR="1895184" hR="1895184" stAng="17392783" swAng="772349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2D56C-30DC-4122-B176-EAC7CCE0959B}">
      <dsp:nvSpPr>
        <dsp:cNvPr id="0" name=""/>
        <dsp:cNvSpPr/>
      </dsp:nvSpPr>
      <dsp:spPr>
        <a:xfrm>
          <a:off x="3452194" y="714682"/>
          <a:ext cx="1463913" cy="663795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Provides future direction</a:t>
          </a:r>
        </a:p>
      </dsp:txBody>
      <dsp:txXfrm>
        <a:off x="3484598" y="747086"/>
        <a:ext cx="1399105" cy="598987"/>
      </dsp:txXfrm>
    </dsp:sp>
    <dsp:sp modelId="{B198ACB2-0709-423A-879A-2DE0C557B01C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3666479" y="1221212"/>
              </a:moveTo>
              <a:arcTo wR="1895184" hR="1895184" stAng="20350100" swAng="1064468"/>
            </a:path>
          </a:pathLst>
        </a:custGeom>
        <a:noFill/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75C3C-A689-471A-94DF-EF7C94C10A6F}">
      <dsp:nvSpPr>
        <dsp:cNvPr id="0" name=""/>
        <dsp:cNvSpPr/>
      </dsp:nvSpPr>
      <dsp:spPr>
        <a:xfrm>
          <a:off x="3775633" y="2318029"/>
          <a:ext cx="1548941" cy="663795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Expresses a consumer benefit</a:t>
          </a:r>
        </a:p>
      </dsp:txBody>
      <dsp:txXfrm>
        <a:off x="3808037" y="2350433"/>
        <a:ext cx="1484133" cy="598987"/>
      </dsp:txXfrm>
    </dsp:sp>
    <dsp:sp modelId="{10A44308-0BF5-4C36-BEB5-5493744DB687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3568199" y="2785547"/>
              </a:moveTo>
              <a:arcTo wR="1895184" hR="1895184" stAng="1681290" swAng="835629"/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06915-765E-4EC4-9970-812F0DDF7EBF}">
      <dsp:nvSpPr>
        <dsp:cNvPr id="0" name=""/>
        <dsp:cNvSpPr/>
      </dsp:nvSpPr>
      <dsp:spPr>
        <a:xfrm>
          <a:off x="3014113" y="3603813"/>
          <a:ext cx="1021223" cy="66379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Is realistic</a:t>
          </a:r>
        </a:p>
      </dsp:txBody>
      <dsp:txXfrm>
        <a:off x="3046517" y="3636217"/>
        <a:ext cx="956415" cy="598987"/>
      </dsp:txXfrm>
    </dsp:sp>
    <dsp:sp modelId="{24FC87D5-899C-4A6F-B1AA-34E8B3C0EF5D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2116121" y="3777447"/>
              </a:moveTo>
              <a:arcTo wR="1895184" hR="1895184" stAng="4998321" swAng="500836"/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98F86-E52D-44A1-9C3C-CED024915F10}">
      <dsp:nvSpPr>
        <dsp:cNvPr id="0" name=""/>
        <dsp:cNvSpPr/>
      </dsp:nvSpPr>
      <dsp:spPr>
        <a:xfrm>
          <a:off x="1204034" y="3603813"/>
          <a:ext cx="1352222" cy="663795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Is motivating</a:t>
          </a:r>
        </a:p>
      </dsp:txBody>
      <dsp:txXfrm>
        <a:off x="1236438" y="3636217"/>
        <a:ext cx="1287414" cy="598987"/>
      </dsp:txXfrm>
    </dsp:sp>
    <dsp:sp modelId="{DC6F65C8-1CF4-44B6-B3A4-C60343F6B69C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485652" y="3162048"/>
              </a:moveTo>
              <a:arcTo wR="1895184" hR="1895184" stAng="8283081" swAng="835629"/>
            </a:path>
          </a:pathLst>
        </a:custGeom>
        <a:noFill/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5D9F7-EC22-48C9-80F5-909352671278}">
      <dsp:nvSpPr>
        <dsp:cNvPr id="0" name=""/>
        <dsp:cNvSpPr/>
      </dsp:nvSpPr>
      <dsp:spPr>
        <a:xfrm>
          <a:off x="93731" y="2318029"/>
          <a:ext cx="1522072" cy="663795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Must be fully communicated</a:t>
          </a:r>
        </a:p>
      </dsp:txBody>
      <dsp:txXfrm>
        <a:off x="126135" y="2350433"/>
        <a:ext cx="1457264" cy="598987"/>
      </dsp:txXfrm>
    </dsp:sp>
    <dsp:sp modelId="{6196A688-251C-449E-B34C-7343B5E8824E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2756" y="1793007"/>
              </a:moveTo>
              <a:arcTo wR="1895184" hR="1895184" stAng="10985432" swAng="1064468"/>
            </a:path>
          </a:pathLst>
        </a:custGeom>
        <a:noFill/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50E8F-B215-4F57-A98E-FBCAD9AA2AB0}">
      <dsp:nvSpPr>
        <dsp:cNvPr id="0" name=""/>
        <dsp:cNvSpPr/>
      </dsp:nvSpPr>
      <dsp:spPr>
        <a:xfrm>
          <a:off x="542556" y="714682"/>
          <a:ext cx="1356328" cy="66379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b="1" kern="1200">
              <a:solidFill>
                <a:schemeClr val="tx1"/>
              </a:solidFill>
            </a:rPr>
            <a:t>Consistently followed and measured </a:t>
          </a:r>
        </a:p>
      </dsp:txBody>
      <dsp:txXfrm>
        <a:off x="574960" y="747086"/>
        <a:ext cx="1291520" cy="598987"/>
      </dsp:txXfrm>
    </dsp:sp>
    <dsp:sp modelId="{EA477592-0FD2-4840-BD55-A02133F3C454}">
      <dsp:nvSpPr>
        <dsp:cNvPr id="0" name=""/>
        <dsp:cNvSpPr/>
      </dsp:nvSpPr>
      <dsp:spPr>
        <a:xfrm>
          <a:off x="807251" y="333023"/>
          <a:ext cx="3790369" cy="3790369"/>
        </a:xfrm>
        <a:custGeom>
          <a:avLst/>
          <a:gdLst/>
          <a:ahLst/>
          <a:cxnLst/>
          <a:rect l="0" t="0" r="0" b="0"/>
          <a:pathLst>
            <a:path>
              <a:moveTo>
                <a:pt x="869877" y="301299"/>
              </a:moveTo>
              <a:arcTo wR="1895184" hR="1895184" stAng="14234868" swAng="772349"/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7AA5-1775-8AB2-DF97-D069C299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BB775-47DF-BA59-4269-5E8D8F8A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D3A4-4A10-4F7B-725F-2B37CC1D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5D16-1502-2C35-DD74-AE89A64B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D87D-7C6C-3E6E-B8F1-5D763422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93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2787-61AD-E4C0-2CE1-4C6B99C5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E18F-3BEE-A720-B11A-A56CFCD7D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681D2-9246-2699-D7C3-681C3C6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70216-4A3A-1420-44B5-2F2CD2FD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6610-6B6E-9D61-CAFB-C0C6990C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10995-CC7A-5B4E-8247-7F4269A2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B1E4C-5760-AD52-3A8D-7F818399E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E60B-AF78-65D4-BAE0-5A5C9D82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FD62-3506-90BF-F252-032F8FF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1E50-8F5B-E2B7-C6E9-118B5D61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55B-DF2D-192E-E3D6-38A539AB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07981-17DB-0295-DAAD-70B6698D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8B1A8-D2E7-AD05-ABD5-C1701C63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EB08-CF5A-8AD5-9ED0-D65CC93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A503-C9E8-D40D-2453-ED861D34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01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8195-C103-1FB6-77C4-6E84C82A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1C31-156E-A2DF-F7AD-0484D85B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F2D6-98F6-FFC8-3FAC-FE862017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453A-9CB4-8387-BE2B-7443A5EA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E5C4-07A2-4210-33CD-81746737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C807-AB71-7DE2-A83D-B3C43631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7072-83BF-A386-05C9-FFDDDDD2F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EB09-5386-1B66-5998-37557F4B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E0BE-C893-04A5-F718-4AC4CB1E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FB69-AE1E-922C-1A47-01FD8E1A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09D42-0C59-8CCF-F47E-9B85C35D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9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0FB-8376-4FE3-806D-8FD3616A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010F-D06E-4D40-33C1-2AB79A363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4076-B5F9-6F82-1254-37B93EC1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2D4FF-392E-B6E6-1898-468F83995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6D568-EC42-BDC3-5325-898FFC75A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DBA09-2B26-84D7-1DAE-45CBD407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B4175-3121-531F-2227-88532053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03926-F788-52E8-4085-94BD1926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8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6F8-0C28-0007-B00F-E47A849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7A564-A2EA-77BD-09F9-CE4EDA4E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F4F66-4070-6EA4-282E-4B83B22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FE347-DFD5-81FE-AB12-B9F2025C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1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A198C-BF03-4B8F-E4F2-95D2D48D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908C5-99DF-A9F9-36CD-CF112760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2ED0D-EC6A-B431-001C-55D32A05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8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58B9-CECD-6578-7D48-1168F483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5B33-DDE0-B066-22DE-611B4007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B4F50-A854-F325-65F8-1767B511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89236-7D44-C945-6387-B8FF9E27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96448-C7B8-398C-DB6E-35ED2FD3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67D9-7CB9-8C31-378A-DE4F4595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5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A494-E495-1CDE-6337-B48238B34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CB5EE-2C56-D3DA-C20A-3FB16004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DCFE-385C-4C30-A5AA-7A289500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4480-88B8-2D4E-C2BB-446F6D0C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363A4-3830-B364-97A0-2E44F9B5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3F48C-FC85-0891-3E97-998F1B5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757D8-CD98-7CEA-1646-6A6E2587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7FAE0-5002-0B75-22C8-29BB0B42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03D6-E59A-8940-EDBB-0C98FC3CD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99780-57F6-4224-A1D2-A8813EB5608B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459F-BB6C-AA81-347C-C8716416F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C0958-3809-C561-043C-5CF2D02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3F39B-8F25-4234-8C81-061C153D9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4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emf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YQItP5_1AQ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IVy1iFePro&amp;t=387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l Background" descr="Teal Background">
            <a:extLst>
              <a:ext uri="{FF2B5EF4-FFF2-40B4-BE49-F238E27FC236}">
                <a16:creationId xmlns:a16="http://schemas.microsoft.com/office/drawing/2014/main" id="{EC20F295-6BB8-A829-7226-90CF0BA17CFB}"/>
              </a:ext>
            </a:extLst>
          </p:cNvPr>
          <p:cNvSpPr/>
          <p:nvPr/>
        </p:nvSpPr>
        <p:spPr>
          <a:xfrm>
            <a:off x="-52539" y="0"/>
            <a:ext cx="12192000" cy="6858000"/>
          </a:xfrm>
          <a:prstGeom prst="rect">
            <a:avLst/>
          </a:prstGeom>
          <a:solidFill>
            <a:srgbClr val="4FB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E2992-1859-85D5-83FD-29BE2DB6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5820383" cy="3041075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BUS7C1</a:t>
            </a:r>
            <a:b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CORPORATE STRATEGY AND INTERNATIONAL MANAGEMENT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4964A-4F2C-2616-E700-632D5ED7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230" y="4682837"/>
            <a:ext cx="4084024" cy="1655762"/>
          </a:xfrm>
        </p:spPr>
        <p:txBody>
          <a:bodyPr/>
          <a:lstStyle/>
          <a:p>
            <a:r>
              <a:rPr lang="en-US" dirty="0"/>
              <a:t>Lecture 2 -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Vision, Mission, Aims and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Levels of strategy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Orange asbract">
            <a:extLst>
              <a:ext uri="{FF2B5EF4-FFF2-40B4-BE49-F238E27FC236}">
                <a16:creationId xmlns:a16="http://schemas.microsoft.com/office/drawing/2014/main" id="{418E06E4-9051-98EB-E0FC-8834CA9DD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6" r="12326"/>
          <a:stretch/>
        </p:blipFill>
        <p:spPr>
          <a:xfrm>
            <a:off x="8774268" y="19150"/>
            <a:ext cx="3417732" cy="4720990"/>
          </a:xfrm>
          <a:prstGeom prst="rect">
            <a:avLst/>
          </a:prstGeom>
        </p:spPr>
      </p:pic>
      <p:pic>
        <p:nvPicPr>
          <p:cNvPr id="6" name="Navy Shape Logo" descr="Navy building shape holder">
            <a:extLst>
              <a:ext uri="{FF2B5EF4-FFF2-40B4-BE49-F238E27FC236}">
                <a16:creationId xmlns:a16="http://schemas.microsoft.com/office/drawing/2014/main" id="{1B2AE904-6FF0-3CEC-448E-5AFB91DA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6" y="2398676"/>
            <a:ext cx="5835804" cy="4505361"/>
          </a:xfrm>
          <a:prstGeom prst="rect">
            <a:avLst/>
          </a:prstGeom>
        </p:spPr>
      </p:pic>
      <p:pic>
        <p:nvPicPr>
          <p:cNvPr id="7" name="White Large Logo" descr="White Wrexham University logo">
            <a:extLst>
              <a:ext uri="{FF2B5EF4-FFF2-40B4-BE49-F238E27FC236}">
                <a16:creationId xmlns:a16="http://schemas.microsoft.com/office/drawing/2014/main" id="{10F3B0BB-39FC-802F-7D29-F54E42EAA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990" y="4961420"/>
            <a:ext cx="4084539" cy="902972"/>
          </a:xfrm>
          <a:prstGeom prst="rect">
            <a:avLst/>
          </a:prstGeom>
        </p:spPr>
      </p:pic>
      <p:pic>
        <p:nvPicPr>
          <p:cNvPr id="8" name="Picture 7" descr="Orange tall tower">
            <a:extLst>
              <a:ext uri="{FF2B5EF4-FFF2-40B4-BE49-F238E27FC236}">
                <a16:creationId xmlns:a16="http://schemas.microsoft.com/office/drawing/2014/main" id="{72A14F2A-BDCA-E22C-1C6D-BF57D1367B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4605" y="649480"/>
            <a:ext cx="676364" cy="6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645B-0716-545E-886A-2D7B0342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FC5C-D7B4-87E3-FB50-764EF16E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is a Critical Driver</a:t>
            </a: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FFD3429D-4CC5-4EEE-2EC7-6DA762577F33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94D27BA0-4E8A-602A-6120-774DF825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E39D73A-F4A8-6510-111F-C551F6D1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68D7D8D-87A9-783E-951D-6D5FF813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126450"/>
              </p:ext>
            </p:extLst>
          </p:nvPr>
        </p:nvGraphicFramePr>
        <p:xfrm>
          <a:off x="5817140" y="1557504"/>
          <a:ext cx="5418306" cy="426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37D179D-67E3-1334-C4A2-56E00BD40DEA}"/>
              </a:ext>
            </a:extLst>
          </p:cNvPr>
          <p:cNvSpPr txBox="1">
            <a:spLocks/>
          </p:cNvSpPr>
          <p:nvPr/>
        </p:nvSpPr>
        <p:spPr>
          <a:xfrm>
            <a:off x="687417" y="1908228"/>
            <a:ext cx="4312600" cy="3918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/>
              <a:t>To succeed in the long term, our business needs a vision of how we will change and improve in the future. </a:t>
            </a:r>
          </a:p>
          <a:p>
            <a:r>
              <a:rPr lang="en-NZ" dirty="0"/>
              <a:t>“without a vision, the people perish”</a:t>
            </a:r>
          </a:p>
          <a:p>
            <a:r>
              <a:rPr lang="en-NZ" dirty="0"/>
              <a:t> The vision of the business gives its energy. </a:t>
            </a:r>
          </a:p>
          <a:p>
            <a:pPr lvl="1"/>
            <a:r>
              <a:rPr lang="en-NZ" sz="2400" dirty="0"/>
              <a:t>It helps motivate us. </a:t>
            </a:r>
          </a:p>
          <a:p>
            <a:pPr lvl="1"/>
            <a:r>
              <a:rPr lang="en-NZ" sz="2400" dirty="0"/>
              <a:t>It helps set the direction of corporate and marketing strategy.</a:t>
            </a:r>
          </a:p>
          <a:p>
            <a:endParaRPr lang="en-NZ" sz="1350" dirty="0"/>
          </a:p>
        </p:txBody>
      </p:sp>
    </p:spTree>
    <p:extLst>
      <p:ext uri="{BB962C8B-B14F-4D97-AF65-F5344CB8AC3E}">
        <p14:creationId xmlns:p14="http://schemas.microsoft.com/office/powerpoint/2010/main" val="58953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818E0-E570-6096-9648-BF57E3A4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7407-85C3-161D-C7BD-167F2A68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Purpose of 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5324-26B9-56DC-9A79-BEFBBDA6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76"/>
            <a:ext cx="10515600" cy="4351338"/>
          </a:xfrm>
        </p:spPr>
        <p:txBody>
          <a:bodyPr/>
          <a:lstStyle/>
          <a:p>
            <a:pPr eaLnBrk="1" hangingPunct="1"/>
            <a:r>
              <a:rPr lang="en-GB" altLang="en-US" dirty="0"/>
              <a:t>To provide </a:t>
            </a:r>
            <a:r>
              <a:rPr lang="en-GB" altLang="en-US" b="1" dirty="0"/>
              <a:t>direction</a:t>
            </a:r>
            <a:r>
              <a:rPr lang="en-GB" altLang="en-US" dirty="0"/>
              <a:t> for the organisation</a:t>
            </a:r>
          </a:p>
          <a:p>
            <a:pPr eaLnBrk="1" hangingPunct="1"/>
            <a:endParaRPr lang="en-GB" altLang="en-US" sz="1600" dirty="0"/>
          </a:p>
          <a:p>
            <a:pPr eaLnBrk="1" hangingPunct="1"/>
            <a:r>
              <a:rPr lang="en-GB" altLang="en-US" dirty="0"/>
              <a:t>To form a basis for </a:t>
            </a:r>
            <a:r>
              <a:rPr lang="en-GB" altLang="en-US" b="1" dirty="0"/>
              <a:t>allocating resources</a:t>
            </a:r>
          </a:p>
          <a:p>
            <a:pPr eaLnBrk="1" hangingPunct="1"/>
            <a:endParaRPr lang="en-GB" altLang="en-US" sz="1400" dirty="0"/>
          </a:p>
          <a:p>
            <a:pPr eaLnBrk="1" hangingPunct="1"/>
            <a:r>
              <a:rPr lang="en-GB" altLang="en-US" dirty="0"/>
              <a:t>To be </a:t>
            </a:r>
            <a:r>
              <a:rPr lang="en-GB" altLang="en-US" b="1" dirty="0"/>
              <a:t>motivational</a:t>
            </a:r>
          </a:p>
          <a:p>
            <a:pPr eaLnBrk="1" hangingPunct="1"/>
            <a:endParaRPr lang="en-GB" altLang="en-US" sz="1600" dirty="0"/>
          </a:p>
          <a:p>
            <a:pPr eaLnBrk="1" hangingPunct="1"/>
            <a:r>
              <a:rPr lang="en-GB" altLang="en-US" dirty="0"/>
              <a:t>To </a:t>
            </a:r>
            <a:r>
              <a:rPr lang="en-GB" altLang="en-US" b="1" dirty="0"/>
              <a:t>monitor performance</a:t>
            </a:r>
          </a:p>
          <a:p>
            <a:pPr eaLnBrk="1" hangingPunct="1"/>
            <a:endParaRPr lang="en-GB" altLang="en-US" sz="1600" dirty="0"/>
          </a:p>
          <a:p>
            <a:pPr eaLnBrk="1" hangingPunct="1"/>
            <a:r>
              <a:rPr lang="en-GB" altLang="en-US" dirty="0"/>
              <a:t>To </a:t>
            </a:r>
            <a:r>
              <a:rPr lang="en-GB" altLang="en-US" b="1" dirty="0"/>
              <a:t>measure success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A999FEE-0DB4-613A-852A-2718C83726C6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6581BDFB-E8E1-1498-A1C2-B5C6CD02A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CCDCF3A8-BEC8-BA2A-E7C6-50B4D0A7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5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DE1E0-3BE2-E910-D100-5D03C3DA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4ACE-54EF-CB45-F27D-DA4B4D4A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Competitive Advantage?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BFEC-AAFD-C8F4-6A2C-F37BDC72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i="1" dirty="0"/>
              <a:t>“Competitive advantage is a company’s ability to perform in one or more ways that competitors cannot or will not match.” 			</a:t>
            </a:r>
          </a:p>
          <a:p>
            <a:pPr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b="1" i="1" dirty="0"/>
              <a:t>						</a:t>
            </a:r>
            <a:r>
              <a:rPr lang="en-GB" sz="2800" b="1" i="1" dirty="0"/>
              <a:t>Philip Kotler</a:t>
            </a:r>
          </a:p>
          <a:p>
            <a:pPr>
              <a:spcBef>
                <a:spcPts val="45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i="1" dirty="0"/>
              <a:t>“If you don’t have a competitive advantage, don’t compete.” 				      </a:t>
            </a:r>
            <a:r>
              <a:rPr lang="en-GB" sz="2800" b="1" i="1" dirty="0"/>
              <a:t>Jack Welch, GE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A4BDB96C-DA49-11D6-E294-1ECAD9D7DAA9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192AD4E0-E5FB-E3E4-FD34-B19DE7E0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10E434C3-1B1A-B84C-121C-8344E2E1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21F2E-E035-566E-EB88-82EEECD6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8352-9AB0-AD64-6450-AD2E4708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Competitive advantage?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19E1-D3C3-3206-69E1-D78A306A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https://www.youtube.com/watch?v=xXF8aS-sbJI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58B2669D-D05D-317B-9F0A-F6A79CD44BC3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D5227D5A-9472-790B-CD1D-7113A4F7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43F0457-04A2-09F9-6965-482AF283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A84E-E5AF-BE0E-07DB-26B29162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74EF-F5AD-791A-3A17-D910CA44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-18588"/>
            <a:ext cx="10515600" cy="1325563"/>
          </a:xfrm>
        </p:spPr>
        <p:txBody>
          <a:bodyPr/>
          <a:lstStyle/>
          <a:p>
            <a:r>
              <a:rPr lang="en-NZ" dirty="0"/>
              <a:t>Porter’s 5 Forces of Competitive Positioning</a:t>
            </a:r>
            <a:br>
              <a:rPr lang="en-NZ" dirty="0"/>
            </a:b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CBE47E10-5567-B69A-6337-D4D135108E0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5AEB929D-A82E-7353-295C-2BBFD23F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5BA97B11-46AD-A3B9-1789-9B130F26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7" name="Picture 2" descr="C:\Users\Owner\AppData\Local\Temp\msohtmlclip1\01\clip_image001.png">
            <a:extLst>
              <a:ext uri="{FF2B5EF4-FFF2-40B4-BE49-F238E27FC236}">
                <a16:creationId xmlns:a16="http://schemas.microsoft.com/office/drawing/2014/main" id="{0C1588C9-D724-CCC1-EE14-C961A06E6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519719"/>
            <a:ext cx="8278238" cy="548833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658FD-06EF-573E-FF2D-AAFC906B46DF}"/>
              </a:ext>
            </a:extLst>
          </p:cNvPr>
          <p:cNvSpPr txBox="1"/>
          <p:nvPr/>
        </p:nvSpPr>
        <p:spPr>
          <a:xfrm>
            <a:off x="9056450" y="2071991"/>
            <a:ext cx="283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NZ" sz="1800"/>
              <a:t>1980s 1990s  </a:t>
            </a:r>
          </a:p>
          <a:p>
            <a:pPr algn="l"/>
            <a:r>
              <a:rPr lang="en-NZ" sz="1800"/>
              <a:t>Arm industry </a:t>
            </a:r>
          </a:p>
          <a:p>
            <a:pPr algn="l"/>
            <a:r>
              <a:rPr lang="en-NZ" sz="1800"/>
              <a:t>Change in technology</a:t>
            </a:r>
          </a:p>
          <a:p>
            <a:pPr algn="l"/>
            <a:r>
              <a:rPr lang="en-NZ" sz="1800"/>
              <a:t>Supplier if you buying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12630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76DA5-4A86-1C21-0CA2-0FB82E04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55AD-415B-3832-3BEC-3E6892BD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Porters 5 forces</a:t>
            </a:r>
            <a:br>
              <a:rPr lang="en-GB" sz="4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51F0-2A6E-0B27-27D5-CA867B8B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https://www.youtube.com/watch?v=Moy8RQnV1kw</a:t>
            </a:r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5A706A78-C503-6255-290E-674C48390553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DB09654C-B596-E0B1-A06E-FAA5C014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E8CFC18C-8593-FE8C-61D0-5B7A60D5F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7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8CFD-C116-CF8F-6019-E22D85BD5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B799-E9AD-790F-D4AC-2373A5AB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latin typeface="Liberation Sans"/>
              </a:rPr>
              <a:t>Value for Whom? Shareholders vs Stakeholders</a:t>
            </a:r>
            <a:br>
              <a:rPr lang="en-GB" sz="4400" b="1" dirty="0">
                <a:solidFill>
                  <a:srgbClr val="C00000"/>
                </a:solidFill>
                <a:latin typeface="Liberation Sans"/>
              </a:rPr>
            </a:b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7416705-B844-7799-6142-13C9A1BD1665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70E9C6D1-E412-79B8-436C-4664493C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EE264549-954A-AF06-E001-4E60315A2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FA93C0EE-EDD9-2CB3-BDC9-99000DE68A4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199" y="1550171"/>
            <a:ext cx="4677383" cy="968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000" b="1" i="1" dirty="0">
                <a:latin typeface="Liberation Sans"/>
              </a:rPr>
              <a:t>The shareholder </a:t>
            </a:r>
            <a:r>
              <a:rPr lang="en-US" sz="1950" b="1" dirty="0">
                <a:latin typeface="Liberation Sans"/>
              </a:rPr>
              <a:t>approach</a:t>
            </a:r>
          </a:p>
          <a:p>
            <a:pPr algn="l">
              <a:buFont typeface="Wingdings" pitchFamily="2" charset="2"/>
              <a:buNone/>
            </a:pPr>
            <a:r>
              <a:rPr lang="en-US" sz="1700" b="1" dirty="0">
                <a:latin typeface="Liberation Sans"/>
              </a:rPr>
              <a:t>The firm exists to maximize the wealth of its owners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E6BDD4-4F99-6ABA-B67A-CC469FD50328}"/>
              </a:ext>
            </a:extLst>
          </p:cNvPr>
          <p:cNvSpPr txBox="1">
            <a:spLocks noChangeArrowheads="1"/>
          </p:cNvSpPr>
          <p:nvPr/>
        </p:nvSpPr>
        <p:spPr>
          <a:xfrm>
            <a:off x="5947216" y="1550170"/>
            <a:ext cx="5823252" cy="9684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FontTx/>
              <a:buNone/>
            </a:pPr>
            <a:r>
              <a:rPr lang="en-US" sz="2000" b="1" i="1" dirty="0">
                <a:latin typeface="Liberation Sans"/>
              </a:rPr>
              <a:t>The stakeholder approach</a:t>
            </a:r>
          </a:p>
          <a:p>
            <a:pPr marL="36000">
              <a:lnSpc>
                <a:spcPct val="95000"/>
              </a:lnSpc>
              <a:buFontTx/>
              <a:buNone/>
            </a:pPr>
            <a:r>
              <a:rPr lang="en-US" sz="1700" b="1" dirty="0">
                <a:latin typeface="Liberation Sans"/>
              </a:rPr>
              <a:t>The firm is a coalition of interest groups —it must create value for them all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BBF3484-94E3-CB97-9056-C618B42C8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94095"/>
            <a:ext cx="10932268" cy="22775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 dirty="0">
                <a:latin typeface="Liberation Sans"/>
              </a:rPr>
              <a:t>For the purposes of strategy analysis we assume that the </a:t>
            </a:r>
          </a:p>
          <a:p>
            <a:r>
              <a:rPr lang="en-US" sz="2000" b="1" i="1" dirty="0">
                <a:latin typeface="Liberation Sans"/>
              </a:rPr>
              <a:t>primary goal of the firm is maximizing profit over its lifetime </a:t>
            </a:r>
          </a:p>
          <a:p>
            <a:pPr algn="l">
              <a:spcBef>
                <a:spcPts val="0"/>
              </a:spcBef>
            </a:pPr>
            <a:r>
              <a:rPr lang="en-US" sz="1700" b="1" i="1" dirty="0">
                <a:latin typeface="Liberation Sans"/>
              </a:rPr>
              <a:t>Rationale:</a:t>
            </a:r>
            <a:endParaRPr lang="en-US" sz="1700" b="1" dirty="0">
              <a:latin typeface="Liberation Sans"/>
            </a:endParaRPr>
          </a:p>
          <a:p>
            <a:pPr algn="l">
              <a:buFontTx/>
              <a:buAutoNum type="arabicParenR"/>
            </a:pPr>
            <a:r>
              <a:rPr lang="en-US" sz="1700" b="1" dirty="0">
                <a:latin typeface="Liberation Sans"/>
              </a:rPr>
              <a:t>Competition: To survive a firm must earn return on capital &gt; cost of capital. This is difficult when competition is strong.</a:t>
            </a:r>
          </a:p>
          <a:p>
            <a:pPr algn="l">
              <a:buFontTx/>
              <a:buAutoNum type="arabicParenR"/>
            </a:pPr>
            <a:r>
              <a:rPr lang="en-US" sz="1700" b="1" dirty="0">
                <a:latin typeface="Liberation Sans"/>
              </a:rPr>
              <a:t>Acquisition: Firms that do not maximize profits are vulnerable to acquisition. </a:t>
            </a:r>
            <a:endParaRPr lang="en-US" sz="1700" dirty="0">
              <a:latin typeface="Liberation Sans"/>
            </a:endParaRPr>
          </a:p>
          <a:p>
            <a:pPr algn="l">
              <a:buFontTx/>
              <a:buAutoNum type="arabicParenR"/>
            </a:pPr>
            <a:r>
              <a:rPr lang="en-US" sz="1700" b="1" dirty="0">
                <a:latin typeface="Liberation Sans"/>
              </a:rPr>
              <a:t>Convergence of interests: long run profitability requires satisfied customers, motivated employees, and good relations with governments and communities.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DFB33493-22D8-EDE6-7C6E-FC4E9C945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21054"/>
            <a:ext cx="10085962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  <a:latin typeface="Liberation Sans"/>
              </a:rPr>
              <a:t> </a:t>
            </a:r>
            <a:r>
              <a:rPr lang="en-US" sz="1950" b="1" i="1" u="sng" dirty="0">
                <a:latin typeface="Liberation Sans"/>
              </a:rPr>
              <a:t>Hence:</a:t>
            </a:r>
            <a:r>
              <a:rPr lang="en-US" sz="1950" b="1" dirty="0">
                <a:latin typeface="Liberation Sans"/>
              </a:rPr>
              <a:t>  Strategy analysis is concerned with identifying and  accessing the sources of profit available to the firm</a:t>
            </a:r>
          </a:p>
        </p:txBody>
      </p:sp>
    </p:spTree>
    <p:extLst>
      <p:ext uri="{BB962C8B-B14F-4D97-AF65-F5344CB8AC3E}">
        <p14:creationId xmlns:p14="http://schemas.microsoft.com/office/powerpoint/2010/main" val="302511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F250-9163-5A8B-3676-C4A82386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6CF3-0909-606B-C3D9-50389519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Arial"/>
              </a:rPr>
              <a:t>Values and Principles</a:t>
            </a:r>
            <a:br>
              <a:rPr lang="en-US" sz="4400" b="1" dirty="0">
                <a:solidFill>
                  <a:srgbClr val="C00000"/>
                </a:solidFill>
                <a:latin typeface="Arial"/>
              </a:rPr>
            </a:b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D5825AF-2BA8-937E-A78D-EDA0A53A445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78F3EE3D-B37D-119A-597F-9ADB3BF0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D077CB91-B5B0-A4B0-1218-4E8ABA56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88DAEE9-ECE4-F60D-43D2-64771D8E8FC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3255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 cap="flat">
            <a:noFill/>
            <a:miter lim="800000"/>
            <a:headEnd/>
            <a:tailEnd/>
          </a:ln>
        </p:spPr>
        <p:txBody>
          <a:bodyPr wrap="none" lIns="180000" tIns="216000" rIns="72000" bIns="216000"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  <a:defRPr/>
            </a:pPr>
            <a:r>
              <a:rPr lang="en-US" sz="2000" b="1" dirty="0">
                <a:solidFill>
                  <a:srgbClr val="000000"/>
                </a:solidFill>
              </a:rPr>
              <a:t>Values and principles commit an organization to certain ethical </a:t>
            </a:r>
          </a:p>
          <a:p>
            <a:pPr marL="609600" indent="-609600">
              <a:buFontTx/>
              <a:buNone/>
              <a:defRPr/>
            </a:pPr>
            <a:r>
              <a:rPr lang="en-US" sz="2000" b="1" dirty="0">
                <a:solidFill>
                  <a:srgbClr val="000000"/>
                </a:solidFill>
              </a:rPr>
              <a:t>precepts, provide guidelines for the behavior of its members, </a:t>
            </a:r>
          </a:p>
          <a:p>
            <a:pPr marL="609600" indent="-609600">
              <a:buFontTx/>
              <a:buNone/>
              <a:defRPr/>
            </a:pPr>
            <a:r>
              <a:rPr lang="en-US" sz="2000" b="1" dirty="0">
                <a:solidFill>
                  <a:srgbClr val="000000"/>
                </a:solidFill>
              </a:rPr>
              <a:t>and shape its character and identity. 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B1F84F-B858-98D3-40A7-3ED881FB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98227"/>
            <a:ext cx="10241438" cy="19288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</p:spPr>
        <p:txBody>
          <a:bodyPr wrap="none" lIns="54000" rIns="54000"/>
          <a:lstStyle>
            <a:lvl1pPr marL="609600" indent="-6096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SzPct val="100000"/>
            </a:pPr>
            <a:r>
              <a:rPr lang="en-US" sz="2000" b="1" i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Deeply-held, widely-shared v</a:t>
            </a:r>
            <a:r>
              <a:rPr lang="en-GB" sz="2000" b="1" dirty="0" err="1">
                <a:solidFill>
                  <a:srgbClr val="000000"/>
                </a:solidFill>
                <a:latin typeface="Arial" charset="0"/>
              </a:rPr>
              <a:t>alues</a:t>
            </a: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 and principles are conducive</a:t>
            </a:r>
          </a:p>
          <a:p>
            <a:pPr algn="l">
              <a:spcBef>
                <a:spcPct val="20000"/>
              </a:spcBef>
              <a:buSzPct val="100000"/>
            </a:pP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 to superior organizational performance through:</a:t>
            </a:r>
          </a:p>
          <a:p>
            <a:pPr lvl="1" algn="l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Motivating employees</a:t>
            </a:r>
          </a:p>
          <a:p>
            <a:pPr lvl="1" algn="l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Reinforcing strategic direction</a:t>
            </a:r>
          </a:p>
          <a:p>
            <a:pPr lvl="1" algn="l"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rgbClr val="000000"/>
                </a:solidFill>
                <a:latin typeface="Arial" charset="0"/>
              </a:rPr>
              <a:t>Enhancing organizational unity    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9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724C-23CA-9600-A5BA-6E9F0D4E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94D3D06A-26F3-C2AD-670B-DB135A25936E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F2A92923-4676-1A41-9454-24C75658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983E14DE-AA55-44A6-A602-588E1BDE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EF820-96C7-2B54-5E97-9FD08235589E}"/>
              </a:ext>
            </a:extLst>
          </p:cNvPr>
          <p:cNvSpPr txBox="1"/>
          <p:nvPr/>
        </p:nvSpPr>
        <p:spPr>
          <a:xfrm>
            <a:off x="262647" y="155643"/>
            <a:ext cx="11520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>
                <a:latin typeface="Arial" panose="020B0604020202020204" pitchFamily="34" charset="0"/>
              </a:rPr>
              <a:t>Levels of strategy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6D09CCE-8415-E412-BA8C-20BFD8BC2CD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711451" y="1125378"/>
            <a:ext cx="4392613" cy="19478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400" dirty="0"/>
              <a:t>Corporate-</a:t>
            </a:r>
          </a:p>
          <a:p>
            <a:pPr algn="ctr">
              <a:defRPr/>
            </a:pPr>
            <a:r>
              <a:rPr lang="en-US" sz="2400" dirty="0"/>
              <a:t>level</a:t>
            </a:r>
          </a:p>
          <a:p>
            <a:pPr algn="ctr">
              <a:defRPr/>
            </a:pPr>
            <a:r>
              <a:rPr lang="en-US" sz="2400" dirty="0"/>
              <a:t> strategy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7E3773F-E8E8-445F-0331-FE7A257BE8D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08213" y="2709702"/>
            <a:ext cx="5256212" cy="165893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/>
              <a:t>Business-level</a:t>
            </a:r>
          </a:p>
          <a:p>
            <a:pPr algn="ctr">
              <a:defRPr/>
            </a:pPr>
            <a:r>
              <a:rPr lang="en-US" sz="2400" dirty="0"/>
              <a:t> strategy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DE60E860-B0DA-128C-BE52-46713A59EA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74825" y="4149566"/>
            <a:ext cx="6337300" cy="1514475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endParaRPr lang="en-US" sz="2400"/>
          </a:p>
          <a:p>
            <a:pPr algn="ctr">
              <a:defRPr/>
            </a:pPr>
            <a:r>
              <a:rPr lang="en-US" sz="2400"/>
              <a:t>Operational strategy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725E680-FEE6-8E72-1DB1-7FA8F78A1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1838" y="1417478"/>
            <a:ext cx="27352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Vice Media diversifying from the original magazine into other activities including retail, publishing and video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30C8EAA3-61AF-EDA4-932C-F239A599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833" y="3127216"/>
            <a:ext cx="2592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Marketing and content improvements in the Vice magazine to attract more readers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ACD17F52-9B2A-67BB-771A-DFD683C9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57" y="4497705"/>
            <a:ext cx="23764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Vice’s operational strategies are geared to meeting its investment needs and raising finance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EAADB-AFBE-FFC6-CA8A-A7006E361A49}"/>
              </a:ext>
            </a:extLst>
          </p:cNvPr>
          <p:cNvCxnSpPr>
            <a:cxnSpLocks/>
          </p:cNvCxnSpPr>
          <p:nvPr/>
        </p:nvCxnSpPr>
        <p:spPr>
          <a:xfrm>
            <a:off x="6554788" y="2098516"/>
            <a:ext cx="1305161" cy="55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3B5CB7-84EE-95B2-7C6F-B33A0476635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807201" y="3539966"/>
            <a:ext cx="1362632" cy="187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645D15-765D-4537-3500-80EB320598B5}"/>
              </a:ext>
            </a:extLst>
          </p:cNvPr>
          <p:cNvCxnSpPr>
            <a:cxnSpLocks/>
          </p:cNvCxnSpPr>
          <p:nvPr/>
        </p:nvCxnSpPr>
        <p:spPr>
          <a:xfrm>
            <a:off x="7464425" y="4871394"/>
            <a:ext cx="1134826" cy="207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C22B3-4E17-17C6-1126-843E65D8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B1AF-FDD6-EE81-0876-4E9F6FFE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92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311150" indent="-311150">
              <a:tabLst>
                <a:tab pos="84138" algn="l"/>
              </a:tabLst>
            </a:pPr>
            <a:r>
              <a:rPr lang="en-GB" altLang="en-US" sz="9600" b="1" dirty="0">
                <a:latin typeface="Arial" panose="020B0604020202020204" pitchFamily="34" charset="0"/>
              </a:rPr>
              <a:t>Fundamental questions for Strategic position</a:t>
            </a:r>
          </a:p>
          <a:p>
            <a:pPr marL="311150" indent="-311150">
              <a:tabLst>
                <a:tab pos="84138" algn="l"/>
              </a:tabLst>
            </a:pPr>
            <a:endParaRPr lang="en-GB" altLang="en-US" sz="9600" b="1" dirty="0">
              <a:latin typeface="Arial" panose="020B0604020202020204" pitchFamily="34" charset="0"/>
            </a:endParaRPr>
          </a:p>
          <a:p>
            <a:pPr marL="311150" indent="-311150">
              <a:tabLst>
                <a:tab pos="84138" algn="l"/>
              </a:tabLst>
            </a:pPr>
            <a:r>
              <a:rPr lang="en-GB" altLang="en-US" sz="6000" dirty="0">
                <a:latin typeface="Arial" panose="020B0604020202020204" pitchFamily="34" charset="0"/>
              </a:rPr>
              <a:t>• 	What are the environmental </a:t>
            </a:r>
            <a:r>
              <a:rPr lang="en-GB" altLang="en-US" sz="6000" b="1" i="1" dirty="0">
                <a:latin typeface="Arial" panose="020B0604020202020204" pitchFamily="34" charset="0"/>
              </a:rPr>
              <a:t>opportunities</a:t>
            </a:r>
            <a:r>
              <a:rPr lang="en-GB" altLang="en-US" sz="6000" i="1" dirty="0">
                <a:latin typeface="Arial" panose="020B0604020202020204" pitchFamily="34" charset="0"/>
              </a:rPr>
              <a:t> and </a:t>
            </a:r>
            <a:r>
              <a:rPr lang="en-GB" altLang="en-US" sz="6000" b="1" i="1" dirty="0">
                <a:latin typeface="Arial" panose="020B0604020202020204" pitchFamily="34" charset="0"/>
              </a:rPr>
              <a:t>threats</a:t>
            </a:r>
            <a:r>
              <a:rPr lang="en-GB" altLang="en-US" sz="6000" dirty="0">
                <a:latin typeface="Arial" panose="020B0604020202020204" pitchFamily="34" charset="0"/>
              </a:rPr>
              <a:t>?</a:t>
            </a:r>
          </a:p>
          <a:p>
            <a:pPr marL="311150" indent="-311150">
              <a:tabLst>
                <a:tab pos="84138" algn="l"/>
              </a:tabLst>
            </a:pPr>
            <a:r>
              <a:rPr lang="en-GB" altLang="en-US" sz="6000" dirty="0">
                <a:latin typeface="Arial" panose="020B0604020202020204" pitchFamily="34" charset="0"/>
              </a:rPr>
              <a:t>• 	What are the organisation’s </a:t>
            </a:r>
            <a:r>
              <a:rPr lang="en-GB" altLang="en-US" sz="6000" b="1" i="1" dirty="0">
                <a:latin typeface="Arial" panose="020B0604020202020204" pitchFamily="34" charset="0"/>
              </a:rPr>
              <a:t>strengths</a:t>
            </a:r>
            <a:r>
              <a:rPr lang="en-GB" altLang="en-US" sz="6000" i="1" dirty="0">
                <a:latin typeface="Arial" panose="020B0604020202020204" pitchFamily="34" charset="0"/>
              </a:rPr>
              <a:t> and </a:t>
            </a:r>
            <a:r>
              <a:rPr lang="en-GB" altLang="en-US" sz="6000" b="1" i="1" dirty="0">
                <a:latin typeface="Arial" panose="020B0604020202020204" pitchFamily="34" charset="0"/>
              </a:rPr>
              <a:t>weaknesses</a:t>
            </a:r>
            <a:r>
              <a:rPr lang="en-GB" altLang="en-US" sz="6000" i="1" dirty="0">
                <a:latin typeface="Arial" panose="020B0604020202020204" pitchFamily="34" charset="0"/>
              </a:rPr>
              <a:t>?</a:t>
            </a:r>
          </a:p>
          <a:p>
            <a:pPr marL="311150" indent="-311150">
              <a:tabLst>
                <a:tab pos="84138" algn="l"/>
              </a:tabLst>
            </a:pPr>
            <a:r>
              <a:rPr lang="en-GB" altLang="en-US" sz="6000" dirty="0">
                <a:latin typeface="Arial" panose="020B0604020202020204" pitchFamily="34" charset="0"/>
              </a:rPr>
              <a:t>• 	What is the basic </a:t>
            </a:r>
            <a:r>
              <a:rPr lang="en-GB" altLang="en-US" sz="6000" b="1" i="1" dirty="0">
                <a:latin typeface="Arial" panose="020B0604020202020204" pitchFamily="34" charset="0"/>
              </a:rPr>
              <a:t>purpose</a:t>
            </a:r>
            <a:r>
              <a:rPr lang="en-GB" altLang="en-US" sz="6000" i="1" dirty="0">
                <a:latin typeface="Arial" panose="020B0604020202020204" pitchFamily="34" charset="0"/>
              </a:rPr>
              <a:t> </a:t>
            </a:r>
            <a:r>
              <a:rPr lang="en-GB" altLang="en-US" sz="6000" dirty="0">
                <a:latin typeface="Arial" panose="020B0604020202020204" pitchFamily="34" charset="0"/>
              </a:rPr>
              <a:t>of the organisation?</a:t>
            </a:r>
          </a:p>
          <a:p>
            <a:pPr marL="311150" indent="-311150">
              <a:tabLst>
                <a:tab pos="84138" algn="l"/>
              </a:tabLst>
            </a:pPr>
            <a:r>
              <a:rPr lang="en-GB" altLang="en-US" sz="6000" dirty="0">
                <a:latin typeface="Arial" panose="020B0604020202020204" pitchFamily="34" charset="0"/>
              </a:rPr>
              <a:t>• 	How does </a:t>
            </a:r>
            <a:r>
              <a:rPr lang="en-GB" altLang="en-US" sz="6000" b="1" i="1" dirty="0">
                <a:latin typeface="Arial" panose="020B0604020202020204" pitchFamily="34" charset="0"/>
              </a:rPr>
              <a:t>culture</a:t>
            </a:r>
            <a:r>
              <a:rPr lang="en-GB" altLang="en-US" sz="6000" dirty="0">
                <a:latin typeface="Arial" panose="020B0604020202020204" pitchFamily="34" charset="0"/>
              </a:rPr>
              <a:t> fit with the strategy?</a:t>
            </a:r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B206B829-D30E-0EE1-C98A-7B1E658DC4B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64ECE45B-151F-37CF-77C0-34C0C16F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6D09CE7C-7709-806B-2D3B-AE53332C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ACA54-E4B2-8909-F323-ABE8AE16E542}"/>
              </a:ext>
            </a:extLst>
          </p:cNvPr>
          <p:cNvSpPr txBox="1"/>
          <p:nvPr/>
        </p:nvSpPr>
        <p:spPr>
          <a:xfrm>
            <a:off x="838200" y="282102"/>
            <a:ext cx="1039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4800" dirty="0">
                <a:latin typeface="Arial" panose="020B0604020202020204" pitchFamily="34" charset="0"/>
              </a:rPr>
              <a:t>Strategic position</a:t>
            </a:r>
          </a:p>
        </p:txBody>
      </p:sp>
    </p:spTree>
    <p:extLst>
      <p:ext uri="{BB962C8B-B14F-4D97-AF65-F5344CB8AC3E}">
        <p14:creationId xmlns:p14="http://schemas.microsoft.com/office/powerpoint/2010/main" val="236900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C1BE-33E2-DDD3-53A0-8F943BAB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Century Gothic"/>
                <a:cs typeface="Century Gothic"/>
              </a:rPr>
              <a:t>By the end of today you will…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B87B-3A6A-B096-C7D4-885D2E97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90" indent="-380990" algn="l">
              <a:lnSpc>
                <a:spcPct val="12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Century Gothic"/>
                <a:cs typeface="Century Gothic"/>
              </a:rPr>
              <a:t>Be familiar with the meaning of Strategy </a:t>
            </a:r>
          </a:p>
          <a:p>
            <a:pPr marL="380990" indent="-380990" algn="l">
              <a:lnSpc>
                <a:spcPct val="120000"/>
              </a:lnSpc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Century Gothic"/>
                <a:cs typeface="Century Gothic"/>
              </a:rPr>
              <a:t>Be </a:t>
            </a:r>
            <a:r>
              <a:rPr lang="en-GB" sz="2800" dirty="0">
                <a:solidFill>
                  <a:srgbClr val="000000"/>
                </a:solidFill>
                <a:latin typeface="Century Gothic"/>
              </a:rPr>
              <a:t>familiar with the Vision, Mission, Aims and </a:t>
            </a:r>
            <a:r>
              <a:rPr lang="en-US" altLang="en-US" sz="2800" dirty="0">
                <a:solidFill>
                  <a:srgbClr val="000000"/>
                </a:solidFill>
                <a:latin typeface="Century Gothic"/>
              </a:rPr>
              <a:t>Levels of strategy</a:t>
            </a:r>
            <a:endParaRPr lang="en-GB" sz="2800" dirty="0">
              <a:solidFill>
                <a:srgbClr val="000000"/>
              </a:solidFill>
              <a:latin typeface="Century Gothic"/>
            </a:endParaRP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E479AB4D-1F0C-F629-02D6-DB13F175F60F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3FE66A0-87AF-70CD-B384-CA1F5095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77DB12B1-1D29-4946-9527-12773E124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0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DAE9-4E62-96C2-E101-5428BCBF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1E32-15DA-09D5-CAB5-AA4746F56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282575" indent="-282575">
              <a:defRPr/>
            </a:pPr>
            <a:r>
              <a:rPr lang="en-GB" sz="9600" b="1" i="1" dirty="0"/>
              <a:t>Fundamental questions for Strategic choice</a:t>
            </a:r>
          </a:p>
          <a:p>
            <a:pPr marL="282575" indent="-282575">
              <a:defRPr/>
            </a:pPr>
            <a:endParaRPr lang="en-GB" sz="9600" b="1" i="1" dirty="0"/>
          </a:p>
          <a:p>
            <a:pPr marL="282575" indent="-282575">
              <a:defRPr/>
            </a:pPr>
            <a:r>
              <a:rPr lang="en-GB" sz="6000" dirty="0"/>
              <a:t>• 	How should individual business units </a:t>
            </a:r>
            <a:r>
              <a:rPr lang="en-GB" sz="6000" b="1" i="1" dirty="0"/>
              <a:t>compete</a:t>
            </a:r>
            <a:r>
              <a:rPr lang="en-GB" sz="6000" dirty="0"/>
              <a:t>?</a:t>
            </a:r>
          </a:p>
          <a:p>
            <a:pPr marL="282575" indent="-282575">
              <a:defRPr/>
            </a:pPr>
            <a:r>
              <a:rPr lang="en-GB" sz="6000" dirty="0"/>
              <a:t>• 	Which businesses to include in the </a:t>
            </a:r>
            <a:r>
              <a:rPr lang="en-GB" sz="6000" b="1" i="1" dirty="0"/>
              <a:t>portfolio</a:t>
            </a:r>
            <a:r>
              <a:rPr lang="en-GB" sz="6000" dirty="0"/>
              <a:t>?</a:t>
            </a:r>
          </a:p>
          <a:p>
            <a:pPr marL="282575" indent="-282575">
              <a:defRPr/>
            </a:pPr>
            <a:r>
              <a:rPr lang="en-GB" sz="6000" dirty="0"/>
              <a:t>• 	Where should the organisation </a:t>
            </a:r>
            <a:r>
              <a:rPr lang="en-GB" sz="6000" b="1" i="1" dirty="0"/>
              <a:t>compete</a:t>
            </a:r>
          </a:p>
          <a:p>
            <a:pPr marL="282575" indent="-282575">
              <a:defRPr/>
            </a:pPr>
            <a:r>
              <a:rPr lang="en-GB" sz="6000" b="1" i="1" dirty="0"/>
              <a:t>	internationally</a:t>
            </a:r>
            <a:r>
              <a:rPr lang="en-GB" sz="6000" dirty="0"/>
              <a:t>?</a:t>
            </a:r>
          </a:p>
          <a:p>
            <a:pPr marL="282575" indent="-282575">
              <a:defRPr/>
            </a:pPr>
            <a:r>
              <a:rPr lang="en-GB" sz="6000" dirty="0"/>
              <a:t>• 	Is the organisation </a:t>
            </a:r>
            <a:r>
              <a:rPr lang="en-GB" sz="6000" b="1" i="1" dirty="0"/>
              <a:t>innovating</a:t>
            </a:r>
            <a:r>
              <a:rPr lang="en-GB" sz="6000" dirty="0"/>
              <a:t> appropriately?</a:t>
            </a:r>
          </a:p>
          <a:p>
            <a:pPr marL="282575" indent="-282575">
              <a:defRPr/>
            </a:pPr>
            <a:r>
              <a:rPr lang="en-GB" sz="6000" dirty="0"/>
              <a:t>• 	Should the organisation </a:t>
            </a:r>
            <a:r>
              <a:rPr lang="en-GB" sz="6000" b="1" i="1" dirty="0"/>
              <a:t>buy</a:t>
            </a:r>
            <a:r>
              <a:rPr lang="en-GB" sz="6000" dirty="0"/>
              <a:t> other companies, form </a:t>
            </a:r>
            <a:r>
              <a:rPr lang="en-GB" sz="6000" b="1" i="1" dirty="0"/>
              <a:t>alliances</a:t>
            </a:r>
            <a:r>
              <a:rPr lang="en-GB" sz="6000" i="1" dirty="0"/>
              <a:t> </a:t>
            </a:r>
            <a:r>
              <a:rPr lang="en-GB" sz="6000" dirty="0"/>
              <a:t>or </a:t>
            </a:r>
            <a:r>
              <a:rPr lang="en-GB" sz="6000" b="1" i="1" dirty="0"/>
              <a:t>go it alone</a:t>
            </a:r>
            <a:r>
              <a:rPr lang="en-GB" sz="6000" dirty="0"/>
              <a:t>?</a:t>
            </a:r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FC072967-2869-D713-2EC4-7596197D0DE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15F9794C-3D41-CAE3-FF1E-9391D7F2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CD034359-5A6F-E6CD-654D-9BD9E56A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A98A60-FFCB-2CD3-1574-5FEDE344AC33}"/>
              </a:ext>
            </a:extLst>
          </p:cNvPr>
          <p:cNvSpPr txBox="1"/>
          <p:nvPr/>
        </p:nvSpPr>
        <p:spPr>
          <a:xfrm>
            <a:off x="982494" y="379379"/>
            <a:ext cx="103713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6000" dirty="0">
                <a:latin typeface="Arial" panose="020B0604020202020204" pitchFamily="34" charset="0"/>
              </a:rPr>
              <a:t>Strategic choices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221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95D4-53C8-E930-3398-F1D0F0D1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F325-E56D-5781-C274-AC8D5132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27"/>
            <a:ext cx="10515600" cy="14248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The Role of Strategy</a:t>
            </a:r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9E3F9B6C-3FE3-C0C4-EAD8-C8442B43742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971181BC-575F-32F9-7914-CE35DA292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449D8D85-23BB-5FDA-50B2-EFB50580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grpSp>
        <p:nvGrpSpPr>
          <p:cNvPr id="7" name="Group 2">
            <a:extLst>
              <a:ext uri="{FF2B5EF4-FFF2-40B4-BE49-F238E27FC236}">
                <a16:creationId xmlns:a16="http://schemas.microsoft.com/office/drawing/2014/main" id="{70ADC2FB-8B5B-C982-3805-06E7E0144F3F}"/>
              </a:ext>
            </a:extLst>
          </p:cNvPr>
          <p:cNvGrpSpPr>
            <a:grpSpLocks/>
          </p:cNvGrpSpPr>
          <p:nvPr/>
        </p:nvGrpSpPr>
        <p:grpSpPr bwMode="auto">
          <a:xfrm>
            <a:off x="1306430" y="2750869"/>
            <a:ext cx="2194985" cy="2164578"/>
            <a:chOff x="624" y="1783"/>
            <a:chExt cx="1337" cy="12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2E71EBE1-A5C8-468C-236D-26E7481F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783"/>
              <a:ext cx="1195" cy="1200"/>
            </a:xfrm>
            <a:prstGeom prst="rect">
              <a:avLst/>
            </a:prstGeom>
            <a:solidFill>
              <a:srgbClr val="6600CC"/>
            </a:solidFill>
            <a:ln w="936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F70BB770-407B-96E9-34E2-B2ECCEC78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00"/>
              <a:ext cx="1289" cy="5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Corporate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Mission &amp;</a:t>
              </a:r>
            </a:p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Objectives</a:t>
              </a:r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DE1F3D52-BD63-F5E0-917A-90A3FD05A727}"/>
              </a:ext>
            </a:extLst>
          </p:cNvPr>
          <p:cNvGrpSpPr>
            <a:grpSpLocks/>
          </p:cNvGrpSpPr>
          <p:nvPr/>
        </p:nvGrpSpPr>
        <p:grpSpPr bwMode="auto">
          <a:xfrm>
            <a:off x="4521757" y="2226605"/>
            <a:ext cx="2322291" cy="2723435"/>
            <a:chOff x="2381" y="1495"/>
            <a:chExt cx="1362" cy="1528"/>
          </a:xfrm>
        </p:grpSpPr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4AC2EF6A-37AF-D6B5-7636-BB85B6D2B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495"/>
              <a:ext cx="1351" cy="1528"/>
              <a:chOff x="2391" y="1495"/>
              <a:chExt cx="1351" cy="1528"/>
            </a:xfrm>
          </p:grpSpPr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A02A3857-4510-B662-9E8A-517CFE96F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6" y="1495"/>
                <a:ext cx="1137" cy="1239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EAE65210-FC93-FB2D-68A8-623057618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3" y="1644"/>
                <a:ext cx="1136" cy="1239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8027A8B7-ED2D-6111-E380-E9C9A7D2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1" y="1785"/>
                <a:ext cx="1136" cy="1239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</p:grp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388EA77-1E68-9273-4DAA-670DF553F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945"/>
              <a:ext cx="1362" cy="75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Strategy:</a:t>
              </a:r>
            </a:p>
            <a:p>
              <a:pP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Corporate</a:t>
              </a:r>
            </a:p>
            <a:p>
              <a:pP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Business</a:t>
              </a:r>
            </a:p>
            <a:p>
              <a:pPr>
                <a:buFont typeface="Arial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Functional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F9671B6A-E649-AA5C-3C84-CE2EC9DBCF1B}"/>
              </a:ext>
            </a:extLst>
          </p:cNvPr>
          <p:cNvGrpSpPr>
            <a:grpSpLocks/>
          </p:cNvGrpSpPr>
          <p:nvPr/>
        </p:nvGrpSpPr>
        <p:grpSpPr bwMode="auto">
          <a:xfrm>
            <a:off x="8236330" y="2248595"/>
            <a:ext cx="2183563" cy="2665051"/>
            <a:chOff x="4263" y="1543"/>
            <a:chExt cx="1235" cy="1480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41369413-CF41-6856-1CD7-78D663475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" y="1543"/>
              <a:ext cx="1235" cy="1480"/>
              <a:chOff x="4263" y="1543"/>
              <a:chExt cx="1235" cy="1480"/>
            </a:xfrm>
          </p:grpSpPr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852BB72E-7FC7-9BBE-EAFB-415BF4B7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1543"/>
                <a:ext cx="1039" cy="1200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318E4B14-CC40-AF05-0BE3-034923D00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1687"/>
                <a:ext cx="1039" cy="1200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892B916F-6985-F216-7EB6-90A2ED7EC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3" y="1824"/>
                <a:ext cx="1039" cy="1200"/>
              </a:xfrm>
              <a:prstGeom prst="rect">
                <a:avLst/>
              </a:prstGeom>
              <a:solidFill>
                <a:srgbClr val="000099"/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NZ"/>
              </a:p>
            </p:txBody>
          </p:sp>
        </p:grp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1ADE2D4B-E046-2ABA-7E60-C0DBB70A4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" y="2157"/>
              <a:ext cx="1049" cy="40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FFFFF"/>
                  </a:solidFill>
                  <a:latin typeface="Arial" charset="0"/>
                  <a:ea typeface="Lucida Sans Unicode" charset="0"/>
                  <a:cs typeface="Lucida Sans Unicode" charset="0"/>
                </a:rPr>
                <a:t>Operating Plans</a:t>
              </a:r>
            </a:p>
          </p:txBody>
        </p:sp>
      </p:grpSp>
      <p:sp>
        <p:nvSpPr>
          <p:cNvPr id="22" name="AutoShape 17">
            <a:extLst>
              <a:ext uri="{FF2B5EF4-FFF2-40B4-BE49-F238E27FC236}">
                <a16:creationId xmlns:a16="http://schemas.microsoft.com/office/drawing/2014/main" id="{2BE2D9F9-F2EB-B425-4947-DA85E2B4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84" y="3722476"/>
            <a:ext cx="910867" cy="381000"/>
          </a:xfrm>
          <a:prstGeom prst="rightArrow">
            <a:avLst>
              <a:gd name="adj1" fmla="val 50000"/>
              <a:gd name="adj2" fmla="val 43333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  <p:sp>
        <p:nvSpPr>
          <p:cNvPr id="23" name="AutoShape 18">
            <a:extLst>
              <a:ext uri="{FF2B5EF4-FFF2-40B4-BE49-F238E27FC236}">
                <a16:creationId xmlns:a16="http://schemas.microsoft.com/office/drawing/2014/main" id="{7CA0D609-9D21-66C6-9A27-EC39ED3F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221" y="3679033"/>
            <a:ext cx="911764" cy="381000"/>
          </a:xfrm>
          <a:prstGeom prst="rightArrow">
            <a:avLst>
              <a:gd name="adj1" fmla="val 50000"/>
              <a:gd name="adj2" fmla="val 43333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8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A765-CF8B-3CC3-35BD-1BA6BB7B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CA3CBE9-E70F-5441-B9EA-ABB09E665C75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423BDB5-8B1B-36B3-D4F6-4E3E92DF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F53C4E3-5F36-9F29-CC05-7561B0057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8DA008C-77CA-D6FA-3A85-C75122B6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92" y="1363207"/>
            <a:ext cx="6896454" cy="43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E44F3-066A-D6CC-EF08-EF9D2B29CC92}"/>
              </a:ext>
            </a:extLst>
          </p:cNvPr>
          <p:cNvSpPr txBox="1"/>
          <p:nvPr/>
        </p:nvSpPr>
        <p:spPr>
          <a:xfrm>
            <a:off x="608373" y="70545"/>
            <a:ext cx="110408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Porters Generic Strategies (1980)</a:t>
            </a:r>
          </a:p>
          <a:p>
            <a:endParaRPr lang="en-GB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A2652B5-CE44-D4C1-5FDC-A1015412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06" y="1299227"/>
            <a:ext cx="273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International 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A17F372-321B-DD7D-D9E3-4CFAB6364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6" y="2527909"/>
            <a:ext cx="273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E.g. Primark  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9F69A32-D1CF-87C0-B757-4A22C33C6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6" y="4215057"/>
            <a:ext cx="2735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E.g. Apple 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973FF3-EFA4-C0CC-C052-BDF590EA6CC3}"/>
              </a:ext>
            </a:extLst>
          </p:cNvPr>
          <p:cNvCxnSpPr>
            <a:cxnSpLocks/>
          </p:cNvCxnSpPr>
          <p:nvPr/>
        </p:nvCxnSpPr>
        <p:spPr>
          <a:xfrm flipH="1" flipV="1">
            <a:off x="2580179" y="4386691"/>
            <a:ext cx="1651245" cy="35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4A2F07-E6BC-0D8D-0001-C260F31C307B}"/>
              </a:ext>
            </a:extLst>
          </p:cNvPr>
          <p:cNvCxnSpPr>
            <a:cxnSpLocks/>
          </p:cNvCxnSpPr>
          <p:nvPr/>
        </p:nvCxnSpPr>
        <p:spPr>
          <a:xfrm flipH="1" flipV="1">
            <a:off x="2356126" y="2671410"/>
            <a:ext cx="1651245" cy="35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95A4D3-A6C5-93EB-D32A-7B73C1A2FD0E}"/>
              </a:ext>
            </a:extLst>
          </p:cNvPr>
          <p:cNvCxnSpPr>
            <a:cxnSpLocks/>
          </p:cNvCxnSpPr>
          <p:nvPr/>
        </p:nvCxnSpPr>
        <p:spPr>
          <a:xfrm flipH="1" flipV="1">
            <a:off x="2652212" y="1491542"/>
            <a:ext cx="2065703" cy="48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68D33160-6FE9-2119-94B2-6CC58AEFF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6918" y="1555908"/>
            <a:ext cx="27352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Local Market </a:t>
            </a:r>
          </a:p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Specific country</a:t>
            </a:r>
          </a:p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Specific geographical area  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46346044-8329-8DA8-18FD-1D0EA3BD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268" y="3871727"/>
            <a:ext cx="27352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E.g. A Indian Restaurant in Wrexham </a:t>
            </a:r>
          </a:p>
          <a:p>
            <a:pPr eaLnBrk="1" hangingPunct="1"/>
            <a:r>
              <a:rPr lang="en-GB" altLang="en-US" dirty="0">
                <a:latin typeface="Calibri" panose="020F0502020204030204" pitchFamily="34" charset="0"/>
              </a:rPr>
              <a:t>Design </a:t>
            </a:r>
          </a:p>
          <a:p>
            <a:pPr eaLnBrk="1" hangingPunct="1"/>
            <a:endParaRPr lang="en-GB" altLang="en-US" dirty="0"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887BF-F410-8523-E7B5-34E0ABF3922E}"/>
              </a:ext>
            </a:extLst>
          </p:cNvPr>
          <p:cNvCxnSpPr>
            <a:cxnSpLocks/>
          </p:cNvCxnSpPr>
          <p:nvPr/>
        </p:nvCxnSpPr>
        <p:spPr>
          <a:xfrm flipV="1">
            <a:off x="8392570" y="4563708"/>
            <a:ext cx="1090508" cy="33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EB8AD5-53D0-231C-7DCE-FB25D7D4C32D}"/>
              </a:ext>
            </a:extLst>
          </p:cNvPr>
          <p:cNvCxnSpPr>
            <a:cxnSpLocks/>
          </p:cNvCxnSpPr>
          <p:nvPr/>
        </p:nvCxnSpPr>
        <p:spPr>
          <a:xfrm flipV="1">
            <a:off x="8376204" y="1770833"/>
            <a:ext cx="1090508" cy="338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263F-2F93-6F0C-DC0A-82D9535B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2F04410-72DB-25CD-89C6-3119D25756E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05AB8C0B-4E12-929D-0B93-5701DB84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77DD483-6DE8-BBA8-2A81-FE8182B8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3F393D8-0ED0-48B6-60D2-948A1F53E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3897" y="29332"/>
            <a:ext cx="9423729" cy="59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3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AA2F-B076-259C-C55E-EF8B2AAC3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636C-6E07-9E85-DED1-C3F9697A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361" y="144560"/>
            <a:ext cx="10515600" cy="1138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PEST analysis</a:t>
            </a:r>
            <a:endParaRPr lang="en-GB" sz="6000" dirty="0"/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03CFC5DB-A026-BEC3-BCBE-8B2C99FFE53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B08B3331-A7D8-FB2E-FD82-CB7E2D0C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8B3D5F33-3AC2-8262-24A5-47C97E65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7E83978-D581-ECC2-E230-D486CE2D990E}"/>
              </a:ext>
            </a:extLst>
          </p:cNvPr>
          <p:cNvSpPr txBox="1">
            <a:spLocks noChangeArrowheads="1"/>
          </p:cNvSpPr>
          <p:nvPr/>
        </p:nvSpPr>
        <p:spPr>
          <a:xfrm>
            <a:off x="971587" y="131739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scan of the external macro-environment in which the company wants to operate (or operates) and can be expressed in terms of the following factors:</a:t>
            </a:r>
          </a:p>
          <a:p>
            <a:pPr>
              <a:buFont typeface="Wingdings" pitchFamily="2" charset="2"/>
              <a:buNone/>
            </a:pPr>
            <a:endParaRPr lang="en-GB" dirty="0"/>
          </a:p>
          <a:p>
            <a:pPr lvl="1"/>
            <a:r>
              <a:rPr lang="en-US" b="1" dirty="0"/>
              <a:t>P</a:t>
            </a:r>
            <a:r>
              <a:rPr lang="en-US" dirty="0"/>
              <a:t>olitical </a:t>
            </a:r>
            <a:endParaRPr lang="pt-BR" dirty="0"/>
          </a:p>
          <a:p>
            <a:pPr lvl="1"/>
            <a:r>
              <a:rPr lang="en-US" b="1" dirty="0"/>
              <a:t>E</a:t>
            </a:r>
            <a:r>
              <a:rPr lang="en-US" dirty="0"/>
              <a:t>conomic </a:t>
            </a:r>
            <a:endParaRPr lang="pt-BR" dirty="0"/>
          </a:p>
          <a:p>
            <a:pPr lvl="1"/>
            <a:r>
              <a:rPr lang="en-US" b="1" dirty="0"/>
              <a:t>S</a:t>
            </a:r>
            <a:r>
              <a:rPr lang="en-US" dirty="0"/>
              <a:t>ocial </a:t>
            </a:r>
            <a:endParaRPr lang="pt-BR" dirty="0"/>
          </a:p>
          <a:p>
            <a:pPr lvl="1"/>
            <a:r>
              <a:rPr lang="en-US" b="1" dirty="0"/>
              <a:t>T</a:t>
            </a:r>
            <a:r>
              <a:rPr lang="en-US" dirty="0"/>
              <a:t>echnological </a:t>
            </a:r>
            <a:endParaRPr lang="en-GB" dirty="0"/>
          </a:p>
          <a:p>
            <a:endParaRPr lang="en-GB" dirty="0">
              <a:hlinkClick r:id="rId4"/>
            </a:endParaRPr>
          </a:p>
          <a:p>
            <a:r>
              <a:rPr lang="en-GB" dirty="0">
                <a:hlinkClick r:id="rId4"/>
              </a:rPr>
              <a:t>https://www.youtube.com/watch?v=UYQItP5_1AQ</a:t>
            </a:r>
            <a:endParaRPr lang="en-GB" dirty="0"/>
          </a:p>
          <a:p>
            <a:pPr>
              <a:buFont typeface="Wingdings" pitchFamily="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15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4AA7-0D21-7BC1-50D0-FE0C0969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167A-DF0A-D336-24D0-D1846AFE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37" y="142739"/>
            <a:ext cx="4263893" cy="574373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NZ" sz="6000" dirty="0">
                <a:latin typeface="Calibri" pitchFamily="34" charset="0"/>
                <a:cs typeface="Arial" pitchFamily="34" charset="0"/>
              </a:rPr>
              <a:t>PEST Analysis - </a:t>
            </a:r>
            <a:r>
              <a:rPr lang="en-NZ" sz="8000" dirty="0">
                <a:latin typeface="Calibri" pitchFamily="34" charset="0"/>
                <a:cs typeface="Arial" pitchFamily="34" charset="0"/>
              </a:rPr>
              <a:t>market, business, proposition, etc</a:t>
            </a:r>
            <a:r>
              <a:rPr lang="en-NZ" sz="6000" dirty="0">
                <a:latin typeface="Calibri" pitchFamily="34" charset="0"/>
                <a:cs typeface="Arial" pitchFamily="34" charset="0"/>
              </a:rPr>
              <a:t>.</a:t>
            </a:r>
            <a:endParaRPr lang="en-NZ" sz="6000" dirty="0"/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4E573205-3399-4B51-B8C3-00B77B6489CF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4E40AA8-36C8-7327-BFC9-B23428BA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90C465EA-6E24-21D3-F7BC-22B6211C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213436-80DE-CE54-C315-353176AB1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1356"/>
              </p:ext>
            </p:extLst>
          </p:nvPr>
        </p:nvGraphicFramePr>
        <p:xfrm>
          <a:off x="4698460" y="306092"/>
          <a:ext cx="7350803" cy="5580380"/>
        </p:xfrm>
        <a:graphic>
          <a:graphicData uri="http://schemas.openxmlformats.org/drawingml/2006/table">
            <a:tbl>
              <a:tblPr/>
              <a:tblGrid>
                <a:gridCol w="356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4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5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NZ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POLITICAL</a:t>
                      </a:r>
                      <a:endParaRPr lang="en-NZ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ecological/environmental issues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current legislation home market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future legislation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European/international legislation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regulatory bodies and processes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government policies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government term and change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trading policies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funding, grants and initiatives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home market lobbying/pressure groups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international pressure groups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wars and conflict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214" marR="5021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NZ" sz="18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ECONOMIC</a:t>
                      </a:r>
                      <a:endParaRPr lang="en-NZ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home economy situation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home economy trends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overseas economies and trends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general taxation issues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taxation specific to product/services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seasonality/weather issues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market and trade cycles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specific industry factors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market routes and distribution trends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customer/end-user drivers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interest and exchange rates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international trade/monetary issues </a:t>
                      </a:r>
                      <a:endParaRPr lang="en-NZ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214" marR="5021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4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NZ"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SOCIAL</a:t>
                      </a:r>
                      <a:endParaRPr lang="en-NZ" sz="18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lifestyle trends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demographics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consumer attitudes and opinions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media views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law changes affecting social factors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brand, company, technology image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consumer buying patterns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fashion and role models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major events and influences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buying access and trends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ethnic/religious factors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advertising and publicity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Times New Roman"/>
                        </a:rPr>
                        <a:t>ethical issues </a:t>
                      </a:r>
                      <a:endParaRPr lang="en-NZ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0214" marR="50214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NZ" sz="1800" b="1" dirty="0">
                          <a:latin typeface="Calibri"/>
                          <a:ea typeface="Calibri"/>
                          <a:cs typeface="Times New Roman"/>
                        </a:rPr>
                        <a:t>TECHNOLOGICAL</a:t>
                      </a:r>
                      <a:endParaRPr lang="en-NZ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competing technology development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research funding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associated/dependent technologies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replacement technology/solutions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maturity of technology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manufacturing maturity and capacity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information and communications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consumer buying mechanisms/technology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technology legislation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innovation potential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technology access, licencing, patents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intellectual property issues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457200" algn="l"/>
                        </a:tabLst>
                      </a:pPr>
                      <a:r>
                        <a:rPr lang="en-NZ" sz="1100" dirty="0">
                          <a:latin typeface="Calibri"/>
                          <a:ea typeface="Calibri"/>
                          <a:cs typeface="Times New Roman"/>
                        </a:rPr>
                        <a:t>global communications </a:t>
                      </a:r>
                    </a:p>
                  </a:txBody>
                  <a:tcPr marL="50214" marR="50214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rgbClr val="FBCA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1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7DD06-362F-8DEC-A233-D60891591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B1C3-AA78-A4DF-63BD-E4A9E348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476" y="0"/>
            <a:ext cx="10515600" cy="17055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9600" dirty="0"/>
              <a:t>Improper Business Environment scanning</a:t>
            </a: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CC851D60-4B23-05AB-222E-4310A14A2C49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E3E5C355-1A26-D9FC-9552-3C3EF6E7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86DB2D3F-A497-8691-77DB-EF7D67CAD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5D583-1E99-5338-AE36-E0E594890D98}"/>
              </a:ext>
            </a:extLst>
          </p:cNvPr>
          <p:cNvSpPr txBox="1"/>
          <p:nvPr/>
        </p:nvSpPr>
        <p:spPr>
          <a:xfrm>
            <a:off x="321013" y="2033081"/>
            <a:ext cx="116301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hlinkClick r:id="rId4"/>
              </a:rPr>
              <a:t>https://www.youtube.com/watch?v=TIVy1iFePro&amp;t=387s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462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7425F-AB16-8FE3-6D97-1282C8993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66FB-4C4E-9C67-AE4B-A8708B36C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87" y="1410194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Internal Analysis—company; capability etc.</a:t>
            </a:r>
          </a:p>
          <a:p>
            <a:pPr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External Analysis—customers, market definition, industry structure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SWOT Analysis</a:t>
            </a:r>
          </a:p>
          <a:p>
            <a:pPr lvl="1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solidFill>
                  <a:srgbClr val="66FF33"/>
                </a:solidFill>
              </a:rPr>
              <a:t>S</a:t>
            </a:r>
            <a:r>
              <a:rPr lang="en-GB" sz="3200" dirty="0"/>
              <a:t>trengths, </a:t>
            </a:r>
            <a:r>
              <a:rPr lang="en-GB" sz="3200" b="1" dirty="0">
                <a:solidFill>
                  <a:srgbClr val="66FF33"/>
                </a:solidFill>
              </a:rPr>
              <a:t>W</a:t>
            </a:r>
            <a:r>
              <a:rPr lang="en-GB" sz="3200" dirty="0"/>
              <a:t>eaknesses, </a:t>
            </a:r>
            <a:r>
              <a:rPr lang="en-GB" sz="3200" b="1" dirty="0">
                <a:solidFill>
                  <a:srgbClr val="66FF33"/>
                </a:solidFill>
              </a:rPr>
              <a:t>O</a:t>
            </a:r>
            <a:r>
              <a:rPr lang="en-GB" sz="3200" dirty="0"/>
              <a:t>pportunities &amp; </a:t>
            </a:r>
            <a:r>
              <a:rPr lang="en-GB" sz="3200" dirty="0">
                <a:solidFill>
                  <a:srgbClr val="66FF33"/>
                </a:solidFill>
              </a:rPr>
              <a:t>T</a:t>
            </a:r>
            <a:r>
              <a:rPr lang="en-GB" sz="3200" dirty="0"/>
              <a:t>hreats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Identify &amp; prioritize major problems and opportunities: selection of key issues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Based on the firm’s core competencies, decide on future options</a:t>
            </a:r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7B829914-50C5-86E9-FF4F-E711B6339E2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FE729734-8789-BF3F-12BE-435DF759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201BCD58-E3C3-873B-6C14-BA73965A7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BAA050-32E9-3CD2-2A1F-E03F5AEA28D0}"/>
              </a:ext>
            </a:extLst>
          </p:cNvPr>
          <p:cNvSpPr txBox="1"/>
          <p:nvPr/>
        </p:nvSpPr>
        <p:spPr>
          <a:xfrm>
            <a:off x="617624" y="357871"/>
            <a:ext cx="10956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Situation Analysis - SWOT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80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B1881-159A-C157-6BAC-B01E0D7DB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2913F069-7AFF-75C8-224D-F2C30C7E0F7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18788DCB-95BE-7970-AD0C-32B37D01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B8DC63F4-D619-C3D4-BFA5-BA9C4D354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377C8-0DB5-2574-9701-260FF20718E0}"/>
              </a:ext>
            </a:extLst>
          </p:cNvPr>
          <p:cNvSpPr txBox="1"/>
          <p:nvPr/>
        </p:nvSpPr>
        <p:spPr>
          <a:xfrm>
            <a:off x="534811" y="94811"/>
            <a:ext cx="1124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SWOT analysis</a:t>
            </a:r>
          </a:p>
          <a:p>
            <a:endParaRPr lang="en-GB" dirty="0"/>
          </a:p>
        </p:txBody>
      </p:sp>
      <p:graphicFrame>
        <p:nvGraphicFramePr>
          <p:cNvPr id="9" name="Group 52">
            <a:extLst>
              <a:ext uri="{FF2B5EF4-FFF2-40B4-BE49-F238E27FC236}">
                <a16:creationId xmlns:a16="http://schemas.microsoft.com/office/drawing/2014/main" id="{D489D874-412A-E49A-BB15-1994303AF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403781"/>
              </p:ext>
            </p:extLst>
          </p:nvPr>
        </p:nvGraphicFramePr>
        <p:xfrm>
          <a:off x="1426723" y="1087406"/>
          <a:ext cx="9338554" cy="46831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69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9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6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Internal Environment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cell3D prstMaterial="dkEdge">
                      <a:bevel prst="relaxedInset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Strengths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Weaknesses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World class product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Financial resources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Know-how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Technical support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Internal processes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Channels network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2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External Environment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cell3D prstMaterial="dkEdge">
                      <a:bevel prst="relaxedInset"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Opportunities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Threats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Water &amp; Energy crises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Environment awareness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Productivity improvement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Competitors market share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Euro X Dollar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Technology development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73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05F8-E98C-BE9F-5009-125189A86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7382-4E9B-A28D-383A-F9DE06348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18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400" dirty="0"/>
              <a:t>https://www.youtube.com/watch?v=9-NWhwskTO4</a:t>
            </a:r>
          </a:p>
          <a:p>
            <a:pPr marL="0" indent="0" algn="ctr">
              <a:buNone/>
            </a:pPr>
            <a:endParaRPr lang="en-GB" sz="8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822A2EB8-F214-684F-36D4-7D383DF748E4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3478CEF9-9256-BE2B-C52D-B91260EB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602BF8F5-DBE4-FB16-6841-83E084A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ADC8BF-47CF-6415-806F-55FD52511A44}"/>
              </a:ext>
            </a:extLst>
          </p:cNvPr>
          <p:cNvSpPr txBox="1"/>
          <p:nvPr/>
        </p:nvSpPr>
        <p:spPr>
          <a:xfrm>
            <a:off x="1293779" y="330740"/>
            <a:ext cx="9289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120880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CEAF-888B-CC75-4D53-1B087B3F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0217-3FAD-36DC-D093-2E59CBEB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Vision and values</a:t>
            </a: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0E38880-BBB1-05BF-2D48-B39C58CC3B57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73E71C7-63CD-4FAC-7EE2-8002BABF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A4EE74BD-94B7-F17E-BD81-8D5DEBE0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Oval Callout 8">
            <a:extLst>
              <a:ext uri="{FF2B5EF4-FFF2-40B4-BE49-F238E27FC236}">
                <a16:creationId xmlns:a16="http://schemas.microsoft.com/office/drawing/2014/main" id="{FE5A7A5B-FF13-2ED6-3B65-35E1CF17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621" y="1196501"/>
            <a:ext cx="5262665" cy="4085618"/>
          </a:xfrm>
          <a:prstGeom prst="wedgeEllipseCallou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000" dirty="0"/>
              <a:t>A </a:t>
            </a:r>
            <a:r>
              <a:rPr lang="en-GB" sz="2800" b="1" dirty="0"/>
              <a:t>vision</a:t>
            </a:r>
            <a:r>
              <a:rPr lang="en-GB" sz="2800" dirty="0"/>
              <a:t> </a:t>
            </a:r>
            <a:r>
              <a:rPr lang="en-GB" sz="2000" dirty="0"/>
              <a:t>is a motivating summary of what an organisation hopes to achieve. It links the objectives with the core values of the business</a:t>
            </a:r>
          </a:p>
        </p:txBody>
      </p:sp>
      <p:sp>
        <p:nvSpPr>
          <p:cNvPr id="8" name="Oval Callout 9">
            <a:extLst>
              <a:ext uri="{FF2B5EF4-FFF2-40B4-BE49-F238E27FC236}">
                <a16:creationId xmlns:a16="http://schemas.microsoft.com/office/drawing/2014/main" id="{316EDB87-2616-4D1A-05E2-74C63F224F72}"/>
              </a:ext>
            </a:extLst>
          </p:cNvPr>
          <p:cNvSpPr/>
          <p:nvPr/>
        </p:nvSpPr>
        <p:spPr>
          <a:xfrm>
            <a:off x="1023331" y="1990489"/>
            <a:ext cx="3850227" cy="3683789"/>
          </a:xfrm>
          <a:prstGeom prst="wedgeEllipseCallout">
            <a:avLst>
              <a:gd name="adj1" fmla="val 71297"/>
              <a:gd name="adj2" fmla="val 43595"/>
            </a:avLst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2800" b="1" dirty="0"/>
              <a:t>Values</a:t>
            </a:r>
            <a:r>
              <a:rPr lang="en-GB" sz="2800" dirty="0"/>
              <a:t> </a:t>
            </a:r>
            <a:r>
              <a:rPr lang="en-GB" sz="2000" dirty="0"/>
              <a:t>are a set of ethical or operating principles and beliefs that guide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06642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9B4FB-CD3E-D335-8D50-2FF85EA8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B1DB448B-F9DC-D3E5-209B-197C4D3B79D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664DD0BF-36E5-1D46-E403-C46C4546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91F6F00F-35BA-D8D6-5941-1EC4B887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4A424EF-5A2B-D8AD-A890-D7C33755AB66}"/>
              </a:ext>
            </a:extLst>
          </p:cNvPr>
          <p:cNvGrpSpPr/>
          <p:nvPr/>
        </p:nvGrpSpPr>
        <p:grpSpPr>
          <a:xfrm>
            <a:off x="2538918" y="252919"/>
            <a:ext cx="8297695" cy="5857769"/>
            <a:chOff x="155505" y="736985"/>
            <a:chExt cx="8760098" cy="6027070"/>
          </a:xfrm>
        </p:grpSpPr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8F2D0B7A-F69D-FE23-F6EB-623CD4BD7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71" y="736985"/>
              <a:ext cx="7386473" cy="5158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lIns="93296" tIns="46648" rIns="93296" bIns="46648"/>
            <a:lstStyle/>
            <a:p>
              <a:endParaRPr lang="en-NZ" sz="1600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FD4E485-D1E4-58F2-8208-FDBE72CBB3D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 rot="-16200000">
              <a:off x="3196006" y="3895436"/>
              <a:ext cx="2048978" cy="1721891"/>
            </a:xfrm>
            <a:prstGeom prst="rightArrow">
              <a:avLst>
                <a:gd name="adj1" fmla="val 60806"/>
                <a:gd name="adj2" fmla="val 15344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Right"/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93296" tIns="46648" rIns="93296" bIns="46648" anchor="ctr">
              <a:flatTx/>
            </a:bodyPr>
            <a:lstStyle/>
            <a:p>
              <a:pPr>
                <a:defRPr/>
              </a:pPr>
              <a:endParaRPr lang="en-NZ" sz="1600"/>
            </a:p>
          </p:txBody>
        </p:sp>
        <p:sp>
          <p:nvSpPr>
            <p:cNvPr id="9" name="AutoShape 4">
              <a:extLst>
                <a:ext uri="{FF2B5EF4-FFF2-40B4-BE49-F238E27FC236}">
                  <a16:creationId xmlns:a16="http://schemas.microsoft.com/office/drawing/2014/main" id="{AF4ED2FA-15F1-7633-F5DE-8CE6CDCB00B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 rot="-5400000">
              <a:off x="3201676" y="996899"/>
              <a:ext cx="2048977" cy="1866056"/>
            </a:xfrm>
            <a:prstGeom prst="rightArrow">
              <a:avLst>
                <a:gd name="adj1" fmla="val 60806"/>
                <a:gd name="adj2" fmla="val 14158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Right"/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93296" tIns="46648" rIns="93296" bIns="46648" anchor="ctr">
              <a:flatTx/>
            </a:bodyPr>
            <a:lstStyle/>
            <a:p>
              <a:pPr>
                <a:defRPr/>
              </a:pPr>
              <a:endParaRPr lang="en-NZ" sz="1600"/>
            </a:p>
          </p:txBody>
        </p:sp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C144726E-375A-FFE7-EED1-460BF32AA0E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 rot="-10800000">
              <a:off x="1477294" y="2316235"/>
              <a:ext cx="2049099" cy="1580871"/>
            </a:xfrm>
            <a:prstGeom prst="rightArrow">
              <a:avLst>
                <a:gd name="adj1" fmla="val 60806"/>
                <a:gd name="adj2" fmla="val 1671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Right"/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93296" tIns="46648" rIns="93296" bIns="46648" anchor="ctr">
              <a:flatTx/>
            </a:bodyPr>
            <a:lstStyle/>
            <a:p>
              <a:pPr>
                <a:defRPr/>
              </a:pPr>
              <a:endParaRPr lang="en-NZ" sz="1600"/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C4699789-D644-8BA5-99E2-85EA066B5EA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25936" y="2350250"/>
              <a:ext cx="2049098" cy="1580871"/>
            </a:xfrm>
            <a:prstGeom prst="rightArrow">
              <a:avLst>
                <a:gd name="adj1" fmla="val 60806"/>
                <a:gd name="adj2" fmla="val 16711"/>
              </a:avLst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BottomRight"/>
              <a:lightRig rig="legacyFlat3" dir="t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lIns="93296" tIns="46648" rIns="93296" bIns="46648" anchor="ctr">
              <a:flatTx/>
            </a:bodyPr>
            <a:lstStyle/>
            <a:p>
              <a:pPr>
                <a:defRPr/>
              </a:pPr>
              <a:endParaRPr lang="en-NZ" sz="16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22AF1FC-C6AC-753F-2FA3-4BBBF2B21F9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330392" y="2176937"/>
              <a:ext cx="1814221" cy="1906440"/>
            </a:xfrm>
            <a:custGeom>
              <a:avLst/>
              <a:gdLst>
                <a:gd name="T0" fmla="*/ 288 w 777"/>
                <a:gd name="T1" fmla="*/ 0 h 665"/>
                <a:gd name="T2" fmla="*/ 352 w 777"/>
                <a:gd name="T3" fmla="*/ 136 h 665"/>
                <a:gd name="T4" fmla="*/ 384 w 777"/>
                <a:gd name="T5" fmla="*/ 64 h 665"/>
                <a:gd name="T6" fmla="*/ 408 w 777"/>
                <a:gd name="T7" fmla="*/ 144 h 665"/>
                <a:gd name="T8" fmla="*/ 432 w 777"/>
                <a:gd name="T9" fmla="*/ 96 h 665"/>
                <a:gd name="T10" fmla="*/ 440 w 777"/>
                <a:gd name="T11" fmla="*/ 136 h 665"/>
                <a:gd name="T12" fmla="*/ 536 w 777"/>
                <a:gd name="T13" fmla="*/ 8 h 665"/>
                <a:gd name="T14" fmla="*/ 496 w 777"/>
                <a:gd name="T15" fmla="*/ 168 h 665"/>
                <a:gd name="T16" fmla="*/ 592 w 777"/>
                <a:gd name="T17" fmla="*/ 88 h 665"/>
                <a:gd name="T18" fmla="*/ 544 w 777"/>
                <a:gd name="T19" fmla="*/ 176 h 665"/>
                <a:gd name="T20" fmla="*/ 704 w 777"/>
                <a:gd name="T21" fmla="*/ 112 h 665"/>
                <a:gd name="T22" fmla="*/ 592 w 777"/>
                <a:gd name="T23" fmla="*/ 200 h 665"/>
                <a:gd name="T24" fmla="*/ 696 w 777"/>
                <a:gd name="T25" fmla="*/ 192 h 665"/>
                <a:gd name="T26" fmla="*/ 624 w 777"/>
                <a:gd name="T27" fmla="*/ 240 h 665"/>
                <a:gd name="T28" fmla="*/ 776 w 777"/>
                <a:gd name="T29" fmla="*/ 224 h 665"/>
                <a:gd name="T30" fmla="*/ 640 w 777"/>
                <a:gd name="T31" fmla="*/ 296 h 665"/>
                <a:gd name="T32" fmla="*/ 768 w 777"/>
                <a:gd name="T33" fmla="*/ 296 h 665"/>
                <a:gd name="T34" fmla="*/ 648 w 777"/>
                <a:gd name="T35" fmla="*/ 328 h 665"/>
                <a:gd name="T36" fmla="*/ 704 w 777"/>
                <a:gd name="T37" fmla="*/ 352 h 665"/>
                <a:gd name="T38" fmla="*/ 624 w 777"/>
                <a:gd name="T39" fmla="*/ 360 h 665"/>
                <a:gd name="T40" fmla="*/ 752 w 777"/>
                <a:gd name="T41" fmla="*/ 424 h 665"/>
                <a:gd name="T42" fmla="*/ 608 w 777"/>
                <a:gd name="T43" fmla="*/ 400 h 665"/>
                <a:gd name="T44" fmla="*/ 680 w 777"/>
                <a:gd name="T45" fmla="*/ 456 h 665"/>
                <a:gd name="T46" fmla="*/ 584 w 777"/>
                <a:gd name="T47" fmla="*/ 432 h 665"/>
                <a:gd name="T48" fmla="*/ 648 w 777"/>
                <a:gd name="T49" fmla="*/ 488 h 665"/>
                <a:gd name="T50" fmla="*/ 576 w 777"/>
                <a:gd name="T51" fmla="*/ 480 h 665"/>
                <a:gd name="T52" fmla="*/ 648 w 777"/>
                <a:gd name="T53" fmla="*/ 584 h 665"/>
                <a:gd name="T54" fmla="*/ 544 w 777"/>
                <a:gd name="T55" fmla="*/ 512 h 665"/>
                <a:gd name="T56" fmla="*/ 560 w 777"/>
                <a:gd name="T57" fmla="*/ 624 h 665"/>
                <a:gd name="T58" fmla="*/ 472 w 777"/>
                <a:gd name="T59" fmla="*/ 536 h 665"/>
                <a:gd name="T60" fmla="*/ 464 w 777"/>
                <a:gd name="T61" fmla="*/ 664 h 665"/>
                <a:gd name="T62" fmla="*/ 408 w 777"/>
                <a:gd name="T63" fmla="*/ 536 h 665"/>
                <a:gd name="T64" fmla="*/ 384 w 777"/>
                <a:gd name="T65" fmla="*/ 568 h 665"/>
                <a:gd name="T66" fmla="*/ 368 w 777"/>
                <a:gd name="T67" fmla="*/ 536 h 665"/>
                <a:gd name="T68" fmla="*/ 296 w 777"/>
                <a:gd name="T69" fmla="*/ 640 h 665"/>
                <a:gd name="T70" fmla="*/ 312 w 777"/>
                <a:gd name="T71" fmla="*/ 544 h 665"/>
                <a:gd name="T72" fmla="*/ 288 w 777"/>
                <a:gd name="T73" fmla="*/ 568 h 665"/>
                <a:gd name="T74" fmla="*/ 288 w 777"/>
                <a:gd name="T75" fmla="*/ 504 h 665"/>
                <a:gd name="T76" fmla="*/ 240 w 777"/>
                <a:gd name="T77" fmla="*/ 544 h 665"/>
                <a:gd name="T78" fmla="*/ 248 w 777"/>
                <a:gd name="T79" fmla="*/ 488 h 665"/>
                <a:gd name="T80" fmla="*/ 152 w 777"/>
                <a:gd name="T81" fmla="*/ 568 h 665"/>
                <a:gd name="T82" fmla="*/ 208 w 777"/>
                <a:gd name="T83" fmla="*/ 456 h 665"/>
                <a:gd name="T84" fmla="*/ 144 w 777"/>
                <a:gd name="T85" fmla="*/ 480 h 665"/>
                <a:gd name="T86" fmla="*/ 184 w 777"/>
                <a:gd name="T87" fmla="*/ 424 h 665"/>
                <a:gd name="T88" fmla="*/ 48 w 777"/>
                <a:gd name="T89" fmla="*/ 432 h 665"/>
                <a:gd name="T90" fmla="*/ 160 w 777"/>
                <a:gd name="T91" fmla="*/ 376 h 665"/>
                <a:gd name="T92" fmla="*/ 104 w 777"/>
                <a:gd name="T93" fmla="*/ 360 h 665"/>
                <a:gd name="T94" fmla="*/ 176 w 777"/>
                <a:gd name="T95" fmla="*/ 328 h 665"/>
                <a:gd name="T96" fmla="*/ 0 w 777"/>
                <a:gd name="T97" fmla="*/ 304 h 665"/>
                <a:gd name="T98" fmla="*/ 160 w 777"/>
                <a:gd name="T99" fmla="*/ 296 h 665"/>
                <a:gd name="T100" fmla="*/ 96 w 777"/>
                <a:gd name="T101" fmla="*/ 248 h 665"/>
                <a:gd name="T102" fmla="*/ 216 w 777"/>
                <a:gd name="T103" fmla="*/ 248 h 665"/>
                <a:gd name="T104" fmla="*/ 104 w 777"/>
                <a:gd name="T105" fmla="*/ 192 h 665"/>
                <a:gd name="T106" fmla="*/ 224 w 777"/>
                <a:gd name="T107" fmla="*/ 200 h 665"/>
                <a:gd name="T108" fmla="*/ 120 w 777"/>
                <a:gd name="T109" fmla="*/ 80 h 665"/>
                <a:gd name="T110" fmla="*/ 264 w 777"/>
                <a:gd name="T111" fmla="*/ 168 h 665"/>
                <a:gd name="T112" fmla="*/ 240 w 777"/>
                <a:gd name="T113" fmla="*/ 88 h 665"/>
                <a:gd name="T114" fmla="*/ 304 w 777"/>
                <a:gd name="T115" fmla="*/ 144 h 665"/>
                <a:gd name="T116" fmla="*/ 288 w 777"/>
                <a:gd name="T117" fmla="*/ 8 h 665"/>
                <a:gd name="T118" fmla="*/ 288 w 777"/>
                <a:gd name="T119" fmla="*/ 0 h 66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77"/>
                <a:gd name="T181" fmla="*/ 0 h 665"/>
                <a:gd name="T182" fmla="*/ 777 w 777"/>
                <a:gd name="T183" fmla="*/ 665 h 66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77" h="665">
                  <a:moveTo>
                    <a:pt x="288" y="0"/>
                  </a:moveTo>
                  <a:lnTo>
                    <a:pt x="352" y="136"/>
                  </a:lnTo>
                  <a:lnTo>
                    <a:pt x="384" y="64"/>
                  </a:lnTo>
                  <a:lnTo>
                    <a:pt x="408" y="144"/>
                  </a:lnTo>
                  <a:lnTo>
                    <a:pt x="432" y="96"/>
                  </a:lnTo>
                  <a:lnTo>
                    <a:pt x="440" y="136"/>
                  </a:lnTo>
                  <a:lnTo>
                    <a:pt x="536" y="8"/>
                  </a:lnTo>
                  <a:lnTo>
                    <a:pt x="496" y="168"/>
                  </a:lnTo>
                  <a:lnTo>
                    <a:pt x="592" y="88"/>
                  </a:lnTo>
                  <a:lnTo>
                    <a:pt x="544" y="176"/>
                  </a:lnTo>
                  <a:lnTo>
                    <a:pt x="704" y="112"/>
                  </a:lnTo>
                  <a:lnTo>
                    <a:pt x="592" y="200"/>
                  </a:lnTo>
                  <a:lnTo>
                    <a:pt x="696" y="192"/>
                  </a:lnTo>
                  <a:lnTo>
                    <a:pt x="624" y="240"/>
                  </a:lnTo>
                  <a:lnTo>
                    <a:pt x="776" y="224"/>
                  </a:lnTo>
                  <a:lnTo>
                    <a:pt x="640" y="296"/>
                  </a:lnTo>
                  <a:lnTo>
                    <a:pt x="768" y="296"/>
                  </a:lnTo>
                  <a:lnTo>
                    <a:pt x="648" y="328"/>
                  </a:lnTo>
                  <a:lnTo>
                    <a:pt x="704" y="352"/>
                  </a:lnTo>
                  <a:lnTo>
                    <a:pt x="624" y="360"/>
                  </a:lnTo>
                  <a:lnTo>
                    <a:pt x="752" y="424"/>
                  </a:lnTo>
                  <a:lnTo>
                    <a:pt x="608" y="400"/>
                  </a:lnTo>
                  <a:lnTo>
                    <a:pt x="680" y="456"/>
                  </a:lnTo>
                  <a:lnTo>
                    <a:pt x="584" y="432"/>
                  </a:lnTo>
                  <a:lnTo>
                    <a:pt x="648" y="488"/>
                  </a:lnTo>
                  <a:lnTo>
                    <a:pt x="576" y="480"/>
                  </a:lnTo>
                  <a:lnTo>
                    <a:pt x="648" y="584"/>
                  </a:lnTo>
                  <a:lnTo>
                    <a:pt x="544" y="512"/>
                  </a:lnTo>
                  <a:lnTo>
                    <a:pt x="560" y="624"/>
                  </a:lnTo>
                  <a:lnTo>
                    <a:pt x="472" y="536"/>
                  </a:lnTo>
                  <a:lnTo>
                    <a:pt x="464" y="664"/>
                  </a:lnTo>
                  <a:lnTo>
                    <a:pt x="408" y="536"/>
                  </a:lnTo>
                  <a:lnTo>
                    <a:pt x="384" y="568"/>
                  </a:lnTo>
                  <a:lnTo>
                    <a:pt x="368" y="536"/>
                  </a:lnTo>
                  <a:lnTo>
                    <a:pt x="296" y="640"/>
                  </a:lnTo>
                  <a:lnTo>
                    <a:pt x="312" y="544"/>
                  </a:lnTo>
                  <a:lnTo>
                    <a:pt x="288" y="568"/>
                  </a:lnTo>
                  <a:lnTo>
                    <a:pt x="288" y="504"/>
                  </a:lnTo>
                  <a:lnTo>
                    <a:pt x="240" y="544"/>
                  </a:lnTo>
                  <a:lnTo>
                    <a:pt x="248" y="488"/>
                  </a:lnTo>
                  <a:lnTo>
                    <a:pt x="152" y="568"/>
                  </a:lnTo>
                  <a:lnTo>
                    <a:pt x="208" y="456"/>
                  </a:lnTo>
                  <a:lnTo>
                    <a:pt x="144" y="480"/>
                  </a:lnTo>
                  <a:lnTo>
                    <a:pt x="184" y="424"/>
                  </a:lnTo>
                  <a:lnTo>
                    <a:pt x="48" y="432"/>
                  </a:lnTo>
                  <a:lnTo>
                    <a:pt x="160" y="376"/>
                  </a:lnTo>
                  <a:lnTo>
                    <a:pt x="104" y="360"/>
                  </a:lnTo>
                  <a:lnTo>
                    <a:pt x="176" y="328"/>
                  </a:lnTo>
                  <a:lnTo>
                    <a:pt x="0" y="304"/>
                  </a:lnTo>
                  <a:lnTo>
                    <a:pt x="160" y="296"/>
                  </a:lnTo>
                  <a:lnTo>
                    <a:pt x="96" y="248"/>
                  </a:lnTo>
                  <a:lnTo>
                    <a:pt x="216" y="248"/>
                  </a:lnTo>
                  <a:lnTo>
                    <a:pt x="104" y="192"/>
                  </a:lnTo>
                  <a:lnTo>
                    <a:pt x="224" y="200"/>
                  </a:lnTo>
                  <a:lnTo>
                    <a:pt x="120" y="80"/>
                  </a:lnTo>
                  <a:lnTo>
                    <a:pt x="264" y="168"/>
                  </a:lnTo>
                  <a:lnTo>
                    <a:pt x="240" y="88"/>
                  </a:lnTo>
                  <a:lnTo>
                    <a:pt x="304" y="144"/>
                  </a:lnTo>
                  <a:lnTo>
                    <a:pt x="288" y="8"/>
                  </a:lnTo>
                  <a:lnTo>
                    <a:pt x="288" y="0"/>
                  </a:lnTo>
                </a:path>
              </a:pathLst>
            </a:cu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3296" tIns="46648" rIns="93296" bIns="46648"/>
            <a:lstStyle/>
            <a:p>
              <a:endParaRPr lang="en-NZ" sz="160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E958D6A-F1C1-8622-7221-31231EDC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2786" y="775859"/>
              <a:ext cx="1862817" cy="101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02043" indent="-102043" defTabSz="821202" eaLnBrk="0" hangingPunct="0"/>
              <a:r>
                <a:rPr lang="en-US" sz="1200" b="1" dirty="0"/>
                <a:t>Opportunities/Threats</a:t>
              </a:r>
            </a:p>
            <a:p>
              <a:pPr marL="102043" indent="-102043" defTabSz="821202" eaLnBrk="0" hangingPunct="0"/>
              <a:endParaRPr lang="en-US" sz="1200" b="1" dirty="0"/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 dirty="0"/>
                <a:t>How are demand and supply expected to evolve?</a:t>
              </a:r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 dirty="0"/>
                <a:t>How do you expect the industry chain economics to evolve?</a:t>
              </a:r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 dirty="0"/>
                <a:t>What are the potential major industry discontinuities?</a:t>
              </a:r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 dirty="0"/>
                <a:t>What competitor actions do you expect?</a:t>
              </a:r>
              <a:endParaRPr lang="en-US" sz="1200" b="1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B832D97B-1045-1775-6B43-3B9C2F297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290" y="2836892"/>
              <a:ext cx="948727" cy="49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821202" eaLnBrk="0" hangingPunct="0">
                <a:lnSpc>
                  <a:spcPts val="1263"/>
                </a:lnSpc>
              </a:pPr>
              <a:r>
                <a:rPr lang="en-US" sz="1200" b="1"/>
                <a:t>YOUR BUSINESS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369538C1-EEDA-70B6-51C9-4416BCB15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590" y="2936600"/>
              <a:ext cx="1948669" cy="197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13526">
                <a:buSzPct val="120000"/>
              </a:pPr>
              <a:r>
                <a:rPr lang="en-US" sz="1200" b="1"/>
                <a:t>CONVERT</a:t>
              </a:r>
              <a:r>
                <a:rPr lang="en-US" sz="1200" b="1">
                  <a:solidFill>
                    <a:schemeClr val="tx2"/>
                  </a:solidFill>
                </a:rPr>
                <a:t> </a:t>
              </a:r>
              <a:r>
                <a:rPr lang="en-US" sz="1200" b="1"/>
                <a:t>OPPORTUNITIES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0C7BA93E-31A4-B97B-BC81-0E2981610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900" y="2936600"/>
              <a:ext cx="1222980" cy="394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13526">
                <a:buSzPct val="120000"/>
              </a:pPr>
              <a:r>
                <a:rPr lang="en-US" sz="1200" b="1"/>
                <a:t>BUILD ON STRENGTHS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474F75D9-E4AC-60EA-85F4-CE33AA868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477" y="1399460"/>
              <a:ext cx="1072334" cy="394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13526">
                <a:buSzPct val="120000"/>
              </a:pPr>
              <a:r>
                <a:rPr lang="en-US" sz="1200" b="1" dirty="0"/>
                <a:t>NEUTRALIZE THREATS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85A89215-14DB-A3D8-C0D8-3B337006D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404" y="4172463"/>
              <a:ext cx="1010780" cy="394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913526">
                <a:buSzPct val="120000"/>
              </a:pPr>
              <a:r>
                <a:rPr lang="en-US" sz="1200" b="1" dirty="0"/>
                <a:t>ADDRESS</a:t>
              </a:r>
            </a:p>
            <a:p>
              <a:pPr defTabSz="913526">
                <a:buSzPct val="120000"/>
              </a:pPr>
              <a:r>
                <a:rPr lang="en-US" sz="1200" b="1" dirty="0"/>
                <a:t>WEAK-NESSES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C742F21D-A766-D376-4593-31698077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41" y="3310759"/>
              <a:ext cx="1705692" cy="106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102043" indent="-102043" defTabSz="821202" eaLnBrk="0" hangingPunct="0"/>
              <a:r>
                <a:rPr lang="en-US" sz="1200" b="1"/>
                <a:t>Strengths/</a:t>
              </a:r>
            </a:p>
            <a:p>
              <a:pPr marL="102043" indent="-102043" defTabSz="821202" eaLnBrk="0" hangingPunct="0"/>
              <a:r>
                <a:rPr lang="en-US" sz="1200" b="1"/>
                <a:t>Weaknesses</a:t>
              </a:r>
            </a:p>
            <a:p>
              <a:pPr marL="102043" indent="-102043" defTabSz="821202" eaLnBrk="0" hangingPunct="0"/>
              <a:endParaRPr lang="en-US" sz="1200" b="1"/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/>
                <a:t>What are your BU’s assets/competencies that solidify your competitive position?</a:t>
              </a:r>
            </a:p>
            <a:p>
              <a:pPr marL="102043" indent="-102043" defTabSz="821202" eaLnBrk="0" hangingPunct="0">
                <a:buFontTx/>
                <a:buChar char="•"/>
              </a:pPr>
              <a:r>
                <a:rPr lang="en-US" sz="1200"/>
                <a:t>What are your BU’s assets/competencies that weaken your competitive position? </a:t>
              </a:r>
              <a:endParaRPr lang="en-US" sz="1200" b="1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65D47EC-9A7A-8219-062C-2E11D946D0F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155505" y="5552486"/>
              <a:ext cx="2510753" cy="1211569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NZ" sz="1600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CEB2570-FBF6-2EFB-E63A-1DF45835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27" y="5818124"/>
              <a:ext cx="2130091" cy="591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defTabSz="913526">
                <a:buSzPct val="120000"/>
              </a:pPr>
              <a:r>
                <a:rPr lang="en-US" sz="1200"/>
                <a:t>Can be used as a thought starter for competitive analysis and internal assessment</a:t>
              </a:r>
            </a:p>
          </p:txBody>
        </p:sp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705FE516-73F0-F759-57C1-5AC83FF6B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4850" y="3842035"/>
              <a:ext cx="2510753" cy="1211569"/>
              <a:chOff x="4114" y="260"/>
              <a:chExt cx="1550" cy="748"/>
            </a:xfrm>
          </p:grpSpPr>
          <p:sp>
            <p:nvSpPr>
              <p:cNvPr id="23" name="Oval 20">
                <a:extLst>
                  <a:ext uri="{FF2B5EF4-FFF2-40B4-BE49-F238E27FC236}">
                    <a16:creationId xmlns:a16="http://schemas.microsoft.com/office/drawing/2014/main" id="{57CDA069-3449-CF01-D750-BEA45D5D6FBB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114" y="260"/>
                <a:ext cx="1550" cy="748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endParaRPr lang="en-NZ" sz="1600"/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A2EE9044-E60B-CB14-4621-1CCA6764B22C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253" y="376"/>
                <a:ext cx="1315" cy="4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 defTabSz="913526">
                  <a:buSzPct val="120000"/>
                </a:pPr>
                <a:r>
                  <a:rPr lang="en-US" sz="1200"/>
                  <a:t>Surfaces potential opportunities/threats arising from factors external to the business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13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37F8E-0910-C29E-759B-2847E5A0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314D620-07F9-490F-19F6-61B79CFCF37A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17EAF6E5-DF4B-2F74-1F6C-D4C03D8214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8F684A1-EDDE-510A-F742-612C0FF3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graphicFrame>
        <p:nvGraphicFramePr>
          <p:cNvPr id="3" name="Group 29">
            <a:extLst>
              <a:ext uri="{FF2B5EF4-FFF2-40B4-BE49-F238E27FC236}">
                <a16:creationId xmlns:a16="http://schemas.microsoft.com/office/drawing/2014/main" id="{8DF3B12A-872D-F1B1-A099-4A0BBFBB8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456835"/>
              </p:ext>
            </p:extLst>
          </p:nvPr>
        </p:nvGraphicFramePr>
        <p:xfrm>
          <a:off x="835169" y="1158454"/>
          <a:ext cx="7412061" cy="2409925"/>
        </p:xfrm>
        <a:graphic>
          <a:graphicData uri="http://schemas.openxmlformats.org/drawingml/2006/table">
            <a:tbl>
              <a:tblPr/>
              <a:tblGrid>
                <a:gridCol w="201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7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Strengths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Weaknesses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Opportunities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S-O strategies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W-O strategies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Threats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S-T strategies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5A93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W-T strategies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Text Box 31">
            <a:extLst>
              <a:ext uri="{FF2B5EF4-FFF2-40B4-BE49-F238E27FC236}">
                <a16:creationId xmlns:a16="http://schemas.microsoft.com/office/drawing/2014/main" id="{07EFAACE-F1E8-14C0-DC3A-502DFF473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09" y="3668321"/>
            <a:ext cx="7781921" cy="230575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b="1" dirty="0"/>
              <a:t>S-O strategies</a:t>
            </a:r>
            <a:r>
              <a:rPr lang="en-US" sz="2000" dirty="0"/>
              <a:t> pursue opportunities that are a good fit to the </a:t>
            </a:r>
            <a:r>
              <a:rPr lang="en-US" sz="2000" dirty="0" err="1"/>
              <a:t>companies</a:t>
            </a:r>
            <a:r>
              <a:rPr lang="en-US" sz="2000" dirty="0"/>
              <a:t> strengths.</a:t>
            </a:r>
            <a:endParaRPr lang="en-US" sz="2000" b="1" dirty="0"/>
          </a:p>
          <a:p>
            <a:r>
              <a:rPr lang="en-US" sz="2000" b="1" dirty="0"/>
              <a:t>W-O strategies</a:t>
            </a:r>
            <a:r>
              <a:rPr lang="en-US" sz="2000" dirty="0"/>
              <a:t> overcome weaknesses to pursue opportunities.</a:t>
            </a:r>
            <a:endParaRPr lang="en-US" sz="2000" b="1" dirty="0"/>
          </a:p>
          <a:p>
            <a:r>
              <a:rPr lang="en-US" sz="2000" b="1" dirty="0"/>
              <a:t>S-T strategies</a:t>
            </a:r>
            <a:r>
              <a:rPr lang="en-US" sz="2000" dirty="0"/>
              <a:t> identify ways that the firm can use its strengths to reduce its vulnerability to external threats.</a:t>
            </a:r>
            <a:endParaRPr lang="pt-BR" sz="2000" b="1" dirty="0"/>
          </a:p>
          <a:p>
            <a:r>
              <a:rPr lang="pt-BR" sz="2000" b="1" dirty="0"/>
              <a:t>W-T strategies</a:t>
            </a:r>
            <a:r>
              <a:rPr lang="pt-BR" sz="2000" dirty="0"/>
              <a:t> establish a defensive plan to prevent the firm's weaknesses from making it highly susceptible to external threats.</a:t>
            </a:r>
            <a:r>
              <a:rPr lang="en-GB" sz="2400" dirty="0"/>
              <a:t> 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67E6785-681F-5AA0-B54B-4EE5B9CF578A}"/>
              </a:ext>
            </a:extLst>
          </p:cNvPr>
          <p:cNvSpPr txBox="1">
            <a:spLocks noChangeArrowheads="1"/>
          </p:cNvSpPr>
          <p:nvPr/>
        </p:nvSpPr>
        <p:spPr>
          <a:xfrm>
            <a:off x="552653" y="-55901"/>
            <a:ext cx="8640762" cy="981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000" dirty="0"/>
              <a:t>TOWS matrix</a:t>
            </a:r>
          </a:p>
        </p:txBody>
      </p:sp>
    </p:spTree>
    <p:extLst>
      <p:ext uri="{BB962C8B-B14F-4D97-AF65-F5344CB8AC3E}">
        <p14:creationId xmlns:p14="http://schemas.microsoft.com/office/powerpoint/2010/main" val="130527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CCF4-FABB-A150-1437-1BDC9313F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CB65D525-DCBC-052B-143B-3A52AB830B79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082667A8-60AB-C6F8-7408-3ED2C4D4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E1B51777-C9B0-7117-AB3F-8984FA00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8E3BA24-5987-1A81-F81E-B89D5FC030A9}"/>
              </a:ext>
            </a:extLst>
          </p:cNvPr>
          <p:cNvSpPr txBox="1">
            <a:spLocks/>
          </p:cNvSpPr>
          <p:nvPr/>
        </p:nvSpPr>
        <p:spPr>
          <a:xfrm>
            <a:off x="1207164" y="807896"/>
            <a:ext cx="4040188" cy="803275"/>
          </a:xfrm>
          <a:prstGeom prst="rect">
            <a:avLst/>
          </a:prstGeom>
          <a:solidFill>
            <a:schemeClr val="accent2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>
                <a:solidFill>
                  <a:schemeClr val="lt1"/>
                </a:solidFill>
              </a:rPr>
              <a:t>Time Horizon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9171D47-C0C9-47D6-D5C3-0724BEE6781F}"/>
              </a:ext>
            </a:extLst>
          </p:cNvPr>
          <p:cNvSpPr txBox="1">
            <a:spLocks/>
          </p:cNvSpPr>
          <p:nvPr/>
        </p:nvSpPr>
        <p:spPr>
          <a:xfrm>
            <a:off x="1207164" y="1611170"/>
            <a:ext cx="4040188" cy="4267200"/>
          </a:xfrm>
          <a:prstGeom prst="rect">
            <a:avLst/>
          </a:prstGeom>
          <a:solidFill>
            <a:schemeClr val="accent2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100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Horizons: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Short – 1-3 years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Medium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Long – 5+ years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Length of time horizon: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is industry-specific</a:t>
            </a:r>
          </a:p>
          <a:p>
            <a:pPr lvl="1"/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may vary by age or firm and its market stability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All plans are subject  to annual review</a:t>
            </a:r>
          </a:p>
          <a:p>
            <a:endParaRPr lang="en-US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  <a:p>
            <a:endParaRPr lang="en-US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83A169C-8CFE-15A9-4672-DA5415502A86}"/>
              </a:ext>
            </a:extLst>
          </p:cNvPr>
          <p:cNvSpPr txBox="1">
            <a:spLocks/>
          </p:cNvSpPr>
          <p:nvPr/>
        </p:nvSpPr>
        <p:spPr>
          <a:xfrm>
            <a:off x="5398164" y="772971"/>
            <a:ext cx="4495800" cy="803275"/>
          </a:xfrm>
          <a:prstGeom prst="rect">
            <a:avLst/>
          </a:prstGeom>
          <a:solidFill>
            <a:schemeClr val="accent2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lt1"/>
                </a:solidFill>
              </a:rPr>
              <a:t>Level in Organization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B266F3E7-5643-D7D4-A651-C11F5758EC15}"/>
              </a:ext>
            </a:extLst>
          </p:cNvPr>
          <p:cNvSpPr txBox="1">
            <a:spLocks/>
          </p:cNvSpPr>
          <p:nvPr/>
        </p:nvSpPr>
        <p:spPr>
          <a:xfrm>
            <a:off x="5398164" y="1611170"/>
            <a:ext cx="4495800" cy="4267200"/>
          </a:xfrm>
          <a:prstGeom prst="rect">
            <a:avLst/>
          </a:prstGeom>
          <a:solidFill>
            <a:schemeClr val="accent2"/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100" dirty="0">
              <a:solidFill>
                <a:srgbClr val="FFFFFF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Each organizational level has its own plan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Each level</a:t>
            </a:r>
            <a:r>
              <a:rPr lang="ja-JP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s plan is more specific than that of the level above</a:t>
            </a:r>
          </a:p>
          <a:p>
            <a:r>
              <a:rPr lang="en-US" altLang="en-US" dirty="0">
                <a:solidFill>
                  <a:srgbClr val="FFFFFF"/>
                </a:solidFill>
                <a:ea typeface="ＭＳ Ｐゴシック" panose="020B0600070205080204" pitchFamily="34" charset="-128"/>
              </a:rPr>
              <a:t>Functional areas within each level have their own specific plan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DA8690-9BB6-FCEE-81AF-4F9D56791547}"/>
              </a:ext>
            </a:extLst>
          </p:cNvPr>
          <p:cNvSpPr txBox="1">
            <a:spLocks/>
          </p:cNvSpPr>
          <p:nvPr/>
        </p:nvSpPr>
        <p:spPr>
          <a:xfrm>
            <a:off x="922417" y="-4622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ea typeface="ＭＳ Ｐゴシック" panose="020B0600070205080204" pitchFamily="34" charset="-128"/>
              </a:rPr>
              <a:t>Kinds of Strategic Plans</a:t>
            </a:r>
          </a:p>
        </p:txBody>
      </p:sp>
    </p:spTree>
    <p:extLst>
      <p:ext uri="{BB962C8B-B14F-4D97-AF65-F5344CB8AC3E}">
        <p14:creationId xmlns:p14="http://schemas.microsoft.com/office/powerpoint/2010/main" val="250306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BB8F-3FBB-F437-4445-382F5F3A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9034-8665-A8EC-987E-69949D9B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Any Questions</a:t>
            </a:r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6FB31A07-5F2E-B611-2F67-D9935FA6B34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A2C34B88-937E-EC03-9F44-8AC4A2A1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C10AD16A-D113-706F-3501-32ABC9D6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F72F2-BB52-641E-E549-317C7635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A710-A2EC-C0EC-49D5-025C941A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mission statement?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05DB-DFFB-FC2C-0DE0-4F9AC9F7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A mission statement is a written expression of the aims of the business.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en-US" dirty="0"/>
              <a:t>The mission statement draws together the </a:t>
            </a:r>
            <a:r>
              <a:rPr lang="en-GB" altLang="en-US" b="1" dirty="0"/>
              <a:t>purpose</a:t>
            </a:r>
            <a:r>
              <a:rPr lang="en-GB" altLang="en-US" dirty="0"/>
              <a:t>,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GB" altLang="en-US" b="1" dirty="0"/>
              <a:t>values</a:t>
            </a:r>
            <a:r>
              <a:rPr lang="en-GB" altLang="en-US" dirty="0"/>
              <a:t>, </a:t>
            </a:r>
            <a:r>
              <a:rPr lang="en-GB" altLang="en-US" b="1" dirty="0"/>
              <a:t>beliefs</a:t>
            </a:r>
            <a:r>
              <a:rPr lang="en-GB" altLang="en-US" dirty="0"/>
              <a:t> and </a:t>
            </a:r>
            <a:r>
              <a:rPr lang="en-GB" altLang="en-US" b="1" dirty="0"/>
              <a:t>non-financial goals </a:t>
            </a:r>
            <a:r>
              <a:rPr lang="en-GB" altLang="en-US" dirty="0"/>
              <a:t>of an</a:t>
            </a:r>
          </a:p>
          <a:p>
            <a:pPr marL="0" indent="0">
              <a:buNone/>
            </a:pPr>
            <a:endParaRPr lang="en-GB" altLang="en-US" b="1" dirty="0"/>
          </a:p>
          <a:p>
            <a:endParaRPr lang="en-GB" altLang="en-US" b="1" dirty="0"/>
          </a:p>
          <a:p>
            <a:r>
              <a:rPr lang="en-GB" altLang="en-US" b="1" dirty="0"/>
              <a:t>https://www.youtube.com/watch?v=tXsxuw3EpDM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F4158EAB-DF2F-516C-3D11-4E886F41ECC2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240C02AA-4AB0-3CF1-D2CD-37D09BC8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EF6078D2-B220-A047-A7A9-A59F4BDB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3449-449C-5628-9D29-72082C4F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D6E0-9F2F-C52D-F7AF-3A015E5C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4A7-2FAC-1CBA-C01C-46648AF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 are the long term goals of an organisation</a:t>
            </a:r>
          </a:p>
          <a:p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i="1" dirty="0"/>
              <a:t>“to ensure customer satisfaction”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GB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i="1" dirty="0"/>
              <a:t>“to deliver shareholder value”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A2CF972-C88C-D088-DB43-B7F46FE14139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E49DB0BC-FC1B-D2C5-D54A-F6588CB2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0B516674-5180-8B14-2DCC-6F698A6D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8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C817-A48C-BA8A-0152-B75CD3D7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0991-D872-E965-B492-2320490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7DB8-D53A-26CC-1FBA-9092EF4D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Objectives are medium term targets that act as</a:t>
            </a:r>
          </a:p>
          <a:p>
            <a:pPr>
              <a:defRPr/>
            </a:pPr>
            <a:r>
              <a:rPr lang="en-GB" dirty="0"/>
              <a:t>stepping stones to achieving the aims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“to achieve a return on equity of 16%”</a:t>
            </a:r>
          </a:p>
          <a:p>
            <a:pPr algn="r">
              <a:defRPr/>
            </a:pPr>
            <a:endParaRPr lang="en-GB" dirty="0"/>
          </a:p>
          <a:p>
            <a:r>
              <a:rPr lang="en-GB" dirty="0"/>
              <a:t>“to increase profits by 10% in 2025”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C0F23D7A-FEB7-152C-17FA-C9A9AD0C99A1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D565E70A-4D0F-E31F-8EE4-5D01DCCA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93D2C4C9-3FD4-C713-9613-26131DBC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3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5A0E-D2B3-AF72-D8F0-C334D2DE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DF31-ABEE-50F6-371B-D6CAC91F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1" y="44491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Set Corporate Objectives</a:t>
            </a:r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77D5AF15-0F17-DB85-C2CE-BF57F1A3678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317EE474-2443-46CB-563D-93EBA677B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352972BF-B5F7-F239-1EDC-AFEF30AB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1FE8736-E5FB-72C7-102A-65F5288AE57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916021" y="1294007"/>
            <a:ext cx="3694890" cy="45197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517922" algn="l"/>
              </a:tabLst>
            </a:pPr>
            <a:endParaRPr lang="en-US" altLang="en-US" sz="1050" dirty="0">
              <a:solidFill>
                <a:srgbClr val="FFFF00"/>
              </a:solidFill>
              <a:ea typeface="ＭＳ Ｐゴシック" panose="020B0600070205080204" pitchFamily="34" charset="-128"/>
            </a:endParaRPr>
          </a:p>
          <a:p>
            <a:pPr>
              <a:tabLst>
                <a:tab pos="517922" algn="l"/>
              </a:tabLst>
            </a:pPr>
            <a:r>
              <a:rPr lang="en-US" altLang="en-US" sz="1800" dirty="0">
                <a:ea typeface="ＭＳ Ｐゴシック" panose="020B0600070205080204" pitchFamily="34" charset="-128"/>
              </a:rPr>
              <a:t>Objectives</a:t>
            </a:r>
            <a:r>
              <a:rPr lang="en-US" altLang="en-US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tabLst>
                <a:tab pos="517922" algn="l"/>
              </a:tabLst>
            </a:pPr>
            <a:r>
              <a:rPr lang="en-US" altLang="en-US" sz="1800" dirty="0">
                <a:ea typeface="ＭＳ Ｐゴシック" panose="020B0600070205080204" pitchFamily="34" charset="-128"/>
              </a:rPr>
              <a:t>Direct the firm</a:t>
            </a:r>
            <a:r>
              <a:rPr lang="ja-JP" altLang="en-US" sz="1800" dirty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ea typeface="ＭＳ Ｐゴシック" panose="020B0600070205080204" pitchFamily="34" charset="-128"/>
              </a:rPr>
              <a:t>s course of action</a:t>
            </a:r>
          </a:p>
          <a:p>
            <a:pPr lvl="1">
              <a:tabLst>
                <a:tab pos="517922" algn="l"/>
              </a:tabLst>
            </a:pPr>
            <a:r>
              <a:rPr lang="en-US" altLang="en-US" sz="1800" dirty="0">
                <a:ea typeface="ＭＳ Ｐゴシック" panose="020B0600070205080204" pitchFamily="34" charset="-128"/>
              </a:rPr>
              <a:t>Maintain action within the mission</a:t>
            </a:r>
            <a:r>
              <a:rPr lang="ja-JP" altLang="en-US" sz="1800" dirty="0">
                <a:ea typeface="ＭＳ Ｐゴシック" panose="020B0600070205080204" pitchFamily="34" charset="-128"/>
              </a:rPr>
              <a:t>’</a:t>
            </a:r>
            <a:r>
              <a:rPr lang="en-US" altLang="ja-JP" sz="1800" dirty="0">
                <a:ea typeface="ＭＳ Ｐゴシック" panose="020B0600070205080204" pitchFamily="34" charset="-128"/>
              </a:rPr>
              <a:t>s boundaries</a:t>
            </a:r>
          </a:p>
          <a:p>
            <a:pPr lvl="1">
              <a:tabLst>
                <a:tab pos="517922" algn="l"/>
              </a:tabLst>
            </a:pPr>
            <a:r>
              <a:rPr lang="en-US" altLang="en-US" sz="1800" dirty="0">
                <a:ea typeface="ＭＳ Ｐゴシック" panose="020B0600070205080204" pitchFamily="34" charset="-128"/>
              </a:rPr>
              <a:t>Ensure the firm’s continuing existence</a:t>
            </a:r>
          </a:p>
          <a:p>
            <a:pPr>
              <a:tabLst>
                <a:tab pos="517922" algn="l"/>
              </a:tabLst>
            </a:pPr>
            <a:r>
              <a:rPr lang="en-US" altLang="en-US" sz="1800" dirty="0">
                <a:ea typeface="ＭＳ Ｐゴシック" panose="020B0600070205080204" pitchFamily="34" charset="-128"/>
              </a:rPr>
              <a:t>To implement an effective strategy, it is important to quantify objectives when possible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00DA55B-ED2A-615E-3996-46A5DEFC9863}"/>
              </a:ext>
            </a:extLst>
          </p:cNvPr>
          <p:cNvSpPr txBox="1">
            <a:spLocks/>
          </p:cNvSpPr>
          <p:nvPr/>
        </p:nvSpPr>
        <p:spPr>
          <a:xfrm>
            <a:off x="7441660" y="1294008"/>
            <a:ext cx="4186301" cy="45116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>
            <a:solidFill>
              <a:schemeClr val="bg1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 err="1">
                <a:ea typeface="ＭＳ Ｐゴシック" panose="020B0600070205080204" pitchFamily="34" charset="-128"/>
              </a:rPr>
              <a:t>Intel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s</a:t>
            </a:r>
            <a:r>
              <a:rPr lang="en-US" altLang="ja-JP" sz="1800" dirty="0">
                <a:ea typeface="ＭＳ Ｐゴシック" panose="020B0600070205080204" pitchFamily="34" charset="-128"/>
              </a:rPr>
              <a:t> Mission:</a:t>
            </a:r>
          </a:p>
          <a:p>
            <a:pPr lvl="1"/>
            <a:r>
              <a:rPr lang="ja-JP" altLang="en-US" sz="1800" dirty="0">
                <a:ea typeface="ＭＳ Ｐゴシック" panose="020B0600070205080204" pitchFamily="34" charset="-128"/>
              </a:rPr>
              <a:t>“</a:t>
            </a:r>
            <a:r>
              <a:rPr lang="en-US" altLang="ja-JP" sz="1800" dirty="0">
                <a:ea typeface="ＭＳ Ｐゴシック" panose="020B0600070205080204" pitchFamily="34" charset="-128"/>
              </a:rPr>
              <a:t>to delight our customers, employees, and shareholders by relentlessly delivering the platform and technology advancements that become essential to the way we work and live.</a:t>
            </a:r>
            <a:r>
              <a:rPr lang="ja-JP" altLang="en-US" sz="1800" dirty="0">
                <a:ea typeface="ＭＳ Ｐゴシック" panose="020B0600070205080204" pitchFamily="34" charset="-128"/>
              </a:rPr>
              <a:t>”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dirty="0" err="1">
                <a:ea typeface="ＭＳ Ｐゴシック" panose="020B0600070205080204" pitchFamily="34" charset="-128"/>
              </a:rPr>
              <a:t>Intel</a:t>
            </a:r>
            <a:r>
              <a:rPr lang="en-US" altLang="ja-JP" sz="1800" dirty="0" err="1">
                <a:ea typeface="ＭＳ Ｐゴシック" panose="020B0600070205080204" pitchFamily="34" charset="-128"/>
              </a:rPr>
              <a:t>s</a:t>
            </a:r>
            <a:r>
              <a:rPr lang="en-US" altLang="ja-JP" sz="1800" dirty="0">
                <a:ea typeface="ＭＳ Ｐゴシック" panose="020B0600070205080204" pitchFamily="34" charset="-128"/>
              </a:rPr>
              <a:t> Objectives:</a:t>
            </a:r>
          </a:p>
          <a:p>
            <a:pPr lvl="1">
              <a:buFont typeface="Century Schoolbook" panose="02040604050505020304" pitchFamily="18" charset="0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Extend our silicone and manufacturing </a:t>
            </a:r>
          </a:p>
          <a:p>
            <a:pPr lvl="1">
              <a:buFont typeface="Century Schoolbook" panose="02040604050505020304" pitchFamily="18" charset="0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Deliver unrivaled microprocessors and platforms</a:t>
            </a:r>
          </a:p>
          <a:p>
            <a:pPr lvl="1">
              <a:buFont typeface="Century Schoolbook" panose="02040604050505020304" pitchFamily="18" charset="0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Grow profitability worldwide</a:t>
            </a:r>
          </a:p>
          <a:p>
            <a:pPr lvl="1">
              <a:buFont typeface="Century Schoolbook" panose="02040604050505020304" pitchFamily="18" charset="0"/>
              <a:buAutoNum type="arabicPeriod"/>
            </a:pPr>
            <a:r>
              <a:rPr lang="en-US" altLang="en-US" sz="1800" dirty="0">
                <a:ea typeface="ＭＳ Ｐゴシック" panose="020B0600070205080204" pitchFamily="34" charset="-128"/>
              </a:rPr>
              <a:t>Excel in customer orientation</a:t>
            </a:r>
          </a:p>
        </p:txBody>
      </p:sp>
    </p:spTree>
    <p:extLst>
      <p:ext uri="{BB962C8B-B14F-4D97-AF65-F5344CB8AC3E}">
        <p14:creationId xmlns:p14="http://schemas.microsoft.com/office/powerpoint/2010/main" val="234449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DDBD-2090-F00D-3349-60E3AAE0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0D1E-E5C1-1EBA-ADE3-10E54943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Liberation Sans"/>
              </a:rPr>
              <a:t>What is Business For?</a:t>
            </a:r>
            <a:br>
              <a:rPr lang="en-US" sz="4400" b="1" dirty="0">
                <a:solidFill>
                  <a:srgbClr val="C00000"/>
                </a:solidFill>
                <a:latin typeface="Liberation Sans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C6AE-E1F2-D0F9-2F83-DEA8E76E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latin typeface="Liberation Sans"/>
              </a:rPr>
              <a:t>Every business has a unique purpose - typically this reflects the motives of the entrepreneurs who created these businesses </a:t>
            </a:r>
          </a:p>
          <a:p>
            <a:pPr marL="4318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88950" lvl="1">
              <a:spcBef>
                <a:spcPts val="600"/>
              </a:spcBef>
            </a:pPr>
            <a:r>
              <a:rPr lang="en-US" sz="1800" dirty="0">
                <a:latin typeface="Liberation Sans"/>
              </a:rPr>
              <a:t>E.g. Henry Ford (Ford Motor Company), Steve Jobs (Apple), Jack Ma (Alibaba) were each motivated by a distinct vision.</a:t>
            </a:r>
          </a:p>
          <a:p>
            <a:pPr marL="4318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1900" b="1" dirty="0">
                <a:latin typeface="Liberation Sans"/>
              </a:rPr>
              <a:t>Common to every business enterprise: the desire/need to </a:t>
            </a:r>
            <a:r>
              <a:rPr lang="en-US" sz="1900" b="1" u="sng" dirty="0">
                <a:latin typeface="Liberation Sans"/>
              </a:rPr>
              <a:t>create value</a:t>
            </a:r>
          </a:p>
          <a:p>
            <a:pPr marL="4318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GB" sz="1900" b="1" dirty="0">
                <a:latin typeface="Liberation Sans"/>
              </a:rPr>
              <a:t>Value is the monetary worth of a product. Value can also come from non-monetary sources e.g. feel good factor! Hence, the purpose of business is</a:t>
            </a:r>
          </a:p>
          <a:p>
            <a:pPr marL="889000" lvl="1" indent="-342900">
              <a:spcBef>
                <a:spcPts val="600"/>
              </a:spcBef>
              <a:buFont typeface="+mj-lt"/>
              <a:buAutoNum type="arabicParenR"/>
            </a:pPr>
            <a:r>
              <a:rPr lang="en-GB" sz="1900" b="1" dirty="0">
                <a:latin typeface="Liberation Sans"/>
              </a:rPr>
              <a:t>to create value for customers</a:t>
            </a:r>
          </a:p>
          <a:p>
            <a:pPr marL="889000" lvl="1" indent="-342900">
              <a:spcBef>
                <a:spcPts val="600"/>
              </a:spcBef>
              <a:buFont typeface="+mj-lt"/>
              <a:buAutoNum type="arabicParenR"/>
            </a:pPr>
            <a:r>
              <a:rPr lang="en-GB" sz="1900" b="1" dirty="0">
                <a:latin typeface="Liberation Sans"/>
              </a:rPr>
              <a:t>to appropriate some of that value in the form of profit—in order to ensure the survival of the firm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6723D484-40E6-41CF-C5AE-351AE8069A62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DC777954-4207-BD3D-6404-5F5C3137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5D335574-CE82-0572-41F3-0FFA0114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8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B272-3F5B-A4C3-D42D-01682BB2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3625-FEA2-750E-3FEB-798CD8F8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Vision and Strategy</a:t>
            </a:r>
            <a:endParaRPr lang="en-GB" sz="5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0B7D9F4-D541-8108-322A-E71128C1019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rt orange tower">
            <a:extLst>
              <a:ext uri="{FF2B5EF4-FFF2-40B4-BE49-F238E27FC236}">
                <a16:creationId xmlns:a16="http://schemas.microsoft.com/office/drawing/2014/main" id="{383A55A4-B8EC-C18C-6A0B-FA841D40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79638" y="5363376"/>
            <a:ext cx="548323" cy="1494624"/>
          </a:xfrm>
          <a:prstGeom prst="rect">
            <a:avLst/>
          </a:prstGeom>
        </p:spPr>
      </p:pic>
      <p:pic>
        <p:nvPicPr>
          <p:cNvPr id="6" name="Small White Logo" descr="Small WU logo">
            <a:extLst>
              <a:ext uri="{FF2B5EF4-FFF2-40B4-BE49-F238E27FC236}">
                <a16:creationId xmlns:a16="http://schemas.microsoft.com/office/drawing/2014/main" id="{6EA3AA7B-2826-3BB6-D6ED-12F3F174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7" name="Picture 5" descr="This graphic is explained in the accompanying text">
            <a:extLst>
              <a:ext uri="{FF2B5EF4-FFF2-40B4-BE49-F238E27FC236}">
                <a16:creationId xmlns:a16="http://schemas.microsoft.com/office/drawing/2014/main" id="{3F979FF5-88F4-5579-A8B7-E54C372694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704080" y="1530359"/>
            <a:ext cx="600940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42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5494</TotalTime>
  <Words>1667</Words>
  <Application>Microsoft Office PowerPoint</Application>
  <PresentationFormat>Widescreen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Aptos</vt:lpstr>
      <vt:lpstr>Aptos Display</vt:lpstr>
      <vt:lpstr>Arial</vt:lpstr>
      <vt:lpstr>Calibri</vt:lpstr>
      <vt:lpstr>Century Gothic</vt:lpstr>
      <vt:lpstr>Century Schoolbook</vt:lpstr>
      <vt:lpstr>Liberation Sans</vt:lpstr>
      <vt:lpstr>Wingdings</vt:lpstr>
      <vt:lpstr>Wingdings 2</vt:lpstr>
      <vt:lpstr>Office Theme</vt:lpstr>
      <vt:lpstr>BUS7C1 CORPORATE STRATEGY AND INTERNATIONAL MANAGEMENT</vt:lpstr>
      <vt:lpstr>By the end of today you will…</vt:lpstr>
      <vt:lpstr>Vision and values</vt:lpstr>
      <vt:lpstr>What is a mission statement?</vt:lpstr>
      <vt:lpstr>Aims</vt:lpstr>
      <vt:lpstr>Objectives</vt:lpstr>
      <vt:lpstr>Set Corporate Objectives</vt:lpstr>
      <vt:lpstr>What is Business For? </vt:lpstr>
      <vt:lpstr>Vision and Strategy</vt:lpstr>
      <vt:lpstr>Vision is a Critical Driver</vt:lpstr>
      <vt:lpstr>Purpose of aims and objectives</vt:lpstr>
      <vt:lpstr>What is Competitive Advantage?</vt:lpstr>
      <vt:lpstr>What is Competitive advantage?</vt:lpstr>
      <vt:lpstr>Porter’s 5 Forces of Competitive Positioning </vt:lpstr>
      <vt:lpstr>Porters 5 forces </vt:lpstr>
      <vt:lpstr>Value for Whom? Shareholders vs Stakeholders </vt:lpstr>
      <vt:lpstr>Values and Principles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Wrexham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Kayleigh Cottam</dc:creator>
  <cp:lastModifiedBy>Kayleigh Cottam</cp:lastModifiedBy>
  <cp:revision>2</cp:revision>
  <dcterms:created xsi:type="dcterms:W3CDTF">2025-01-30T13:16:47Z</dcterms:created>
  <dcterms:modified xsi:type="dcterms:W3CDTF">2025-02-03T08:51:43Z</dcterms:modified>
</cp:coreProperties>
</file>