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78" r:id="rId8"/>
    <p:sldId id="277" r:id="rId9"/>
    <p:sldId id="276" r:id="rId10"/>
    <p:sldId id="275" r:id="rId11"/>
    <p:sldId id="274" r:id="rId12"/>
    <p:sldId id="273" r:id="rId13"/>
    <p:sldId id="272" r:id="rId14"/>
    <p:sldId id="262" r:id="rId15"/>
    <p:sldId id="271" r:id="rId16"/>
    <p:sldId id="270" r:id="rId17"/>
    <p:sldId id="269" r:id="rId18"/>
    <p:sldId id="268" r:id="rId19"/>
    <p:sldId id="267" r:id="rId20"/>
    <p:sldId id="266" r:id="rId21"/>
    <p:sldId id="265" r:id="rId22"/>
    <p:sldId id="263" r:id="rId23"/>
    <p:sldId id="264"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065"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8E1C1-03F7-4EF0-8966-677BB6FEC731}" type="datetimeFigureOut">
              <a:rPr lang="en-GB" smtClean="0"/>
              <a:t>09/02/2025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7B2E9-F3B7-44D2-9279-338409B1551C}" type="slidenum">
              <a:rPr lang="en-GB" smtClean="0"/>
              <a:t>‹#›</a:t>
            </a:fld>
            <a:endParaRPr lang="en-GB"/>
          </a:p>
        </p:txBody>
      </p:sp>
    </p:spTree>
    <p:extLst>
      <p:ext uri="{BB962C8B-B14F-4D97-AF65-F5344CB8AC3E}">
        <p14:creationId xmlns:p14="http://schemas.microsoft.com/office/powerpoint/2010/main" val="382397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happened under the old close innovation model is the revenue started to shrink, and this is because of the previously stated reason “ the commodity trap”. </a:t>
            </a:r>
          </a:p>
          <a:p>
            <a:r>
              <a:rPr lang="en-GB" dirty="0"/>
              <a:t>At the same time the internal development cost starts to increase. Leaving the companies in a very vulnerable situation or making the business unattractive . We have </a:t>
            </a:r>
            <a:r>
              <a:rPr lang="en-GB" dirty="0" err="1"/>
              <a:t>know</a:t>
            </a:r>
            <a:r>
              <a:rPr lang="en-GB" dirty="0"/>
              <a:t> some companies have disappeared such as Kodak. </a:t>
            </a:r>
          </a:p>
          <a:p>
            <a:r>
              <a:rPr lang="en-GB" dirty="0"/>
              <a:t>Nevertheless under the open Model where companies develop and collaborate or rely other or sell some innovation this might lead to another source of income or revenue. And make the business attractive again. </a:t>
            </a:r>
          </a:p>
          <a:p>
            <a:endParaRPr lang="en-GB" dirty="0"/>
          </a:p>
        </p:txBody>
      </p:sp>
      <p:sp>
        <p:nvSpPr>
          <p:cNvPr id="4" name="Slide Number Placeholder 3"/>
          <p:cNvSpPr>
            <a:spLocks noGrp="1"/>
          </p:cNvSpPr>
          <p:nvPr>
            <p:ph type="sldNum" sz="quarter" idx="5"/>
          </p:nvPr>
        </p:nvSpPr>
        <p:spPr/>
        <p:txBody>
          <a:bodyPr/>
          <a:lstStyle/>
          <a:p>
            <a:fld id="{6807B2E9-F3B7-44D2-9279-338409B1551C}" type="slidenum">
              <a:rPr lang="en-GB" smtClean="0"/>
              <a:t>14</a:t>
            </a:fld>
            <a:endParaRPr lang="en-GB"/>
          </a:p>
        </p:txBody>
      </p:sp>
    </p:spTree>
    <p:extLst>
      <p:ext uri="{BB962C8B-B14F-4D97-AF65-F5344CB8AC3E}">
        <p14:creationId xmlns:p14="http://schemas.microsoft.com/office/powerpoint/2010/main" val="185232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8885-0027-0682-50E6-C63811B1AEB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CBF7B3F-B0DA-9655-FDBD-2112A5BA6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BC33096-E22D-FD8C-124B-683BEB090FA2}"/>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4CE6919B-D8A7-F551-9ED0-5D809EE18C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81FBFC-BAAC-D716-EC93-CA9EEE498B33}"/>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171128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5EE4-AA33-EA31-EC3E-8D4EE7ADAE5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8B050CF-5E73-E930-20A0-72FD87C7AA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3F85AD6-5039-D436-E8D1-E082AF6796F7}"/>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F21B74B5-6CF5-C4B3-54BA-F5748F668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83EB09-04A3-D548-DCEA-0AAD58435988}"/>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108179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C21476-6156-756A-5053-F3081403D40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D6DD301-D17C-9A5A-C603-D692B3A999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01E0C1-6BF3-856A-8C28-346CCDC280BC}"/>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A4F3EBF9-F46C-2044-99A3-0AD20AAB6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27E871-2F9A-F1CB-D3B0-21C4CF9E034D}"/>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379328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1A5F-FA1E-D88D-0B54-41AFC8ADB12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E4BD7F-83A1-29C6-595B-BF2D25D4A8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4C15B36-4781-4FF9-7AFB-DACB92C1CE43}"/>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EE151102-EEA1-D77A-A384-A8483CADF1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2CC069-6AD2-94C8-5332-50D8FE738532}"/>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212931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81DC-3745-AF4C-03AA-CF0AF36EF69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74B101A-AB07-514F-BEF4-30CC419CBB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BC6406-F2BC-5633-607D-108E9B380644}"/>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F4C5EB8B-5720-7A1E-C36F-5FBFCF06EA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BB5775-5065-86D1-A06F-78013D117F3A}"/>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252034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00EF-18CD-8734-45D0-241F6D9926E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8DC4576-FA13-6CB7-0988-01F42BE89CC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7D89EC7-422F-9BE5-2C36-EF42D9400A6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B72571B-4322-E58F-6B1A-731550065BE5}"/>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6" name="Footer Placeholder 5">
            <a:extLst>
              <a:ext uri="{FF2B5EF4-FFF2-40B4-BE49-F238E27FC236}">
                <a16:creationId xmlns:a16="http://schemas.microsoft.com/office/drawing/2014/main" id="{889DDDCC-A4F4-0568-D092-C0384FE922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264096-63A1-AB4F-1526-FE432C42F6FE}"/>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55501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4717-7FD0-FAD1-CB33-39D1BA12045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0CC2F2-8CD4-8E73-99F1-F3D848712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97B065-9597-DF46-4495-54511B1747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B279338-4AFA-471B-038B-C3969DB6B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B6B3763-6E69-CEF8-B898-5535436CB7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F1E17B3-5F3E-8779-B6FB-6AF400CB2F8B}"/>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8" name="Footer Placeholder 7">
            <a:extLst>
              <a:ext uri="{FF2B5EF4-FFF2-40B4-BE49-F238E27FC236}">
                <a16:creationId xmlns:a16="http://schemas.microsoft.com/office/drawing/2014/main" id="{928499A1-A1AE-F4CB-CED6-AAAF37C7FE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89B3FD-8A1E-77E8-8284-4973E98DD943}"/>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382016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258D-2F56-0D37-F7DD-3D22738FFB5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957C662-CF4A-1D72-9B55-07AC561D03D3}"/>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4" name="Footer Placeholder 3">
            <a:extLst>
              <a:ext uri="{FF2B5EF4-FFF2-40B4-BE49-F238E27FC236}">
                <a16:creationId xmlns:a16="http://schemas.microsoft.com/office/drawing/2014/main" id="{F877F491-F8E9-74B1-B16E-7CA1143451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BDA673C-4454-D5A9-C556-F9042E95A6B6}"/>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88149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9CA71-EC33-87A6-FEE9-D7061F08186E}"/>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3" name="Footer Placeholder 2">
            <a:extLst>
              <a:ext uri="{FF2B5EF4-FFF2-40B4-BE49-F238E27FC236}">
                <a16:creationId xmlns:a16="http://schemas.microsoft.com/office/drawing/2014/main" id="{AD69B01D-7AD9-B86E-9845-7201414B70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65F197-06B3-443E-6DC6-FDF3335DB0CC}"/>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134735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1734-B6FE-A7FF-0F46-155CBBF8A2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368A29-BB3C-91C2-A993-202D7F0FC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8D6C8F7-0514-CDDE-6F06-60A3BBA0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E93B90-8350-A8A5-2FAD-DA5BF35BF2E7}"/>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6" name="Footer Placeholder 5">
            <a:extLst>
              <a:ext uri="{FF2B5EF4-FFF2-40B4-BE49-F238E27FC236}">
                <a16:creationId xmlns:a16="http://schemas.microsoft.com/office/drawing/2014/main" id="{CB5DA186-F37E-F2EF-3892-E30D46257F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66A2DE-A2FA-6890-B9CD-74E0131FDCD0}"/>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255172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18D-4667-21CD-1116-6FAD0467071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AC32CE1-8476-49E8-E982-21658547C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B0897-C121-E620-3F80-918D7FEBA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645179-1196-3049-5B60-2A3E6F2C43B6}"/>
              </a:ext>
            </a:extLst>
          </p:cNvPr>
          <p:cNvSpPr>
            <a:spLocks noGrp="1"/>
          </p:cNvSpPr>
          <p:nvPr>
            <p:ph type="dt" sz="half" idx="10"/>
          </p:nvPr>
        </p:nvSpPr>
        <p:spPr/>
        <p:txBody>
          <a:bodyPr/>
          <a:lstStyle/>
          <a:p>
            <a:fld id="{BD0A174A-73E5-4B74-B561-E6C07731165F}" type="datetimeFigureOut">
              <a:rPr lang="en-GB" smtClean="0"/>
              <a:t>09/02/2025</a:t>
            </a:fld>
            <a:endParaRPr lang="en-GB"/>
          </a:p>
        </p:txBody>
      </p:sp>
      <p:sp>
        <p:nvSpPr>
          <p:cNvPr id="6" name="Footer Placeholder 5">
            <a:extLst>
              <a:ext uri="{FF2B5EF4-FFF2-40B4-BE49-F238E27FC236}">
                <a16:creationId xmlns:a16="http://schemas.microsoft.com/office/drawing/2014/main" id="{1B78B9CE-B047-B49E-A95A-D608CFC043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F1F86C-16B5-9A75-B163-B77CFDFEE950}"/>
              </a:ext>
            </a:extLst>
          </p:cNvPr>
          <p:cNvSpPr>
            <a:spLocks noGrp="1"/>
          </p:cNvSpPr>
          <p:nvPr>
            <p:ph type="sldNum" sz="quarter" idx="12"/>
          </p:nvPr>
        </p:nvSpPr>
        <p:spPr/>
        <p:txBody>
          <a:bodyPr/>
          <a:lstStyle/>
          <a:p>
            <a:fld id="{41B9BC44-FBA7-4010-9766-231393F1ACF6}" type="slidenum">
              <a:rPr lang="en-GB" smtClean="0"/>
              <a:t>‹#›</a:t>
            </a:fld>
            <a:endParaRPr lang="en-GB"/>
          </a:p>
        </p:txBody>
      </p:sp>
    </p:spTree>
    <p:extLst>
      <p:ext uri="{BB962C8B-B14F-4D97-AF65-F5344CB8AC3E}">
        <p14:creationId xmlns:p14="http://schemas.microsoft.com/office/powerpoint/2010/main" val="36183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7E5918-B2C1-414F-BDE4-BD985EF27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A2443D1-2CF1-CF43-75B8-D1705638E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38C1043-B4FC-1A87-C91B-7D6F3DA43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0A174A-73E5-4B74-B561-E6C07731165F}" type="datetimeFigureOut">
              <a:rPr lang="en-GB" smtClean="0"/>
              <a:t>09/02/2025</a:t>
            </a:fld>
            <a:endParaRPr lang="en-GB"/>
          </a:p>
        </p:txBody>
      </p:sp>
      <p:sp>
        <p:nvSpPr>
          <p:cNvPr id="5" name="Footer Placeholder 4">
            <a:extLst>
              <a:ext uri="{FF2B5EF4-FFF2-40B4-BE49-F238E27FC236}">
                <a16:creationId xmlns:a16="http://schemas.microsoft.com/office/drawing/2014/main" id="{3E9CFB9C-C260-9E2E-9ADF-1F26F3438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9154753-86F3-3A88-198C-6C200B7CF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B9BC44-FBA7-4010-9766-231393F1ACF6}" type="slidenum">
              <a:rPr lang="en-GB" smtClean="0"/>
              <a:t>‹#›</a:t>
            </a:fld>
            <a:endParaRPr lang="en-GB"/>
          </a:p>
        </p:txBody>
      </p:sp>
    </p:spTree>
    <p:extLst>
      <p:ext uri="{BB962C8B-B14F-4D97-AF65-F5344CB8AC3E}">
        <p14:creationId xmlns:p14="http://schemas.microsoft.com/office/powerpoint/2010/main" val="132495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75E9-4D1B-B7F4-64A6-92D4C7D5FF7F}"/>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1708608-AB75-DBC3-4737-252FFDABE644}"/>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9827FC39-F149-F905-B102-557BFA228FA2}"/>
              </a:ext>
            </a:extLst>
          </p:cNvPr>
          <p:cNvSpPr/>
          <p:nvPr/>
        </p:nvSpPr>
        <p:spPr>
          <a:xfrm>
            <a:off x="-52539" y="0"/>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range tall tower">
            <a:extLst>
              <a:ext uri="{FF2B5EF4-FFF2-40B4-BE49-F238E27FC236}">
                <a16:creationId xmlns:a16="http://schemas.microsoft.com/office/drawing/2014/main" id="{94B28B8F-75CB-C5AF-4574-F55C4C1F670D}"/>
              </a:ext>
            </a:extLst>
          </p:cNvPr>
          <p:cNvPicPr>
            <a:picLocks noChangeAspect="1"/>
          </p:cNvPicPr>
          <p:nvPr/>
        </p:nvPicPr>
        <p:blipFill>
          <a:blip r:embed="rId2"/>
          <a:srcRect/>
          <a:stretch/>
        </p:blipFill>
        <p:spPr>
          <a:xfrm>
            <a:off x="714605" y="649480"/>
            <a:ext cx="676364" cy="6208520"/>
          </a:xfrm>
          <a:prstGeom prst="rect">
            <a:avLst/>
          </a:prstGeom>
        </p:spPr>
      </p:pic>
      <p:pic>
        <p:nvPicPr>
          <p:cNvPr id="6" name="Picture 5" descr="Orange asbract">
            <a:extLst>
              <a:ext uri="{FF2B5EF4-FFF2-40B4-BE49-F238E27FC236}">
                <a16:creationId xmlns:a16="http://schemas.microsoft.com/office/drawing/2014/main" id="{C990590C-5D01-9746-2B39-2F7AFDE1C664}"/>
              </a:ext>
            </a:extLst>
          </p:cNvPr>
          <p:cNvPicPr>
            <a:picLocks noChangeAspect="1"/>
          </p:cNvPicPr>
          <p:nvPr/>
        </p:nvPicPr>
        <p:blipFill rotWithShape="1">
          <a:blip r:embed="rId3"/>
          <a:srcRect t="11996" r="12326"/>
          <a:stretch/>
        </p:blipFill>
        <p:spPr>
          <a:xfrm>
            <a:off x="8774268" y="19150"/>
            <a:ext cx="3417732" cy="4720990"/>
          </a:xfrm>
          <a:prstGeom prst="rect">
            <a:avLst/>
          </a:prstGeom>
        </p:spPr>
      </p:pic>
      <p:pic>
        <p:nvPicPr>
          <p:cNvPr id="7" name="Navy Shape Logo" descr="Navy building shape holder">
            <a:extLst>
              <a:ext uri="{FF2B5EF4-FFF2-40B4-BE49-F238E27FC236}">
                <a16:creationId xmlns:a16="http://schemas.microsoft.com/office/drawing/2014/main" id="{624681BF-D4A7-69FA-4875-40DAB758C67D}"/>
              </a:ext>
            </a:extLst>
          </p:cNvPr>
          <p:cNvPicPr>
            <a:picLocks noChangeAspect="1"/>
          </p:cNvPicPr>
          <p:nvPr/>
        </p:nvPicPr>
        <p:blipFill>
          <a:blip r:embed="rId4"/>
          <a:stretch>
            <a:fillRect/>
          </a:stretch>
        </p:blipFill>
        <p:spPr>
          <a:xfrm>
            <a:off x="6356196" y="2398676"/>
            <a:ext cx="5835804" cy="4505361"/>
          </a:xfrm>
          <a:prstGeom prst="rect">
            <a:avLst/>
          </a:prstGeom>
        </p:spPr>
      </p:pic>
      <p:pic>
        <p:nvPicPr>
          <p:cNvPr id="8" name="White Large Logo" descr="White Wrexham University logo">
            <a:extLst>
              <a:ext uri="{FF2B5EF4-FFF2-40B4-BE49-F238E27FC236}">
                <a16:creationId xmlns:a16="http://schemas.microsoft.com/office/drawing/2014/main" id="{69C5449B-B980-30E0-E889-599A36216970}"/>
              </a:ext>
            </a:extLst>
          </p:cNvPr>
          <p:cNvPicPr>
            <a:picLocks noChangeAspect="1"/>
          </p:cNvPicPr>
          <p:nvPr/>
        </p:nvPicPr>
        <p:blipFill>
          <a:blip r:embed="rId5"/>
          <a:stretch>
            <a:fillRect/>
          </a:stretch>
        </p:blipFill>
        <p:spPr>
          <a:xfrm>
            <a:off x="7481990" y="4961420"/>
            <a:ext cx="4084539" cy="902972"/>
          </a:xfrm>
          <a:prstGeom prst="rect">
            <a:avLst/>
          </a:prstGeom>
        </p:spPr>
      </p:pic>
      <p:sp>
        <p:nvSpPr>
          <p:cNvPr id="9" name="Title 1">
            <a:extLst>
              <a:ext uri="{FF2B5EF4-FFF2-40B4-BE49-F238E27FC236}">
                <a16:creationId xmlns:a16="http://schemas.microsoft.com/office/drawing/2014/main" id="{6A85FE92-55F8-06E9-3F36-0EF018BC3304}"/>
              </a:ext>
            </a:extLst>
          </p:cNvPr>
          <p:cNvSpPr txBox="1">
            <a:spLocks/>
          </p:cNvSpPr>
          <p:nvPr/>
        </p:nvSpPr>
        <p:spPr>
          <a:xfrm>
            <a:off x="1524000" y="466928"/>
            <a:ext cx="5820383" cy="3696509"/>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atin typeface="Arial" panose="020B0604020202020204" pitchFamily="34" charset="0"/>
                <a:cs typeface="Arial" panose="020B0604020202020204" pitchFamily="34" charset="0"/>
              </a:rPr>
              <a:t>BUS7C1</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CORPORATE STRATEGY AND INTERNATIONAL MANAGEMENT</a:t>
            </a:r>
            <a:endParaRPr lang="en-GB" dirty="0"/>
          </a:p>
        </p:txBody>
      </p:sp>
      <p:sp>
        <p:nvSpPr>
          <p:cNvPr id="10" name="Subtitle 2">
            <a:extLst>
              <a:ext uri="{FF2B5EF4-FFF2-40B4-BE49-F238E27FC236}">
                <a16:creationId xmlns:a16="http://schemas.microsoft.com/office/drawing/2014/main" id="{81B77F71-C677-8CDF-6B2D-9AA6B246BE29}"/>
              </a:ext>
            </a:extLst>
          </p:cNvPr>
          <p:cNvSpPr txBox="1">
            <a:spLocks/>
          </p:cNvSpPr>
          <p:nvPr/>
        </p:nvSpPr>
        <p:spPr>
          <a:xfrm>
            <a:off x="1557230" y="4682837"/>
            <a:ext cx="4084024"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Lecture 3 -</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9183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B928F-E3C6-3CEA-C2AB-28310317B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27AC2-98FA-CF0D-8252-00EE605ADFBD}"/>
              </a:ext>
            </a:extLst>
          </p:cNvPr>
          <p:cNvSpPr>
            <a:spLocks noGrp="1"/>
          </p:cNvSpPr>
          <p:nvPr>
            <p:ph type="title"/>
          </p:nvPr>
        </p:nvSpPr>
        <p:spPr/>
        <p:txBody>
          <a:bodyPr/>
          <a:lstStyle/>
          <a:p>
            <a:pPr algn="ctr"/>
            <a:r>
              <a:rPr lang="en-GB" altLang="en-US" dirty="0"/>
              <a:t>Redundant capabilities</a:t>
            </a:r>
            <a:br>
              <a:rPr lang="en-GB" altLang="en-US" dirty="0"/>
            </a:br>
            <a:endParaRPr lang="en-GB" dirty="0"/>
          </a:p>
        </p:txBody>
      </p:sp>
      <p:sp>
        <p:nvSpPr>
          <p:cNvPr id="5" name="Navy Footer Strip" descr="Footer navy">
            <a:extLst>
              <a:ext uri="{FF2B5EF4-FFF2-40B4-BE49-F238E27FC236}">
                <a16:creationId xmlns:a16="http://schemas.microsoft.com/office/drawing/2014/main" id="{3D6C7B06-8F3F-85D7-407A-4E7B4D37C9D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8A8511FA-C13E-4348-D3F9-CC0903A96C89}"/>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74382904-A4B0-833D-9C6C-D3B928955407}"/>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64F3533F-36F7-5742-2DDB-32F078BC011B}"/>
              </a:ext>
            </a:extLst>
          </p:cNvPr>
          <p:cNvSpPr txBox="1">
            <a:spLocks/>
          </p:cNvSpPr>
          <p:nvPr/>
        </p:nvSpPr>
        <p:spPr>
          <a:xfrm>
            <a:off x="583190" y="1552277"/>
            <a:ext cx="10781496" cy="3095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04800" indent="-304800"/>
            <a:r>
              <a:rPr lang="en-GB" altLang="en-US" dirty="0"/>
              <a:t>Capabilities, however effective in the past, can become less relevant as industries evolve and change.</a:t>
            </a:r>
          </a:p>
          <a:p>
            <a:pPr marL="304800" indent="-304800"/>
            <a:r>
              <a:rPr lang="en-GB" altLang="en-US" dirty="0"/>
              <a:t>Such ‘capabilities’ can become </a:t>
            </a:r>
            <a:r>
              <a:rPr lang="en-GB" altLang="en-US" b="1" i="1" dirty="0"/>
              <a:t>‘rigidities’</a:t>
            </a:r>
            <a:r>
              <a:rPr lang="en-GB" altLang="en-US" i="1" dirty="0"/>
              <a:t> </a:t>
            </a:r>
            <a:r>
              <a:rPr lang="en-GB" altLang="en-US" dirty="0"/>
              <a:t>that inhibit change and become a weakness.</a:t>
            </a:r>
          </a:p>
        </p:txBody>
      </p:sp>
    </p:spTree>
    <p:extLst>
      <p:ext uri="{BB962C8B-B14F-4D97-AF65-F5344CB8AC3E}">
        <p14:creationId xmlns:p14="http://schemas.microsoft.com/office/powerpoint/2010/main" val="61012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40AF7-8CB6-94A4-F398-FB1D42319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0E2D2-83F8-B955-2A58-71EB18EA9F04}"/>
              </a:ext>
            </a:extLst>
          </p:cNvPr>
          <p:cNvSpPr>
            <a:spLocks noGrp="1"/>
          </p:cNvSpPr>
          <p:nvPr>
            <p:ph type="title"/>
          </p:nvPr>
        </p:nvSpPr>
        <p:spPr/>
        <p:txBody>
          <a:bodyPr/>
          <a:lstStyle/>
          <a:p>
            <a:pPr algn="ctr"/>
            <a:r>
              <a:rPr lang="en-US" dirty="0"/>
              <a:t>Task</a:t>
            </a:r>
            <a:endParaRPr lang="en-GB" dirty="0"/>
          </a:p>
        </p:txBody>
      </p:sp>
      <p:sp>
        <p:nvSpPr>
          <p:cNvPr id="5" name="Navy Footer Strip" descr="Footer navy">
            <a:extLst>
              <a:ext uri="{FF2B5EF4-FFF2-40B4-BE49-F238E27FC236}">
                <a16:creationId xmlns:a16="http://schemas.microsoft.com/office/drawing/2014/main" id="{D3B15A13-F4D8-5C42-C88C-8A159A4EF48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AB9D630E-E86A-6943-EBC9-7C70E5E1B7B8}"/>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F6D01994-9AE9-6960-B31A-92648CB31696}"/>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TextBox 2">
            <a:extLst>
              <a:ext uri="{FF2B5EF4-FFF2-40B4-BE49-F238E27FC236}">
                <a16:creationId xmlns:a16="http://schemas.microsoft.com/office/drawing/2014/main" id="{B90D2753-FD4E-02C2-1BA3-03FFD425D5FA}"/>
              </a:ext>
            </a:extLst>
          </p:cNvPr>
          <p:cNvSpPr txBox="1"/>
          <p:nvPr/>
        </p:nvSpPr>
        <p:spPr>
          <a:xfrm>
            <a:off x="1155639" y="2027481"/>
            <a:ext cx="837593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Wrexham University </a:t>
            </a:r>
            <a:endParaRPr lang="en-US" dirty="0"/>
          </a:p>
          <a:p>
            <a:endParaRPr lang="en-US" dirty="0"/>
          </a:p>
          <a:p>
            <a:r>
              <a:rPr lang="en-US" dirty="0">
                <a:latin typeface="Arial"/>
                <a:cs typeface="Arial"/>
              </a:rPr>
              <a:t>What might the redundant capabilities of WU be?</a:t>
            </a:r>
          </a:p>
          <a:p>
            <a:endParaRPr lang="en-US" dirty="0">
              <a:latin typeface="Arial"/>
              <a:cs typeface="Arial"/>
            </a:endParaRPr>
          </a:p>
          <a:p>
            <a:r>
              <a:rPr lang="en-US" dirty="0">
                <a:latin typeface="Arial"/>
                <a:cs typeface="Arial"/>
              </a:rPr>
              <a:t>Discuss with the person next to you</a:t>
            </a:r>
            <a:endParaRPr lang="en-US" dirty="0"/>
          </a:p>
        </p:txBody>
      </p:sp>
    </p:spTree>
    <p:extLst>
      <p:ext uri="{BB962C8B-B14F-4D97-AF65-F5344CB8AC3E}">
        <p14:creationId xmlns:p14="http://schemas.microsoft.com/office/powerpoint/2010/main" val="1902306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E201F-48CF-6E85-E473-DDD8F4DB2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4F180E-D760-B8D1-33C9-BFC1A1CF99A3}"/>
              </a:ext>
            </a:extLst>
          </p:cNvPr>
          <p:cNvSpPr>
            <a:spLocks noGrp="1"/>
          </p:cNvSpPr>
          <p:nvPr>
            <p:ph type="title"/>
          </p:nvPr>
        </p:nvSpPr>
        <p:spPr>
          <a:xfrm>
            <a:off x="838200" y="94298"/>
            <a:ext cx="10515600" cy="1325563"/>
          </a:xfrm>
        </p:spPr>
        <p:txBody>
          <a:bodyPr/>
          <a:lstStyle/>
          <a:p>
            <a:pPr algn="ctr"/>
            <a:r>
              <a:rPr lang="en-GB" altLang="en-US" sz="4400" b="1" dirty="0">
                <a:latin typeface="+mj-lt"/>
              </a:rPr>
              <a:t>The value chain</a:t>
            </a:r>
            <a:endParaRPr lang="en-GB" dirty="0"/>
          </a:p>
        </p:txBody>
      </p:sp>
      <p:sp>
        <p:nvSpPr>
          <p:cNvPr id="5" name="Navy Footer Strip" descr="Footer navy">
            <a:extLst>
              <a:ext uri="{FF2B5EF4-FFF2-40B4-BE49-F238E27FC236}">
                <a16:creationId xmlns:a16="http://schemas.microsoft.com/office/drawing/2014/main" id="{3E2E9543-ACE3-8527-1502-8135A5CC0C2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805D0A08-F0A1-5D2C-C2E4-59D3FDA5A3A9}"/>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6DA76113-BD12-01D2-839F-5F1DFC43A487}"/>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3" name="Picture 13">
            <a:extLst>
              <a:ext uri="{FF2B5EF4-FFF2-40B4-BE49-F238E27FC236}">
                <a16:creationId xmlns:a16="http://schemas.microsoft.com/office/drawing/2014/main" id="{71A79443-9E00-2DFE-4468-D8053DFFD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113" y="1131251"/>
            <a:ext cx="10521310"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01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AC148-D16F-F776-988A-A6A45C305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CCC4E-6F72-9C26-422A-548D8090C9C8}"/>
              </a:ext>
            </a:extLst>
          </p:cNvPr>
          <p:cNvSpPr>
            <a:spLocks noGrp="1"/>
          </p:cNvSpPr>
          <p:nvPr>
            <p:ph type="title"/>
          </p:nvPr>
        </p:nvSpPr>
        <p:spPr/>
        <p:txBody>
          <a:bodyPr/>
          <a:lstStyle/>
          <a:p>
            <a:pPr algn="ctr"/>
            <a:r>
              <a:rPr lang="en-GB" altLang="en-US" dirty="0"/>
              <a:t>Technology Development </a:t>
            </a:r>
            <a:br>
              <a:rPr lang="en-GB" altLang="en-US" dirty="0"/>
            </a:br>
            <a:endParaRPr lang="en-GB" dirty="0"/>
          </a:p>
        </p:txBody>
      </p:sp>
      <p:sp>
        <p:nvSpPr>
          <p:cNvPr id="5" name="Navy Footer Strip" descr="Footer navy">
            <a:extLst>
              <a:ext uri="{FF2B5EF4-FFF2-40B4-BE49-F238E27FC236}">
                <a16:creationId xmlns:a16="http://schemas.microsoft.com/office/drawing/2014/main" id="{5B91D7D1-0924-D32C-3D73-DD1AB0972753}"/>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7C76DC1C-79A3-C44E-0231-01F24134A3D2}"/>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EE93CAFD-40EE-AE53-8C87-C8C06FDDE824}"/>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75CDAD27-8820-404D-FFAC-3B9B49F6A41D}"/>
              </a:ext>
            </a:extLst>
          </p:cNvPr>
          <p:cNvSpPr txBox="1">
            <a:spLocks/>
          </p:cNvSpPr>
          <p:nvPr/>
        </p:nvSpPr>
        <p:spPr>
          <a:xfrm>
            <a:off x="234841" y="1195114"/>
            <a:ext cx="8145679" cy="1173623"/>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ltLang="en-US" sz="3000" dirty="0"/>
              <a:t>	</a:t>
            </a:r>
            <a:endParaRPr lang="en-GB" altLang="en-US" sz="3000" b="1" i="1" dirty="0"/>
          </a:p>
          <a:p>
            <a:r>
              <a:rPr lang="en-GB" altLang="en-US" sz="3000" dirty="0"/>
              <a:t>Innovation: Open innovation and avoiding commodity trap </a:t>
            </a:r>
          </a:p>
          <a:p>
            <a:r>
              <a:rPr lang="en-GB" altLang="en-US" sz="3000" dirty="0"/>
              <a:t>  </a:t>
            </a:r>
          </a:p>
        </p:txBody>
      </p:sp>
      <p:sp>
        <p:nvSpPr>
          <p:cNvPr id="4" name="TextBox 3">
            <a:extLst>
              <a:ext uri="{FF2B5EF4-FFF2-40B4-BE49-F238E27FC236}">
                <a16:creationId xmlns:a16="http://schemas.microsoft.com/office/drawing/2014/main" id="{705C3DDD-64D4-D8C8-730E-F7BE5894DDD8}"/>
              </a:ext>
            </a:extLst>
          </p:cNvPr>
          <p:cNvSpPr txBox="1">
            <a:spLocks noChangeArrowheads="1"/>
          </p:cNvSpPr>
          <p:nvPr/>
        </p:nvSpPr>
        <p:spPr bwMode="auto">
          <a:xfrm>
            <a:off x="698886" y="2186186"/>
            <a:ext cx="8458200" cy="41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defRPr>
                <a:solidFill>
                  <a:schemeClr val="bg1"/>
                </a:solidFill>
                <a:latin typeface="Arial" charset="0"/>
                <a:ea typeface="MS PGothic" charset="-128"/>
              </a:defRPr>
            </a:lvl1pPr>
            <a:lvl2pPr>
              <a:defRPr>
                <a:solidFill>
                  <a:schemeClr val="bg1"/>
                </a:solidFill>
                <a:latin typeface="Arial" charset="0"/>
                <a:ea typeface="MS PGothic" charset="-128"/>
              </a:defRPr>
            </a:lvl2pPr>
            <a:lvl3pPr>
              <a:defRPr>
                <a:solidFill>
                  <a:schemeClr val="bg1"/>
                </a:solidFill>
                <a:latin typeface="Arial" charset="0"/>
                <a:ea typeface="MS PGothic" charset="-128"/>
              </a:defRPr>
            </a:lvl3pPr>
            <a:lvl4pPr>
              <a:defRPr>
                <a:solidFill>
                  <a:schemeClr val="bg1"/>
                </a:solidFill>
                <a:latin typeface="Arial" charset="0"/>
                <a:ea typeface="MS PGothic" charset="-128"/>
              </a:defRPr>
            </a:lvl4pPr>
            <a:lvl5pPr>
              <a:defRPr>
                <a:solidFill>
                  <a:schemeClr val="bg1"/>
                </a:solidFill>
                <a:latin typeface="Arial" charset="0"/>
                <a:ea typeface="MS PGothic" charset="-128"/>
              </a:defRPr>
            </a:lvl5pPr>
            <a:lvl6pPr marL="2514600" indent="-228600" defTabSz="449263" eaLnBrk="0" fontAlgn="base" hangingPunct="0">
              <a:spcBef>
                <a:spcPct val="0"/>
              </a:spcBef>
              <a:spcAft>
                <a:spcPct val="0"/>
              </a:spcAft>
              <a:defRPr>
                <a:solidFill>
                  <a:schemeClr val="bg1"/>
                </a:solidFill>
                <a:latin typeface="Arial" charset="0"/>
                <a:ea typeface="MS PGothic" charset="-128"/>
              </a:defRPr>
            </a:lvl6pPr>
            <a:lvl7pPr marL="2971800" indent="-228600" defTabSz="449263" eaLnBrk="0" fontAlgn="base" hangingPunct="0">
              <a:spcBef>
                <a:spcPct val="0"/>
              </a:spcBef>
              <a:spcAft>
                <a:spcPct val="0"/>
              </a:spcAft>
              <a:defRPr>
                <a:solidFill>
                  <a:schemeClr val="bg1"/>
                </a:solidFill>
                <a:latin typeface="Arial" charset="0"/>
                <a:ea typeface="MS PGothic" charset="-128"/>
              </a:defRPr>
            </a:lvl7pPr>
            <a:lvl8pPr marL="3429000" indent="-228600" defTabSz="449263" eaLnBrk="0" fontAlgn="base" hangingPunct="0">
              <a:spcBef>
                <a:spcPct val="0"/>
              </a:spcBef>
              <a:spcAft>
                <a:spcPct val="0"/>
              </a:spcAft>
              <a:defRPr>
                <a:solidFill>
                  <a:schemeClr val="bg1"/>
                </a:solidFill>
                <a:latin typeface="Arial" charset="0"/>
                <a:ea typeface="MS PGothic" charset="-128"/>
              </a:defRPr>
            </a:lvl8pPr>
            <a:lvl9pPr marL="3886200" indent="-228600" defTabSz="449263" eaLnBrk="0" fontAlgn="base" hangingPunct="0">
              <a:spcBef>
                <a:spcPct val="0"/>
              </a:spcBef>
              <a:spcAft>
                <a:spcPct val="0"/>
              </a:spcAft>
              <a:defRPr>
                <a:solidFill>
                  <a:schemeClr val="bg1"/>
                </a:solidFill>
                <a:latin typeface="Arial" charset="0"/>
                <a:ea typeface="MS PGothic" charset="-128"/>
              </a:defRPr>
            </a:lvl9pPr>
          </a:lstStyle>
          <a:p>
            <a:pPr eaLnBrk="1" hangingPunct="1">
              <a:spcBef>
                <a:spcPct val="20000"/>
              </a:spcBef>
              <a:buFontTx/>
              <a:buChar char="•"/>
            </a:pPr>
            <a:r>
              <a:rPr lang="en-GB" altLang="en-US" sz="2400" dirty="0">
                <a:solidFill>
                  <a:schemeClr val="tx1"/>
                </a:solidFill>
              </a:rPr>
              <a:t>Manufacturing and business process knowledge are widely </a:t>
            </a:r>
          </a:p>
          <a:p>
            <a:pPr marL="0" indent="0" eaLnBrk="1" hangingPunct="1">
              <a:spcBef>
                <a:spcPct val="20000"/>
              </a:spcBef>
            </a:pPr>
            <a:r>
              <a:rPr lang="en-GB" altLang="en-US" sz="2400" dirty="0">
                <a:solidFill>
                  <a:schemeClr val="tx1"/>
                </a:solidFill>
              </a:rPr>
              <a:t>distributed. </a:t>
            </a:r>
          </a:p>
          <a:p>
            <a:pPr marL="0" indent="0" eaLnBrk="1" hangingPunct="1">
              <a:spcBef>
                <a:spcPct val="20000"/>
              </a:spcBef>
            </a:pPr>
            <a:r>
              <a:rPr lang="en-GB" altLang="en-US" dirty="0">
                <a:solidFill>
                  <a:schemeClr val="tx1"/>
                </a:solidFill>
              </a:rPr>
              <a:t>- Hard to differentiate products and sustain the differentiation. </a:t>
            </a:r>
          </a:p>
          <a:p>
            <a:pPr marL="342900" indent="-342900" eaLnBrk="1" hangingPunct="1">
              <a:spcBef>
                <a:spcPct val="20000"/>
              </a:spcBef>
              <a:buFont typeface="Arial" panose="020B0604020202020204" pitchFamily="34" charset="0"/>
              <a:buChar char="•"/>
            </a:pPr>
            <a:r>
              <a:rPr lang="en-GB" altLang="en-US" sz="2400" dirty="0">
                <a:solidFill>
                  <a:schemeClr val="tx1"/>
                </a:solidFill>
              </a:rPr>
              <a:t>Manufacturing is moving to global </a:t>
            </a:r>
          </a:p>
          <a:p>
            <a:pPr marL="0" indent="0" eaLnBrk="1" hangingPunct="1">
              <a:spcBef>
                <a:spcPct val="20000"/>
              </a:spcBef>
            </a:pPr>
            <a:r>
              <a:rPr lang="en-GB" altLang="en-US" sz="2400" dirty="0">
                <a:solidFill>
                  <a:schemeClr val="tx1"/>
                </a:solidFill>
              </a:rPr>
              <a:t> </a:t>
            </a:r>
            <a:r>
              <a:rPr lang="en-GB" altLang="en-US" dirty="0">
                <a:solidFill>
                  <a:schemeClr val="tx1"/>
                </a:solidFill>
              </a:rPr>
              <a:t>-In the areas with very low cost, lots could be done in high quality. </a:t>
            </a:r>
          </a:p>
          <a:p>
            <a:pPr marL="0" indent="0" eaLnBrk="1" hangingPunct="1">
              <a:spcBef>
                <a:spcPct val="20000"/>
              </a:spcBef>
            </a:pPr>
            <a:r>
              <a:rPr lang="en-GB" altLang="en-US" dirty="0">
                <a:solidFill>
                  <a:schemeClr val="tx1"/>
                </a:solidFill>
              </a:rPr>
              <a:t>-Pressure to produce and sell on the basis of cost, not value. </a:t>
            </a:r>
          </a:p>
          <a:p>
            <a:pPr marL="342900" indent="-342900" eaLnBrk="1" hangingPunct="1">
              <a:spcBef>
                <a:spcPct val="20000"/>
              </a:spcBef>
              <a:buFont typeface="Arial" panose="020B0604020202020204" pitchFamily="34" charset="0"/>
              <a:buChar char="•"/>
            </a:pPr>
            <a:r>
              <a:rPr lang="en-GB" altLang="en-US" sz="2400" dirty="0">
                <a:solidFill>
                  <a:schemeClr val="tx1"/>
                </a:solidFill>
              </a:rPr>
              <a:t>Shrinking product life cycle </a:t>
            </a:r>
          </a:p>
          <a:p>
            <a:pPr marL="0" indent="0" eaLnBrk="1" hangingPunct="1">
              <a:spcBef>
                <a:spcPct val="20000"/>
              </a:spcBef>
            </a:pPr>
            <a:r>
              <a:rPr lang="en-GB" altLang="en-US" dirty="0">
                <a:solidFill>
                  <a:schemeClr val="tx1"/>
                </a:solidFill>
              </a:rPr>
              <a:t>- Product become obsolete quickly, putting a lot of new pressure to innovate </a:t>
            </a:r>
          </a:p>
          <a:p>
            <a:pPr marL="0" indent="0" eaLnBrk="1" hangingPunct="1">
              <a:spcBef>
                <a:spcPct val="20000"/>
              </a:spcBef>
            </a:pPr>
            <a:endParaRPr lang="en-GB" altLang="en-US" sz="2400" dirty="0">
              <a:solidFill>
                <a:schemeClr val="tx1"/>
              </a:solidFill>
            </a:endParaRPr>
          </a:p>
          <a:p>
            <a:pPr marL="0" indent="0" eaLnBrk="1" hangingPunct="1">
              <a:spcBef>
                <a:spcPct val="20000"/>
              </a:spcBef>
            </a:pPr>
            <a:endParaRPr lang="en-GB" altLang="en-US" sz="2400" dirty="0">
              <a:solidFill>
                <a:schemeClr val="tx1"/>
              </a:solidFill>
            </a:endParaRPr>
          </a:p>
        </p:txBody>
      </p:sp>
    </p:spTree>
    <p:extLst>
      <p:ext uri="{BB962C8B-B14F-4D97-AF65-F5344CB8AC3E}">
        <p14:creationId xmlns:p14="http://schemas.microsoft.com/office/powerpoint/2010/main" val="178769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10000-982E-7549-CD4B-E37A6D5CBB93}"/>
            </a:ext>
          </a:extLst>
        </p:cNvPr>
        <p:cNvGrpSpPr/>
        <p:nvPr/>
      </p:nvGrpSpPr>
      <p:grpSpPr>
        <a:xfrm>
          <a:off x="0" y="0"/>
          <a:ext cx="0" cy="0"/>
          <a:chOff x="0" y="0"/>
          <a:chExt cx="0" cy="0"/>
        </a:xfrm>
      </p:grpSpPr>
      <p:sp>
        <p:nvSpPr>
          <p:cNvPr id="5" name="Navy Footer Strip" descr="Footer navy">
            <a:extLst>
              <a:ext uri="{FF2B5EF4-FFF2-40B4-BE49-F238E27FC236}">
                <a16:creationId xmlns:a16="http://schemas.microsoft.com/office/drawing/2014/main" id="{F76A750A-37B1-D724-FF67-8ABDDC96F45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7C51816F-BA4E-8E66-F204-849FE76B8BCE}"/>
              </a:ext>
            </a:extLst>
          </p:cNvPr>
          <p:cNvPicPr>
            <a:picLocks noChangeAspect="1"/>
          </p:cNvPicPr>
          <p:nvPr/>
        </p:nvPicPr>
        <p:blipFill>
          <a:blip r:embed="rId3"/>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F00F22DD-7745-E18E-6FC1-AC15AA747D1A}"/>
              </a:ext>
            </a:extLst>
          </p:cNvPr>
          <p:cNvPicPr>
            <a:picLocks noChangeAspect="1"/>
          </p:cNvPicPr>
          <p:nvPr/>
        </p:nvPicPr>
        <p:blipFill>
          <a:blip r:embed="rId4"/>
          <a:stretch>
            <a:fillRect/>
          </a:stretch>
        </p:blipFill>
        <p:spPr>
          <a:xfrm>
            <a:off x="534811" y="6217213"/>
            <a:ext cx="1801495" cy="397654"/>
          </a:xfrm>
          <a:prstGeom prst="rect">
            <a:avLst/>
          </a:prstGeom>
        </p:spPr>
      </p:pic>
      <p:cxnSp>
        <p:nvCxnSpPr>
          <p:cNvPr id="3" name="Straight Connector 2">
            <a:extLst>
              <a:ext uri="{FF2B5EF4-FFF2-40B4-BE49-F238E27FC236}">
                <a16:creationId xmlns:a16="http://schemas.microsoft.com/office/drawing/2014/main" id="{F1F136CA-D490-5224-77B6-DE8355B7D2AA}"/>
              </a:ext>
            </a:extLst>
          </p:cNvPr>
          <p:cNvCxnSpPr>
            <a:cxnSpLocks/>
          </p:cNvCxnSpPr>
          <p:nvPr/>
        </p:nvCxnSpPr>
        <p:spPr>
          <a:xfrm>
            <a:off x="2389414" y="900887"/>
            <a:ext cx="0" cy="4834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FC8872C3-CF94-BDC1-3121-881D7544EDC5}"/>
              </a:ext>
            </a:extLst>
          </p:cNvPr>
          <p:cNvCxnSpPr/>
          <p:nvPr/>
        </p:nvCxnSpPr>
        <p:spPr>
          <a:xfrm>
            <a:off x="2389414" y="3117767"/>
            <a:ext cx="6016032"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03075E7-56E6-A81B-7101-7BF0FD23ACC1}"/>
              </a:ext>
            </a:extLst>
          </p:cNvPr>
          <p:cNvSpPr txBox="1"/>
          <p:nvPr/>
        </p:nvSpPr>
        <p:spPr>
          <a:xfrm>
            <a:off x="1946030" y="446218"/>
            <a:ext cx="1441938" cy="307777"/>
          </a:xfrm>
          <a:prstGeom prst="rect">
            <a:avLst/>
          </a:prstGeom>
          <a:noFill/>
        </p:spPr>
        <p:txBody>
          <a:bodyPr wrap="square" rtlCol="0">
            <a:spAutoFit/>
          </a:bodyPr>
          <a:lstStyle/>
          <a:p>
            <a:r>
              <a:rPr lang="en-GB" sz="1400" dirty="0"/>
              <a:t>Revenue</a:t>
            </a:r>
          </a:p>
        </p:txBody>
      </p:sp>
      <p:sp>
        <p:nvSpPr>
          <p:cNvPr id="9" name="Rectangle 8">
            <a:extLst>
              <a:ext uri="{FF2B5EF4-FFF2-40B4-BE49-F238E27FC236}">
                <a16:creationId xmlns:a16="http://schemas.microsoft.com/office/drawing/2014/main" id="{748B1DA5-5A90-FD2B-D501-97F8F5AA30F6}"/>
              </a:ext>
            </a:extLst>
          </p:cNvPr>
          <p:cNvSpPr/>
          <p:nvPr/>
        </p:nvSpPr>
        <p:spPr>
          <a:xfrm>
            <a:off x="2723541" y="2055883"/>
            <a:ext cx="983219" cy="106029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400"/>
          </a:p>
        </p:txBody>
      </p:sp>
      <p:sp>
        <p:nvSpPr>
          <p:cNvPr id="10" name="Rectangle 9">
            <a:extLst>
              <a:ext uri="{FF2B5EF4-FFF2-40B4-BE49-F238E27FC236}">
                <a16:creationId xmlns:a16="http://schemas.microsoft.com/office/drawing/2014/main" id="{4C9A4E5E-FC6E-05F9-68DC-0C838FB4916D}"/>
              </a:ext>
            </a:extLst>
          </p:cNvPr>
          <p:cNvSpPr/>
          <p:nvPr/>
        </p:nvSpPr>
        <p:spPr>
          <a:xfrm>
            <a:off x="2723541" y="3144068"/>
            <a:ext cx="983219" cy="10655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400"/>
          </a:p>
        </p:txBody>
      </p:sp>
      <p:sp>
        <p:nvSpPr>
          <p:cNvPr id="11" name="Rectangle 10">
            <a:extLst>
              <a:ext uri="{FF2B5EF4-FFF2-40B4-BE49-F238E27FC236}">
                <a16:creationId xmlns:a16="http://schemas.microsoft.com/office/drawing/2014/main" id="{1BBC7AB0-601C-7890-D969-9029556C3F35}"/>
              </a:ext>
            </a:extLst>
          </p:cNvPr>
          <p:cNvSpPr/>
          <p:nvPr/>
        </p:nvSpPr>
        <p:spPr>
          <a:xfrm>
            <a:off x="4247150" y="2425008"/>
            <a:ext cx="983219" cy="6416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400"/>
          </a:p>
        </p:txBody>
      </p:sp>
      <p:sp>
        <p:nvSpPr>
          <p:cNvPr id="12" name="Rectangle 11">
            <a:extLst>
              <a:ext uri="{FF2B5EF4-FFF2-40B4-BE49-F238E27FC236}">
                <a16:creationId xmlns:a16="http://schemas.microsoft.com/office/drawing/2014/main" id="{809697DA-0B77-951B-9D40-AE6F89D2AFCE}"/>
              </a:ext>
            </a:extLst>
          </p:cNvPr>
          <p:cNvSpPr/>
          <p:nvPr/>
        </p:nvSpPr>
        <p:spPr>
          <a:xfrm>
            <a:off x="4247150" y="3168908"/>
            <a:ext cx="983219" cy="14236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400"/>
          </a:p>
        </p:txBody>
      </p:sp>
      <p:sp>
        <p:nvSpPr>
          <p:cNvPr id="13" name="Rectangle 12">
            <a:extLst>
              <a:ext uri="{FF2B5EF4-FFF2-40B4-BE49-F238E27FC236}">
                <a16:creationId xmlns:a16="http://schemas.microsoft.com/office/drawing/2014/main" id="{7E8FA995-1E49-2ABB-0523-7CFC4150E5ED}"/>
              </a:ext>
            </a:extLst>
          </p:cNvPr>
          <p:cNvSpPr/>
          <p:nvPr/>
        </p:nvSpPr>
        <p:spPr>
          <a:xfrm>
            <a:off x="5978416" y="2420482"/>
            <a:ext cx="983219" cy="64162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sz="1400"/>
          </a:p>
        </p:txBody>
      </p:sp>
      <p:sp>
        <p:nvSpPr>
          <p:cNvPr id="14" name="Rectangle 13">
            <a:extLst>
              <a:ext uri="{FF2B5EF4-FFF2-40B4-BE49-F238E27FC236}">
                <a16:creationId xmlns:a16="http://schemas.microsoft.com/office/drawing/2014/main" id="{FFF00717-2895-BD55-EBE9-EF4CD3553E41}"/>
              </a:ext>
            </a:extLst>
          </p:cNvPr>
          <p:cNvSpPr/>
          <p:nvPr/>
        </p:nvSpPr>
        <p:spPr>
          <a:xfrm>
            <a:off x="5978416" y="3168908"/>
            <a:ext cx="983219" cy="106554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sz="1400"/>
          </a:p>
        </p:txBody>
      </p:sp>
      <p:sp>
        <p:nvSpPr>
          <p:cNvPr id="15" name="Rectangle 14">
            <a:extLst>
              <a:ext uri="{FF2B5EF4-FFF2-40B4-BE49-F238E27FC236}">
                <a16:creationId xmlns:a16="http://schemas.microsoft.com/office/drawing/2014/main" id="{01299F1A-0FF4-8866-563D-59BE8EFAB209}"/>
              </a:ext>
            </a:extLst>
          </p:cNvPr>
          <p:cNvSpPr/>
          <p:nvPr/>
        </p:nvSpPr>
        <p:spPr>
          <a:xfrm>
            <a:off x="5978416" y="2055884"/>
            <a:ext cx="983219" cy="3057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400"/>
          </a:p>
        </p:txBody>
      </p:sp>
      <p:sp>
        <p:nvSpPr>
          <p:cNvPr id="16" name="Rectangle 15">
            <a:extLst>
              <a:ext uri="{FF2B5EF4-FFF2-40B4-BE49-F238E27FC236}">
                <a16:creationId xmlns:a16="http://schemas.microsoft.com/office/drawing/2014/main" id="{070DF6A5-425D-94A8-C848-2EFCE592F1B7}"/>
              </a:ext>
            </a:extLst>
          </p:cNvPr>
          <p:cNvSpPr/>
          <p:nvPr/>
        </p:nvSpPr>
        <p:spPr>
          <a:xfrm>
            <a:off x="5978415" y="1341838"/>
            <a:ext cx="983219" cy="3057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400"/>
          </a:p>
        </p:txBody>
      </p:sp>
      <p:sp>
        <p:nvSpPr>
          <p:cNvPr id="17" name="Rectangle 16">
            <a:extLst>
              <a:ext uri="{FF2B5EF4-FFF2-40B4-BE49-F238E27FC236}">
                <a16:creationId xmlns:a16="http://schemas.microsoft.com/office/drawing/2014/main" id="{B982917F-6BCA-51D0-7C03-4E198092539A}"/>
              </a:ext>
            </a:extLst>
          </p:cNvPr>
          <p:cNvSpPr/>
          <p:nvPr/>
        </p:nvSpPr>
        <p:spPr>
          <a:xfrm>
            <a:off x="5978416" y="1706436"/>
            <a:ext cx="983219" cy="3057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400"/>
          </a:p>
        </p:txBody>
      </p:sp>
      <p:sp>
        <p:nvSpPr>
          <p:cNvPr id="18" name="TextBox 17">
            <a:extLst>
              <a:ext uri="{FF2B5EF4-FFF2-40B4-BE49-F238E27FC236}">
                <a16:creationId xmlns:a16="http://schemas.microsoft.com/office/drawing/2014/main" id="{7F3BE8B8-D94E-8377-F9D1-DC14E8F53BFD}"/>
              </a:ext>
            </a:extLst>
          </p:cNvPr>
          <p:cNvSpPr txBox="1"/>
          <p:nvPr/>
        </p:nvSpPr>
        <p:spPr>
          <a:xfrm>
            <a:off x="4287589" y="2519836"/>
            <a:ext cx="1441938" cy="307777"/>
          </a:xfrm>
          <a:prstGeom prst="rect">
            <a:avLst/>
          </a:prstGeom>
          <a:noFill/>
        </p:spPr>
        <p:txBody>
          <a:bodyPr wrap="square" rtlCol="0">
            <a:spAutoFit/>
          </a:bodyPr>
          <a:lstStyle/>
          <a:p>
            <a:r>
              <a:rPr lang="en-GB" sz="1400" dirty="0"/>
              <a:t>Revenue</a:t>
            </a:r>
          </a:p>
        </p:txBody>
      </p:sp>
      <p:sp>
        <p:nvSpPr>
          <p:cNvPr id="19" name="TextBox 18">
            <a:extLst>
              <a:ext uri="{FF2B5EF4-FFF2-40B4-BE49-F238E27FC236}">
                <a16:creationId xmlns:a16="http://schemas.microsoft.com/office/drawing/2014/main" id="{85F09BFD-34E3-650A-E25B-0B217B48C243}"/>
              </a:ext>
            </a:extLst>
          </p:cNvPr>
          <p:cNvSpPr txBox="1"/>
          <p:nvPr/>
        </p:nvSpPr>
        <p:spPr>
          <a:xfrm>
            <a:off x="5984642" y="2534085"/>
            <a:ext cx="1441938" cy="307777"/>
          </a:xfrm>
          <a:prstGeom prst="rect">
            <a:avLst/>
          </a:prstGeom>
          <a:noFill/>
        </p:spPr>
        <p:txBody>
          <a:bodyPr wrap="square" rtlCol="0">
            <a:spAutoFit/>
          </a:bodyPr>
          <a:lstStyle/>
          <a:p>
            <a:r>
              <a:rPr lang="en-GB" sz="1400" dirty="0"/>
              <a:t>Revenue</a:t>
            </a:r>
          </a:p>
        </p:txBody>
      </p:sp>
      <p:sp>
        <p:nvSpPr>
          <p:cNvPr id="20" name="TextBox 19">
            <a:extLst>
              <a:ext uri="{FF2B5EF4-FFF2-40B4-BE49-F238E27FC236}">
                <a16:creationId xmlns:a16="http://schemas.microsoft.com/office/drawing/2014/main" id="{B7D53C28-FB2C-D20D-FD9D-009DC834D6F7}"/>
              </a:ext>
            </a:extLst>
          </p:cNvPr>
          <p:cNvSpPr txBox="1"/>
          <p:nvPr/>
        </p:nvSpPr>
        <p:spPr>
          <a:xfrm>
            <a:off x="5978414" y="2019195"/>
            <a:ext cx="1441938" cy="307777"/>
          </a:xfrm>
          <a:prstGeom prst="rect">
            <a:avLst/>
          </a:prstGeom>
          <a:noFill/>
        </p:spPr>
        <p:txBody>
          <a:bodyPr wrap="square" rtlCol="0">
            <a:spAutoFit/>
          </a:bodyPr>
          <a:lstStyle/>
          <a:p>
            <a:r>
              <a:rPr lang="en-GB" sz="1400" dirty="0"/>
              <a:t>Royalties </a:t>
            </a:r>
          </a:p>
        </p:txBody>
      </p:sp>
      <p:sp>
        <p:nvSpPr>
          <p:cNvPr id="21" name="TextBox 20">
            <a:extLst>
              <a:ext uri="{FF2B5EF4-FFF2-40B4-BE49-F238E27FC236}">
                <a16:creationId xmlns:a16="http://schemas.microsoft.com/office/drawing/2014/main" id="{287960DF-3C0C-E814-4730-193B24FBEAE8}"/>
              </a:ext>
            </a:extLst>
          </p:cNvPr>
          <p:cNvSpPr txBox="1"/>
          <p:nvPr/>
        </p:nvSpPr>
        <p:spPr>
          <a:xfrm>
            <a:off x="2749838" y="2475902"/>
            <a:ext cx="1441938" cy="307777"/>
          </a:xfrm>
          <a:prstGeom prst="rect">
            <a:avLst/>
          </a:prstGeom>
          <a:noFill/>
        </p:spPr>
        <p:txBody>
          <a:bodyPr wrap="square" rtlCol="0">
            <a:spAutoFit/>
          </a:bodyPr>
          <a:lstStyle/>
          <a:p>
            <a:r>
              <a:rPr lang="en-GB" sz="1400" dirty="0"/>
              <a:t>Revenue</a:t>
            </a:r>
          </a:p>
        </p:txBody>
      </p:sp>
      <p:sp>
        <p:nvSpPr>
          <p:cNvPr id="22" name="TextBox 21">
            <a:extLst>
              <a:ext uri="{FF2B5EF4-FFF2-40B4-BE49-F238E27FC236}">
                <a16:creationId xmlns:a16="http://schemas.microsoft.com/office/drawing/2014/main" id="{381C09EA-B2AF-6FED-ACC8-7462E77A1770}"/>
              </a:ext>
            </a:extLst>
          </p:cNvPr>
          <p:cNvSpPr txBox="1"/>
          <p:nvPr/>
        </p:nvSpPr>
        <p:spPr>
          <a:xfrm>
            <a:off x="5984642" y="1710328"/>
            <a:ext cx="1441938" cy="307777"/>
          </a:xfrm>
          <a:prstGeom prst="rect">
            <a:avLst/>
          </a:prstGeom>
          <a:noFill/>
        </p:spPr>
        <p:txBody>
          <a:bodyPr wrap="square" rtlCol="0">
            <a:spAutoFit/>
          </a:bodyPr>
          <a:lstStyle/>
          <a:p>
            <a:r>
              <a:rPr lang="en-GB" sz="1400" dirty="0"/>
              <a:t>Spin-Offs</a:t>
            </a:r>
          </a:p>
        </p:txBody>
      </p:sp>
      <p:sp>
        <p:nvSpPr>
          <p:cNvPr id="23" name="TextBox 22">
            <a:extLst>
              <a:ext uri="{FF2B5EF4-FFF2-40B4-BE49-F238E27FC236}">
                <a16:creationId xmlns:a16="http://schemas.microsoft.com/office/drawing/2014/main" id="{3BA3C712-4DCC-C20C-F188-DDECAD3A6FCF}"/>
              </a:ext>
            </a:extLst>
          </p:cNvPr>
          <p:cNvSpPr txBox="1"/>
          <p:nvPr/>
        </p:nvSpPr>
        <p:spPr>
          <a:xfrm>
            <a:off x="5935876" y="1351359"/>
            <a:ext cx="1441938" cy="276999"/>
          </a:xfrm>
          <a:prstGeom prst="rect">
            <a:avLst/>
          </a:prstGeom>
          <a:noFill/>
        </p:spPr>
        <p:txBody>
          <a:bodyPr wrap="square" rtlCol="0">
            <a:spAutoFit/>
          </a:bodyPr>
          <a:lstStyle/>
          <a:p>
            <a:r>
              <a:rPr lang="en-GB" sz="1200" dirty="0"/>
              <a:t>New Business </a:t>
            </a:r>
          </a:p>
        </p:txBody>
      </p:sp>
      <p:sp>
        <p:nvSpPr>
          <p:cNvPr id="24" name="TextBox 23">
            <a:extLst>
              <a:ext uri="{FF2B5EF4-FFF2-40B4-BE49-F238E27FC236}">
                <a16:creationId xmlns:a16="http://schemas.microsoft.com/office/drawing/2014/main" id="{FD97FE4D-9EBE-70DE-F925-070E6EDE09A9}"/>
              </a:ext>
            </a:extLst>
          </p:cNvPr>
          <p:cNvSpPr txBox="1"/>
          <p:nvPr/>
        </p:nvSpPr>
        <p:spPr>
          <a:xfrm>
            <a:off x="7525836" y="1647888"/>
            <a:ext cx="1441938" cy="307777"/>
          </a:xfrm>
          <a:prstGeom prst="rect">
            <a:avLst/>
          </a:prstGeom>
          <a:noFill/>
        </p:spPr>
        <p:txBody>
          <a:bodyPr wrap="square" rtlCol="0">
            <a:spAutoFit/>
          </a:bodyPr>
          <a:lstStyle/>
          <a:p>
            <a:r>
              <a:rPr lang="en-GB" sz="1400" dirty="0"/>
              <a:t>New Revenues </a:t>
            </a:r>
          </a:p>
        </p:txBody>
      </p:sp>
      <p:sp>
        <p:nvSpPr>
          <p:cNvPr id="25" name="Right Brace 24">
            <a:extLst>
              <a:ext uri="{FF2B5EF4-FFF2-40B4-BE49-F238E27FC236}">
                <a16:creationId xmlns:a16="http://schemas.microsoft.com/office/drawing/2014/main" id="{8D2BFE59-D83A-5B3F-0E70-89CF6AC90597}"/>
              </a:ext>
            </a:extLst>
          </p:cNvPr>
          <p:cNvSpPr/>
          <p:nvPr/>
        </p:nvSpPr>
        <p:spPr>
          <a:xfrm>
            <a:off x="7060890" y="1341837"/>
            <a:ext cx="106827" cy="96883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0A19360D-7C8C-62CD-3BE1-98D68A1FF2A9}"/>
              </a:ext>
            </a:extLst>
          </p:cNvPr>
          <p:cNvSpPr txBox="1"/>
          <p:nvPr/>
        </p:nvSpPr>
        <p:spPr>
          <a:xfrm>
            <a:off x="2703313" y="727132"/>
            <a:ext cx="1441938" cy="523220"/>
          </a:xfrm>
          <a:prstGeom prst="rect">
            <a:avLst/>
          </a:prstGeom>
          <a:noFill/>
        </p:spPr>
        <p:txBody>
          <a:bodyPr wrap="square" rtlCol="0">
            <a:spAutoFit/>
          </a:bodyPr>
          <a:lstStyle/>
          <a:p>
            <a:r>
              <a:rPr lang="en-GB" sz="1400" b="1" dirty="0"/>
              <a:t>Close Model</a:t>
            </a:r>
          </a:p>
          <a:p>
            <a:r>
              <a:rPr lang="en-GB" sz="1400" b="1" dirty="0"/>
              <a:t>Past </a:t>
            </a:r>
          </a:p>
        </p:txBody>
      </p:sp>
      <p:sp>
        <p:nvSpPr>
          <p:cNvPr id="27" name="TextBox 26">
            <a:extLst>
              <a:ext uri="{FF2B5EF4-FFF2-40B4-BE49-F238E27FC236}">
                <a16:creationId xmlns:a16="http://schemas.microsoft.com/office/drawing/2014/main" id="{A9D19F4D-CE10-66F1-E3C6-B5AD23A2C205}"/>
              </a:ext>
            </a:extLst>
          </p:cNvPr>
          <p:cNvSpPr txBox="1"/>
          <p:nvPr/>
        </p:nvSpPr>
        <p:spPr>
          <a:xfrm>
            <a:off x="4040900" y="730565"/>
            <a:ext cx="1441938" cy="523220"/>
          </a:xfrm>
          <a:prstGeom prst="rect">
            <a:avLst/>
          </a:prstGeom>
          <a:noFill/>
        </p:spPr>
        <p:txBody>
          <a:bodyPr wrap="square" rtlCol="0">
            <a:spAutoFit/>
          </a:bodyPr>
          <a:lstStyle/>
          <a:p>
            <a:r>
              <a:rPr lang="en-GB" sz="1400" b="1" dirty="0"/>
              <a:t>Close Model</a:t>
            </a:r>
          </a:p>
          <a:p>
            <a:r>
              <a:rPr lang="en-GB" sz="1400" b="1" dirty="0"/>
              <a:t>Present  </a:t>
            </a:r>
          </a:p>
        </p:txBody>
      </p:sp>
      <p:sp>
        <p:nvSpPr>
          <p:cNvPr id="28" name="TextBox 27">
            <a:extLst>
              <a:ext uri="{FF2B5EF4-FFF2-40B4-BE49-F238E27FC236}">
                <a16:creationId xmlns:a16="http://schemas.microsoft.com/office/drawing/2014/main" id="{EA3B5925-BEAC-6757-7093-D2C7AE9892EE}"/>
              </a:ext>
            </a:extLst>
          </p:cNvPr>
          <p:cNvSpPr txBox="1"/>
          <p:nvPr/>
        </p:nvSpPr>
        <p:spPr>
          <a:xfrm>
            <a:off x="5932493" y="684829"/>
            <a:ext cx="1441938" cy="523220"/>
          </a:xfrm>
          <a:prstGeom prst="rect">
            <a:avLst/>
          </a:prstGeom>
          <a:noFill/>
        </p:spPr>
        <p:txBody>
          <a:bodyPr wrap="square" rtlCol="0">
            <a:spAutoFit/>
          </a:bodyPr>
          <a:lstStyle/>
          <a:p>
            <a:r>
              <a:rPr lang="en-GB" sz="1400" b="1" dirty="0"/>
              <a:t>Open Model</a:t>
            </a:r>
          </a:p>
          <a:p>
            <a:r>
              <a:rPr lang="en-GB" sz="1400" b="1" dirty="0"/>
              <a:t>Future </a:t>
            </a:r>
          </a:p>
        </p:txBody>
      </p:sp>
      <p:sp>
        <p:nvSpPr>
          <p:cNvPr id="29" name="TextBox 28">
            <a:extLst>
              <a:ext uri="{FF2B5EF4-FFF2-40B4-BE49-F238E27FC236}">
                <a16:creationId xmlns:a16="http://schemas.microsoft.com/office/drawing/2014/main" id="{ABA6DA48-A8E8-0226-DC86-D990F52886EE}"/>
              </a:ext>
            </a:extLst>
          </p:cNvPr>
          <p:cNvSpPr txBox="1"/>
          <p:nvPr/>
        </p:nvSpPr>
        <p:spPr>
          <a:xfrm>
            <a:off x="2666999" y="4764287"/>
            <a:ext cx="1441938" cy="738664"/>
          </a:xfrm>
          <a:prstGeom prst="rect">
            <a:avLst/>
          </a:prstGeom>
          <a:noFill/>
        </p:spPr>
        <p:txBody>
          <a:bodyPr wrap="square" rtlCol="0">
            <a:spAutoFit/>
          </a:bodyPr>
          <a:lstStyle/>
          <a:p>
            <a:r>
              <a:rPr lang="en-GB" sz="1400" dirty="0"/>
              <a:t>Internal development cost </a:t>
            </a:r>
          </a:p>
        </p:txBody>
      </p:sp>
      <p:sp>
        <p:nvSpPr>
          <p:cNvPr id="30" name="TextBox 29">
            <a:extLst>
              <a:ext uri="{FF2B5EF4-FFF2-40B4-BE49-F238E27FC236}">
                <a16:creationId xmlns:a16="http://schemas.microsoft.com/office/drawing/2014/main" id="{B192D788-16BF-6952-6556-D1388AF28AE8}"/>
              </a:ext>
            </a:extLst>
          </p:cNvPr>
          <p:cNvSpPr txBox="1"/>
          <p:nvPr/>
        </p:nvSpPr>
        <p:spPr>
          <a:xfrm>
            <a:off x="4191776" y="4737330"/>
            <a:ext cx="1441938" cy="738664"/>
          </a:xfrm>
          <a:prstGeom prst="rect">
            <a:avLst/>
          </a:prstGeom>
          <a:noFill/>
        </p:spPr>
        <p:txBody>
          <a:bodyPr wrap="square" rtlCol="0">
            <a:spAutoFit/>
          </a:bodyPr>
          <a:lstStyle/>
          <a:p>
            <a:r>
              <a:rPr lang="en-GB" sz="1400" dirty="0"/>
              <a:t>Internal development cost </a:t>
            </a:r>
          </a:p>
        </p:txBody>
      </p:sp>
      <p:sp>
        <p:nvSpPr>
          <p:cNvPr id="31" name="TextBox 30">
            <a:extLst>
              <a:ext uri="{FF2B5EF4-FFF2-40B4-BE49-F238E27FC236}">
                <a16:creationId xmlns:a16="http://schemas.microsoft.com/office/drawing/2014/main" id="{BC50EF51-C7DE-3974-081B-59AF4EFDDE32}"/>
              </a:ext>
            </a:extLst>
          </p:cNvPr>
          <p:cNvSpPr txBox="1"/>
          <p:nvPr/>
        </p:nvSpPr>
        <p:spPr>
          <a:xfrm>
            <a:off x="5952887" y="4737330"/>
            <a:ext cx="1441938" cy="738664"/>
          </a:xfrm>
          <a:prstGeom prst="rect">
            <a:avLst/>
          </a:prstGeom>
          <a:noFill/>
        </p:spPr>
        <p:txBody>
          <a:bodyPr wrap="square" rtlCol="0">
            <a:spAutoFit/>
          </a:bodyPr>
          <a:lstStyle/>
          <a:p>
            <a:r>
              <a:rPr lang="en-GB" sz="1400" dirty="0"/>
              <a:t>Internal development cost </a:t>
            </a:r>
          </a:p>
        </p:txBody>
      </p:sp>
      <p:cxnSp>
        <p:nvCxnSpPr>
          <p:cNvPr id="32" name="Straight Connector 31">
            <a:extLst>
              <a:ext uri="{FF2B5EF4-FFF2-40B4-BE49-F238E27FC236}">
                <a16:creationId xmlns:a16="http://schemas.microsoft.com/office/drawing/2014/main" id="{04BA1495-6EB4-D563-D68A-C9742FC03FA9}"/>
              </a:ext>
            </a:extLst>
          </p:cNvPr>
          <p:cNvCxnSpPr>
            <a:cxnSpLocks/>
          </p:cNvCxnSpPr>
          <p:nvPr/>
        </p:nvCxnSpPr>
        <p:spPr>
          <a:xfrm>
            <a:off x="3726427" y="2055883"/>
            <a:ext cx="536913" cy="369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5A2C7D2-A1DD-9BFE-4BB4-BA9CC45F0323}"/>
              </a:ext>
            </a:extLst>
          </p:cNvPr>
          <p:cNvCxnSpPr>
            <a:cxnSpLocks/>
          </p:cNvCxnSpPr>
          <p:nvPr/>
        </p:nvCxnSpPr>
        <p:spPr>
          <a:xfrm>
            <a:off x="3706760" y="4236724"/>
            <a:ext cx="536913" cy="36912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E46106C-9947-EDC7-C53B-0AD87F4EB904}"/>
              </a:ext>
            </a:extLst>
          </p:cNvPr>
          <p:cNvCxnSpPr>
            <a:cxnSpLocks/>
          </p:cNvCxnSpPr>
          <p:nvPr/>
        </p:nvCxnSpPr>
        <p:spPr>
          <a:xfrm flipV="1">
            <a:off x="5230369" y="1367388"/>
            <a:ext cx="702125" cy="1010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899411D-B785-8F53-C07E-7542E8E60C7E}"/>
              </a:ext>
            </a:extLst>
          </p:cNvPr>
          <p:cNvCxnSpPr>
            <a:cxnSpLocks/>
          </p:cNvCxnSpPr>
          <p:nvPr/>
        </p:nvCxnSpPr>
        <p:spPr>
          <a:xfrm flipV="1">
            <a:off x="5299444" y="4234456"/>
            <a:ext cx="609897" cy="330566"/>
          </a:xfrm>
          <a:prstGeom prst="line">
            <a:avLst/>
          </a:prstGeom>
        </p:spPr>
        <p:style>
          <a:lnRef idx="2">
            <a:schemeClr val="accent1"/>
          </a:lnRef>
          <a:fillRef idx="0">
            <a:schemeClr val="accent1"/>
          </a:fillRef>
          <a:effectRef idx="1">
            <a:schemeClr val="accent1"/>
          </a:effectRef>
          <a:fontRef idx="minor">
            <a:schemeClr val="tx1"/>
          </a:fontRef>
        </p:style>
      </p:cxnSp>
      <p:sp>
        <p:nvSpPr>
          <p:cNvPr id="36" name="Arrow: Down 35">
            <a:extLst>
              <a:ext uri="{FF2B5EF4-FFF2-40B4-BE49-F238E27FC236}">
                <a16:creationId xmlns:a16="http://schemas.microsoft.com/office/drawing/2014/main" id="{89A2E670-3CE4-2310-CA5D-AC905167C2E1}"/>
              </a:ext>
            </a:extLst>
          </p:cNvPr>
          <p:cNvSpPr/>
          <p:nvPr/>
        </p:nvSpPr>
        <p:spPr>
          <a:xfrm rot="3834499">
            <a:off x="8102035" y="598763"/>
            <a:ext cx="591469" cy="96922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3D90A7B2-C8F1-5F81-D498-EE7B40DF9FE7}"/>
              </a:ext>
            </a:extLst>
          </p:cNvPr>
          <p:cNvSpPr txBox="1"/>
          <p:nvPr/>
        </p:nvSpPr>
        <p:spPr>
          <a:xfrm>
            <a:off x="9226062" y="558998"/>
            <a:ext cx="1441938" cy="523220"/>
          </a:xfrm>
          <a:prstGeom prst="rect">
            <a:avLst/>
          </a:prstGeom>
          <a:noFill/>
        </p:spPr>
        <p:txBody>
          <a:bodyPr wrap="square" rtlCol="0">
            <a:spAutoFit/>
          </a:bodyPr>
          <a:lstStyle/>
          <a:p>
            <a:r>
              <a:rPr lang="en-GB" sz="1400" dirty="0"/>
              <a:t>Economically Attractive </a:t>
            </a:r>
          </a:p>
        </p:txBody>
      </p:sp>
    </p:spTree>
    <p:extLst>
      <p:ext uri="{BB962C8B-B14F-4D97-AF65-F5344CB8AC3E}">
        <p14:creationId xmlns:p14="http://schemas.microsoft.com/office/powerpoint/2010/main" val="136085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down)">
                                      <p:cBhvr>
                                        <p:cTn id="51" dur="580">
                                          <p:stCondLst>
                                            <p:cond delay="0"/>
                                          </p:stCondLst>
                                        </p:cTn>
                                        <p:tgtEl>
                                          <p:spTgt spid="37"/>
                                        </p:tgtEl>
                                      </p:cBhvr>
                                    </p:animEffect>
                                    <p:anim calcmode="lin" valueType="num">
                                      <p:cBhvr>
                                        <p:cTn id="5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57" dur="26">
                                          <p:stCondLst>
                                            <p:cond delay="650"/>
                                          </p:stCondLst>
                                        </p:cTn>
                                        <p:tgtEl>
                                          <p:spTgt spid="37"/>
                                        </p:tgtEl>
                                      </p:cBhvr>
                                      <p:to x="100000" y="60000"/>
                                    </p:animScale>
                                    <p:animScale>
                                      <p:cBhvr>
                                        <p:cTn id="58" dur="166" decel="50000">
                                          <p:stCondLst>
                                            <p:cond delay="676"/>
                                          </p:stCondLst>
                                        </p:cTn>
                                        <p:tgtEl>
                                          <p:spTgt spid="37"/>
                                        </p:tgtEl>
                                      </p:cBhvr>
                                      <p:to x="100000" y="100000"/>
                                    </p:animScale>
                                    <p:animScale>
                                      <p:cBhvr>
                                        <p:cTn id="59" dur="26">
                                          <p:stCondLst>
                                            <p:cond delay="1312"/>
                                          </p:stCondLst>
                                        </p:cTn>
                                        <p:tgtEl>
                                          <p:spTgt spid="37"/>
                                        </p:tgtEl>
                                      </p:cBhvr>
                                      <p:to x="100000" y="80000"/>
                                    </p:animScale>
                                    <p:animScale>
                                      <p:cBhvr>
                                        <p:cTn id="60" dur="166" decel="50000">
                                          <p:stCondLst>
                                            <p:cond delay="1338"/>
                                          </p:stCondLst>
                                        </p:cTn>
                                        <p:tgtEl>
                                          <p:spTgt spid="37"/>
                                        </p:tgtEl>
                                      </p:cBhvr>
                                      <p:to x="100000" y="100000"/>
                                    </p:animScale>
                                    <p:animScale>
                                      <p:cBhvr>
                                        <p:cTn id="61" dur="26">
                                          <p:stCondLst>
                                            <p:cond delay="1642"/>
                                          </p:stCondLst>
                                        </p:cTn>
                                        <p:tgtEl>
                                          <p:spTgt spid="37"/>
                                        </p:tgtEl>
                                      </p:cBhvr>
                                      <p:to x="100000" y="90000"/>
                                    </p:animScale>
                                    <p:animScale>
                                      <p:cBhvr>
                                        <p:cTn id="62" dur="166" decel="50000">
                                          <p:stCondLst>
                                            <p:cond delay="1668"/>
                                          </p:stCondLst>
                                        </p:cTn>
                                        <p:tgtEl>
                                          <p:spTgt spid="37"/>
                                        </p:tgtEl>
                                      </p:cBhvr>
                                      <p:to x="100000" y="100000"/>
                                    </p:animScale>
                                    <p:animScale>
                                      <p:cBhvr>
                                        <p:cTn id="63" dur="26">
                                          <p:stCondLst>
                                            <p:cond delay="1808"/>
                                          </p:stCondLst>
                                        </p:cTn>
                                        <p:tgtEl>
                                          <p:spTgt spid="37"/>
                                        </p:tgtEl>
                                      </p:cBhvr>
                                      <p:to x="100000" y="95000"/>
                                    </p:animScale>
                                    <p:animScale>
                                      <p:cBhvr>
                                        <p:cTn id="64" dur="166" decel="50000">
                                          <p:stCondLst>
                                            <p:cond delay="1834"/>
                                          </p:stCondLst>
                                        </p:cTn>
                                        <p:tgtEl>
                                          <p:spTgt spid="37"/>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down)">
                                      <p:cBhvr>
                                        <p:cTn id="67" dur="580">
                                          <p:stCondLst>
                                            <p:cond delay="0"/>
                                          </p:stCondLst>
                                        </p:cTn>
                                        <p:tgtEl>
                                          <p:spTgt spid="36"/>
                                        </p:tgtEl>
                                      </p:cBhvr>
                                    </p:animEffect>
                                    <p:anim calcmode="lin" valueType="num">
                                      <p:cBhvr>
                                        <p:cTn id="6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73" dur="26">
                                          <p:stCondLst>
                                            <p:cond delay="650"/>
                                          </p:stCondLst>
                                        </p:cTn>
                                        <p:tgtEl>
                                          <p:spTgt spid="36"/>
                                        </p:tgtEl>
                                      </p:cBhvr>
                                      <p:to x="100000" y="60000"/>
                                    </p:animScale>
                                    <p:animScale>
                                      <p:cBhvr>
                                        <p:cTn id="74" dur="166" decel="50000">
                                          <p:stCondLst>
                                            <p:cond delay="676"/>
                                          </p:stCondLst>
                                        </p:cTn>
                                        <p:tgtEl>
                                          <p:spTgt spid="36"/>
                                        </p:tgtEl>
                                      </p:cBhvr>
                                      <p:to x="100000" y="100000"/>
                                    </p:animScale>
                                    <p:animScale>
                                      <p:cBhvr>
                                        <p:cTn id="75" dur="26">
                                          <p:stCondLst>
                                            <p:cond delay="1312"/>
                                          </p:stCondLst>
                                        </p:cTn>
                                        <p:tgtEl>
                                          <p:spTgt spid="36"/>
                                        </p:tgtEl>
                                      </p:cBhvr>
                                      <p:to x="100000" y="80000"/>
                                    </p:animScale>
                                    <p:animScale>
                                      <p:cBhvr>
                                        <p:cTn id="76" dur="166" decel="50000">
                                          <p:stCondLst>
                                            <p:cond delay="1338"/>
                                          </p:stCondLst>
                                        </p:cTn>
                                        <p:tgtEl>
                                          <p:spTgt spid="36"/>
                                        </p:tgtEl>
                                      </p:cBhvr>
                                      <p:to x="100000" y="100000"/>
                                    </p:animScale>
                                    <p:animScale>
                                      <p:cBhvr>
                                        <p:cTn id="77" dur="26">
                                          <p:stCondLst>
                                            <p:cond delay="1642"/>
                                          </p:stCondLst>
                                        </p:cTn>
                                        <p:tgtEl>
                                          <p:spTgt spid="36"/>
                                        </p:tgtEl>
                                      </p:cBhvr>
                                      <p:to x="100000" y="90000"/>
                                    </p:animScale>
                                    <p:animScale>
                                      <p:cBhvr>
                                        <p:cTn id="78" dur="166" decel="50000">
                                          <p:stCondLst>
                                            <p:cond delay="1668"/>
                                          </p:stCondLst>
                                        </p:cTn>
                                        <p:tgtEl>
                                          <p:spTgt spid="36"/>
                                        </p:tgtEl>
                                      </p:cBhvr>
                                      <p:to x="100000" y="100000"/>
                                    </p:animScale>
                                    <p:animScale>
                                      <p:cBhvr>
                                        <p:cTn id="79" dur="26">
                                          <p:stCondLst>
                                            <p:cond delay="1808"/>
                                          </p:stCondLst>
                                        </p:cTn>
                                        <p:tgtEl>
                                          <p:spTgt spid="36"/>
                                        </p:tgtEl>
                                      </p:cBhvr>
                                      <p:to x="100000" y="95000"/>
                                    </p:animScale>
                                    <p:animScale>
                                      <p:cBhvr>
                                        <p:cTn id="80" dur="166" decel="50000">
                                          <p:stCondLst>
                                            <p:cond delay="1834"/>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8" grpId="0"/>
      <p:bldP spid="19" grpId="0"/>
      <p:bldP spid="20" grpId="0"/>
      <p:bldP spid="22" grpId="0"/>
      <p:bldP spid="23" grpId="0"/>
      <p:bldP spid="24" grpId="0"/>
      <p:bldP spid="25" grpId="0" animBg="1"/>
      <p:bldP spid="27" grpId="0"/>
      <p:bldP spid="28" grpId="0"/>
      <p:bldP spid="30" grpId="0"/>
      <p:bldP spid="31" grpId="0"/>
      <p:bldP spid="36" grpId="0" animBg="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E8A8C-6E15-A0AD-9BE5-E3C71353F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A86EBA-9756-8643-2A79-B2343F34E04E}"/>
              </a:ext>
            </a:extLst>
          </p:cNvPr>
          <p:cNvSpPr>
            <a:spLocks noGrp="1"/>
          </p:cNvSpPr>
          <p:nvPr>
            <p:ph type="title"/>
          </p:nvPr>
        </p:nvSpPr>
        <p:spPr>
          <a:xfrm>
            <a:off x="685536" y="0"/>
            <a:ext cx="10515600" cy="1325563"/>
          </a:xfrm>
        </p:spPr>
        <p:txBody>
          <a:bodyPr/>
          <a:lstStyle/>
          <a:p>
            <a:pPr algn="ctr"/>
            <a:r>
              <a:rPr lang="en-GB" sz="4400" dirty="0"/>
              <a:t>Open Innovation </a:t>
            </a:r>
            <a:endParaRPr lang="en-GB" dirty="0"/>
          </a:p>
        </p:txBody>
      </p:sp>
      <p:sp>
        <p:nvSpPr>
          <p:cNvPr id="5" name="Navy Footer Strip" descr="Footer navy">
            <a:extLst>
              <a:ext uri="{FF2B5EF4-FFF2-40B4-BE49-F238E27FC236}">
                <a16:creationId xmlns:a16="http://schemas.microsoft.com/office/drawing/2014/main" id="{94199BD7-F4F8-0507-28B7-A8B3F8ED9CE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EE0EFA8D-EAD6-6E14-D773-955241CE06DA}"/>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A132CCFA-AE8B-037E-AEE2-08CAFC6A2FE0}"/>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Rectangle 2">
            <a:extLst>
              <a:ext uri="{FF2B5EF4-FFF2-40B4-BE49-F238E27FC236}">
                <a16:creationId xmlns:a16="http://schemas.microsoft.com/office/drawing/2014/main" id="{8BD03910-549F-DA29-E8FF-B2909755CC68}"/>
              </a:ext>
            </a:extLst>
          </p:cNvPr>
          <p:cNvSpPr/>
          <p:nvPr/>
        </p:nvSpPr>
        <p:spPr>
          <a:xfrm>
            <a:off x="816077" y="1227778"/>
            <a:ext cx="10811884" cy="2111347"/>
          </a:xfrm>
          <a:prstGeom prst="rect">
            <a:avLst/>
          </a:prstGeom>
          <a:noFill/>
        </p:spPr>
        <p:txBody>
          <a:bodyPr wrap="square" lIns="91440" tIns="45720" rIns="91440" bIns="45720">
            <a:spAutoFit/>
          </a:bodyPr>
          <a:lstStyle/>
          <a:p>
            <a:pPr>
              <a:spcBef>
                <a:spcPct val="20000"/>
              </a:spcBef>
              <a:buFontTx/>
              <a:buChar char="•"/>
            </a:pPr>
            <a:r>
              <a:rPr lang="en-GB" altLang="en-US" sz="1600" dirty="0"/>
              <a:t>OI is the use of purposive inflows and outflows of knowledge to accelerate internal innovation, </a:t>
            </a:r>
          </a:p>
          <a:p>
            <a:pPr>
              <a:spcBef>
                <a:spcPct val="20000"/>
              </a:spcBef>
            </a:pPr>
            <a:r>
              <a:rPr lang="en-GB" altLang="en-US" sz="1600" dirty="0"/>
              <a:t>and expand the markets for external use of innovation (Chesbrough, 2003). </a:t>
            </a:r>
          </a:p>
          <a:p>
            <a:pPr marL="285750" indent="-285750">
              <a:spcBef>
                <a:spcPct val="20000"/>
              </a:spcBef>
              <a:buFont typeface="Arial" panose="020B0604020202020204" pitchFamily="34" charset="0"/>
              <a:buChar char="•"/>
            </a:pPr>
            <a:r>
              <a:rPr lang="en-GB" sz="1600" dirty="0"/>
              <a:t>In the ‘closed’ innovation model, companies innovate relying on internal resources alone.</a:t>
            </a:r>
            <a:endParaRPr lang="en-GB" altLang="en-US" sz="1600" dirty="0"/>
          </a:p>
          <a:p>
            <a:pPr>
              <a:spcBef>
                <a:spcPct val="20000"/>
              </a:spcBef>
              <a:buFontTx/>
              <a:buChar char="•"/>
            </a:pPr>
            <a:r>
              <a:rPr lang="en-GB" sz="1600" dirty="0"/>
              <a:t>OI is characterised by the involvement of all company functions, at different stages of the</a:t>
            </a:r>
          </a:p>
          <a:p>
            <a:pPr>
              <a:spcBef>
                <a:spcPct val="20000"/>
              </a:spcBef>
            </a:pPr>
            <a:r>
              <a:rPr lang="en-GB" sz="1600" dirty="0"/>
              <a:t> innovation process, not just R&amp;D</a:t>
            </a:r>
          </a:p>
          <a:p>
            <a:pPr>
              <a:spcBef>
                <a:spcPct val="20000"/>
              </a:spcBef>
            </a:pPr>
            <a:endParaRPr lang="en-GB" sz="1600" dirty="0"/>
          </a:p>
          <a:p>
            <a:pPr>
              <a:spcBef>
                <a:spcPct val="20000"/>
              </a:spcBef>
            </a:pPr>
            <a:endParaRPr lang="en-GB" sz="1600" dirty="0"/>
          </a:p>
        </p:txBody>
      </p:sp>
      <p:pic>
        <p:nvPicPr>
          <p:cNvPr id="4" name="Picture 3" descr="Image result for open innovation companies">
            <a:extLst>
              <a:ext uri="{FF2B5EF4-FFF2-40B4-BE49-F238E27FC236}">
                <a16:creationId xmlns:a16="http://schemas.microsoft.com/office/drawing/2014/main" id="{23B6B1A8-93CC-E5C7-DF42-51F7AA0561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74" t="19778" r="2615" b="13934"/>
          <a:stretch/>
        </p:blipFill>
        <p:spPr bwMode="auto">
          <a:xfrm>
            <a:off x="1868129" y="2902989"/>
            <a:ext cx="7561006" cy="296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389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5B6C-C080-5547-2AFB-B9855159D0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C70DA-4F9F-7A4F-21FB-F26289387451}"/>
              </a:ext>
            </a:extLst>
          </p:cNvPr>
          <p:cNvSpPr>
            <a:spLocks noGrp="1"/>
          </p:cNvSpPr>
          <p:nvPr>
            <p:ph type="title"/>
          </p:nvPr>
        </p:nvSpPr>
        <p:spPr/>
        <p:txBody>
          <a:bodyPr/>
          <a:lstStyle/>
          <a:p>
            <a:r>
              <a:rPr lang="tr-TR" altLang="tr-TR" sz="4400" dirty="0"/>
              <a:t>THE PRINCIPLES OF OPEN INNOVATION</a:t>
            </a:r>
            <a:endParaRPr lang="en-GB" dirty="0"/>
          </a:p>
        </p:txBody>
      </p:sp>
      <p:sp>
        <p:nvSpPr>
          <p:cNvPr id="5" name="Navy Footer Strip" descr="Footer navy">
            <a:extLst>
              <a:ext uri="{FF2B5EF4-FFF2-40B4-BE49-F238E27FC236}">
                <a16:creationId xmlns:a16="http://schemas.microsoft.com/office/drawing/2014/main" id="{9B582F34-E22E-3CF8-732C-F646427253D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109AA0C5-3F91-B14B-CACF-862F7B1CA790}"/>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50655349-DD12-FF9B-E515-35A2F99C0D16}"/>
              </a:ext>
            </a:extLst>
          </p:cNvPr>
          <p:cNvPicPr>
            <a:picLocks noChangeAspect="1"/>
          </p:cNvPicPr>
          <p:nvPr/>
        </p:nvPicPr>
        <p:blipFill>
          <a:blip r:embed="rId3"/>
          <a:stretch>
            <a:fillRect/>
          </a:stretch>
        </p:blipFill>
        <p:spPr>
          <a:xfrm>
            <a:off x="534811" y="6217213"/>
            <a:ext cx="1801495" cy="397654"/>
          </a:xfrm>
          <a:prstGeom prst="rect">
            <a:avLst/>
          </a:prstGeom>
        </p:spPr>
      </p:pic>
      <p:sp>
        <p:nvSpPr>
          <p:cNvPr id="8" name="Rectangle 7">
            <a:extLst>
              <a:ext uri="{FF2B5EF4-FFF2-40B4-BE49-F238E27FC236}">
                <a16:creationId xmlns:a16="http://schemas.microsoft.com/office/drawing/2014/main" id="{22D9A006-D6D5-FFED-5996-8F868B847871}"/>
              </a:ext>
            </a:extLst>
          </p:cNvPr>
          <p:cNvSpPr/>
          <p:nvPr/>
        </p:nvSpPr>
        <p:spPr>
          <a:xfrm>
            <a:off x="838200" y="1623664"/>
            <a:ext cx="9930581" cy="4228850"/>
          </a:xfrm>
          <a:prstGeom prst="rect">
            <a:avLst/>
          </a:prstGeom>
          <a:noFill/>
        </p:spPr>
        <p:txBody>
          <a:bodyPr wrap="square" lIns="91440" tIns="45720" rIns="91440" bIns="45720">
            <a:spAutoFit/>
          </a:bodyPr>
          <a:lstStyle/>
          <a:p>
            <a:pPr>
              <a:spcBef>
                <a:spcPct val="20000"/>
              </a:spcBef>
              <a:buFontTx/>
              <a:buChar char="•"/>
            </a:pPr>
            <a:r>
              <a:rPr lang="en-GB" altLang="tr-TR" sz="2400" dirty="0"/>
              <a:t>Based on Chesbrough’s (2003) book:</a:t>
            </a:r>
          </a:p>
          <a:p>
            <a:pPr lvl="1">
              <a:spcBef>
                <a:spcPct val="20000"/>
              </a:spcBef>
              <a:buFont typeface="Wingdings" charset="2"/>
              <a:buChar char="Ø"/>
            </a:pPr>
            <a:r>
              <a:rPr lang="en-GB" altLang="tr-TR" sz="2400" dirty="0"/>
              <a:t>Not all smart people work in-house – need to tap into external knowledge </a:t>
            </a:r>
          </a:p>
          <a:p>
            <a:pPr lvl="1">
              <a:spcBef>
                <a:spcPct val="20000"/>
              </a:spcBef>
              <a:buFont typeface="Wingdings" charset="2"/>
              <a:buChar char="Ø"/>
            </a:pPr>
            <a:r>
              <a:rPr lang="en-GB" altLang="tr-TR" sz="2400" dirty="0"/>
              <a:t>External R&amp;D can generate significant value to us </a:t>
            </a:r>
          </a:p>
          <a:p>
            <a:pPr lvl="1">
              <a:spcBef>
                <a:spcPct val="20000"/>
              </a:spcBef>
              <a:buFont typeface="Wingdings" charset="2"/>
              <a:buChar char="Ø"/>
            </a:pPr>
            <a:r>
              <a:rPr lang="en-GB" altLang="tr-TR" sz="2400" dirty="0"/>
              <a:t>Research does not need to originate from our internal work to be profitable for us </a:t>
            </a:r>
          </a:p>
          <a:p>
            <a:pPr lvl="1">
              <a:spcBef>
                <a:spcPct val="20000"/>
              </a:spcBef>
              <a:buFont typeface="Wingdings" charset="2"/>
              <a:buChar char="Ø"/>
            </a:pPr>
            <a:r>
              <a:rPr lang="en-GB" altLang="tr-TR" sz="2400" dirty="0"/>
              <a:t>A strong business model is more important than first to market </a:t>
            </a:r>
          </a:p>
          <a:p>
            <a:pPr lvl="1">
              <a:spcBef>
                <a:spcPct val="20000"/>
              </a:spcBef>
              <a:buFont typeface="Wingdings" charset="2"/>
              <a:buChar char="Ø"/>
            </a:pPr>
            <a:r>
              <a:rPr lang="en-GB" altLang="tr-TR" sz="2400" dirty="0"/>
              <a:t>Internal as well as external ideas are essential to win </a:t>
            </a:r>
          </a:p>
          <a:p>
            <a:pPr lvl="1">
              <a:spcBef>
                <a:spcPct val="20000"/>
              </a:spcBef>
              <a:buFont typeface="Wingdings" charset="2"/>
              <a:buChar char="Ø"/>
            </a:pPr>
            <a:r>
              <a:rPr lang="en-GB" altLang="tr-TR" sz="2400" dirty="0"/>
              <a:t>We can capitalize on our own IP and we should buy others’ IP when needed</a:t>
            </a:r>
          </a:p>
        </p:txBody>
      </p:sp>
    </p:spTree>
    <p:extLst>
      <p:ext uri="{BB962C8B-B14F-4D97-AF65-F5344CB8AC3E}">
        <p14:creationId xmlns:p14="http://schemas.microsoft.com/office/powerpoint/2010/main" val="15831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64533-9420-2B12-F89B-441F5D54A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D142B-2E1A-EF37-8ADB-A595D674DC48}"/>
              </a:ext>
            </a:extLst>
          </p:cNvPr>
          <p:cNvSpPr>
            <a:spLocks noGrp="1"/>
          </p:cNvSpPr>
          <p:nvPr>
            <p:ph type="title"/>
          </p:nvPr>
        </p:nvSpPr>
        <p:spPr/>
        <p:txBody>
          <a:bodyPr/>
          <a:lstStyle/>
          <a:p>
            <a:pPr algn="ctr"/>
            <a:r>
              <a:rPr lang="en-GB" altLang="en-US" dirty="0"/>
              <a:t>Resource-based strategy</a:t>
            </a:r>
            <a:br>
              <a:rPr lang="en-GB" altLang="en-US" dirty="0"/>
            </a:br>
            <a:endParaRPr lang="en-GB" dirty="0"/>
          </a:p>
        </p:txBody>
      </p:sp>
      <p:sp>
        <p:nvSpPr>
          <p:cNvPr id="5" name="Navy Footer Strip" descr="Footer navy">
            <a:extLst>
              <a:ext uri="{FF2B5EF4-FFF2-40B4-BE49-F238E27FC236}">
                <a16:creationId xmlns:a16="http://schemas.microsoft.com/office/drawing/2014/main" id="{9673C311-76A7-CF65-451C-0BDF08AA4C3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21021E63-D89D-4CAC-9550-0CBEC7B08C41}"/>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EE1403AE-4163-B95F-E113-EFC454CF53FF}"/>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35F35BD9-01E2-AEEF-D7A7-BB74D1FB4BF3}"/>
              </a:ext>
            </a:extLst>
          </p:cNvPr>
          <p:cNvSpPr txBox="1">
            <a:spLocks/>
          </p:cNvSpPr>
          <p:nvPr/>
        </p:nvSpPr>
        <p:spPr>
          <a:xfrm>
            <a:off x="518926" y="1809274"/>
            <a:ext cx="10299495" cy="35464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ltLang="en-US" sz="3000"/>
              <a:t>	</a:t>
            </a:r>
            <a:r>
              <a:rPr lang="en-GB" altLang="en-US" b="1" i="1"/>
              <a:t>The resource-based view (RBV) </a:t>
            </a:r>
            <a:r>
              <a:rPr lang="en-GB" altLang="en-US" sz="3000"/>
              <a:t>of strategy asserts that the competitive advantage and superior performance of an organisation are explained by the distinctiveness of its capabilities.</a:t>
            </a:r>
          </a:p>
          <a:p>
            <a:endParaRPr lang="en-GB" altLang="en-US" sz="3000"/>
          </a:p>
          <a:p>
            <a:r>
              <a:rPr lang="en-GB" altLang="en-US" sz="3000"/>
              <a:t>	It is sometimes also called the </a:t>
            </a:r>
            <a:r>
              <a:rPr lang="en-GB" altLang="en-US" sz="3000" b="1" i="1"/>
              <a:t>‘capabilities view’.</a:t>
            </a:r>
          </a:p>
          <a:p>
            <a:endParaRPr lang="en-GB" altLang="en-US" sz="3000" dirty="0"/>
          </a:p>
        </p:txBody>
      </p:sp>
    </p:spTree>
    <p:extLst>
      <p:ext uri="{BB962C8B-B14F-4D97-AF65-F5344CB8AC3E}">
        <p14:creationId xmlns:p14="http://schemas.microsoft.com/office/powerpoint/2010/main" val="1151989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2FAB1-3792-B9A4-9E93-298F6D8D9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C6511-A76C-D04E-D885-0DC34F982FED}"/>
              </a:ext>
            </a:extLst>
          </p:cNvPr>
          <p:cNvSpPr>
            <a:spLocks noGrp="1"/>
          </p:cNvSpPr>
          <p:nvPr>
            <p:ph type="title"/>
          </p:nvPr>
        </p:nvSpPr>
        <p:spPr/>
        <p:txBody>
          <a:bodyPr>
            <a:normAutofit fontScale="90000"/>
          </a:bodyPr>
          <a:lstStyle/>
          <a:p>
            <a:r>
              <a:rPr lang="en-GB" altLang="en-US" dirty="0"/>
              <a:t>Strategic capabilities and competitive advantage</a:t>
            </a:r>
            <a:br>
              <a:rPr lang="en-GB" altLang="en-US" dirty="0"/>
            </a:br>
            <a:endParaRPr lang="en-GB" dirty="0"/>
          </a:p>
        </p:txBody>
      </p:sp>
      <p:sp>
        <p:nvSpPr>
          <p:cNvPr id="5" name="Navy Footer Strip" descr="Footer navy">
            <a:extLst>
              <a:ext uri="{FF2B5EF4-FFF2-40B4-BE49-F238E27FC236}">
                <a16:creationId xmlns:a16="http://schemas.microsoft.com/office/drawing/2014/main" id="{BB00A74F-8616-6D95-3F46-DD48728C61CF}"/>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0284AC4C-81EC-E89C-AA0B-61017E649E41}"/>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1A3002F6-99C8-9167-CDA4-330988AF4AD0}"/>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B9A5BE73-C5BC-563C-8551-FEDF0E6EE69D}"/>
              </a:ext>
            </a:extLst>
          </p:cNvPr>
          <p:cNvSpPr txBox="1">
            <a:spLocks/>
          </p:cNvSpPr>
          <p:nvPr/>
        </p:nvSpPr>
        <p:spPr>
          <a:xfrm>
            <a:off x="476064" y="1317641"/>
            <a:ext cx="11239871" cy="49323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Arial" charset="0"/>
              <a:buNone/>
              <a:tabLst>
                <a:tab pos="273050" algn="l"/>
              </a:tabLst>
              <a:defRPr/>
            </a:pPr>
            <a:r>
              <a:rPr lang="en-GB" altLang="en-US" sz="3000" dirty="0"/>
              <a:t>The four key criteria by which capabilities can be assessed in terms of providing a basis for achieving </a:t>
            </a:r>
            <a:r>
              <a:rPr lang="en-GB" altLang="en-US" sz="3000" b="1" i="1" dirty="0"/>
              <a:t>sustainable</a:t>
            </a:r>
            <a:r>
              <a:rPr lang="en-GB" altLang="en-US" sz="3000" dirty="0"/>
              <a:t> competitive advantage are: </a:t>
            </a:r>
          </a:p>
          <a:p>
            <a:pPr marL="85725" indent="187325">
              <a:buFont typeface="Arial" charset="0"/>
              <a:buChar char="•"/>
              <a:tabLst>
                <a:tab pos="273050" algn="l"/>
              </a:tabLst>
              <a:defRPr/>
            </a:pPr>
            <a:r>
              <a:rPr lang="en-GB" altLang="en-US" sz="3000" b="1" i="1" dirty="0"/>
              <a:t>value </a:t>
            </a:r>
          </a:p>
          <a:p>
            <a:pPr marL="85725" indent="187325">
              <a:buFont typeface="Arial" charset="0"/>
              <a:buChar char="•"/>
              <a:tabLst>
                <a:tab pos="273050" algn="l"/>
              </a:tabLst>
              <a:defRPr/>
            </a:pPr>
            <a:r>
              <a:rPr lang="en-GB" altLang="en-US" sz="3000" b="1" i="1" dirty="0"/>
              <a:t>rarity </a:t>
            </a:r>
          </a:p>
          <a:p>
            <a:pPr marL="85725" indent="187325">
              <a:buFont typeface="Arial" charset="0"/>
              <a:buChar char="•"/>
              <a:tabLst>
                <a:tab pos="273050" algn="l"/>
              </a:tabLst>
              <a:defRPr/>
            </a:pPr>
            <a:r>
              <a:rPr lang="en-GB" altLang="en-US" sz="3000" b="1" i="1" dirty="0"/>
              <a:t>inimitability and </a:t>
            </a:r>
          </a:p>
          <a:p>
            <a:pPr marL="85725" indent="187325">
              <a:buFont typeface="Arial" charset="0"/>
              <a:buChar char="•"/>
              <a:tabLst>
                <a:tab pos="273050" algn="l"/>
              </a:tabLst>
              <a:defRPr/>
            </a:pPr>
            <a:r>
              <a:rPr lang="en-GB" altLang="en-US" sz="3000" b="1" i="1" dirty="0"/>
              <a:t>organisational support</a:t>
            </a:r>
            <a:endParaRPr lang="en-GB" altLang="en-US" sz="900" b="1" i="1" baseline="30000" dirty="0"/>
          </a:p>
          <a:p>
            <a:pPr indent="273050">
              <a:buFont typeface="Arial" charset="0"/>
              <a:buChar char="•"/>
              <a:tabLst>
                <a:tab pos="273050" algn="l"/>
              </a:tabLst>
              <a:defRPr/>
            </a:pPr>
            <a:endParaRPr lang="en-GB" altLang="en-US" sz="900" b="1" dirty="0"/>
          </a:p>
          <a:p>
            <a:pPr indent="273050">
              <a:buFont typeface="Arial" charset="0"/>
              <a:buChar char="•"/>
              <a:tabLst>
                <a:tab pos="273050" algn="l"/>
              </a:tabLst>
              <a:defRPr/>
            </a:pPr>
            <a:endParaRPr lang="en-GB" altLang="en-US" sz="900" b="1" dirty="0"/>
          </a:p>
          <a:p>
            <a:pPr indent="273050">
              <a:buFont typeface="Arial" charset="0"/>
              <a:buNone/>
              <a:tabLst>
                <a:tab pos="273050" algn="l"/>
              </a:tabLst>
              <a:defRPr/>
            </a:pPr>
            <a:r>
              <a:rPr lang="en-GB" altLang="en-US" sz="900" b="1" dirty="0"/>
              <a:t>	</a:t>
            </a:r>
          </a:p>
          <a:p>
            <a:pPr indent="273050">
              <a:buFont typeface="Arial" charset="0"/>
              <a:buNone/>
              <a:tabLst>
                <a:tab pos="273050" algn="l"/>
              </a:tabLst>
              <a:defRPr/>
            </a:pPr>
            <a:endParaRPr lang="en-GB" altLang="en-US" sz="800" b="1" dirty="0"/>
          </a:p>
          <a:p>
            <a:pPr>
              <a:buFont typeface="Arial" charset="0"/>
              <a:buNone/>
              <a:tabLst>
                <a:tab pos="273050" algn="l"/>
              </a:tabLst>
              <a:defRPr/>
            </a:pPr>
            <a:r>
              <a:rPr lang="en-GB" altLang="en-US" sz="1800" baseline="30000" dirty="0"/>
              <a:t>1</a:t>
            </a:r>
            <a:r>
              <a:rPr lang="en-GB" altLang="en-US" sz="1800" dirty="0"/>
              <a:t>Jay Barney: ‘Firm resources and sustained competitive advantage’, </a:t>
            </a:r>
            <a:r>
              <a:rPr lang="en-GB" altLang="en-US" sz="1800" i="1" dirty="0"/>
              <a:t>Journal of </a:t>
            </a:r>
            <a:r>
              <a:rPr lang="nl-NL" altLang="en-US" sz="1800" i="1" dirty="0"/>
              <a:t>Management, </a:t>
            </a:r>
            <a:r>
              <a:rPr lang="nl-NL" altLang="en-US" sz="1800" dirty="0"/>
              <a:t>vol. 17, no. 1 (1991), pp. 99–120.</a:t>
            </a:r>
            <a:endParaRPr lang="en-GB" altLang="en-US" sz="1800" b="1" dirty="0"/>
          </a:p>
        </p:txBody>
      </p:sp>
    </p:spTree>
    <p:extLst>
      <p:ext uri="{BB962C8B-B14F-4D97-AF65-F5344CB8AC3E}">
        <p14:creationId xmlns:p14="http://schemas.microsoft.com/office/powerpoint/2010/main" val="296477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3B89E-103C-8EB7-53F5-5944B7790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495BF-9455-920E-642F-64B6F580F9B4}"/>
              </a:ext>
            </a:extLst>
          </p:cNvPr>
          <p:cNvSpPr>
            <a:spLocks noGrp="1"/>
          </p:cNvSpPr>
          <p:nvPr>
            <p:ph type="title"/>
          </p:nvPr>
        </p:nvSpPr>
        <p:spPr/>
        <p:txBody>
          <a:bodyPr/>
          <a:lstStyle/>
          <a:p>
            <a:pPr algn="ctr"/>
            <a:r>
              <a:rPr lang="en-US" dirty="0"/>
              <a:t>VRIO</a:t>
            </a:r>
            <a:endParaRPr lang="en-GB" dirty="0"/>
          </a:p>
        </p:txBody>
      </p:sp>
      <p:sp>
        <p:nvSpPr>
          <p:cNvPr id="5" name="Navy Footer Strip" descr="Footer navy">
            <a:extLst>
              <a:ext uri="{FF2B5EF4-FFF2-40B4-BE49-F238E27FC236}">
                <a16:creationId xmlns:a16="http://schemas.microsoft.com/office/drawing/2014/main" id="{102E04EA-8941-67FA-4E95-AF39D54A76B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BE211BDF-788C-72CA-796C-F27790509919}"/>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F4AA22AB-62BD-5153-1C3D-9A0CD20AA3A5}"/>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3" name="Picture 4" descr="Y:\08VOL4\Graphics\Powerpoint\PE_UK\PE528-JOHNSON\Final files\GIF\ch04\M04NF002.gif">
            <a:extLst>
              <a:ext uri="{FF2B5EF4-FFF2-40B4-BE49-F238E27FC236}">
                <a16:creationId xmlns:a16="http://schemas.microsoft.com/office/drawing/2014/main" id="{A39CB2D0-EFBD-DD57-2BA8-B54ACD418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923" y="1690688"/>
            <a:ext cx="84359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177B735-8241-5C8D-B919-B00CE87AA56C}"/>
              </a:ext>
            </a:extLst>
          </p:cNvPr>
          <p:cNvSpPr txBox="1"/>
          <p:nvPr/>
        </p:nvSpPr>
        <p:spPr>
          <a:xfrm>
            <a:off x="1179923" y="4737370"/>
            <a:ext cx="8868749" cy="369332"/>
          </a:xfrm>
          <a:prstGeom prst="rect">
            <a:avLst/>
          </a:prstGeom>
          <a:noFill/>
        </p:spPr>
        <p:txBody>
          <a:bodyPr wrap="square" rtlCol="0">
            <a:spAutoFit/>
          </a:bodyPr>
          <a:lstStyle/>
          <a:p>
            <a:r>
              <a:rPr lang="en-GB" dirty="0"/>
              <a:t>https://www.youtube.com/watch?v=afrPC91zCkQ</a:t>
            </a:r>
          </a:p>
        </p:txBody>
      </p:sp>
    </p:spTree>
    <p:extLst>
      <p:ext uri="{BB962C8B-B14F-4D97-AF65-F5344CB8AC3E}">
        <p14:creationId xmlns:p14="http://schemas.microsoft.com/office/powerpoint/2010/main" val="205900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D290-8F8F-4C24-EC2F-7BC80614BABF}"/>
              </a:ext>
            </a:extLst>
          </p:cNvPr>
          <p:cNvSpPr>
            <a:spLocks noGrp="1"/>
          </p:cNvSpPr>
          <p:nvPr>
            <p:ph type="title"/>
          </p:nvPr>
        </p:nvSpPr>
        <p:spPr/>
        <p:txBody>
          <a:bodyPr/>
          <a:lstStyle/>
          <a:p>
            <a:pPr algn="ctr"/>
            <a:r>
              <a:rPr lang="en-US" dirty="0"/>
              <a:t>Learning outcomes</a:t>
            </a:r>
            <a:endParaRPr lang="en-GB" dirty="0"/>
          </a:p>
        </p:txBody>
      </p:sp>
      <p:sp>
        <p:nvSpPr>
          <p:cNvPr id="5" name="Navy Footer Strip" descr="Footer navy">
            <a:extLst>
              <a:ext uri="{FF2B5EF4-FFF2-40B4-BE49-F238E27FC236}">
                <a16:creationId xmlns:a16="http://schemas.microsoft.com/office/drawing/2014/main" id="{F64F955A-93B5-98D7-146E-0A805B811DCC}"/>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CDC7BEAD-B990-620D-4298-FDCD397EA4A6}"/>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325383DA-44F9-C07E-4897-FA0A7B07604A}"/>
              </a:ext>
            </a:extLst>
          </p:cNvPr>
          <p:cNvPicPr>
            <a:picLocks noChangeAspect="1"/>
          </p:cNvPicPr>
          <p:nvPr/>
        </p:nvPicPr>
        <p:blipFill>
          <a:blip r:embed="rId3"/>
          <a:stretch>
            <a:fillRect/>
          </a:stretch>
        </p:blipFill>
        <p:spPr>
          <a:xfrm>
            <a:off x="534811" y="6217213"/>
            <a:ext cx="1801495" cy="397654"/>
          </a:xfrm>
          <a:prstGeom prst="rect">
            <a:avLst/>
          </a:prstGeom>
        </p:spPr>
      </p:pic>
      <p:sp>
        <p:nvSpPr>
          <p:cNvPr id="10" name="Subtitle 2">
            <a:extLst>
              <a:ext uri="{FF2B5EF4-FFF2-40B4-BE49-F238E27FC236}">
                <a16:creationId xmlns:a16="http://schemas.microsoft.com/office/drawing/2014/main" id="{96E36F46-9177-84D0-70DD-650B8B96CD48}"/>
              </a:ext>
            </a:extLst>
          </p:cNvPr>
          <p:cNvSpPr txBox="1">
            <a:spLocks/>
          </p:cNvSpPr>
          <p:nvPr/>
        </p:nvSpPr>
        <p:spPr>
          <a:xfrm>
            <a:off x="838200" y="2081931"/>
            <a:ext cx="9904353" cy="3073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0990" indent="-380990">
              <a:lnSpc>
                <a:spcPct val="120000"/>
              </a:lnSpc>
              <a:buFont typeface="Arial"/>
              <a:buChar char="•"/>
            </a:pPr>
            <a:r>
              <a:rPr lang="en-GB" sz="2400" dirty="0"/>
              <a:t>Identify organisational </a:t>
            </a:r>
            <a:r>
              <a:rPr lang="en-GB" sz="2400" b="1" i="1" dirty="0"/>
              <a:t>resources</a:t>
            </a:r>
            <a:r>
              <a:rPr lang="en-GB" sz="2400" b="1" dirty="0"/>
              <a:t> and </a:t>
            </a:r>
            <a:r>
              <a:rPr lang="en-GB" sz="2400" b="1" i="1" dirty="0"/>
              <a:t>capabilities</a:t>
            </a:r>
            <a:r>
              <a:rPr lang="en-GB" sz="2400" b="1" dirty="0"/>
              <a:t> </a:t>
            </a:r>
            <a:r>
              <a:rPr lang="en-GB" sz="2400" dirty="0"/>
              <a:t>and how these relate to the strategies of organisations. </a:t>
            </a:r>
          </a:p>
          <a:p>
            <a:pPr marL="380990" indent="-380990">
              <a:lnSpc>
                <a:spcPct val="120000"/>
              </a:lnSpc>
              <a:buFont typeface="Arial"/>
              <a:buChar char="•"/>
            </a:pPr>
            <a:r>
              <a:rPr lang="en-GB" sz="2400" dirty="0"/>
              <a:t>Analyse how resources and capabilities might provide sustainable competitive advantage on the basis of their </a:t>
            </a:r>
            <a:r>
              <a:rPr lang="en-GB" sz="2400" b="1" i="1" dirty="0"/>
              <a:t>Value</a:t>
            </a:r>
            <a:r>
              <a:rPr lang="en-GB" sz="2400" b="1" dirty="0"/>
              <a:t>, </a:t>
            </a:r>
            <a:r>
              <a:rPr lang="en-GB" sz="2400" b="1" i="1" dirty="0"/>
              <a:t>Rarity</a:t>
            </a:r>
            <a:r>
              <a:rPr lang="en-GB" sz="2400" b="1" dirty="0"/>
              <a:t>, </a:t>
            </a:r>
            <a:r>
              <a:rPr lang="en-GB" sz="2400" b="1" i="1" dirty="0"/>
              <a:t>Inimitability</a:t>
            </a:r>
            <a:r>
              <a:rPr lang="en-GB" sz="2400" b="1" dirty="0"/>
              <a:t> and </a:t>
            </a:r>
            <a:r>
              <a:rPr lang="en-GB" sz="2400" b="1" i="1" dirty="0"/>
              <a:t>Organisational support (VRIO)</a:t>
            </a:r>
            <a:r>
              <a:rPr lang="en-GB" sz="2400" b="1" dirty="0"/>
              <a:t>.</a:t>
            </a:r>
          </a:p>
          <a:p>
            <a:pPr marL="380990" indent="-380990">
              <a:lnSpc>
                <a:spcPct val="120000"/>
              </a:lnSpc>
              <a:buFont typeface="Arial"/>
              <a:buChar char="•"/>
            </a:pPr>
            <a:endParaRPr lang="en-GB" sz="2133" dirty="0">
              <a:solidFill>
                <a:srgbClr val="000000"/>
              </a:solidFill>
              <a:latin typeface="Century Gothic"/>
              <a:cs typeface="Century Gothic"/>
            </a:endParaRPr>
          </a:p>
        </p:txBody>
      </p:sp>
    </p:spTree>
    <p:extLst>
      <p:ext uri="{BB962C8B-B14F-4D97-AF65-F5344CB8AC3E}">
        <p14:creationId xmlns:p14="http://schemas.microsoft.com/office/powerpoint/2010/main" val="426980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1578-5895-F178-A523-3E7FBA923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C22CF3-6AFE-617D-A742-5D01BD79378C}"/>
              </a:ext>
            </a:extLst>
          </p:cNvPr>
          <p:cNvSpPr>
            <a:spLocks noGrp="1"/>
          </p:cNvSpPr>
          <p:nvPr>
            <p:ph type="title"/>
          </p:nvPr>
        </p:nvSpPr>
        <p:spPr/>
        <p:txBody>
          <a:bodyPr/>
          <a:lstStyle/>
          <a:p>
            <a:pPr algn="ctr"/>
            <a:r>
              <a:rPr lang="en-GB" altLang="en-US" dirty="0"/>
              <a:t>Sustaining Competitive Advantage </a:t>
            </a:r>
            <a:br>
              <a:rPr lang="en-GB" altLang="en-US" dirty="0"/>
            </a:br>
            <a:endParaRPr lang="en-GB" dirty="0"/>
          </a:p>
        </p:txBody>
      </p:sp>
      <p:sp>
        <p:nvSpPr>
          <p:cNvPr id="5" name="Navy Footer Strip" descr="Footer navy">
            <a:extLst>
              <a:ext uri="{FF2B5EF4-FFF2-40B4-BE49-F238E27FC236}">
                <a16:creationId xmlns:a16="http://schemas.microsoft.com/office/drawing/2014/main" id="{BAC5C641-36A5-5433-BE0D-A0A86A6FFB6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2807E7D5-513C-8C8B-5606-F1DE98A98579}"/>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D76C2E6D-8E62-0CE5-2D99-14D539F7DF1A}"/>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DB8C7286-54CA-ADC5-7636-69C1E1679C88}"/>
              </a:ext>
            </a:extLst>
          </p:cNvPr>
          <p:cNvSpPr txBox="1">
            <a:spLocks/>
          </p:cNvSpPr>
          <p:nvPr/>
        </p:nvSpPr>
        <p:spPr>
          <a:xfrm>
            <a:off x="518925" y="1424263"/>
            <a:ext cx="10299495" cy="35464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GB" altLang="en-US" sz="3000" b="1" i="1" dirty="0"/>
              <a:t>Durability </a:t>
            </a:r>
          </a:p>
          <a:p>
            <a:pPr marL="457200" indent="-457200" algn="l">
              <a:buFont typeface="Arial" panose="020B0604020202020204" pitchFamily="34" charset="0"/>
              <a:buChar char="•"/>
            </a:pPr>
            <a:r>
              <a:rPr lang="en-GB" altLang="en-US" sz="2000" i="1" dirty="0"/>
              <a:t>Technology life cycle vs brand e.g. Apple, Disney </a:t>
            </a:r>
          </a:p>
          <a:p>
            <a:pPr marL="457200" indent="-457200" algn="l">
              <a:buFont typeface="Arial" panose="020B0604020202020204" pitchFamily="34" charset="0"/>
              <a:buChar char="•"/>
            </a:pPr>
            <a:r>
              <a:rPr lang="en-GB" altLang="en-US" sz="3000" b="1" i="1" dirty="0"/>
              <a:t>Transferability (non-</a:t>
            </a:r>
            <a:r>
              <a:rPr lang="en-GB" altLang="en-US" sz="3000" b="1" i="1" dirty="0" err="1"/>
              <a:t>tradebilty</a:t>
            </a:r>
            <a:r>
              <a:rPr lang="en-GB" altLang="en-US" sz="3000" b="1" i="1" dirty="0"/>
              <a:t>)</a:t>
            </a:r>
          </a:p>
          <a:p>
            <a:pPr marL="457200" indent="-457200" algn="l">
              <a:buFont typeface="Arial" panose="020B0604020202020204" pitchFamily="34" charset="0"/>
              <a:buChar char="•"/>
            </a:pPr>
            <a:r>
              <a:rPr lang="en-GB" altLang="en-US" sz="2000" i="1" dirty="0"/>
              <a:t>If a key resource may be easily acquired, it is unlikely to result in a sustainable advantage </a:t>
            </a:r>
          </a:p>
          <a:p>
            <a:pPr marL="457200" indent="-457200" algn="l">
              <a:buFont typeface="Arial" panose="020B0604020202020204" pitchFamily="34" charset="0"/>
              <a:buChar char="•"/>
            </a:pPr>
            <a:r>
              <a:rPr lang="en-GB" altLang="en-US" sz="3000" b="1" i="1" dirty="0"/>
              <a:t>Adverse selection problem </a:t>
            </a:r>
            <a:endParaRPr lang="en-GB" altLang="en-US" sz="3000" dirty="0"/>
          </a:p>
        </p:txBody>
      </p:sp>
      <p:sp>
        <p:nvSpPr>
          <p:cNvPr id="4" name="TextBox 3">
            <a:extLst>
              <a:ext uri="{FF2B5EF4-FFF2-40B4-BE49-F238E27FC236}">
                <a16:creationId xmlns:a16="http://schemas.microsoft.com/office/drawing/2014/main" id="{53DA6E96-77CA-60B8-8853-B92BBFE996BB}"/>
              </a:ext>
            </a:extLst>
          </p:cNvPr>
          <p:cNvSpPr txBox="1"/>
          <p:nvPr/>
        </p:nvSpPr>
        <p:spPr>
          <a:xfrm>
            <a:off x="671209" y="4455268"/>
            <a:ext cx="7607029" cy="369332"/>
          </a:xfrm>
          <a:prstGeom prst="rect">
            <a:avLst/>
          </a:prstGeom>
          <a:noFill/>
        </p:spPr>
        <p:txBody>
          <a:bodyPr wrap="square" rtlCol="0">
            <a:spAutoFit/>
          </a:bodyPr>
          <a:lstStyle/>
          <a:p>
            <a:r>
              <a:rPr lang="en-GB" dirty="0"/>
              <a:t>https://www.youtube.com/watch?v=2Zn9lYuD58c</a:t>
            </a:r>
          </a:p>
        </p:txBody>
      </p:sp>
    </p:spTree>
    <p:extLst>
      <p:ext uri="{BB962C8B-B14F-4D97-AF65-F5344CB8AC3E}">
        <p14:creationId xmlns:p14="http://schemas.microsoft.com/office/powerpoint/2010/main" val="9460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072F0-061F-B260-1372-762B396FD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5C221-F94A-FB53-4FA6-7CDF1BE1071D}"/>
              </a:ext>
            </a:extLst>
          </p:cNvPr>
          <p:cNvSpPr>
            <a:spLocks noGrp="1"/>
          </p:cNvSpPr>
          <p:nvPr>
            <p:ph type="title"/>
          </p:nvPr>
        </p:nvSpPr>
        <p:spPr/>
        <p:txBody>
          <a:bodyPr/>
          <a:lstStyle/>
          <a:p>
            <a:pPr algn="ctr"/>
            <a:r>
              <a:rPr lang="en-GB" altLang="en-US" dirty="0"/>
              <a:t>Sustaining Competitive Advantage </a:t>
            </a:r>
            <a:br>
              <a:rPr lang="en-GB" altLang="en-US" dirty="0"/>
            </a:br>
            <a:endParaRPr lang="en-GB" dirty="0"/>
          </a:p>
        </p:txBody>
      </p:sp>
      <p:sp>
        <p:nvSpPr>
          <p:cNvPr id="5" name="Navy Footer Strip" descr="Footer navy">
            <a:extLst>
              <a:ext uri="{FF2B5EF4-FFF2-40B4-BE49-F238E27FC236}">
                <a16:creationId xmlns:a16="http://schemas.microsoft.com/office/drawing/2014/main" id="{65D6FE3D-ED63-9C03-1D61-66E74ED1947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E4DD995E-4F91-5402-BBDF-8E94A086FBF0}"/>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E875E5EB-03AD-7B1A-F954-31154D0C5CBF}"/>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55A262B8-F515-E513-2D0E-361E3A9A4F51}"/>
              </a:ext>
            </a:extLst>
          </p:cNvPr>
          <p:cNvSpPr txBox="1">
            <a:spLocks/>
          </p:cNvSpPr>
          <p:nvPr/>
        </p:nvSpPr>
        <p:spPr>
          <a:xfrm>
            <a:off x="564039" y="2122253"/>
            <a:ext cx="10299495" cy="35464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GB" altLang="en-US" sz="3000" b="1" i="1" dirty="0"/>
              <a:t>Replicability ( non-imitability )</a:t>
            </a:r>
          </a:p>
          <a:p>
            <a:pPr marL="457200" indent="-457200" algn="l">
              <a:buFont typeface="Arial" panose="020B0604020202020204" pitchFamily="34" charset="0"/>
              <a:buChar char="•"/>
            </a:pPr>
            <a:r>
              <a:rPr lang="en-GB" altLang="en-US" sz="2000" i="1" dirty="0"/>
              <a:t>If a key resource/ capability may be easily imitated, it unlikely to result in a sustainable competitive advantage</a:t>
            </a:r>
          </a:p>
          <a:p>
            <a:pPr marL="457200" indent="-457200" algn="l">
              <a:buFont typeface="Arial" panose="020B0604020202020204" pitchFamily="34" charset="0"/>
              <a:buChar char="•"/>
            </a:pPr>
            <a:r>
              <a:rPr lang="en-GB" altLang="en-US" sz="3000" b="1" i="1" dirty="0"/>
              <a:t>Non –Substitutability </a:t>
            </a:r>
          </a:p>
          <a:p>
            <a:pPr marL="457200" indent="-457200" algn="l">
              <a:buFont typeface="Arial" panose="020B0604020202020204" pitchFamily="34" charset="0"/>
              <a:buChar char="•"/>
            </a:pPr>
            <a:r>
              <a:rPr lang="en-GB" altLang="en-US" sz="2000" i="1" dirty="0"/>
              <a:t>If a valuable/ rare resources/ capability may be easily substitute ,It is unlikely to result in sustainable  competitive advantage. </a:t>
            </a:r>
          </a:p>
          <a:p>
            <a:pPr algn="l"/>
            <a:endParaRPr lang="en-GB" altLang="en-US" sz="3000" dirty="0"/>
          </a:p>
        </p:txBody>
      </p:sp>
    </p:spTree>
    <p:extLst>
      <p:ext uri="{BB962C8B-B14F-4D97-AF65-F5344CB8AC3E}">
        <p14:creationId xmlns:p14="http://schemas.microsoft.com/office/powerpoint/2010/main" val="83367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176F-C8B5-2CB0-7629-1DDBD4ECA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5179F-71A0-7FCD-9EF5-C44A78DC7ADD}"/>
              </a:ext>
            </a:extLst>
          </p:cNvPr>
          <p:cNvSpPr>
            <a:spLocks noGrp="1"/>
          </p:cNvSpPr>
          <p:nvPr>
            <p:ph type="title"/>
          </p:nvPr>
        </p:nvSpPr>
        <p:spPr/>
        <p:txBody>
          <a:bodyPr/>
          <a:lstStyle/>
          <a:p>
            <a:pPr algn="ctr"/>
            <a:r>
              <a:rPr lang="en-GB" altLang="en-US" dirty="0"/>
              <a:t>Appropriating a competitive advantage </a:t>
            </a:r>
            <a:br>
              <a:rPr lang="en-GB" altLang="en-US" dirty="0"/>
            </a:br>
            <a:endParaRPr lang="en-GB" dirty="0"/>
          </a:p>
        </p:txBody>
      </p:sp>
      <p:sp>
        <p:nvSpPr>
          <p:cNvPr id="5" name="Navy Footer Strip" descr="Footer navy">
            <a:extLst>
              <a:ext uri="{FF2B5EF4-FFF2-40B4-BE49-F238E27FC236}">
                <a16:creationId xmlns:a16="http://schemas.microsoft.com/office/drawing/2014/main" id="{E0B2358B-3C5E-63B6-20F6-F8CEE8C14529}"/>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F03CF38C-1E86-8238-15E2-47DB52660765}"/>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17534DD6-4CE1-4F2F-6482-7A5EBE46C358}"/>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1ED5C629-6B4C-96C6-84AA-96D30B8A9F82}"/>
              </a:ext>
            </a:extLst>
          </p:cNvPr>
          <p:cNvSpPr txBox="1">
            <a:spLocks/>
          </p:cNvSpPr>
          <p:nvPr/>
        </p:nvSpPr>
        <p:spPr>
          <a:xfrm>
            <a:off x="518925" y="1424263"/>
            <a:ext cx="10299495" cy="45498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spcBef>
                <a:spcPct val="20000"/>
              </a:spcBef>
              <a:buClrTx/>
              <a:buSzTx/>
              <a:buFontTx/>
              <a:buChar char="•"/>
            </a:pPr>
            <a:r>
              <a:rPr lang="en-US" altLang="tr-TR" sz="2000" b="1" dirty="0">
                <a:solidFill>
                  <a:schemeClr val="tx1"/>
                </a:solidFill>
                <a:latin typeface="Arial" panose="020B0604020202020204" pitchFamily="34" charset="0"/>
              </a:rPr>
              <a:t>Property rights </a:t>
            </a:r>
          </a:p>
          <a:p>
            <a:pPr algn="l" eaLnBrk="1" hangingPunct="1">
              <a:spcBef>
                <a:spcPct val="20000"/>
              </a:spcBef>
              <a:buClrTx/>
              <a:buSzTx/>
              <a:buFontTx/>
              <a:buChar char="•"/>
            </a:pPr>
            <a:r>
              <a:rPr lang="en-US" altLang="tr-TR" sz="2000" dirty="0">
                <a:solidFill>
                  <a:schemeClr val="tx1"/>
                </a:solidFill>
                <a:latin typeface="Arial" panose="020B0604020202020204" pitchFamily="34" charset="0"/>
              </a:rPr>
              <a:t>Intellectual Property covers four main areas: </a:t>
            </a:r>
            <a:endParaRPr lang="tr-TR" altLang="tr-TR" sz="2000" dirty="0">
              <a:solidFill>
                <a:schemeClr val="tx1"/>
              </a:solidFill>
              <a:latin typeface="Arial" panose="020B0604020202020204" pitchFamily="34" charset="0"/>
            </a:endParaRPr>
          </a:p>
          <a:p>
            <a:pPr lvl="1" algn="l" eaLnBrk="1" hangingPunct="1">
              <a:spcBef>
                <a:spcPct val="20000"/>
              </a:spcBef>
              <a:buClrTx/>
              <a:buSzTx/>
              <a:buFontTx/>
              <a:buChar char="•"/>
            </a:pPr>
            <a:r>
              <a:rPr lang="en-US" altLang="tr-TR" dirty="0">
                <a:latin typeface="Arial" panose="020B0604020202020204" pitchFamily="34" charset="0"/>
              </a:rPr>
              <a:t>Strong industry effects: while some industries grand strong IP protection, other cannot suppress knock off. </a:t>
            </a:r>
          </a:p>
          <a:p>
            <a:pPr lvl="1" algn="l" eaLnBrk="1" hangingPunct="1">
              <a:spcBef>
                <a:spcPct val="20000"/>
              </a:spcBef>
              <a:buClrTx/>
              <a:buSzTx/>
              <a:buFontTx/>
              <a:buChar char="•"/>
            </a:pPr>
            <a:r>
              <a:rPr lang="en-US" altLang="tr-TR" dirty="0">
                <a:latin typeface="Arial" panose="020B0604020202020204" pitchFamily="34" charset="0"/>
              </a:rPr>
              <a:t>E.g. Pharmaceutical industry </a:t>
            </a:r>
          </a:p>
          <a:p>
            <a:pPr lvl="1" algn="l" eaLnBrk="1" hangingPunct="1">
              <a:spcBef>
                <a:spcPct val="20000"/>
              </a:spcBef>
              <a:buClrTx/>
              <a:buSzTx/>
              <a:buFontTx/>
              <a:buChar char="•"/>
            </a:pPr>
            <a:endParaRPr lang="en-US" altLang="tr-TR" sz="2000" dirty="0">
              <a:solidFill>
                <a:schemeClr val="tx1"/>
              </a:solidFill>
              <a:latin typeface="Arial" panose="020B0604020202020204" pitchFamily="34" charset="0"/>
            </a:endParaRPr>
          </a:p>
          <a:p>
            <a:pPr marL="800100" lvl="1" indent="-342900" algn="l" eaLnBrk="1" hangingPunct="1">
              <a:spcBef>
                <a:spcPct val="20000"/>
              </a:spcBef>
              <a:buClrTx/>
              <a:buSzTx/>
              <a:buFont typeface="Arial" panose="020B0604020202020204" pitchFamily="34" charset="0"/>
              <a:buChar char="•"/>
            </a:pPr>
            <a:r>
              <a:rPr lang="en-US" altLang="tr-TR" b="1" dirty="0">
                <a:latin typeface="Arial" panose="020B0604020202020204" pitchFamily="34" charset="0"/>
              </a:rPr>
              <a:t>Relative bargaining power </a:t>
            </a:r>
          </a:p>
          <a:p>
            <a:pPr lvl="1" algn="l" eaLnBrk="1" hangingPunct="1">
              <a:spcBef>
                <a:spcPct val="20000"/>
              </a:spcBef>
              <a:buClrTx/>
              <a:buSzTx/>
              <a:buFontTx/>
              <a:buChar char="•"/>
            </a:pPr>
            <a:r>
              <a:rPr lang="en-US" altLang="tr-TR" sz="2000" dirty="0">
                <a:solidFill>
                  <a:schemeClr val="tx1"/>
                </a:solidFill>
                <a:latin typeface="Arial" panose="020B0604020202020204" pitchFamily="34" charset="0"/>
              </a:rPr>
              <a:t>Again, may be rotted in industry make </a:t>
            </a:r>
            <a:r>
              <a:rPr lang="en-US" altLang="tr-TR" dirty="0">
                <a:latin typeface="Arial" panose="020B0604020202020204" pitchFamily="34" charset="0"/>
              </a:rPr>
              <a:t>–up – e.g. Fashion industry –Zara </a:t>
            </a:r>
          </a:p>
          <a:p>
            <a:pPr lvl="1" algn="l" eaLnBrk="1" hangingPunct="1">
              <a:spcBef>
                <a:spcPct val="20000"/>
              </a:spcBef>
              <a:buClrTx/>
              <a:buSzTx/>
            </a:pPr>
            <a:endParaRPr lang="en-US" altLang="tr-TR" sz="2000" dirty="0">
              <a:solidFill>
                <a:schemeClr val="tx1"/>
              </a:solidFill>
              <a:latin typeface="Arial" panose="020B0604020202020204" pitchFamily="34" charset="0"/>
            </a:endParaRPr>
          </a:p>
          <a:p>
            <a:pPr marL="800100" lvl="1" indent="-342900" algn="l" eaLnBrk="1" hangingPunct="1">
              <a:spcBef>
                <a:spcPct val="20000"/>
              </a:spcBef>
              <a:buClrTx/>
              <a:buSzTx/>
              <a:buFont typeface="Arial" panose="020B0604020202020204" pitchFamily="34" charset="0"/>
              <a:buChar char="•"/>
            </a:pPr>
            <a:r>
              <a:rPr lang="en-US" altLang="tr-TR" b="1" dirty="0">
                <a:latin typeface="Arial" panose="020B0604020202020204" pitchFamily="34" charset="0"/>
              </a:rPr>
              <a:t>Embeddedness </a:t>
            </a:r>
          </a:p>
          <a:p>
            <a:pPr lvl="1" algn="l" eaLnBrk="1" hangingPunct="1">
              <a:spcBef>
                <a:spcPct val="20000"/>
              </a:spcBef>
              <a:buClrTx/>
              <a:buSzTx/>
            </a:pPr>
            <a:r>
              <a:rPr lang="en-US" altLang="tr-TR" sz="2000" dirty="0">
                <a:solidFill>
                  <a:schemeClr val="tx1"/>
                </a:solidFill>
                <a:latin typeface="Arial" panose="020B0604020202020204" pitchFamily="34" charset="0"/>
              </a:rPr>
              <a:t>The extend </a:t>
            </a:r>
            <a:r>
              <a:rPr lang="en-US" altLang="tr-TR" dirty="0">
                <a:latin typeface="Arial" panose="020B0604020202020204" pitchFamily="34" charset="0"/>
              </a:rPr>
              <a:t>to which key capabilities are rooted in the organizational rooted and cannot be decoupled. </a:t>
            </a:r>
          </a:p>
          <a:p>
            <a:pPr lvl="1" algn="l" eaLnBrk="1" hangingPunct="1">
              <a:spcBef>
                <a:spcPct val="20000"/>
              </a:spcBef>
              <a:buClrTx/>
              <a:buSzTx/>
            </a:pPr>
            <a:endParaRPr lang="tr-TR" altLang="tr-TR" sz="2000" dirty="0">
              <a:solidFill>
                <a:schemeClr val="tx1"/>
              </a:solidFill>
              <a:latin typeface="Arial" panose="020B0604020202020204" pitchFamily="34" charset="0"/>
            </a:endParaRPr>
          </a:p>
          <a:p>
            <a:pPr algn="l"/>
            <a:endParaRPr lang="en-GB" altLang="en-US" sz="3000" dirty="0"/>
          </a:p>
        </p:txBody>
      </p:sp>
    </p:spTree>
    <p:extLst>
      <p:ext uri="{BB962C8B-B14F-4D97-AF65-F5344CB8AC3E}">
        <p14:creationId xmlns:p14="http://schemas.microsoft.com/office/powerpoint/2010/main" val="238478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1F1CB-5615-8039-C21A-4A0EAF9CEF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CF52A-DF0E-597F-91A7-8326E322D326}"/>
              </a:ext>
            </a:extLst>
          </p:cNvPr>
          <p:cNvSpPr>
            <a:spLocks noGrp="1"/>
          </p:cNvSpPr>
          <p:nvPr>
            <p:ph type="title"/>
          </p:nvPr>
        </p:nvSpPr>
        <p:spPr/>
        <p:txBody>
          <a:bodyPr/>
          <a:lstStyle/>
          <a:p>
            <a:pPr algn="ctr"/>
            <a:r>
              <a:rPr lang="en-GB" altLang="en-US" dirty="0"/>
              <a:t>Organisational knowledge</a:t>
            </a:r>
            <a:br>
              <a:rPr lang="en-GB" altLang="en-US" dirty="0"/>
            </a:br>
            <a:endParaRPr lang="en-GB" dirty="0"/>
          </a:p>
        </p:txBody>
      </p:sp>
      <p:sp>
        <p:nvSpPr>
          <p:cNvPr id="5" name="Navy Footer Strip" descr="Footer navy">
            <a:extLst>
              <a:ext uri="{FF2B5EF4-FFF2-40B4-BE49-F238E27FC236}">
                <a16:creationId xmlns:a16="http://schemas.microsoft.com/office/drawing/2014/main" id="{3DA8E051-0F0F-1FD5-86D5-6AECCA887E0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648274B1-C7A7-3BE1-46A7-2407CBD2494E}"/>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8690355F-920D-9D49-7648-9A0AC97287EB}"/>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97C5227A-EEC5-D1BE-61B1-2C21074010B4}"/>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r>
              <a:rPr lang="en-GB" altLang="en-US" sz="3000" i="1" dirty="0"/>
              <a:t>	</a:t>
            </a:r>
            <a:r>
              <a:rPr lang="en-GB" altLang="en-US" b="1" i="1" dirty="0"/>
              <a:t>Organisational knowledge </a:t>
            </a:r>
            <a:r>
              <a:rPr lang="en-GB" altLang="en-US" dirty="0"/>
              <a:t>is organisation-specific, collective intelligence, accumulated through both formal systems and people’s shared experience.</a:t>
            </a:r>
            <a:endParaRPr lang="en-GB" altLang="en-US" dirty="0">
              <a:cs typeface="Calibri"/>
            </a:endParaRPr>
          </a:p>
          <a:p>
            <a:pPr>
              <a:lnSpc>
                <a:spcPct val="95000"/>
              </a:lnSpc>
              <a:spcBef>
                <a:spcPct val="15000"/>
              </a:spcBef>
            </a:pPr>
            <a:r>
              <a:rPr lang="en-GB" altLang="en-US" i="1" dirty="0"/>
              <a:t>	</a:t>
            </a:r>
            <a:r>
              <a:rPr lang="en-GB" altLang="en-US" b="1" i="1" dirty="0"/>
              <a:t>‘Explicit’ knowledge </a:t>
            </a:r>
            <a:r>
              <a:rPr lang="en-GB" altLang="en-US" dirty="0"/>
              <a:t>or ‘objective’ knowledge is transmitted in formal systematic ways, e.g. systems manuals or market research.</a:t>
            </a:r>
            <a:endParaRPr lang="en-GB" altLang="en-US" b="1" i="1" dirty="0">
              <a:cs typeface="Calibri"/>
            </a:endParaRPr>
          </a:p>
          <a:p>
            <a:pPr>
              <a:lnSpc>
                <a:spcPct val="95000"/>
              </a:lnSpc>
              <a:spcBef>
                <a:spcPct val="15000"/>
              </a:spcBef>
            </a:pPr>
            <a:r>
              <a:rPr lang="en-GB" altLang="en-US" i="1" dirty="0"/>
              <a:t>	</a:t>
            </a:r>
            <a:r>
              <a:rPr lang="en-GB" altLang="en-US" b="1" i="1" dirty="0"/>
              <a:t>‘Tacit’ knowledge </a:t>
            </a:r>
            <a:r>
              <a:rPr lang="en-GB" altLang="en-US" dirty="0"/>
              <a:t>is more personal, context-specific, hard to formalise and communicate and is difficult to imitate, e.g. the knowledge and relationships in a top R&amp;D team. </a:t>
            </a:r>
            <a:endParaRPr lang="en-GB" altLang="en-US" dirty="0">
              <a:cs typeface="Calibri"/>
            </a:endParaRPr>
          </a:p>
        </p:txBody>
      </p:sp>
    </p:spTree>
    <p:extLst>
      <p:ext uri="{BB962C8B-B14F-4D97-AF65-F5344CB8AC3E}">
        <p14:creationId xmlns:p14="http://schemas.microsoft.com/office/powerpoint/2010/main" val="1913883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F9CFE-AF0E-151F-E12F-301926093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BF9BB-6ADF-1B91-716D-021D7DBAFA41}"/>
              </a:ext>
            </a:extLst>
          </p:cNvPr>
          <p:cNvSpPr>
            <a:spLocks noGrp="1"/>
          </p:cNvSpPr>
          <p:nvPr>
            <p:ph type="title"/>
          </p:nvPr>
        </p:nvSpPr>
        <p:spPr/>
        <p:txBody>
          <a:bodyPr/>
          <a:lstStyle/>
          <a:p>
            <a:pPr algn="ctr"/>
            <a:br>
              <a:rPr lang="en-GB" altLang="en-US" dirty="0"/>
            </a:br>
            <a:endParaRPr lang="en-GB" dirty="0"/>
          </a:p>
        </p:txBody>
      </p:sp>
      <p:sp>
        <p:nvSpPr>
          <p:cNvPr id="5" name="Navy Footer Strip" descr="Footer navy">
            <a:extLst>
              <a:ext uri="{FF2B5EF4-FFF2-40B4-BE49-F238E27FC236}">
                <a16:creationId xmlns:a16="http://schemas.microsoft.com/office/drawing/2014/main" id="{5BE9DA06-9954-7481-59A2-588051F7A42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B6E08012-CF2B-C5EE-2ED5-D2F260441692}"/>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F059FE61-6721-D90A-9AAE-88674C8EF37D}"/>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ECA38038-C127-2E87-4617-D014D64E1878}"/>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endParaRPr lang="en-GB" altLang="en-US" dirty="0">
              <a:cs typeface="Calibri"/>
            </a:endParaRPr>
          </a:p>
        </p:txBody>
      </p:sp>
      <p:sp>
        <p:nvSpPr>
          <p:cNvPr id="8" name="TextBox 7">
            <a:extLst>
              <a:ext uri="{FF2B5EF4-FFF2-40B4-BE49-F238E27FC236}">
                <a16:creationId xmlns:a16="http://schemas.microsoft.com/office/drawing/2014/main" id="{91371268-FEC2-0343-C4B2-E1EA9AEA24BC}"/>
              </a:ext>
            </a:extLst>
          </p:cNvPr>
          <p:cNvSpPr txBox="1"/>
          <p:nvPr/>
        </p:nvSpPr>
        <p:spPr>
          <a:xfrm>
            <a:off x="838200" y="496375"/>
            <a:ext cx="10055942" cy="646331"/>
          </a:xfrm>
          <a:prstGeom prst="rect">
            <a:avLst/>
          </a:prstGeom>
          <a:noFill/>
        </p:spPr>
        <p:txBody>
          <a:bodyPr wrap="square">
            <a:spAutoFit/>
          </a:bodyPr>
          <a:lstStyle/>
          <a:p>
            <a:pPr algn="ctr"/>
            <a:r>
              <a:rPr lang="en-GB" altLang="en-US" sz="3600" dirty="0"/>
              <a:t>Utilising the knowledge </a:t>
            </a:r>
          </a:p>
        </p:txBody>
      </p:sp>
      <p:sp>
        <p:nvSpPr>
          <p:cNvPr id="10" name="TextBox 9">
            <a:extLst>
              <a:ext uri="{FF2B5EF4-FFF2-40B4-BE49-F238E27FC236}">
                <a16:creationId xmlns:a16="http://schemas.microsoft.com/office/drawing/2014/main" id="{5F149CF1-74DF-EF74-72D2-66D002375D5F}"/>
              </a:ext>
            </a:extLst>
          </p:cNvPr>
          <p:cNvSpPr txBox="1"/>
          <p:nvPr/>
        </p:nvSpPr>
        <p:spPr>
          <a:xfrm>
            <a:off x="1435558" y="3429000"/>
            <a:ext cx="7546258" cy="355482"/>
          </a:xfrm>
          <a:prstGeom prst="rect">
            <a:avLst/>
          </a:prstGeom>
          <a:noFill/>
        </p:spPr>
        <p:txBody>
          <a:bodyPr wrap="square">
            <a:spAutoFit/>
          </a:bodyPr>
          <a:lstStyle/>
          <a:p>
            <a:pPr>
              <a:lnSpc>
                <a:spcPct val="95000"/>
              </a:lnSpc>
              <a:spcBef>
                <a:spcPct val="15000"/>
              </a:spcBef>
            </a:pPr>
            <a:r>
              <a:rPr lang="en-GB" altLang="en-US" b="1" i="1" dirty="0">
                <a:cs typeface="Calibri"/>
              </a:rPr>
              <a:t>https://www.youtube.com/watch?v=j33EGRmol1Y&amp;t=67s </a:t>
            </a:r>
            <a:endParaRPr lang="en-GB" altLang="en-US" dirty="0">
              <a:cs typeface="Calibri"/>
            </a:endParaRPr>
          </a:p>
        </p:txBody>
      </p:sp>
      <p:sp>
        <p:nvSpPr>
          <p:cNvPr id="11" name="TextBox 10">
            <a:extLst>
              <a:ext uri="{FF2B5EF4-FFF2-40B4-BE49-F238E27FC236}">
                <a16:creationId xmlns:a16="http://schemas.microsoft.com/office/drawing/2014/main" id="{5EB4797E-24A4-23FE-4AE6-1D3245BEC682}"/>
              </a:ext>
            </a:extLst>
          </p:cNvPr>
          <p:cNvSpPr txBox="1"/>
          <p:nvPr/>
        </p:nvSpPr>
        <p:spPr>
          <a:xfrm>
            <a:off x="1281331" y="2063249"/>
            <a:ext cx="8287966"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Why Kodak Failed - Rise And Fall of Kodak</a:t>
            </a:r>
          </a:p>
        </p:txBody>
      </p:sp>
    </p:spTree>
    <p:extLst>
      <p:ext uri="{BB962C8B-B14F-4D97-AF65-F5344CB8AC3E}">
        <p14:creationId xmlns:p14="http://schemas.microsoft.com/office/powerpoint/2010/main" val="2471925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6E3C8-173E-2D40-9F92-EE482FDD1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12EBD-F05D-3B42-BE4F-4AC22E0DF41B}"/>
              </a:ext>
            </a:extLst>
          </p:cNvPr>
          <p:cNvSpPr>
            <a:spLocks noGrp="1"/>
          </p:cNvSpPr>
          <p:nvPr>
            <p:ph type="title"/>
          </p:nvPr>
        </p:nvSpPr>
        <p:spPr/>
        <p:txBody>
          <a:bodyPr/>
          <a:lstStyle/>
          <a:p>
            <a:pPr algn="ctr"/>
            <a:br>
              <a:rPr lang="en-GB" altLang="en-US" dirty="0"/>
            </a:br>
            <a:endParaRPr lang="en-GB" dirty="0"/>
          </a:p>
        </p:txBody>
      </p:sp>
      <p:sp>
        <p:nvSpPr>
          <p:cNvPr id="5" name="Navy Footer Strip" descr="Footer navy">
            <a:extLst>
              <a:ext uri="{FF2B5EF4-FFF2-40B4-BE49-F238E27FC236}">
                <a16:creationId xmlns:a16="http://schemas.microsoft.com/office/drawing/2014/main" id="{0B1ED41C-5801-E958-4BC7-4B11847BEB5E}"/>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6FB37746-3057-6831-4BC0-17B2101F773E}"/>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95860F47-6B7A-0841-979D-B36738DF2742}"/>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892813D0-6A6D-8D4D-1AAD-8AA6727F3C6D}"/>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endParaRPr lang="en-GB" altLang="en-US" dirty="0">
              <a:cs typeface="Calibri"/>
            </a:endParaRPr>
          </a:p>
        </p:txBody>
      </p:sp>
      <p:sp>
        <p:nvSpPr>
          <p:cNvPr id="8" name="TextBox 7">
            <a:extLst>
              <a:ext uri="{FF2B5EF4-FFF2-40B4-BE49-F238E27FC236}">
                <a16:creationId xmlns:a16="http://schemas.microsoft.com/office/drawing/2014/main" id="{89D7A576-559B-63A2-D54B-DC427E8B8057}"/>
              </a:ext>
            </a:extLst>
          </p:cNvPr>
          <p:cNvSpPr txBox="1"/>
          <p:nvPr/>
        </p:nvSpPr>
        <p:spPr>
          <a:xfrm>
            <a:off x="639097" y="578475"/>
            <a:ext cx="11105228" cy="523220"/>
          </a:xfrm>
          <a:prstGeom prst="rect">
            <a:avLst/>
          </a:prstGeom>
          <a:noFill/>
        </p:spPr>
        <p:txBody>
          <a:bodyPr wrap="square">
            <a:spAutoFit/>
          </a:bodyPr>
          <a:lstStyle/>
          <a:p>
            <a:pPr algn="ctr"/>
            <a:r>
              <a:rPr lang="en-GB" altLang="en-US" sz="2800" dirty="0"/>
              <a:t>Making sense of resources and capabilities </a:t>
            </a:r>
          </a:p>
        </p:txBody>
      </p:sp>
      <p:pic>
        <p:nvPicPr>
          <p:cNvPr id="9" name="Picture 8" descr="A diagram of a key strength&#10;&#10;Description automatically generated">
            <a:extLst>
              <a:ext uri="{FF2B5EF4-FFF2-40B4-BE49-F238E27FC236}">
                <a16:creationId xmlns:a16="http://schemas.microsoft.com/office/drawing/2014/main" id="{7F571426-B196-8024-FDF4-3055FE874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865" y="1387293"/>
            <a:ext cx="8721212" cy="4666957"/>
          </a:xfrm>
          <a:prstGeom prst="rect">
            <a:avLst/>
          </a:prstGeom>
        </p:spPr>
      </p:pic>
    </p:spTree>
    <p:extLst>
      <p:ext uri="{BB962C8B-B14F-4D97-AF65-F5344CB8AC3E}">
        <p14:creationId xmlns:p14="http://schemas.microsoft.com/office/powerpoint/2010/main" val="271103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D9233-95A9-2456-D474-31C2D57FF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61297-48CB-397F-F6EA-A9EBB38FC4C0}"/>
              </a:ext>
            </a:extLst>
          </p:cNvPr>
          <p:cNvSpPr>
            <a:spLocks noGrp="1"/>
          </p:cNvSpPr>
          <p:nvPr>
            <p:ph type="title"/>
          </p:nvPr>
        </p:nvSpPr>
        <p:spPr/>
        <p:txBody>
          <a:bodyPr/>
          <a:lstStyle/>
          <a:p>
            <a:pPr algn="ctr"/>
            <a:br>
              <a:rPr lang="en-GB" altLang="en-US" dirty="0"/>
            </a:br>
            <a:endParaRPr lang="en-GB" dirty="0"/>
          </a:p>
        </p:txBody>
      </p:sp>
      <p:sp>
        <p:nvSpPr>
          <p:cNvPr id="5" name="Navy Footer Strip" descr="Footer navy">
            <a:extLst>
              <a:ext uri="{FF2B5EF4-FFF2-40B4-BE49-F238E27FC236}">
                <a16:creationId xmlns:a16="http://schemas.microsoft.com/office/drawing/2014/main" id="{85F9D351-04B3-B8C0-3940-2B2E6113561C}"/>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6E4852A5-2597-5E4A-BFB8-9BD6A467008C}"/>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5BF5CA6E-6259-B745-23B3-DB5171F19B0D}"/>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03C5A5D1-C6DF-B286-1B69-C0D273C48E8F}"/>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endParaRPr lang="en-GB" altLang="en-US" dirty="0">
              <a:cs typeface="Calibri"/>
            </a:endParaRPr>
          </a:p>
        </p:txBody>
      </p:sp>
      <p:sp>
        <p:nvSpPr>
          <p:cNvPr id="8" name="TextBox 7">
            <a:extLst>
              <a:ext uri="{FF2B5EF4-FFF2-40B4-BE49-F238E27FC236}">
                <a16:creationId xmlns:a16="http://schemas.microsoft.com/office/drawing/2014/main" id="{3A3F2EC8-FEC0-56CF-88C8-03F66083E338}"/>
              </a:ext>
            </a:extLst>
          </p:cNvPr>
          <p:cNvSpPr txBox="1"/>
          <p:nvPr/>
        </p:nvSpPr>
        <p:spPr>
          <a:xfrm>
            <a:off x="973394" y="382325"/>
            <a:ext cx="10106244" cy="769441"/>
          </a:xfrm>
          <a:prstGeom prst="rect">
            <a:avLst/>
          </a:prstGeom>
          <a:noFill/>
        </p:spPr>
        <p:txBody>
          <a:bodyPr wrap="square">
            <a:spAutoFit/>
          </a:bodyPr>
          <a:lstStyle/>
          <a:p>
            <a:pPr algn="ctr"/>
            <a:r>
              <a:rPr lang="en-GB" altLang="en-US" sz="4400" dirty="0"/>
              <a:t>Managing Capabilities </a:t>
            </a:r>
          </a:p>
        </p:txBody>
      </p:sp>
      <p:sp>
        <p:nvSpPr>
          <p:cNvPr id="9" name="Content Placeholder 2">
            <a:extLst>
              <a:ext uri="{FF2B5EF4-FFF2-40B4-BE49-F238E27FC236}">
                <a16:creationId xmlns:a16="http://schemas.microsoft.com/office/drawing/2014/main" id="{8FDC3A55-FDAC-5E66-6D1F-621A7239D4C2}"/>
              </a:ext>
            </a:extLst>
          </p:cNvPr>
          <p:cNvSpPr txBox="1">
            <a:spLocks/>
          </p:cNvSpPr>
          <p:nvPr/>
        </p:nvSpPr>
        <p:spPr>
          <a:xfrm>
            <a:off x="973394" y="1573768"/>
            <a:ext cx="10299495" cy="35464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GB" altLang="en-US" sz="3000" dirty="0"/>
              <a:t>Deploy key strength to the greatest effect e.g. Disney using multiple channels, DVD, Streaming service.  </a:t>
            </a:r>
          </a:p>
          <a:p>
            <a:pPr algn="l"/>
            <a:endParaRPr lang="en-GB" altLang="en-US" sz="3000" dirty="0"/>
          </a:p>
          <a:p>
            <a:pPr marL="457200" indent="-457200" algn="l">
              <a:buFont typeface="Arial" panose="020B0604020202020204" pitchFamily="34" charset="0"/>
              <a:buChar char="•"/>
            </a:pPr>
            <a:r>
              <a:rPr lang="en-GB" altLang="en-US" sz="3000" dirty="0"/>
              <a:t>Outsource key weakness </a:t>
            </a:r>
          </a:p>
          <a:p>
            <a:pPr marL="457200" indent="-457200" algn="l">
              <a:buFont typeface="Arial" panose="020B0604020202020204" pitchFamily="34" charset="0"/>
              <a:buChar char="•"/>
            </a:pPr>
            <a:r>
              <a:rPr lang="en-GB" altLang="en-US" sz="3000" dirty="0"/>
              <a:t>Divest superfluous strength </a:t>
            </a:r>
          </a:p>
          <a:p>
            <a:pPr marL="457200" indent="-457200" algn="l">
              <a:buFont typeface="Arial" panose="020B0604020202020204" pitchFamily="34" charset="0"/>
              <a:buChar char="•"/>
            </a:pPr>
            <a:r>
              <a:rPr lang="en-GB" altLang="en-US" sz="3000" dirty="0"/>
              <a:t>Divest or ignore inconsequential weakness ( zone of irrelevance)  </a:t>
            </a:r>
          </a:p>
          <a:p>
            <a:endParaRPr lang="en-GB" altLang="en-US" sz="3000" dirty="0"/>
          </a:p>
        </p:txBody>
      </p:sp>
    </p:spTree>
    <p:extLst>
      <p:ext uri="{BB962C8B-B14F-4D97-AF65-F5344CB8AC3E}">
        <p14:creationId xmlns:p14="http://schemas.microsoft.com/office/powerpoint/2010/main" val="1454236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37BE3-B387-4953-209F-5EEF3CDCC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5C587-9FE5-53F2-AB30-0B40C61DA7EA}"/>
              </a:ext>
            </a:extLst>
          </p:cNvPr>
          <p:cNvSpPr>
            <a:spLocks noGrp="1"/>
          </p:cNvSpPr>
          <p:nvPr>
            <p:ph type="title"/>
          </p:nvPr>
        </p:nvSpPr>
        <p:spPr/>
        <p:txBody>
          <a:bodyPr/>
          <a:lstStyle/>
          <a:p>
            <a:pPr algn="ctr"/>
            <a:br>
              <a:rPr lang="en-GB" altLang="en-US" dirty="0"/>
            </a:br>
            <a:endParaRPr lang="en-GB" dirty="0"/>
          </a:p>
        </p:txBody>
      </p:sp>
      <p:sp>
        <p:nvSpPr>
          <p:cNvPr id="5" name="Navy Footer Strip" descr="Footer navy">
            <a:extLst>
              <a:ext uri="{FF2B5EF4-FFF2-40B4-BE49-F238E27FC236}">
                <a16:creationId xmlns:a16="http://schemas.microsoft.com/office/drawing/2014/main" id="{D345E2DB-6154-BA7A-6FBC-89A225313BA9}"/>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1010CC58-E976-93E9-1410-3B374ECC20E5}"/>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BD48EE9A-C28F-AD45-5118-4C1B91BBD84B}"/>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A178933E-9D69-1BE9-BDC1-1975C0A2C2E6}"/>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endParaRPr lang="en-GB" altLang="en-US" dirty="0">
              <a:cs typeface="Calibri"/>
            </a:endParaRPr>
          </a:p>
        </p:txBody>
      </p:sp>
      <p:sp>
        <p:nvSpPr>
          <p:cNvPr id="10" name="TextBox 9">
            <a:extLst>
              <a:ext uri="{FF2B5EF4-FFF2-40B4-BE49-F238E27FC236}">
                <a16:creationId xmlns:a16="http://schemas.microsoft.com/office/drawing/2014/main" id="{006D82E7-F359-03D9-0BCE-D70155423C57}"/>
              </a:ext>
            </a:extLst>
          </p:cNvPr>
          <p:cNvSpPr txBox="1"/>
          <p:nvPr/>
        </p:nvSpPr>
        <p:spPr>
          <a:xfrm>
            <a:off x="838199" y="477082"/>
            <a:ext cx="10789761" cy="769441"/>
          </a:xfrm>
          <a:prstGeom prst="rect">
            <a:avLst/>
          </a:prstGeom>
          <a:noFill/>
        </p:spPr>
        <p:txBody>
          <a:bodyPr wrap="square">
            <a:spAutoFit/>
          </a:bodyPr>
          <a:lstStyle/>
          <a:p>
            <a:pPr algn="ctr"/>
            <a:r>
              <a:rPr lang="en-GB" altLang="en-US" sz="4400" b="1" dirty="0"/>
              <a:t>Improper Management Capabilities </a:t>
            </a:r>
          </a:p>
        </p:txBody>
      </p:sp>
      <p:sp>
        <p:nvSpPr>
          <p:cNvPr id="13" name="Content Placeholder 2">
            <a:extLst>
              <a:ext uri="{FF2B5EF4-FFF2-40B4-BE49-F238E27FC236}">
                <a16:creationId xmlns:a16="http://schemas.microsoft.com/office/drawing/2014/main" id="{25505846-7634-B67F-322B-368DCEF44C66}"/>
              </a:ext>
            </a:extLst>
          </p:cNvPr>
          <p:cNvSpPr txBox="1">
            <a:spLocks/>
          </p:cNvSpPr>
          <p:nvPr/>
        </p:nvSpPr>
        <p:spPr>
          <a:xfrm>
            <a:off x="518926" y="1809274"/>
            <a:ext cx="10299495" cy="35464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r>
              <a:rPr lang="en-US" altLang="ja-JP" sz="3200" dirty="0">
                <a:latin typeface="Arial" panose="020B0604020202020204" pitchFamily="34" charset="0"/>
              </a:rPr>
              <a:t>T</a:t>
            </a:r>
            <a:r>
              <a:rPr lang="en-US" altLang="ja-JP" sz="3200" dirty="0">
                <a:solidFill>
                  <a:schemeClr val="tx1"/>
                </a:solidFill>
                <a:latin typeface="Arial" panose="020B0604020202020204" pitchFamily="34" charset="0"/>
              </a:rPr>
              <a:t>ypewriter vs. word processing;1960 </a:t>
            </a:r>
          </a:p>
          <a:p>
            <a:pPr marL="457200" indent="-457200" algn="l">
              <a:buFont typeface="Arial" panose="020B0604020202020204" pitchFamily="34" charset="0"/>
              <a:buChar char="•"/>
            </a:pPr>
            <a:r>
              <a:rPr lang="en-GB" altLang="en-US" sz="3200" dirty="0">
                <a:latin typeface="Arial" panose="020B0604020202020204" pitchFamily="34" charset="0"/>
              </a:rPr>
              <a:t>Olivetti typewriter- like kodak going after the same customers. </a:t>
            </a:r>
          </a:p>
          <a:p>
            <a:pPr marL="457200" indent="-457200" algn="l">
              <a:buFont typeface="Arial" panose="020B0604020202020204" pitchFamily="34" charset="0"/>
              <a:buChar char="•"/>
            </a:pPr>
            <a:r>
              <a:rPr lang="en-GB" altLang="en-US" sz="3200" dirty="0">
                <a:latin typeface="Arial" panose="020B0604020202020204" pitchFamily="34" charset="0"/>
              </a:rPr>
              <a:t>Remington Typewriter – same capabilities to deploy on manufacturing personal care product. Switching to completely different product portfolio. </a:t>
            </a:r>
          </a:p>
          <a:p>
            <a:pPr marL="457200" indent="-457200" algn="l">
              <a:buFont typeface="Arial" panose="020B0604020202020204" pitchFamily="34" charset="0"/>
              <a:buChar char="•"/>
            </a:pPr>
            <a:r>
              <a:rPr lang="en-GB" altLang="en-US" sz="3200" dirty="0">
                <a:latin typeface="Arial" panose="020B0604020202020204" pitchFamily="34" charset="0"/>
              </a:rPr>
              <a:t>Tesla vs </a:t>
            </a:r>
            <a:r>
              <a:rPr lang="en-GB" sz="3200" dirty="0">
                <a:latin typeface="Arial" panose="020B0604020202020204" pitchFamily="34" charset="0"/>
              </a:rPr>
              <a:t>Daimler Motor Company Limited</a:t>
            </a:r>
            <a:endParaRPr lang="en-GB" altLang="en-US" sz="3200" dirty="0">
              <a:latin typeface="Arial" panose="020B0604020202020204" pitchFamily="34" charset="0"/>
            </a:endParaRPr>
          </a:p>
          <a:p>
            <a:pPr marL="457200" indent="-457200" algn="l">
              <a:buFont typeface="Arial" panose="020B0604020202020204" pitchFamily="34" charset="0"/>
              <a:buChar char="•"/>
            </a:pPr>
            <a:endParaRPr lang="en-GB" altLang="en-US" sz="3200" dirty="0">
              <a:latin typeface="Arial" panose="020B0604020202020204" pitchFamily="34" charset="0"/>
            </a:endParaRPr>
          </a:p>
        </p:txBody>
      </p:sp>
    </p:spTree>
    <p:extLst>
      <p:ext uri="{BB962C8B-B14F-4D97-AF65-F5344CB8AC3E}">
        <p14:creationId xmlns:p14="http://schemas.microsoft.com/office/powerpoint/2010/main" val="3792306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F425A-2869-949A-AED1-67CFAEC8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9F46-874B-D29D-0EA5-98832BCF1E02}"/>
              </a:ext>
            </a:extLst>
          </p:cNvPr>
          <p:cNvSpPr>
            <a:spLocks noGrp="1"/>
          </p:cNvSpPr>
          <p:nvPr>
            <p:ph type="title"/>
          </p:nvPr>
        </p:nvSpPr>
        <p:spPr/>
        <p:txBody>
          <a:bodyPr/>
          <a:lstStyle/>
          <a:p>
            <a:pPr algn="ctr"/>
            <a:br>
              <a:rPr lang="en-GB" altLang="en-US" dirty="0"/>
            </a:br>
            <a:endParaRPr lang="en-GB" dirty="0"/>
          </a:p>
        </p:txBody>
      </p:sp>
      <p:sp>
        <p:nvSpPr>
          <p:cNvPr id="5" name="Navy Footer Strip" descr="Footer navy">
            <a:extLst>
              <a:ext uri="{FF2B5EF4-FFF2-40B4-BE49-F238E27FC236}">
                <a16:creationId xmlns:a16="http://schemas.microsoft.com/office/drawing/2014/main" id="{E821A859-BA34-50D2-AE2A-3B005B46FEE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C596F438-E473-6135-762C-DF4669EF3921}"/>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DF89D7DF-38BC-4D2D-5095-8FF3C524A4AD}"/>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15C8FC6D-9E40-D5C4-ACA5-D03D3BE956FA}"/>
              </a:ext>
            </a:extLst>
          </p:cNvPr>
          <p:cNvSpPr txBox="1">
            <a:spLocks/>
          </p:cNvSpPr>
          <p:nvPr/>
        </p:nvSpPr>
        <p:spPr>
          <a:xfrm>
            <a:off x="447675" y="1355725"/>
            <a:ext cx="10972800" cy="35997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5000"/>
              </a:lnSpc>
              <a:spcBef>
                <a:spcPct val="15000"/>
              </a:spcBef>
            </a:pPr>
            <a:endParaRPr lang="en-GB" altLang="en-US" dirty="0">
              <a:cs typeface="Calibri"/>
            </a:endParaRPr>
          </a:p>
        </p:txBody>
      </p:sp>
      <p:sp>
        <p:nvSpPr>
          <p:cNvPr id="4" name="TextBox 3">
            <a:extLst>
              <a:ext uri="{FF2B5EF4-FFF2-40B4-BE49-F238E27FC236}">
                <a16:creationId xmlns:a16="http://schemas.microsoft.com/office/drawing/2014/main" id="{1A67951E-6E44-6F8A-8D06-2F05CB9776DE}"/>
              </a:ext>
            </a:extLst>
          </p:cNvPr>
          <p:cNvSpPr txBox="1"/>
          <p:nvPr/>
        </p:nvSpPr>
        <p:spPr>
          <a:xfrm>
            <a:off x="771525" y="544749"/>
            <a:ext cx="10648949" cy="769441"/>
          </a:xfrm>
          <a:prstGeom prst="rect">
            <a:avLst/>
          </a:prstGeom>
          <a:noFill/>
        </p:spPr>
        <p:txBody>
          <a:bodyPr wrap="square" rtlCol="0">
            <a:spAutoFit/>
          </a:bodyPr>
          <a:lstStyle/>
          <a:p>
            <a:pPr algn="ctr"/>
            <a:r>
              <a:rPr lang="en-US" sz="4400" dirty="0"/>
              <a:t>This </a:t>
            </a:r>
            <a:r>
              <a:rPr lang="en-US" sz="4400" dirty="0" err="1"/>
              <a:t>weeks</a:t>
            </a:r>
            <a:r>
              <a:rPr lang="en-US" sz="4400" dirty="0"/>
              <a:t> task</a:t>
            </a:r>
            <a:endParaRPr lang="en-GB" sz="4400" dirty="0"/>
          </a:p>
        </p:txBody>
      </p:sp>
      <p:sp>
        <p:nvSpPr>
          <p:cNvPr id="8" name="TextBox 7">
            <a:extLst>
              <a:ext uri="{FF2B5EF4-FFF2-40B4-BE49-F238E27FC236}">
                <a16:creationId xmlns:a16="http://schemas.microsoft.com/office/drawing/2014/main" id="{3BD6868A-83DD-3263-70DB-C660BE66323F}"/>
              </a:ext>
            </a:extLst>
          </p:cNvPr>
          <p:cNvSpPr txBox="1"/>
          <p:nvPr/>
        </p:nvSpPr>
        <p:spPr>
          <a:xfrm>
            <a:off x="843026" y="2098606"/>
            <a:ext cx="10784935" cy="2554545"/>
          </a:xfrm>
          <a:prstGeom prst="rect">
            <a:avLst/>
          </a:prstGeom>
          <a:noFill/>
        </p:spPr>
        <p:txBody>
          <a:bodyPr wrap="square" rtlCol="0">
            <a:spAutoFit/>
          </a:bodyPr>
          <a:lstStyle/>
          <a:p>
            <a:r>
              <a:rPr lang="en-US" sz="3200" dirty="0"/>
              <a:t>There is a journal article for you </a:t>
            </a:r>
            <a:r>
              <a:rPr lang="en-US" sz="3200"/>
              <a:t>to read, </a:t>
            </a:r>
            <a:r>
              <a:rPr lang="en-US" sz="3200" dirty="0"/>
              <a:t>a video </a:t>
            </a:r>
            <a:r>
              <a:rPr lang="en-US" sz="3200"/>
              <a:t>to watch, </a:t>
            </a:r>
            <a:r>
              <a:rPr lang="en-US" sz="3200" dirty="0"/>
              <a:t>and then you have a task of </a:t>
            </a:r>
            <a:r>
              <a:rPr lang="en-US" sz="3200" b="0" i="0" dirty="0">
                <a:solidFill>
                  <a:srgbClr val="1D2125"/>
                </a:solidFill>
                <a:effectLst/>
                <a:latin typeface="-apple-system"/>
              </a:rPr>
              <a:t>completing a basic VRIO analysis of the company you have chosen for your assignment.</a:t>
            </a:r>
          </a:p>
          <a:p>
            <a:endParaRPr lang="en-US" sz="3200" dirty="0">
              <a:solidFill>
                <a:srgbClr val="1D2125"/>
              </a:solidFill>
              <a:latin typeface="-apple-system"/>
            </a:endParaRPr>
          </a:p>
          <a:p>
            <a:r>
              <a:rPr lang="en-US" sz="3200" dirty="0">
                <a:solidFill>
                  <a:srgbClr val="1D2125"/>
                </a:solidFill>
                <a:latin typeface="-apple-system"/>
              </a:rPr>
              <a:t>These tasks will all help towards your assignment</a:t>
            </a:r>
            <a:endParaRPr lang="en-GB" sz="3200" dirty="0"/>
          </a:p>
        </p:txBody>
      </p:sp>
    </p:spTree>
    <p:extLst>
      <p:ext uri="{BB962C8B-B14F-4D97-AF65-F5344CB8AC3E}">
        <p14:creationId xmlns:p14="http://schemas.microsoft.com/office/powerpoint/2010/main" val="144634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A7E16-1A44-25D7-C81D-2031F4EAE092}"/>
            </a:ext>
          </a:extLst>
        </p:cNvPr>
        <p:cNvGrpSpPr/>
        <p:nvPr/>
      </p:nvGrpSpPr>
      <p:grpSpPr>
        <a:xfrm>
          <a:off x="0" y="0"/>
          <a:ext cx="0" cy="0"/>
          <a:chOff x="0" y="0"/>
          <a:chExt cx="0" cy="0"/>
        </a:xfrm>
      </p:grpSpPr>
      <p:sp>
        <p:nvSpPr>
          <p:cNvPr id="5" name="Navy Footer Strip" descr="Footer navy">
            <a:extLst>
              <a:ext uri="{FF2B5EF4-FFF2-40B4-BE49-F238E27FC236}">
                <a16:creationId xmlns:a16="http://schemas.microsoft.com/office/drawing/2014/main" id="{610D3222-BDDE-39A7-412A-E7F70B304051}"/>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FDE78318-056C-20CF-3918-13D29E5D28E5}"/>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AD8551AD-5C9F-DC77-064D-52504E28ADE2}"/>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3" name="Picture 2">
            <a:extLst>
              <a:ext uri="{FF2B5EF4-FFF2-40B4-BE49-F238E27FC236}">
                <a16:creationId xmlns:a16="http://schemas.microsoft.com/office/drawing/2014/main" id="{E90C6DD2-8208-10A5-F9E4-3D33BDFF7230}"/>
              </a:ext>
            </a:extLst>
          </p:cNvPr>
          <p:cNvPicPr>
            <a:picLocks noChangeAspect="1"/>
          </p:cNvPicPr>
          <p:nvPr/>
        </p:nvPicPr>
        <p:blipFill>
          <a:blip r:embed="rId4"/>
          <a:stretch>
            <a:fillRect/>
          </a:stretch>
        </p:blipFill>
        <p:spPr>
          <a:xfrm>
            <a:off x="739137" y="243133"/>
            <a:ext cx="10340501" cy="5198324"/>
          </a:xfrm>
          <a:prstGeom prst="rect">
            <a:avLst/>
          </a:prstGeom>
        </p:spPr>
      </p:pic>
    </p:spTree>
    <p:extLst>
      <p:ext uri="{BB962C8B-B14F-4D97-AF65-F5344CB8AC3E}">
        <p14:creationId xmlns:p14="http://schemas.microsoft.com/office/powerpoint/2010/main" val="332043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7DD47-B265-A12F-723B-27EF0CD05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6AE6B-C6D9-0AC8-8EB6-27E7C8C40E0E}"/>
              </a:ext>
            </a:extLst>
          </p:cNvPr>
          <p:cNvSpPr>
            <a:spLocks noGrp="1"/>
          </p:cNvSpPr>
          <p:nvPr>
            <p:ph type="title"/>
          </p:nvPr>
        </p:nvSpPr>
        <p:spPr/>
        <p:txBody>
          <a:bodyPr/>
          <a:lstStyle/>
          <a:p>
            <a:r>
              <a:rPr lang="en-GB" altLang="en-US" dirty="0"/>
              <a:t>Foundations of resources and capabilities</a:t>
            </a:r>
            <a:endParaRPr lang="en-GB" dirty="0"/>
          </a:p>
        </p:txBody>
      </p:sp>
      <p:sp>
        <p:nvSpPr>
          <p:cNvPr id="5" name="Navy Footer Strip" descr="Footer navy">
            <a:extLst>
              <a:ext uri="{FF2B5EF4-FFF2-40B4-BE49-F238E27FC236}">
                <a16:creationId xmlns:a16="http://schemas.microsoft.com/office/drawing/2014/main" id="{4544D028-FB6A-47F4-2054-E8ED1DE1CAFC}"/>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7EB6DEBD-8F21-1ABB-2CC3-DBE6A67D2003}"/>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204A604B-478D-2CF7-17F5-FC30A079A447}"/>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6CD6873F-A506-5103-51EC-85F4D561355B}"/>
              </a:ext>
            </a:extLst>
          </p:cNvPr>
          <p:cNvSpPr>
            <a:spLocks noGrp="1"/>
          </p:cNvSpPr>
          <p:nvPr>
            <p:ph idx="1"/>
          </p:nvPr>
        </p:nvSpPr>
        <p:spPr>
          <a:xfrm>
            <a:off x="838200" y="1801814"/>
            <a:ext cx="9578975" cy="3959225"/>
          </a:xfrm>
        </p:spPr>
        <p:txBody>
          <a:bodyPr rtlCol="0">
            <a:noAutofit/>
          </a:bodyPr>
          <a:lstStyle/>
          <a:p>
            <a:pPr marL="19050" indent="12700">
              <a:spcBef>
                <a:spcPts val="900"/>
              </a:spcBef>
              <a:buNone/>
              <a:defRPr/>
            </a:pPr>
            <a:r>
              <a:rPr lang="en-GB" sz="2400" dirty="0"/>
              <a:t>The </a:t>
            </a:r>
            <a:r>
              <a:rPr lang="en-GB" sz="2400" b="1" i="1" dirty="0"/>
              <a:t>resources and capabilities </a:t>
            </a:r>
            <a:r>
              <a:rPr lang="en-GB" sz="2400" dirty="0"/>
              <a:t>of an organisation contribute to its long-term </a:t>
            </a:r>
            <a:r>
              <a:rPr lang="en-GB" sz="2400" b="1" i="1" dirty="0"/>
              <a:t>survival</a:t>
            </a:r>
            <a:r>
              <a:rPr lang="en-GB" sz="2400" dirty="0"/>
              <a:t> and potentially to </a:t>
            </a:r>
            <a:r>
              <a:rPr lang="en-GB" sz="2400" b="1" i="1" dirty="0"/>
              <a:t>competitive advantage.</a:t>
            </a:r>
          </a:p>
          <a:p>
            <a:pPr marL="19050" indent="12700">
              <a:spcBef>
                <a:spcPts val="900"/>
              </a:spcBef>
              <a:buNone/>
              <a:defRPr/>
            </a:pPr>
            <a:endParaRPr lang="en-GB" altLang="en-US" sz="1000" b="1" i="1" dirty="0"/>
          </a:p>
          <a:p>
            <a:pPr marL="314325" lvl="1" indent="-295275">
              <a:spcBef>
                <a:spcPts val="900"/>
              </a:spcBef>
              <a:buClr>
                <a:srgbClr val="007BA4"/>
              </a:buClr>
              <a:buFont typeface="Arial" charset="0"/>
              <a:buChar char="•"/>
              <a:defRPr/>
            </a:pPr>
            <a:r>
              <a:rPr lang="en-GB" altLang="en-US" b="1" i="1" dirty="0"/>
              <a:t>Resources</a:t>
            </a:r>
            <a:r>
              <a:rPr lang="en-GB" altLang="en-US" b="1" dirty="0"/>
              <a:t> </a:t>
            </a:r>
            <a:r>
              <a:rPr lang="en-GB" altLang="en-US" dirty="0"/>
              <a:t>are the assets that organisations have or can call upon (e.g. from partners or suppliers), that is</a:t>
            </a:r>
            <a:r>
              <a:rPr lang="en-GB" altLang="en-US" i="1" dirty="0"/>
              <a:t> </a:t>
            </a:r>
            <a:r>
              <a:rPr lang="en-GB" altLang="en-US" b="1" i="1" dirty="0"/>
              <a:t>‘what we </a:t>
            </a:r>
            <a:r>
              <a:rPr lang="en-GB" altLang="en-US" b="1" i="1" u="sng" dirty="0"/>
              <a:t>have</a:t>
            </a:r>
            <a:r>
              <a:rPr lang="en-GB" altLang="en-US" b="1" dirty="0"/>
              <a:t>’ </a:t>
            </a:r>
            <a:r>
              <a:rPr lang="en-GB" altLang="en-US" dirty="0"/>
              <a:t>(nouns).</a:t>
            </a:r>
          </a:p>
          <a:p>
            <a:pPr marL="314325" lvl="1" indent="-295275">
              <a:spcBef>
                <a:spcPts val="900"/>
              </a:spcBef>
              <a:buClr>
                <a:srgbClr val="007BA4"/>
              </a:buClr>
              <a:buFont typeface="Arial" charset="0"/>
              <a:buChar char="•"/>
              <a:defRPr/>
            </a:pPr>
            <a:endParaRPr lang="en-GB" altLang="en-US" sz="500" b="1" i="1" u="sng" dirty="0"/>
          </a:p>
          <a:p>
            <a:pPr marL="276225" lvl="1" indent="-257175">
              <a:spcBef>
                <a:spcPts val="900"/>
              </a:spcBef>
              <a:buClr>
                <a:srgbClr val="007BA4"/>
              </a:buClr>
              <a:buFont typeface="Arial" charset="0"/>
              <a:buChar char="•"/>
              <a:defRPr/>
            </a:pPr>
            <a:r>
              <a:rPr lang="en-GB" altLang="en-US" b="1" i="1" dirty="0"/>
              <a:t>Capabilities </a:t>
            </a:r>
            <a:r>
              <a:rPr lang="en-GB" altLang="en-US" dirty="0"/>
              <a:t>(sometimes referred to as</a:t>
            </a:r>
            <a:br>
              <a:rPr lang="en-GB" altLang="en-US" dirty="0"/>
            </a:br>
            <a:r>
              <a:rPr lang="en-GB" altLang="en-US" dirty="0"/>
              <a:t>competences)</a:t>
            </a:r>
            <a:r>
              <a:rPr lang="en-GB" altLang="en-US" b="1" i="1" dirty="0"/>
              <a:t> </a:t>
            </a:r>
            <a:r>
              <a:rPr lang="en-GB" altLang="en-US" dirty="0"/>
              <a:t>are the ways those assets are</a:t>
            </a:r>
            <a:br>
              <a:rPr lang="en-GB" altLang="en-US" dirty="0"/>
            </a:br>
            <a:r>
              <a:rPr lang="en-GB" altLang="en-US" dirty="0"/>
              <a:t>used or deployed,</a:t>
            </a:r>
            <a:r>
              <a:rPr lang="en-GB" altLang="en-US" i="1" dirty="0"/>
              <a:t> </a:t>
            </a:r>
            <a:r>
              <a:rPr lang="en-GB" altLang="en-US" dirty="0"/>
              <a:t>that is </a:t>
            </a:r>
            <a:r>
              <a:rPr lang="en-GB" altLang="en-US" b="1" i="1" dirty="0"/>
              <a:t>‘what we </a:t>
            </a:r>
            <a:r>
              <a:rPr lang="en-GB" altLang="en-US" b="1" i="1" u="sng" dirty="0"/>
              <a:t>do</a:t>
            </a:r>
            <a:r>
              <a:rPr lang="en-GB" altLang="en-US" b="1" i="1" dirty="0"/>
              <a:t>’  </a:t>
            </a:r>
            <a:r>
              <a:rPr lang="en-GB" altLang="en-US" dirty="0"/>
              <a:t>(verbs).</a:t>
            </a:r>
            <a:endParaRPr lang="en-GB" altLang="en-US" u="sng" dirty="0"/>
          </a:p>
        </p:txBody>
      </p:sp>
    </p:spTree>
    <p:extLst>
      <p:ext uri="{BB962C8B-B14F-4D97-AF65-F5344CB8AC3E}">
        <p14:creationId xmlns:p14="http://schemas.microsoft.com/office/powerpoint/2010/main" val="147947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78A19-6ABE-6FAC-288A-7E351BEFF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4D6D4-2E8A-E246-47DD-E9068F157BE5}"/>
              </a:ext>
            </a:extLst>
          </p:cNvPr>
          <p:cNvSpPr>
            <a:spLocks noGrp="1"/>
          </p:cNvSpPr>
          <p:nvPr>
            <p:ph type="title"/>
          </p:nvPr>
        </p:nvSpPr>
        <p:spPr>
          <a:xfrm>
            <a:off x="838200" y="365126"/>
            <a:ext cx="10515600" cy="987020"/>
          </a:xfrm>
        </p:spPr>
        <p:txBody>
          <a:bodyPr>
            <a:normAutofit fontScale="90000"/>
          </a:bodyPr>
          <a:lstStyle/>
          <a:p>
            <a:pPr>
              <a:defRPr/>
            </a:pPr>
            <a:r>
              <a:rPr lang="en-US" altLang="en-US" sz="4400" b="1" dirty="0">
                <a:latin typeface="+mj-lt"/>
              </a:rPr>
              <a:t>Resources and capabilities: the key issues</a:t>
            </a:r>
            <a:br>
              <a:rPr lang="en-US" altLang="en-US" sz="4400" b="1" dirty="0">
                <a:solidFill>
                  <a:srgbClr val="007FA3"/>
                </a:solidFill>
                <a:latin typeface="+mj-lt"/>
              </a:rPr>
            </a:br>
            <a:endParaRPr lang="en-GB" dirty="0"/>
          </a:p>
        </p:txBody>
      </p:sp>
      <p:sp>
        <p:nvSpPr>
          <p:cNvPr id="5" name="Navy Footer Strip" descr="Footer navy">
            <a:extLst>
              <a:ext uri="{FF2B5EF4-FFF2-40B4-BE49-F238E27FC236}">
                <a16:creationId xmlns:a16="http://schemas.microsoft.com/office/drawing/2014/main" id="{61E59789-EC0C-D914-06D1-ADFAA46C4FEF}"/>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5A67D268-C827-982C-358B-5D4B422A7F65}"/>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59DA7503-EE87-77BC-156F-B4E191A899D7}"/>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3" name="Picture 5" descr="Y:\08VOL4\Graphics\Powerpoint\PE_UK\PE528-JOHNSON\Final files\GIF\ch04\M04NF001.gif">
            <a:extLst>
              <a:ext uri="{FF2B5EF4-FFF2-40B4-BE49-F238E27FC236}">
                <a16:creationId xmlns:a16="http://schemas.microsoft.com/office/drawing/2014/main" id="{79F16AB8-D116-321B-A64A-7B1ACB833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008" y="1352146"/>
            <a:ext cx="7943850"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52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C4BC-4F95-A1BC-0E41-DA49A7809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A730A-4302-D307-9468-3C61A0B9FA39}"/>
              </a:ext>
            </a:extLst>
          </p:cNvPr>
          <p:cNvSpPr>
            <a:spLocks noGrp="1"/>
          </p:cNvSpPr>
          <p:nvPr>
            <p:ph type="title"/>
          </p:nvPr>
        </p:nvSpPr>
        <p:spPr/>
        <p:txBody>
          <a:bodyPr/>
          <a:lstStyle/>
          <a:p>
            <a:r>
              <a:rPr lang="en-GB" altLang="en-US" dirty="0"/>
              <a:t>Primary source of superior returns </a:t>
            </a:r>
            <a:br>
              <a:rPr lang="en-GB" altLang="en-US" dirty="0"/>
            </a:br>
            <a:endParaRPr lang="en-GB" dirty="0"/>
          </a:p>
        </p:txBody>
      </p:sp>
      <p:sp>
        <p:nvSpPr>
          <p:cNvPr id="5" name="Navy Footer Strip" descr="Footer navy">
            <a:extLst>
              <a:ext uri="{FF2B5EF4-FFF2-40B4-BE49-F238E27FC236}">
                <a16:creationId xmlns:a16="http://schemas.microsoft.com/office/drawing/2014/main" id="{D3EC1989-7771-1964-9838-114388621CA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C5753AF7-F315-4257-1BC5-2DE51F8EEF05}"/>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B173B8DB-BF2F-BFA5-DB69-FC0E49F54BCA}"/>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Content Placeholder 2">
            <a:extLst>
              <a:ext uri="{FF2B5EF4-FFF2-40B4-BE49-F238E27FC236}">
                <a16:creationId xmlns:a16="http://schemas.microsoft.com/office/drawing/2014/main" id="{78FD1896-5061-7C79-6DC0-8CA8D803DD3D}"/>
              </a:ext>
            </a:extLst>
          </p:cNvPr>
          <p:cNvSpPr txBox="1">
            <a:spLocks/>
          </p:cNvSpPr>
          <p:nvPr/>
        </p:nvSpPr>
        <p:spPr>
          <a:xfrm>
            <a:off x="780143" y="1283981"/>
            <a:ext cx="10299495" cy="3836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altLang="en-US" sz="3000" dirty="0"/>
          </a:p>
          <a:p>
            <a:pPr marL="457200" indent="-457200" algn="l">
              <a:buFont typeface="Arial" panose="020B0604020202020204" pitchFamily="34" charset="0"/>
              <a:buChar char="•"/>
            </a:pPr>
            <a:r>
              <a:rPr lang="en-GB" altLang="en-US" sz="3000" b="1" dirty="0"/>
              <a:t>Industry Attractiveness </a:t>
            </a:r>
          </a:p>
          <a:p>
            <a:pPr marL="457200" indent="-457200" algn="l">
              <a:buFont typeface="Arial" panose="020B0604020202020204" pitchFamily="34" charset="0"/>
              <a:buChar char="•"/>
            </a:pPr>
            <a:r>
              <a:rPr lang="en-GB" altLang="en-US" sz="2000" dirty="0"/>
              <a:t>Monopoly rents </a:t>
            </a:r>
          </a:p>
          <a:p>
            <a:pPr marL="457200" indent="-457200" algn="l">
              <a:buFont typeface="Arial" panose="020B0604020202020204" pitchFamily="34" charset="0"/>
              <a:buChar char="•"/>
            </a:pPr>
            <a:r>
              <a:rPr lang="en-GB" altLang="en-US" sz="3000" b="1" dirty="0"/>
              <a:t>Competitive Advantage </a:t>
            </a:r>
          </a:p>
          <a:p>
            <a:pPr marL="457200" indent="-457200" algn="l">
              <a:buFont typeface="Arial" panose="020B0604020202020204" pitchFamily="34" charset="0"/>
              <a:buChar char="•"/>
            </a:pPr>
            <a:r>
              <a:rPr lang="en-GB" altLang="en-US" sz="2000" dirty="0"/>
              <a:t>Ricardian rents: </a:t>
            </a:r>
            <a:r>
              <a:rPr lang="en-US" sz="1600" b="0" i="0" dirty="0">
                <a:solidFill>
                  <a:srgbClr val="202124"/>
                </a:solidFill>
                <a:effectLst/>
                <a:latin typeface="Google Sans"/>
              </a:rPr>
              <a:t>Economic or Ricardian rents are ordinarily thought of as accruing to owners of unique factors. </a:t>
            </a:r>
            <a:r>
              <a:rPr lang="en-US" sz="1600" b="0" i="0" dirty="0">
                <a:solidFill>
                  <a:srgbClr val="040C28"/>
                </a:solidFill>
                <a:effectLst/>
                <a:latin typeface="Google Sans"/>
              </a:rPr>
              <a:t>A firm could, for example, earn Ricardian rents if it is owned and operated by a good manager,3 if it owns attractively located land, or if it holds a patent</a:t>
            </a:r>
            <a:r>
              <a:rPr lang="en-US" sz="1600" b="0" i="0" dirty="0">
                <a:solidFill>
                  <a:srgbClr val="202124"/>
                </a:solidFill>
                <a:effectLst/>
                <a:latin typeface="Google Sans"/>
              </a:rPr>
              <a:t>.</a:t>
            </a:r>
            <a:endParaRPr lang="en-GB" altLang="en-US" sz="2000" dirty="0"/>
          </a:p>
          <a:p>
            <a:pPr marL="457200" indent="-457200" algn="l">
              <a:buFont typeface="Arial" panose="020B0604020202020204" pitchFamily="34" charset="0"/>
              <a:buChar char="•"/>
            </a:pPr>
            <a:r>
              <a:rPr lang="en-GB" altLang="en-US" sz="2000" dirty="0"/>
              <a:t>Resource yield: Oil, Timber, weather…etc. </a:t>
            </a:r>
          </a:p>
        </p:txBody>
      </p:sp>
    </p:spTree>
    <p:extLst>
      <p:ext uri="{BB962C8B-B14F-4D97-AF65-F5344CB8AC3E}">
        <p14:creationId xmlns:p14="http://schemas.microsoft.com/office/powerpoint/2010/main" val="24482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85D47-B669-C8A8-97FF-2D9154BFD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DC28C-5C49-EA70-3C21-3D81280BBE0D}"/>
              </a:ext>
            </a:extLst>
          </p:cNvPr>
          <p:cNvSpPr>
            <a:spLocks noGrp="1"/>
          </p:cNvSpPr>
          <p:nvPr>
            <p:ph type="title"/>
          </p:nvPr>
        </p:nvSpPr>
        <p:spPr>
          <a:xfrm>
            <a:off x="272375" y="365125"/>
            <a:ext cx="11537004" cy="1325563"/>
          </a:xfrm>
        </p:spPr>
        <p:txBody>
          <a:bodyPr>
            <a:normAutofit fontScale="90000"/>
          </a:bodyPr>
          <a:lstStyle/>
          <a:p>
            <a:r>
              <a:rPr lang="en-US" altLang="en-US" sz="4400" dirty="0"/>
              <a:t> Resources and capabilities and competitive Advantage </a:t>
            </a:r>
            <a:br>
              <a:rPr lang="en-GB" altLang="en-US" sz="4400" dirty="0"/>
            </a:br>
            <a:endParaRPr lang="en-GB" dirty="0"/>
          </a:p>
        </p:txBody>
      </p:sp>
      <p:sp>
        <p:nvSpPr>
          <p:cNvPr id="5" name="Navy Footer Strip" descr="Footer navy">
            <a:extLst>
              <a:ext uri="{FF2B5EF4-FFF2-40B4-BE49-F238E27FC236}">
                <a16:creationId xmlns:a16="http://schemas.microsoft.com/office/drawing/2014/main" id="{C844B0A5-643C-6E8D-6294-EDCC4EDCFF6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50A00EB3-ECE8-2826-D04B-5027AA7A29FC}"/>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93D45004-8CA1-1AEF-D7F7-B9F9082DDAAD}"/>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3" name="Picture 5" descr="Y:\08VOL4\Graphics\Powerpoint\PE_UK\PE528-JOHNSON\Final files\GIF\ch04\M04TF001.gif">
            <a:extLst>
              <a:ext uri="{FF2B5EF4-FFF2-40B4-BE49-F238E27FC236}">
                <a16:creationId xmlns:a16="http://schemas.microsoft.com/office/drawing/2014/main" id="{FDD814AE-82F3-8CCA-220A-D80B21432F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15" y="1869314"/>
            <a:ext cx="80358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4">
            <a:extLst>
              <a:ext uri="{FF2B5EF4-FFF2-40B4-BE49-F238E27FC236}">
                <a16:creationId xmlns:a16="http://schemas.microsoft.com/office/drawing/2014/main" id="{6CD3BEB1-3C27-8C4E-D600-752BECC5C130}"/>
              </a:ext>
            </a:extLst>
          </p:cNvPr>
          <p:cNvSpPr txBox="1">
            <a:spLocks noGrp="1"/>
          </p:cNvSpPr>
          <p:nvPr/>
        </p:nvSpPr>
        <p:spPr bwMode="auto">
          <a:xfrm>
            <a:off x="9237806" y="2250229"/>
            <a:ext cx="259227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dirty="0">
                <a:latin typeface="Liberation Sans" pitchFamily="34" charset="0"/>
              </a:rPr>
              <a:t>Hard to evaluate but defiantly used to create competitive advantage </a:t>
            </a:r>
            <a:endParaRPr lang="en-GB" altLang="en-US" sz="1200" b="0" dirty="0">
              <a:latin typeface="Liberation Sans" pitchFamily="34" charset="0"/>
            </a:endParaRPr>
          </a:p>
        </p:txBody>
      </p:sp>
      <p:sp>
        <p:nvSpPr>
          <p:cNvPr id="8" name="Footer Placeholder 4">
            <a:extLst>
              <a:ext uri="{FF2B5EF4-FFF2-40B4-BE49-F238E27FC236}">
                <a16:creationId xmlns:a16="http://schemas.microsoft.com/office/drawing/2014/main" id="{4AFA1431-BCE0-6A58-25A8-5A768B784CE8}"/>
              </a:ext>
            </a:extLst>
          </p:cNvPr>
          <p:cNvSpPr txBox="1">
            <a:spLocks noGrp="1"/>
          </p:cNvSpPr>
          <p:nvPr/>
        </p:nvSpPr>
        <p:spPr bwMode="auto">
          <a:xfrm>
            <a:off x="9271192" y="2736352"/>
            <a:ext cx="259227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0" dirty="0">
                <a:latin typeface="Liberation Sans" pitchFamily="34" charset="0"/>
              </a:rPr>
              <a:t>You can see the value </a:t>
            </a:r>
          </a:p>
        </p:txBody>
      </p:sp>
      <p:cxnSp>
        <p:nvCxnSpPr>
          <p:cNvPr id="9" name="Straight Arrow Connector 8">
            <a:extLst>
              <a:ext uri="{FF2B5EF4-FFF2-40B4-BE49-F238E27FC236}">
                <a16:creationId xmlns:a16="http://schemas.microsoft.com/office/drawing/2014/main" id="{6AF68BE9-ADAB-C29B-1D20-E9980F5535EA}"/>
              </a:ext>
            </a:extLst>
          </p:cNvPr>
          <p:cNvCxnSpPr/>
          <p:nvPr/>
        </p:nvCxnSpPr>
        <p:spPr>
          <a:xfrm>
            <a:off x="8555421" y="2438563"/>
            <a:ext cx="6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460EFFD-8A01-1496-4820-59348CEA2336}"/>
              </a:ext>
            </a:extLst>
          </p:cNvPr>
          <p:cNvCxnSpPr/>
          <p:nvPr/>
        </p:nvCxnSpPr>
        <p:spPr>
          <a:xfrm>
            <a:off x="8555421" y="3009252"/>
            <a:ext cx="6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2D63E7-502C-D415-7548-73AAC550E0FA}"/>
              </a:ext>
            </a:extLst>
          </p:cNvPr>
          <p:cNvCxnSpPr/>
          <p:nvPr/>
        </p:nvCxnSpPr>
        <p:spPr>
          <a:xfrm>
            <a:off x="8555421" y="3622095"/>
            <a:ext cx="6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2F329C18-B87C-CC25-5C91-34B41D5C71E0}"/>
              </a:ext>
            </a:extLst>
          </p:cNvPr>
          <p:cNvSpPr txBox="1">
            <a:spLocks noGrp="1"/>
          </p:cNvSpPr>
          <p:nvPr/>
        </p:nvSpPr>
        <p:spPr bwMode="auto">
          <a:xfrm>
            <a:off x="504825" y="3974246"/>
            <a:ext cx="7892940" cy="13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1200" b="1" dirty="0">
                <a:latin typeface="Liberation Sans" pitchFamily="34" charset="0"/>
              </a:rPr>
              <a:t>Untaggable Resources </a:t>
            </a:r>
          </a:p>
          <a:p>
            <a:pPr eaLnBrk="1" hangingPunct="1">
              <a:spcBef>
                <a:spcPct val="0"/>
              </a:spcBef>
              <a:buFontTx/>
              <a:buNone/>
            </a:pPr>
            <a:r>
              <a:rPr lang="en-GB" altLang="en-US" sz="1200" dirty="0">
                <a:latin typeface="Liberation Sans" pitchFamily="34" charset="0"/>
              </a:rPr>
              <a:t>Patent,  Trade secret, Reputation,</a:t>
            </a:r>
          </a:p>
          <a:p>
            <a:pPr eaLnBrk="1" hangingPunct="1">
              <a:spcBef>
                <a:spcPct val="0"/>
              </a:spcBef>
              <a:buFontTx/>
              <a:buNone/>
            </a:pPr>
            <a:r>
              <a:rPr lang="en-GB" altLang="en-US" sz="1200" dirty="0">
                <a:latin typeface="Liberation Sans" pitchFamily="34" charset="0"/>
              </a:rPr>
              <a:t>Brand  History of relationship People are happy to work for some companies  for sustainable competitive advantage. </a:t>
            </a:r>
            <a:endParaRPr lang="en-GB" altLang="en-US" sz="1200" b="0" dirty="0">
              <a:latin typeface="Liberation Sans" pitchFamily="34" charset="0"/>
            </a:endParaRPr>
          </a:p>
        </p:txBody>
      </p:sp>
    </p:spTree>
    <p:extLst>
      <p:ext uri="{BB962C8B-B14F-4D97-AF65-F5344CB8AC3E}">
        <p14:creationId xmlns:p14="http://schemas.microsoft.com/office/powerpoint/2010/main" val="186596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58DC-D8FD-5BE8-F4D9-C511E323E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57B86-EE0F-D61C-EDAF-CE1129D2CDCC}"/>
              </a:ext>
            </a:extLst>
          </p:cNvPr>
          <p:cNvSpPr>
            <a:spLocks noGrp="1"/>
          </p:cNvSpPr>
          <p:nvPr>
            <p:ph type="title"/>
          </p:nvPr>
        </p:nvSpPr>
        <p:spPr/>
        <p:txBody>
          <a:bodyPr>
            <a:normAutofit/>
          </a:bodyPr>
          <a:lstStyle/>
          <a:p>
            <a:pPr algn="ctr"/>
            <a:r>
              <a:rPr lang="en-US" sz="4800" dirty="0"/>
              <a:t>task</a:t>
            </a:r>
            <a:endParaRPr lang="en-GB" sz="4800" dirty="0"/>
          </a:p>
        </p:txBody>
      </p:sp>
      <p:sp>
        <p:nvSpPr>
          <p:cNvPr id="5" name="Navy Footer Strip" descr="Footer navy">
            <a:extLst>
              <a:ext uri="{FF2B5EF4-FFF2-40B4-BE49-F238E27FC236}">
                <a16:creationId xmlns:a16="http://schemas.microsoft.com/office/drawing/2014/main" id="{B16D9979-E6D0-92F9-875F-45D5B5984F5A}"/>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72BAB658-DA6D-5270-016D-D37C8DF8B178}"/>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8B6683DF-0908-09CA-7CE6-38838BA32AF8}"/>
              </a:ext>
            </a:extLst>
          </p:cNvPr>
          <p:cNvPicPr>
            <a:picLocks noChangeAspect="1"/>
          </p:cNvPicPr>
          <p:nvPr/>
        </p:nvPicPr>
        <p:blipFill>
          <a:blip r:embed="rId3"/>
          <a:stretch>
            <a:fillRect/>
          </a:stretch>
        </p:blipFill>
        <p:spPr>
          <a:xfrm>
            <a:off x="534811" y="6217213"/>
            <a:ext cx="1801495" cy="397654"/>
          </a:xfrm>
          <a:prstGeom prst="rect">
            <a:avLst/>
          </a:prstGeom>
        </p:spPr>
      </p:pic>
      <p:sp>
        <p:nvSpPr>
          <p:cNvPr id="3" name="TextBox 2">
            <a:extLst>
              <a:ext uri="{FF2B5EF4-FFF2-40B4-BE49-F238E27FC236}">
                <a16:creationId xmlns:a16="http://schemas.microsoft.com/office/drawing/2014/main" id="{787F8B25-4074-2247-6D56-DDA9CBD3A152}"/>
              </a:ext>
            </a:extLst>
          </p:cNvPr>
          <p:cNvSpPr txBox="1"/>
          <p:nvPr/>
        </p:nvSpPr>
        <p:spPr>
          <a:xfrm>
            <a:off x="838200" y="2225546"/>
            <a:ext cx="83759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Wrexham University </a:t>
            </a:r>
            <a:endParaRPr lang="en-US" dirty="0"/>
          </a:p>
          <a:p>
            <a:endParaRPr lang="en-US" dirty="0"/>
          </a:p>
          <a:p>
            <a:r>
              <a:rPr lang="en-US" dirty="0">
                <a:latin typeface="Arial"/>
                <a:cs typeface="Arial"/>
              </a:rPr>
              <a:t>What are the resources and capabilities of WGU? Discuss with the person next to you</a:t>
            </a:r>
            <a:endParaRPr lang="en-US" dirty="0"/>
          </a:p>
        </p:txBody>
      </p:sp>
    </p:spTree>
    <p:extLst>
      <p:ext uri="{BB962C8B-B14F-4D97-AF65-F5344CB8AC3E}">
        <p14:creationId xmlns:p14="http://schemas.microsoft.com/office/powerpoint/2010/main" val="11377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FD6AB-78FF-046D-9A53-D62BE7B26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BE155-F474-13A1-4A71-01605D977533}"/>
              </a:ext>
            </a:extLst>
          </p:cNvPr>
          <p:cNvSpPr>
            <a:spLocks noGrp="1"/>
          </p:cNvSpPr>
          <p:nvPr>
            <p:ph type="title"/>
          </p:nvPr>
        </p:nvSpPr>
        <p:spPr>
          <a:xfrm>
            <a:off x="838199" y="121934"/>
            <a:ext cx="10515600" cy="1325563"/>
          </a:xfrm>
        </p:spPr>
        <p:txBody>
          <a:bodyPr/>
          <a:lstStyle/>
          <a:p>
            <a:r>
              <a:rPr lang="en-US" altLang="en-US" sz="4400" b="1" dirty="0">
                <a:latin typeface="+mn-lt"/>
                <a:ea typeface="+mn-ea"/>
                <a:cs typeface="+mn-cs"/>
              </a:rPr>
              <a:t>From Resources to competencies </a:t>
            </a:r>
            <a:br>
              <a:rPr lang="en-GB" altLang="en-US" sz="4400" b="1" dirty="0">
                <a:latin typeface="+mn-lt"/>
                <a:ea typeface="+mn-ea"/>
                <a:cs typeface="+mn-cs"/>
              </a:rPr>
            </a:br>
            <a:endParaRPr lang="en-GB" dirty="0"/>
          </a:p>
        </p:txBody>
      </p:sp>
      <p:sp>
        <p:nvSpPr>
          <p:cNvPr id="5" name="Navy Footer Strip" descr="Footer navy">
            <a:extLst>
              <a:ext uri="{FF2B5EF4-FFF2-40B4-BE49-F238E27FC236}">
                <a16:creationId xmlns:a16="http://schemas.microsoft.com/office/drawing/2014/main" id="{219626C8-7604-2B44-D87C-F1F9CF9DE03E}"/>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ort orange tower">
            <a:extLst>
              <a:ext uri="{FF2B5EF4-FFF2-40B4-BE49-F238E27FC236}">
                <a16:creationId xmlns:a16="http://schemas.microsoft.com/office/drawing/2014/main" id="{A57B8876-8288-09BD-EF7F-C5ED3B17953F}"/>
              </a:ext>
            </a:extLst>
          </p:cNvPr>
          <p:cNvPicPr>
            <a:picLocks noChangeAspect="1"/>
          </p:cNvPicPr>
          <p:nvPr/>
        </p:nvPicPr>
        <p:blipFill>
          <a:blip r:embed="rId2"/>
          <a:srcRect/>
          <a:stretch/>
        </p:blipFill>
        <p:spPr>
          <a:xfrm>
            <a:off x="11079638" y="5363376"/>
            <a:ext cx="548323" cy="1494624"/>
          </a:xfrm>
          <a:prstGeom prst="rect">
            <a:avLst/>
          </a:prstGeom>
        </p:spPr>
      </p:pic>
      <p:pic>
        <p:nvPicPr>
          <p:cNvPr id="7" name="Small White Logo" descr="Small WU logo">
            <a:extLst>
              <a:ext uri="{FF2B5EF4-FFF2-40B4-BE49-F238E27FC236}">
                <a16:creationId xmlns:a16="http://schemas.microsoft.com/office/drawing/2014/main" id="{EA292046-A9B3-AAD8-44B3-D21AC35B34B6}"/>
              </a:ext>
            </a:extLst>
          </p:cNvPr>
          <p:cNvPicPr>
            <a:picLocks noChangeAspect="1"/>
          </p:cNvPicPr>
          <p:nvPr/>
        </p:nvPicPr>
        <p:blipFill>
          <a:blip r:embed="rId3"/>
          <a:stretch>
            <a:fillRect/>
          </a:stretch>
        </p:blipFill>
        <p:spPr>
          <a:xfrm>
            <a:off x="534811" y="6217213"/>
            <a:ext cx="1801495" cy="397654"/>
          </a:xfrm>
          <a:prstGeom prst="rect">
            <a:avLst/>
          </a:prstGeom>
        </p:spPr>
      </p:pic>
      <p:sp>
        <p:nvSpPr>
          <p:cNvPr id="4" name="TextBox 3">
            <a:extLst>
              <a:ext uri="{FF2B5EF4-FFF2-40B4-BE49-F238E27FC236}">
                <a16:creationId xmlns:a16="http://schemas.microsoft.com/office/drawing/2014/main" id="{1FDB97C2-07AD-38C3-689E-4D00CA446BA3}"/>
              </a:ext>
            </a:extLst>
          </p:cNvPr>
          <p:cNvSpPr txBox="1"/>
          <p:nvPr/>
        </p:nvSpPr>
        <p:spPr>
          <a:xfrm>
            <a:off x="350196" y="797510"/>
            <a:ext cx="11663464" cy="5262979"/>
          </a:xfrm>
          <a:prstGeom prst="rect">
            <a:avLst/>
          </a:prstGeom>
          <a:noFill/>
        </p:spPr>
        <p:txBody>
          <a:bodyPr wrap="square">
            <a:spAutoFit/>
          </a:bodyPr>
          <a:lstStyle/>
          <a:p>
            <a:pPr marL="457200" indent="-457200">
              <a:spcBef>
                <a:spcPct val="0"/>
              </a:spcBef>
            </a:pPr>
            <a:r>
              <a:rPr lang="en-GB" altLang="en-US" sz="1600" b="1" dirty="0">
                <a:latin typeface="+mn-lt"/>
              </a:rPr>
              <a:t>Resources </a:t>
            </a:r>
          </a:p>
          <a:p>
            <a:pPr eaLnBrk="1" hangingPunct="1">
              <a:spcBef>
                <a:spcPct val="0"/>
              </a:spcBef>
              <a:buFontTx/>
              <a:buNone/>
            </a:pPr>
            <a:r>
              <a:rPr lang="en-GB" altLang="en-US" sz="1600" dirty="0">
                <a:latin typeface="Liberation Sans" pitchFamily="34" charset="0"/>
              </a:rPr>
              <a:t>What the firm's own or control</a:t>
            </a:r>
          </a:p>
          <a:p>
            <a:pPr eaLnBrk="1" hangingPunct="1">
              <a:spcBef>
                <a:spcPct val="0"/>
              </a:spcBef>
              <a:buFontTx/>
              <a:buNone/>
            </a:pPr>
            <a:r>
              <a:rPr lang="en-GB" altLang="en-US" sz="1600" dirty="0">
                <a:latin typeface="Liberation Sans" pitchFamily="34" charset="0"/>
              </a:rPr>
              <a:t>Control: strategic alliance, Join venture.. Etc  </a:t>
            </a:r>
          </a:p>
          <a:p>
            <a:pPr eaLnBrk="1" hangingPunct="1">
              <a:spcBef>
                <a:spcPct val="0"/>
              </a:spcBef>
              <a:buFontTx/>
              <a:buNone/>
            </a:pPr>
            <a:endParaRPr lang="en-GB" altLang="en-US" sz="1600" b="1" dirty="0">
              <a:latin typeface="Liberation Sans" pitchFamily="34" charset="0"/>
            </a:endParaRPr>
          </a:p>
          <a:p>
            <a:pPr marL="457200" indent="-457200">
              <a:spcBef>
                <a:spcPct val="0"/>
              </a:spcBef>
            </a:pPr>
            <a:r>
              <a:rPr lang="en-GB" altLang="en-US" sz="1600" b="1" dirty="0">
                <a:latin typeface="+mn-lt"/>
              </a:rPr>
              <a:t>Capabilities </a:t>
            </a:r>
          </a:p>
          <a:p>
            <a:pPr eaLnBrk="1" hangingPunct="1">
              <a:spcBef>
                <a:spcPct val="0"/>
              </a:spcBef>
              <a:buFontTx/>
              <a:buNone/>
            </a:pPr>
            <a:r>
              <a:rPr lang="en-GB" altLang="en-US" sz="1600" dirty="0">
                <a:latin typeface="Liberation Sans" pitchFamily="34" charset="0"/>
              </a:rPr>
              <a:t>What the firm can do with resource it owns or controls</a:t>
            </a:r>
          </a:p>
          <a:p>
            <a:pPr eaLnBrk="1" hangingPunct="1">
              <a:spcBef>
                <a:spcPct val="0"/>
              </a:spcBef>
              <a:buFontTx/>
              <a:buNone/>
            </a:pPr>
            <a:endParaRPr lang="en-GB" altLang="en-US" sz="1600" b="1" dirty="0">
              <a:latin typeface="Liberation Sans" pitchFamily="34" charset="0"/>
            </a:endParaRPr>
          </a:p>
          <a:p>
            <a:pPr marL="457200" indent="-457200">
              <a:spcBef>
                <a:spcPct val="0"/>
              </a:spcBef>
            </a:pPr>
            <a:r>
              <a:rPr lang="en-GB" altLang="en-US" sz="1600" b="1" dirty="0">
                <a:latin typeface="+mn-lt"/>
              </a:rPr>
              <a:t>Dynamic capabilities </a:t>
            </a:r>
          </a:p>
          <a:p>
            <a:pPr eaLnBrk="1" hangingPunct="1">
              <a:spcBef>
                <a:spcPct val="0"/>
              </a:spcBef>
              <a:buFontTx/>
              <a:buNone/>
            </a:pPr>
            <a:r>
              <a:rPr lang="en-GB" altLang="en-US" sz="1600" dirty="0">
                <a:latin typeface="Liberation Sans" pitchFamily="34" charset="0"/>
              </a:rPr>
              <a:t>Capabilities that allow the modification/ adaptation/ creation of new capabilities and routines</a:t>
            </a:r>
          </a:p>
          <a:p>
            <a:pPr eaLnBrk="1" hangingPunct="1">
              <a:spcBef>
                <a:spcPct val="0"/>
              </a:spcBef>
              <a:buFontTx/>
              <a:buNone/>
            </a:pPr>
            <a:r>
              <a:rPr lang="en-GB" altLang="en-US" sz="1600" dirty="0">
                <a:latin typeface="Liberation Sans" pitchFamily="34" charset="0"/>
              </a:rPr>
              <a:t>e.g.: learning to address changes in business environment. </a:t>
            </a:r>
          </a:p>
          <a:p>
            <a:pPr eaLnBrk="1" hangingPunct="1">
              <a:spcBef>
                <a:spcPct val="0"/>
              </a:spcBef>
              <a:buFontTx/>
              <a:buNone/>
            </a:pPr>
            <a:r>
              <a:rPr lang="en-GB" altLang="en-US" sz="1600" dirty="0">
                <a:latin typeface="Liberation Sans" pitchFamily="34" charset="0"/>
              </a:rPr>
              <a:t> </a:t>
            </a:r>
            <a:endParaRPr lang="en-GB" altLang="en-US" sz="1600" b="1" dirty="0">
              <a:latin typeface="Liberation Sans" pitchFamily="34" charset="0"/>
            </a:endParaRPr>
          </a:p>
          <a:p>
            <a:pPr marL="457200" indent="-457200">
              <a:spcBef>
                <a:spcPct val="0"/>
              </a:spcBef>
            </a:pPr>
            <a:r>
              <a:rPr lang="en-GB" altLang="en-US" sz="1600" b="1" dirty="0">
                <a:latin typeface="+mn-lt"/>
              </a:rPr>
              <a:t>Core competencies </a:t>
            </a:r>
          </a:p>
          <a:p>
            <a:pPr eaLnBrk="1" hangingPunct="1">
              <a:spcBef>
                <a:spcPct val="0"/>
              </a:spcBef>
              <a:buFontTx/>
              <a:buNone/>
            </a:pPr>
            <a:r>
              <a:rPr lang="en-GB" altLang="en-US" sz="1600" dirty="0">
                <a:latin typeface="Liberation Sans" pitchFamily="34" charset="0"/>
              </a:rPr>
              <a:t>Distinct capabilities that endow the firm with a competitive advantage </a:t>
            </a:r>
          </a:p>
          <a:p>
            <a:pPr eaLnBrk="1" hangingPunct="1">
              <a:spcBef>
                <a:spcPct val="0"/>
              </a:spcBef>
              <a:buFontTx/>
              <a:buNone/>
            </a:pPr>
            <a:r>
              <a:rPr lang="en-GB" altLang="en-US" sz="1600" dirty="0">
                <a:latin typeface="Liberation Sans" pitchFamily="34" charset="0"/>
              </a:rPr>
              <a:t>e.g. Functional, human </a:t>
            </a:r>
            <a:r>
              <a:rPr lang="en-GB" altLang="en-US" sz="1600" dirty="0" err="1">
                <a:latin typeface="Liberation Sans" pitchFamily="34" charset="0"/>
              </a:rPr>
              <a:t>reserouces</a:t>
            </a:r>
            <a:r>
              <a:rPr lang="en-GB" altLang="en-US" sz="1600" dirty="0">
                <a:latin typeface="Liberation Sans" pitchFamily="34" charset="0"/>
              </a:rPr>
              <a:t>, </a:t>
            </a:r>
          </a:p>
          <a:p>
            <a:pPr eaLnBrk="1" hangingPunct="1">
              <a:spcBef>
                <a:spcPct val="0"/>
              </a:spcBef>
              <a:buFontTx/>
              <a:buNone/>
            </a:pPr>
            <a:r>
              <a:rPr lang="en-GB" altLang="en-US" sz="1600" dirty="0">
                <a:latin typeface="Liberation Sans" pitchFamily="34" charset="0"/>
              </a:rPr>
              <a:t>Important to maintain them. </a:t>
            </a:r>
          </a:p>
          <a:p>
            <a:pPr eaLnBrk="1" hangingPunct="1">
              <a:spcBef>
                <a:spcPct val="0"/>
              </a:spcBef>
              <a:buFontTx/>
              <a:buNone/>
            </a:pPr>
            <a:endParaRPr lang="en-GB" altLang="en-US" sz="1600" b="1" dirty="0">
              <a:latin typeface="Liberation Sans" pitchFamily="34" charset="0"/>
            </a:endParaRPr>
          </a:p>
          <a:p>
            <a:pPr marL="457200" indent="-457200">
              <a:spcBef>
                <a:spcPct val="0"/>
              </a:spcBef>
            </a:pPr>
            <a:r>
              <a:rPr lang="en-GB" altLang="en-US" sz="1600" b="1" dirty="0">
                <a:latin typeface="+mn-lt"/>
              </a:rPr>
              <a:t>Core rigidities </a:t>
            </a:r>
          </a:p>
          <a:p>
            <a:pPr eaLnBrk="1" hangingPunct="1">
              <a:spcBef>
                <a:spcPct val="0"/>
              </a:spcBef>
              <a:buFontTx/>
              <a:buNone/>
            </a:pPr>
            <a:r>
              <a:rPr lang="en-GB" altLang="en-US" sz="1600" dirty="0">
                <a:latin typeface="Liberation Sans" pitchFamily="34" charset="0"/>
              </a:rPr>
              <a:t>Competence that have lost their ability to generate competitive advantage and which the firm cannot de couple due management myopia or path dependency. </a:t>
            </a:r>
          </a:p>
          <a:p>
            <a:pPr eaLnBrk="1" hangingPunct="1">
              <a:spcBef>
                <a:spcPct val="0"/>
              </a:spcBef>
              <a:buFontTx/>
              <a:buNone/>
            </a:pPr>
            <a:endParaRPr lang="en-GB" altLang="en-US" sz="1600" dirty="0">
              <a:latin typeface="Liberation Sans" pitchFamily="34" charset="0"/>
            </a:endParaRPr>
          </a:p>
          <a:p>
            <a:pPr eaLnBrk="1" hangingPunct="1">
              <a:spcBef>
                <a:spcPct val="0"/>
              </a:spcBef>
              <a:buFontTx/>
              <a:buNone/>
            </a:pPr>
            <a:r>
              <a:rPr lang="en-GB" altLang="en-US" sz="1600" dirty="0">
                <a:latin typeface="Liberation Sans" pitchFamily="34" charset="0"/>
              </a:rPr>
              <a:t>E.g. Steam Engines </a:t>
            </a:r>
            <a:endParaRPr lang="en-GB" sz="1600" dirty="0"/>
          </a:p>
        </p:txBody>
      </p:sp>
    </p:spTree>
    <p:extLst>
      <p:ext uri="{BB962C8B-B14F-4D97-AF65-F5344CB8AC3E}">
        <p14:creationId xmlns:p14="http://schemas.microsoft.com/office/powerpoint/2010/main" val="258194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1422</Words>
  <Application>Microsoft Office PowerPoint</Application>
  <PresentationFormat>Widescreen</PresentationFormat>
  <Paragraphs>176</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-apple-system</vt:lpstr>
      <vt:lpstr>Aptos</vt:lpstr>
      <vt:lpstr>Aptos Display</vt:lpstr>
      <vt:lpstr>Arial</vt:lpstr>
      <vt:lpstr>Calibri</vt:lpstr>
      <vt:lpstr>Century Gothic</vt:lpstr>
      <vt:lpstr>Google Sans</vt:lpstr>
      <vt:lpstr>Liberation Sans</vt:lpstr>
      <vt:lpstr>Roboto</vt:lpstr>
      <vt:lpstr>Wingdings</vt:lpstr>
      <vt:lpstr>Office Theme</vt:lpstr>
      <vt:lpstr>PowerPoint Presentation</vt:lpstr>
      <vt:lpstr>Learning outcomes</vt:lpstr>
      <vt:lpstr>PowerPoint Presentation</vt:lpstr>
      <vt:lpstr>Foundations of resources and capabilities</vt:lpstr>
      <vt:lpstr>Resources and capabilities: the key issues </vt:lpstr>
      <vt:lpstr>Primary source of superior returns  </vt:lpstr>
      <vt:lpstr> Resources and capabilities and competitive Advantage  </vt:lpstr>
      <vt:lpstr>task</vt:lpstr>
      <vt:lpstr>From Resources to competencies  </vt:lpstr>
      <vt:lpstr>Redundant capabilities </vt:lpstr>
      <vt:lpstr>Task</vt:lpstr>
      <vt:lpstr>The value chain</vt:lpstr>
      <vt:lpstr>Technology Development  </vt:lpstr>
      <vt:lpstr>PowerPoint Presentation</vt:lpstr>
      <vt:lpstr>Open Innovation </vt:lpstr>
      <vt:lpstr>THE PRINCIPLES OF OPEN INNOVATION</vt:lpstr>
      <vt:lpstr>Resource-based strategy </vt:lpstr>
      <vt:lpstr>Strategic capabilities and competitive advantage </vt:lpstr>
      <vt:lpstr>VRIO</vt:lpstr>
      <vt:lpstr>Sustaining Competitive Advantage  </vt:lpstr>
      <vt:lpstr>Sustaining Competitive Advantage  </vt:lpstr>
      <vt:lpstr>Appropriating a competitive advantage  </vt:lpstr>
      <vt:lpstr>Organisational knowledge </vt:lpstr>
      <vt:lpstr> </vt:lpstr>
      <vt:lpstr> </vt:lpstr>
      <vt:lpstr> </vt:lpstr>
      <vt:lpstr> </vt:lpstr>
      <vt:lpstr> </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Kayleigh Cottam</dc:creator>
  <cp:lastModifiedBy>Kayleigh Cottam</cp:lastModifiedBy>
  <cp:revision>1</cp:revision>
  <dcterms:created xsi:type="dcterms:W3CDTF">2025-02-09T15:35:53Z</dcterms:created>
  <dcterms:modified xsi:type="dcterms:W3CDTF">2025-02-09T16:03:44Z</dcterms:modified>
</cp:coreProperties>
</file>