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81" r:id="rId4"/>
    <p:sldId id="280" r:id="rId5"/>
    <p:sldId id="279" r:id="rId6"/>
    <p:sldId id="278" r:id="rId7"/>
    <p:sldId id="277" r:id="rId8"/>
    <p:sldId id="276" r:id="rId9"/>
    <p:sldId id="275" r:id="rId10"/>
    <p:sldId id="274" r:id="rId11"/>
    <p:sldId id="273" r:id="rId12"/>
    <p:sldId id="272" r:id="rId13"/>
    <p:sldId id="271" r:id="rId14"/>
    <p:sldId id="270" r:id="rId15"/>
    <p:sldId id="269" r:id="rId16"/>
    <p:sldId id="268" r:id="rId17"/>
    <p:sldId id="267" r:id="rId18"/>
    <p:sldId id="266" r:id="rId19"/>
    <p:sldId id="265" r:id="rId20"/>
    <p:sldId id="264"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484" autoAdjust="0"/>
  </p:normalViewPr>
  <p:slideViewPr>
    <p:cSldViewPr snapToGrid="0">
      <p:cViewPr varScale="1">
        <p:scale>
          <a:sx n="76" d="100"/>
          <a:sy n="76" d="100"/>
        </p:scale>
        <p:origin x="94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843757-7F13-4200-9D35-06F0DDABD6D2}" type="datetimeFigureOut">
              <a:rPr lang="en-GB" smtClean="0"/>
              <a:t>13/02/2025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85DB5A-010B-4DE3-AF5E-9E2D59F1E588}" type="slidenum">
              <a:rPr lang="en-GB" smtClean="0"/>
              <a:t>‹#›</a:t>
            </a:fld>
            <a:endParaRPr lang="en-GB"/>
          </a:p>
        </p:txBody>
      </p:sp>
    </p:spTree>
    <p:extLst>
      <p:ext uri="{BB962C8B-B14F-4D97-AF65-F5344CB8AC3E}">
        <p14:creationId xmlns:p14="http://schemas.microsoft.com/office/powerpoint/2010/main" val="2521367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Business environments are constantly evolving, and changes—whether due to economic shifts, technological advancements, or crises like the Covid-19 pandemic—can affect firms differently based on their competitive position. Some firms can leverage these changes to gain a competitive advantage, while others struggle to adapt.</a:t>
            </a:r>
          </a:p>
          <a:p>
            <a:r>
              <a:rPr lang="en-US" b="1" dirty="0"/>
              <a:t>Tesla vs. Jeep During Covid-19: A Case Study</a:t>
            </a:r>
          </a:p>
          <a:p>
            <a:r>
              <a:rPr lang="en-US" dirty="0"/>
              <a:t>The Covid-19 pandemic had a profound impact on the automotive industry, but companies like Tesla and Jeep experienced these changes differently due to their distinct competitive positions.</a:t>
            </a:r>
          </a:p>
          <a:p>
            <a:r>
              <a:rPr lang="en-US" b="1" dirty="0"/>
              <a:t>Tesla: Capitalizing on Change</a:t>
            </a:r>
          </a:p>
          <a:p>
            <a:r>
              <a:rPr lang="en-US" dirty="0"/>
              <a:t>Tesla, known for its </a:t>
            </a:r>
            <a:r>
              <a:rPr lang="en-US" b="1" dirty="0"/>
              <a:t>strong technological capabilities, direct-to-consumer sales model, and digital-first strategy</a:t>
            </a:r>
            <a:r>
              <a:rPr lang="en-US" dirty="0"/>
              <a:t>, was well-positioned to navigate pandemic-related disruptions. Here’s why:</a:t>
            </a:r>
          </a:p>
          <a:p>
            <a:pPr>
              <a:buFont typeface="+mj-lt"/>
              <a:buAutoNum type="arabicPeriod"/>
            </a:pPr>
            <a:r>
              <a:rPr lang="en-US" b="1" dirty="0"/>
              <a:t>Digital Sales &amp; Direct-to-Consumer Model:</a:t>
            </a:r>
            <a:r>
              <a:rPr lang="en-US" dirty="0"/>
              <a:t> Unlike traditional automakers reliant on dealership networks, Tesla’s online sales model allowed customers to order vehicles without visiting physical locations, an advantage when lockdowns restricted movement.</a:t>
            </a:r>
          </a:p>
          <a:p>
            <a:pPr>
              <a:buFont typeface="+mj-lt"/>
              <a:buAutoNum type="arabicPeriod"/>
            </a:pPr>
            <a:r>
              <a:rPr lang="en-US" b="1" dirty="0"/>
              <a:t>Supply Chain Agility:</a:t>
            </a:r>
            <a:r>
              <a:rPr lang="en-US" dirty="0"/>
              <a:t> While supply chain disruptions impacted all automakers, Tesla’s </a:t>
            </a:r>
            <a:r>
              <a:rPr lang="en-US" b="1" dirty="0"/>
              <a:t>vertical integration strategy</a:t>
            </a:r>
            <a:r>
              <a:rPr lang="en-US" dirty="0"/>
              <a:t> (e.g., manufacturing its own batteries and software) gave it more control over key components.</a:t>
            </a:r>
          </a:p>
          <a:p>
            <a:pPr>
              <a:buFont typeface="+mj-lt"/>
              <a:buAutoNum type="arabicPeriod"/>
            </a:pPr>
            <a:r>
              <a:rPr lang="en-US" b="1" dirty="0"/>
              <a:t>High Demand for Electric Vehicles (EVs):</a:t>
            </a:r>
            <a:r>
              <a:rPr lang="en-US" dirty="0"/>
              <a:t> Growing environmental awareness and government incentives for EVs worked in Tesla’s favor, accelerating demand despite the pandemic.</a:t>
            </a:r>
          </a:p>
          <a:p>
            <a:pPr>
              <a:buFont typeface="+mj-lt"/>
              <a:buAutoNum type="arabicPeriod"/>
            </a:pPr>
            <a:r>
              <a:rPr lang="en-US" b="1" dirty="0"/>
              <a:t>Innovation &amp; Market Perception:</a:t>
            </a:r>
            <a:r>
              <a:rPr lang="en-US" dirty="0"/>
              <a:t> Tesla’s brand image as a tech innovator made it appealing to investors, leading to a surge in its stock price and access to additional capital.</a:t>
            </a:r>
          </a:p>
          <a:p>
            <a:r>
              <a:rPr lang="en-US" b="1" dirty="0"/>
              <a:t>Jeep: Facing Challenges Due to a Traditional Business Model</a:t>
            </a:r>
          </a:p>
          <a:p>
            <a:r>
              <a:rPr lang="en-US" dirty="0"/>
              <a:t>Jeep, a brand under Stellantis (formerly Fiat Chrysler), struggled more during the pandemic due to its reliance on </a:t>
            </a:r>
            <a:r>
              <a:rPr lang="en-US" b="1" dirty="0"/>
              <a:t>traditional dealership sales, internal combustion engine (ICE) vehicles, and supply chain dependencies</a:t>
            </a:r>
            <a:r>
              <a:rPr lang="en-US" dirty="0"/>
              <a:t>. Key challenges included:</a:t>
            </a:r>
          </a:p>
          <a:p>
            <a:pPr>
              <a:buFont typeface="+mj-lt"/>
              <a:buAutoNum type="arabicPeriod"/>
            </a:pPr>
            <a:r>
              <a:rPr lang="en-US" b="1" dirty="0"/>
              <a:t>Dependence on Dealerships:</a:t>
            </a:r>
            <a:r>
              <a:rPr lang="en-US" dirty="0"/>
              <a:t> Jeep's sales structure relied heavily on physical dealerships, which saw reduced foot traffic due to lockdowns and restrictions.</a:t>
            </a:r>
          </a:p>
          <a:p>
            <a:pPr>
              <a:buFont typeface="+mj-lt"/>
              <a:buAutoNum type="arabicPeriod"/>
            </a:pPr>
            <a:r>
              <a:rPr lang="en-US" b="1" dirty="0"/>
              <a:t>Supply Chain Disruptions:</a:t>
            </a:r>
            <a:r>
              <a:rPr lang="en-US" dirty="0"/>
              <a:t> Jeep faced significant production delays due to semiconductor shortages, a challenge exacerbated by reliance on external suppliers.</a:t>
            </a:r>
          </a:p>
          <a:p>
            <a:pPr>
              <a:buFont typeface="+mj-lt"/>
              <a:buAutoNum type="arabicPeriod"/>
            </a:pPr>
            <a:r>
              <a:rPr lang="en-US" b="1" dirty="0"/>
              <a:t>Less Demand for Gas-Powered Vehicles:</a:t>
            </a:r>
            <a:r>
              <a:rPr lang="en-US" dirty="0"/>
              <a:t> Unlike Tesla, Jeep’s lineup primarily consisted of gas-powered SUVs, which were less aligned with the growing shift toward sustainability and government incentives for EVs.</a:t>
            </a:r>
          </a:p>
          <a:p>
            <a:pPr>
              <a:buFont typeface="+mj-lt"/>
              <a:buAutoNum type="arabicPeriod"/>
            </a:pPr>
            <a:r>
              <a:rPr lang="en-US" b="1" dirty="0"/>
              <a:t>Higher Production Costs:</a:t>
            </a:r>
            <a:r>
              <a:rPr lang="en-US" dirty="0"/>
              <a:t> Jeep had to balance rising production costs with consumer affordability, making it harder to maintain profitability.</a:t>
            </a:r>
          </a:p>
          <a:p>
            <a:r>
              <a:rPr lang="en-US" b="1" dirty="0"/>
              <a:t>Key Takeaways: Competitive Position &amp; Advantage in Times of Change</a:t>
            </a:r>
          </a:p>
          <a:p>
            <a:pPr>
              <a:buFont typeface="+mj-lt"/>
              <a:buAutoNum type="arabicPeriod"/>
            </a:pPr>
            <a:r>
              <a:rPr lang="en-US" b="1" dirty="0"/>
              <a:t>Business Model Matters:</a:t>
            </a:r>
            <a:r>
              <a:rPr lang="en-US" dirty="0"/>
              <a:t> Firms with flexible, digital-driven business models (like Tesla) were better equipped to handle pandemic restrictions than those reliant on traditional retail channels (like Jeep).</a:t>
            </a:r>
          </a:p>
          <a:p>
            <a:pPr>
              <a:buFont typeface="+mj-lt"/>
              <a:buAutoNum type="arabicPeriod"/>
            </a:pPr>
            <a:r>
              <a:rPr lang="en-US" b="1" dirty="0"/>
              <a:t>Vertical Integration Enhances Resilience:</a:t>
            </a:r>
            <a:r>
              <a:rPr lang="en-US" dirty="0"/>
              <a:t> Controlling critical aspects of the supply chain gives firms a competitive edge during disruptions.</a:t>
            </a:r>
          </a:p>
          <a:p>
            <a:pPr>
              <a:buFont typeface="+mj-lt"/>
              <a:buAutoNum type="arabicPeriod"/>
            </a:pPr>
            <a:r>
              <a:rPr lang="en-US" b="1" dirty="0"/>
              <a:t>Market Trends &amp; Innovation Influence Competitive Advantage:</a:t>
            </a:r>
            <a:r>
              <a:rPr lang="en-US" dirty="0"/>
              <a:t> Companies aligned with future trends (e.g., EV adoption, digitalization) benefit from structural changes in the industry.</a:t>
            </a:r>
          </a:p>
          <a:p>
            <a:pPr>
              <a:buFont typeface="+mj-lt"/>
              <a:buAutoNum type="arabicPeriod"/>
            </a:pPr>
            <a:r>
              <a:rPr lang="en-US" b="1" dirty="0"/>
              <a:t>Brand Positioning &amp; Investor Confidence:</a:t>
            </a:r>
            <a:r>
              <a:rPr lang="en-US" dirty="0"/>
              <a:t> Strong brand positioning and a reputation for innovation can help firms attract investment even during uncertain times.</a:t>
            </a:r>
          </a:p>
          <a:p>
            <a:endParaRPr lang="en-GB" dirty="0"/>
          </a:p>
        </p:txBody>
      </p:sp>
      <p:sp>
        <p:nvSpPr>
          <p:cNvPr id="4" name="Slide Number Placeholder 3"/>
          <p:cNvSpPr>
            <a:spLocks noGrp="1"/>
          </p:cNvSpPr>
          <p:nvPr>
            <p:ph type="sldNum" sz="quarter" idx="5"/>
          </p:nvPr>
        </p:nvSpPr>
        <p:spPr/>
        <p:txBody>
          <a:bodyPr/>
          <a:lstStyle/>
          <a:p>
            <a:fld id="{0685DB5A-010B-4DE3-AF5E-9E2D59F1E588}" type="slidenum">
              <a:rPr lang="en-GB" smtClean="0"/>
              <a:t>4</a:t>
            </a:fld>
            <a:endParaRPr lang="en-GB"/>
          </a:p>
        </p:txBody>
      </p:sp>
    </p:spTree>
    <p:extLst>
      <p:ext uri="{BB962C8B-B14F-4D97-AF65-F5344CB8AC3E}">
        <p14:creationId xmlns:p14="http://schemas.microsoft.com/office/powerpoint/2010/main" val="1882374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 share is a critical indicator of a company’s position within its industry and plays a pivotal role in shaping its strategies, competitive dynamics, and long-term sustainability. </a:t>
            </a:r>
          </a:p>
          <a:p>
            <a:r>
              <a:rPr lang="en-US" b="1" dirty="0"/>
              <a:t>Market Share as a Competitive Advantage</a:t>
            </a:r>
          </a:p>
          <a:p>
            <a:r>
              <a:rPr lang="en-US" dirty="0"/>
              <a:t>A key strategic implication of market share is its potential to confer competitive advantage. A company with a large share in its market can often achieve economies of scale, lowering the unit cost of production and thus increasing profitability. This makes it more difficult for smaller competitors to compete, not just on price but also on innovation and quality. For example, global giants like Amazon or Apple benefit from vast resources that allow them to dominate the market and create barriers to entry for smaller firms.</a:t>
            </a:r>
          </a:p>
          <a:p>
            <a:r>
              <a:rPr lang="en-US" dirty="0"/>
              <a:t>On the flip side, companies with a small market share may struggle to realize these economies and find themselves at a competitive disadvantage, leading to potential price wars, which could erode margins for everyone involved. Understanding and acting upon market share dynamics can therefore be key to fostering sustained competitive advantage in an industry.</a:t>
            </a:r>
          </a:p>
          <a:p>
            <a:r>
              <a:rPr lang="en-US" b="1" dirty="0"/>
              <a:t>Market Share as a Performance Metric</a:t>
            </a:r>
          </a:p>
          <a:p>
            <a:r>
              <a:rPr lang="en-US" dirty="0"/>
              <a:t>Market share is a direct measure of a company's performance within its market. It reflects not only the volume of goods sold or services rendered but also indicates a company’s ability to capture consumer attention, loyalty, and trust. High market share is often correlated with strong brand recognition and customer satisfaction. Conversely, a declining market share may signal a loss in customer trust, changing consumer preferences, or increasing competition.</a:t>
            </a:r>
          </a:p>
          <a:p>
            <a:r>
              <a:rPr lang="en-US" dirty="0"/>
              <a:t>In industries that are experiencing slow growth or decline, maintaining or increasing market share becomes crucial for survival. The importance of market share as a performance metric is therefore paramount, as it can serve as an early warning system for strategists to take corrective actions, such as adjusting the product mix, enhancing customer experience, or exploring new markets.</a:t>
            </a:r>
          </a:p>
          <a:p>
            <a:r>
              <a:rPr lang="en-US" b="1" dirty="0"/>
              <a:t>Market Share and Pricing Power</a:t>
            </a:r>
          </a:p>
          <a:p>
            <a:r>
              <a:rPr lang="en-US" dirty="0"/>
              <a:t>A company with a significant market share holds substantial pricing power, allowing it to influence prices in the market without the immediate risk of losing a large number of customers. When a company controls a large portion of the market, it can set premium prices or maintain higher prices during periods of inflation or rising input costs. This pricing power is particularly important in industries with high fixed costs, such as telecommunications, airlines, or utilities.</a:t>
            </a:r>
          </a:p>
          <a:p>
            <a:r>
              <a:rPr lang="en-US" dirty="0"/>
              <a:t>Moreover, pricing strategies related to market share could also influence the strategic moves of competitors. For instance, companies may engage in price cutting or product differentiation to gain a larger share, resulting in a competitive environment that might benefit consumers but hurt industry profitability.</a:t>
            </a:r>
          </a:p>
          <a:p>
            <a:r>
              <a:rPr lang="en-US" b="1" dirty="0"/>
              <a:t>Strategic Implications and Business Strategy</a:t>
            </a:r>
          </a:p>
          <a:p>
            <a:r>
              <a:rPr lang="en-US" dirty="0"/>
              <a:t>At the corporate strategy level, market share is often a key target in strategic planning. It can drive the allocation of resources across segments, guide investment in research and development (R&amp;D), or inform decisions related to mergers and acquisitions (M&amp;A). For instance, a company aiming to increase its market share might pursue aggressive expansion strategies or even acquire competitors to consolidate its position.</a:t>
            </a:r>
          </a:p>
          <a:p>
            <a:r>
              <a:rPr lang="en-US" dirty="0"/>
              <a:t>However, it is also important to recognize that the pursuit of market share at all costs might not always align with sustainable profitability. For example, overly aggressive marketing tactics or price wars may increase market share temporarily, but at the expense of margins, long-term customer loyalty, or brand equity. Thus, strategic decisions regarding market share must also consider profitability and long-term viability rather than mere short-term growth.</a:t>
            </a:r>
          </a:p>
          <a:p>
            <a:r>
              <a:rPr lang="en-US" b="1" dirty="0"/>
              <a:t>Market Share and Industry Structure</a:t>
            </a:r>
          </a:p>
          <a:p>
            <a:r>
              <a:rPr lang="en-US" dirty="0"/>
              <a:t>Understanding market share is crucial for analyzing the structure of an industry, using frameworks like Michael Porter's Five Forces. In an oligopolistic market, for example, a few companies might control the majority of the market share, leading to relatively stable prices and less competition. In contrast, a fragmented industry with many small players may face more competition, driving prices down and increasing customer choice but potentially leading to lower profitability for individual firms.</a:t>
            </a:r>
          </a:p>
          <a:p>
            <a:r>
              <a:rPr lang="en-US" dirty="0"/>
              <a:t>High market share can lead to a company dominating an industry’s structure, influencing both supplier and buyer power. For instance, large firms may have negotiating power over suppliers, benefiting from lower prices for raw materials or better terms for supply contracts.</a:t>
            </a:r>
          </a:p>
          <a:p>
            <a:r>
              <a:rPr lang="en-US" b="1" dirty="0"/>
              <a:t>Market Share and Innovation</a:t>
            </a:r>
          </a:p>
          <a:p>
            <a:r>
              <a:rPr lang="en-US" dirty="0"/>
              <a:t>There is an intriguing connection between market share and innovation. Larger companies with substantial market shares typically have more resources for research and development, enabling them to innovate, create new products, and continuously improve their offerings. Conversely, smaller companies may innovate more out of necessity, attempting to carve out niches within the broader market. However, smaller market players may face challenges in funding innovation without access to capital or consumer base needed to test new ideas.</a:t>
            </a:r>
          </a:p>
          <a:p>
            <a:r>
              <a:rPr lang="en-US" dirty="0"/>
              <a:t>Nonetheless, market share alone doesn't guarantee continuous innovation. In some cases, dominant players may become complacent and fail to innovate, allowing smaller, more nimble competitors to disrupt the market (e.g., the rise of Netflix disrupting traditional video rental businesses like Blockbuster). Therefore, the relationship between market share and innovation requires continuous evaluation to ensure that the company maintains its competitive edge.</a:t>
            </a:r>
          </a:p>
          <a:p>
            <a:r>
              <a:rPr lang="en-US" b="1" dirty="0"/>
              <a:t>Limitations and Ethical Considerations</a:t>
            </a:r>
          </a:p>
          <a:p>
            <a:r>
              <a:rPr lang="en-US" dirty="0"/>
              <a:t>While market share is important, it's also essential to consider its limitations. Focusing too heavily on market share can sometimes ignore other critical aspects of business, such as sustainability, corporate social responsibility, or customer well-being. Furthermore, aggressive pursuit of market share can lead to monopolistic behaviors, potentially stifling competition and harming consumers in the long run.</a:t>
            </a:r>
          </a:p>
          <a:p>
            <a:r>
              <a:rPr lang="en-US" dirty="0"/>
              <a:t>Ethical considerations are particularly relevant in industries that are highly regulated or have significant societal impact, such as pharmaceuticals, energy, or technology. An overemphasis on market share might lead to unethical practices, such as manipulating supply chains, environmental degradation, or exploiting labor. These issues emphasize the need for balanced, ethical strategies that promote not just growth but sustainable and responsible business practices.</a:t>
            </a:r>
          </a:p>
          <a:p>
            <a:r>
              <a:rPr lang="en-US" b="1" dirty="0"/>
              <a:t>Conclusion</a:t>
            </a:r>
          </a:p>
          <a:p>
            <a:r>
              <a:rPr lang="en-US" dirty="0"/>
              <a:t>In conclusion, market share remains an essential metric for assessing a company's competitive strength, operational efficiency, and overall market dominance. However, it must be understood and managed within the context of a broader strategic framework that accounts for factors like profitability, pricing power, innovation, industry structure, and ethical responsibility. While a high market share can signal success, it is not an end in itself; instead, it should align with the long-term goals of the company, ensuring that growth is sustainable, responsible, and aligned with the needs of both consumers and broader society.</a:t>
            </a:r>
          </a:p>
          <a:p>
            <a:endParaRPr lang="en-GB" dirty="0"/>
          </a:p>
        </p:txBody>
      </p:sp>
      <p:sp>
        <p:nvSpPr>
          <p:cNvPr id="4" name="Slide Number Placeholder 3"/>
          <p:cNvSpPr>
            <a:spLocks noGrp="1"/>
          </p:cNvSpPr>
          <p:nvPr>
            <p:ph type="sldNum" sz="quarter" idx="5"/>
          </p:nvPr>
        </p:nvSpPr>
        <p:spPr/>
        <p:txBody>
          <a:bodyPr/>
          <a:lstStyle/>
          <a:p>
            <a:fld id="{0685DB5A-010B-4DE3-AF5E-9E2D59F1E588}" type="slidenum">
              <a:rPr lang="en-GB" smtClean="0"/>
              <a:t>15</a:t>
            </a:fld>
            <a:endParaRPr lang="en-GB"/>
          </a:p>
        </p:txBody>
      </p:sp>
    </p:spTree>
    <p:extLst>
      <p:ext uri="{BB962C8B-B14F-4D97-AF65-F5344CB8AC3E}">
        <p14:creationId xmlns:p14="http://schemas.microsoft.com/office/powerpoint/2010/main" val="1215752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Drivers of Cost Advantage</a:t>
            </a:r>
          </a:p>
          <a:p>
            <a:r>
              <a:rPr lang="en-US" dirty="0"/>
              <a:t>A </a:t>
            </a:r>
            <a:r>
              <a:rPr lang="en-US" b="1" dirty="0"/>
              <a:t>cost advantage</a:t>
            </a:r>
            <a:r>
              <a:rPr lang="en-US" dirty="0"/>
              <a:t> occurs when a company can produce a product or service at a lower cost than its competitors while maintaining a comparable level of quality. Companies that enjoy cost advantages are better positioned to outperform competitors, offering lower prices, higher margins, or a combination of both. the key drivers that can lead to a cost advantage are:</a:t>
            </a:r>
          </a:p>
          <a:p>
            <a:r>
              <a:rPr lang="en-US" b="1" dirty="0"/>
              <a:t>1. Economies of Scale</a:t>
            </a:r>
          </a:p>
          <a:p>
            <a:r>
              <a:rPr lang="en-US" dirty="0"/>
              <a:t>Economies of scale refer to the cost-saving benefits that arise from producing larger quantities of a good or service. As production volume increases, the per-unit cost decreases due to the spreading of fixed costs over a larger number of units, and more efficient utilization of resources. This is typically achieved in the following ways:</a:t>
            </a:r>
          </a:p>
          <a:p>
            <a:pPr>
              <a:buFont typeface="Arial" panose="020B0604020202020204" pitchFamily="34" charset="0"/>
              <a:buChar char="•"/>
            </a:pPr>
            <a:r>
              <a:rPr lang="en-US" b="1" dirty="0"/>
              <a:t>Bulk Purchasing</a:t>
            </a:r>
            <a:r>
              <a:rPr lang="en-US" dirty="0"/>
              <a:t>: Firms can buy raw materials or components in larger quantities, negotiating lower prices.</a:t>
            </a:r>
          </a:p>
          <a:p>
            <a:pPr>
              <a:buFont typeface="Arial" panose="020B0604020202020204" pitchFamily="34" charset="0"/>
              <a:buChar char="•"/>
            </a:pPr>
            <a:r>
              <a:rPr lang="en-US" b="1" dirty="0"/>
              <a:t>Specialization</a:t>
            </a:r>
            <a:r>
              <a:rPr lang="en-US" dirty="0"/>
              <a:t>: With higher production volumes, companies can invest in specialized machinery or labor, increasing efficiency.</a:t>
            </a:r>
          </a:p>
          <a:p>
            <a:pPr>
              <a:buFont typeface="Arial" panose="020B0604020202020204" pitchFamily="34" charset="0"/>
              <a:buChar char="•"/>
            </a:pPr>
            <a:r>
              <a:rPr lang="en-US" b="1" dirty="0"/>
              <a:t>Operational Efficiency</a:t>
            </a:r>
            <a:r>
              <a:rPr lang="en-US" dirty="0"/>
              <a:t>: Larger production runs often lead to fewer setup times and faster production cycles.</a:t>
            </a:r>
          </a:p>
          <a:p>
            <a:r>
              <a:rPr lang="en-US" dirty="0"/>
              <a:t>The more a company produces, the more it can reduce the average cost per unit, which can provide a significant competitive edge in terms of pricing or profitability.</a:t>
            </a:r>
          </a:p>
          <a:p>
            <a:r>
              <a:rPr lang="en-US" b="1" dirty="0"/>
              <a:t>2. Economies of Learning (or Learning Curve Effects)</a:t>
            </a:r>
          </a:p>
          <a:p>
            <a:r>
              <a:rPr lang="en-US" dirty="0"/>
              <a:t>As firms produce more over time, they typically become more efficient at their processes due to learning and experience. This is called the </a:t>
            </a:r>
            <a:r>
              <a:rPr lang="en-US" b="1" dirty="0"/>
              <a:t>learning curve effect</a:t>
            </a:r>
            <a:r>
              <a:rPr lang="en-US" dirty="0"/>
              <a:t>. Initially, there are high costs associated with setting up production processes or training workers, but as employees become more skilled and systems are refined, costs per unit drop.</a:t>
            </a:r>
          </a:p>
          <a:p>
            <a:r>
              <a:rPr lang="en-US" dirty="0"/>
              <a:t>This driver often involves:</a:t>
            </a:r>
          </a:p>
          <a:p>
            <a:pPr>
              <a:buFont typeface="Arial" panose="020B0604020202020204" pitchFamily="34" charset="0"/>
              <a:buChar char="•"/>
            </a:pPr>
            <a:r>
              <a:rPr lang="en-US" b="1" dirty="0"/>
              <a:t>Improved Skills</a:t>
            </a:r>
            <a:r>
              <a:rPr lang="en-US" dirty="0"/>
              <a:t>: Workers get better at their tasks, reducing errors and the time needed to complete tasks.</a:t>
            </a:r>
          </a:p>
          <a:p>
            <a:pPr>
              <a:buFont typeface="Arial" panose="020B0604020202020204" pitchFamily="34" charset="0"/>
              <a:buChar char="•"/>
            </a:pPr>
            <a:r>
              <a:rPr lang="en-US" b="1" dirty="0"/>
              <a:t>Process Improvements</a:t>
            </a:r>
            <a:r>
              <a:rPr lang="en-US" dirty="0"/>
              <a:t>: Over time, companies refine production techniques, reducing waste, defects, and inefficiencies.</a:t>
            </a:r>
          </a:p>
          <a:p>
            <a:pPr>
              <a:buFont typeface="Arial" panose="020B0604020202020204" pitchFamily="34" charset="0"/>
              <a:buChar char="•"/>
            </a:pPr>
            <a:r>
              <a:rPr lang="en-US" b="1" dirty="0"/>
              <a:t>Knowledge Accumulation</a:t>
            </a:r>
            <a:r>
              <a:rPr lang="en-US" dirty="0"/>
              <a:t>: Employees, suppliers, and managers develop more effective ways of solving problems.</a:t>
            </a:r>
          </a:p>
          <a:p>
            <a:r>
              <a:rPr lang="en-US" dirty="0"/>
              <a:t>Learning curve effects typically result in a sharp decrease in cost during the early stages of production, followed by a plateau as efficiency gains become harder to achieve.</a:t>
            </a:r>
          </a:p>
          <a:p>
            <a:r>
              <a:rPr lang="en-US" b="1" dirty="0"/>
              <a:t>3. Production Techniques</a:t>
            </a:r>
          </a:p>
          <a:p>
            <a:r>
              <a:rPr lang="en-US" dirty="0"/>
              <a:t>The choice of production techniques plays a major role in determining costs. Advanced and optimized production processes can lead to substantial cost reductions. These techniques might include:</a:t>
            </a:r>
          </a:p>
          <a:p>
            <a:pPr>
              <a:buFont typeface="Arial" panose="020B0604020202020204" pitchFamily="34" charset="0"/>
              <a:buChar char="•"/>
            </a:pPr>
            <a:r>
              <a:rPr lang="en-US" b="1" dirty="0"/>
              <a:t>Automation</a:t>
            </a:r>
            <a:r>
              <a:rPr lang="en-US" dirty="0"/>
              <a:t>: Replacing human labor with machines can reduce variable costs, such as wages, and increase output consistency.</a:t>
            </a:r>
          </a:p>
          <a:p>
            <a:pPr>
              <a:buFont typeface="Arial" panose="020B0604020202020204" pitchFamily="34" charset="0"/>
              <a:buChar char="•"/>
            </a:pPr>
            <a:r>
              <a:rPr lang="en-US" b="1" dirty="0"/>
              <a:t>Lean Manufacturing</a:t>
            </a:r>
            <a:r>
              <a:rPr lang="en-US" dirty="0"/>
              <a:t>: Lean techniques aim to eliminate waste and improve efficiency throughout the production process.</a:t>
            </a:r>
          </a:p>
          <a:p>
            <a:pPr>
              <a:buFont typeface="Arial" panose="020B0604020202020204" pitchFamily="34" charset="0"/>
              <a:buChar char="•"/>
            </a:pPr>
            <a:r>
              <a:rPr lang="en-US" b="1" dirty="0"/>
              <a:t>Flexible Manufacturing</a:t>
            </a:r>
            <a:r>
              <a:rPr lang="en-US" dirty="0"/>
              <a:t>: The ability to quickly change production setups enables companies to efficiently handle different products and demand fluctuations, reducing idle time and excess inventory.</a:t>
            </a:r>
          </a:p>
          <a:p>
            <a:r>
              <a:rPr lang="en-US" dirty="0"/>
              <a:t>Efficient production techniques reduce the per-unit cost of products and improve overall productivity, directly impacting cost competitiveness.</a:t>
            </a:r>
          </a:p>
          <a:p>
            <a:r>
              <a:rPr lang="en-US" b="1" dirty="0"/>
              <a:t>4. Product Design</a:t>
            </a:r>
          </a:p>
          <a:p>
            <a:r>
              <a:rPr lang="en-US" dirty="0"/>
              <a:t>The design of a product significantly affects its production cost. Simple, modular, or standardized designs can make manufacturing easier, cheaper, and faster. Some key aspects include:</a:t>
            </a:r>
          </a:p>
          <a:p>
            <a:pPr>
              <a:buFont typeface="Arial" panose="020B0604020202020204" pitchFamily="34" charset="0"/>
              <a:buChar char="•"/>
            </a:pPr>
            <a:r>
              <a:rPr lang="en-US" b="1" dirty="0"/>
              <a:t>Standardization</a:t>
            </a:r>
            <a:r>
              <a:rPr lang="en-US" dirty="0"/>
              <a:t>: Standardized components can be used across multiple products, reducing procurement and manufacturing complexity.</a:t>
            </a:r>
          </a:p>
          <a:p>
            <a:pPr>
              <a:buFont typeface="Arial" panose="020B0604020202020204" pitchFamily="34" charset="0"/>
              <a:buChar char="•"/>
            </a:pPr>
            <a:r>
              <a:rPr lang="en-US" b="1" dirty="0"/>
              <a:t>Design for Manufacturability (DFM)</a:t>
            </a:r>
            <a:r>
              <a:rPr lang="en-US" dirty="0"/>
              <a:t>: A focus on designing products in ways that make them easier and cheaper to produce (e.g., fewer parts, simpler assembly).</a:t>
            </a:r>
          </a:p>
          <a:p>
            <a:pPr>
              <a:buFont typeface="Arial" panose="020B0604020202020204" pitchFamily="34" charset="0"/>
              <a:buChar char="•"/>
            </a:pPr>
            <a:r>
              <a:rPr lang="en-US" b="1" dirty="0"/>
              <a:t>Design for Assembly (DFA)</a:t>
            </a:r>
            <a:r>
              <a:rPr lang="en-US" dirty="0"/>
              <a:t>: Streamlining the assembly process by reducing the number of steps or components, which can lower labor costs.</a:t>
            </a:r>
          </a:p>
          <a:p>
            <a:r>
              <a:rPr lang="en-US" dirty="0"/>
              <a:t>A product that is easier and cheaper to manufacture offers cost advantages and may also have improved quality due to fewer production complications.</a:t>
            </a:r>
          </a:p>
          <a:p>
            <a:r>
              <a:rPr lang="en-US" b="1" dirty="0"/>
              <a:t>5. Input Costs</a:t>
            </a:r>
          </a:p>
          <a:p>
            <a:r>
              <a:rPr lang="en-US" dirty="0"/>
              <a:t>The cost of inputs—raw materials, components, labor, and other resources—directly affects the overall cost structure. Companies can gain cost advantages by securing cheaper inputs, which may come from:</a:t>
            </a:r>
          </a:p>
          <a:p>
            <a:pPr>
              <a:buFont typeface="Arial" panose="020B0604020202020204" pitchFamily="34" charset="0"/>
              <a:buChar char="•"/>
            </a:pPr>
            <a:r>
              <a:rPr lang="en-US" b="1" dirty="0"/>
              <a:t>Supplier Negotiation</a:t>
            </a:r>
            <a:r>
              <a:rPr lang="en-US" dirty="0"/>
              <a:t>: Large-scale buyers often have bargaining power to secure favorable pricing.</a:t>
            </a:r>
          </a:p>
          <a:p>
            <a:pPr>
              <a:buFont typeface="Arial" panose="020B0604020202020204" pitchFamily="34" charset="0"/>
              <a:buChar char="•"/>
            </a:pPr>
            <a:r>
              <a:rPr lang="en-US" b="1" dirty="0"/>
              <a:t>Alternative Inputs</a:t>
            </a:r>
            <a:r>
              <a:rPr lang="en-US" dirty="0"/>
              <a:t>: Using less expensive materials or substituting inputs can reduce costs (e.g., switching to less costly substitutes without sacrificing quality).</a:t>
            </a:r>
          </a:p>
          <a:p>
            <a:pPr>
              <a:buFont typeface="Arial" panose="020B0604020202020204" pitchFamily="34" charset="0"/>
              <a:buChar char="•"/>
            </a:pPr>
            <a:r>
              <a:rPr lang="en-US" b="1" dirty="0"/>
              <a:t>Outsourcing</a:t>
            </a:r>
            <a:r>
              <a:rPr lang="en-US" dirty="0"/>
              <a:t>: Sometimes, outsourcing certain components or processes to locations with lower labor or material costs (offshoring) can lead to a significant reduction in production costs.</a:t>
            </a:r>
          </a:p>
          <a:p>
            <a:r>
              <a:rPr lang="en-US" dirty="0"/>
              <a:t>Lower input costs allow a firm to either lower its price to remain competitive or maintain margins, thus creating a cost advantage.</a:t>
            </a:r>
          </a:p>
          <a:p>
            <a:r>
              <a:rPr lang="en-US" b="1" dirty="0"/>
              <a:t>6. Capacity Utilization</a:t>
            </a:r>
          </a:p>
          <a:p>
            <a:r>
              <a:rPr lang="en-US" dirty="0"/>
              <a:t>Capacity utilization refers to how much of a company’s total production capacity is being used. Underutilized capacity leads to inefficiencies and higher per-unit costs, while fully utilizing capacity ensures that fixed costs are spread over the maximum number of units. Key factors include:</a:t>
            </a:r>
          </a:p>
          <a:p>
            <a:pPr>
              <a:buFont typeface="Arial" panose="020B0604020202020204" pitchFamily="34" charset="0"/>
              <a:buChar char="•"/>
            </a:pPr>
            <a:r>
              <a:rPr lang="en-US" b="1" dirty="0"/>
              <a:t>Optimal Capacity</a:t>
            </a:r>
            <a:r>
              <a:rPr lang="en-US" dirty="0"/>
              <a:t>: Ensuring that production facilities are not underutilized or overburdened can help minimize unit costs.</a:t>
            </a:r>
          </a:p>
          <a:p>
            <a:pPr>
              <a:buFont typeface="Arial" panose="020B0604020202020204" pitchFamily="34" charset="0"/>
              <a:buChar char="•"/>
            </a:pPr>
            <a:r>
              <a:rPr lang="en-US" b="1" dirty="0"/>
              <a:t>Flexible Scheduling</a:t>
            </a:r>
            <a:r>
              <a:rPr lang="en-US" dirty="0"/>
              <a:t>: The ability to adjust production schedules in response to demand fluctuations ensures that capacity is always used as efficiently as possible.</a:t>
            </a:r>
          </a:p>
          <a:p>
            <a:pPr>
              <a:buFont typeface="Arial" panose="020B0604020202020204" pitchFamily="34" charset="0"/>
              <a:buChar char="•"/>
            </a:pPr>
            <a:r>
              <a:rPr lang="en-US" b="1" dirty="0"/>
              <a:t>Fixed Cost Absorption</a:t>
            </a:r>
            <a:r>
              <a:rPr lang="en-US" dirty="0"/>
              <a:t>: The higher the output, the more efficiently fixed costs like rent and machinery depreciation are absorbed across products, reducing the cost per unit.</a:t>
            </a:r>
          </a:p>
          <a:p>
            <a:r>
              <a:rPr lang="en-US" dirty="0"/>
              <a:t>Better capacity utilization directly translates into cost savings and higher profitability.</a:t>
            </a:r>
          </a:p>
          <a:p>
            <a:r>
              <a:rPr lang="en-US" b="1" dirty="0"/>
              <a:t>7. Residual Efficiency</a:t>
            </a:r>
          </a:p>
          <a:p>
            <a:r>
              <a:rPr lang="en-US" dirty="0"/>
              <a:t>Residual efficiency refers to the company’s ability to maintain operational efficiencies that are not directly attributable to economies of scale, learning effects, or formal processes. It represents the ability to sustain cost advantages over time due to factors like:</a:t>
            </a:r>
          </a:p>
          <a:p>
            <a:pPr>
              <a:buFont typeface="Arial" panose="020B0604020202020204" pitchFamily="34" charset="0"/>
              <a:buChar char="•"/>
            </a:pPr>
            <a:r>
              <a:rPr lang="en-US" b="1" dirty="0"/>
              <a:t>Innovative Management Practices</a:t>
            </a:r>
            <a:r>
              <a:rPr lang="en-US" dirty="0"/>
              <a:t>: Efficient management can reduce costs through improved decision-making, cost control measures, and process optimization.</a:t>
            </a:r>
          </a:p>
          <a:p>
            <a:pPr>
              <a:buFont typeface="Arial" panose="020B0604020202020204" pitchFamily="34" charset="0"/>
              <a:buChar char="•"/>
            </a:pPr>
            <a:r>
              <a:rPr lang="en-US" b="1" dirty="0"/>
              <a:t>Organizational Culture</a:t>
            </a:r>
            <a:r>
              <a:rPr lang="en-US" dirty="0"/>
              <a:t>: A company that fosters a culture of efficiency, accountability, and continuous improvement can find ways to reduce waste and enhance productivity.</a:t>
            </a:r>
          </a:p>
          <a:p>
            <a:pPr>
              <a:buFont typeface="Arial" panose="020B0604020202020204" pitchFamily="34" charset="0"/>
              <a:buChar char="•"/>
            </a:pPr>
            <a:r>
              <a:rPr lang="en-US" b="1" dirty="0"/>
              <a:t>Strategic Flexibility</a:t>
            </a:r>
            <a:r>
              <a:rPr lang="en-US" dirty="0"/>
              <a:t>: Companies that are adaptable to market changes or technological advancements often find innovative ways to reduce costs or improve processes.</a:t>
            </a:r>
          </a:p>
          <a:p>
            <a:r>
              <a:rPr lang="en-US" dirty="0"/>
              <a:t>Residual efficiency allows a firm to maintain a competitive cost advantage even in the face of changing market conditions or when traditional advantages, like economies of scale, begin to plateau.</a:t>
            </a:r>
          </a:p>
          <a:p>
            <a:r>
              <a:rPr lang="en-US" b="1" dirty="0"/>
              <a:t>Conclusion</a:t>
            </a:r>
          </a:p>
          <a:p>
            <a:r>
              <a:rPr lang="en-US" dirty="0"/>
              <a:t>The </a:t>
            </a:r>
            <a:r>
              <a:rPr lang="en-US" b="1" dirty="0"/>
              <a:t>drivers of cost advantage</a:t>
            </a:r>
            <a:r>
              <a:rPr lang="en-US" dirty="0"/>
              <a:t>—economies of scale, learning effects, production techniques, product design, input costs, capacity utilization, and residual efficiency—are interrelated factors that shape a company’s ability to offer goods or services at a lower cost than its competitors. Mastering these drivers allows firms to maintain competitive pricing, improve profitability, and strengthen their market position. Each driver contributes to lowering production costs, but the strategic combination and management of these factors are essential for sustainable cost leadership.</a:t>
            </a:r>
          </a:p>
          <a:p>
            <a:endParaRPr lang="en-GB" dirty="0"/>
          </a:p>
        </p:txBody>
      </p:sp>
      <p:sp>
        <p:nvSpPr>
          <p:cNvPr id="4" name="Slide Number Placeholder 3"/>
          <p:cNvSpPr>
            <a:spLocks noGrp="1"/>
          </p:cNvSpPr>
          <p:nvPr>
            <p:ph type="sldNum" sz="quarter" idx="5"/>
          </p:nvPr>
        </p:nvSpPr>
        <p:spPr/>
        <p:txBody>
          <a:bodyPr/>
          <a:lstStyle/>
          <a:p>
            <a:fld id="{0685DB5A-010B-4DE3-AF5E-9E2D59F1E588}" type="slidenum">
              <a:rPr lang="en-GB" smtClean="0"/>
              <a:t>16</a:t>
            </a:fld>
            <a:endParaRPr lang="en-GB"/>
          </a:p>
        </p:txBody>
      </p:sp>
    </p:spTree>
    <p:extLst>
      <p:ext uri="{BB962C8B-B14F-4D97-AF65-F5344CB8AC3E}">
        <p14:creationId xmlns:p14="http://schemas.microsoft.com/office/powerpoint/2010/main" val="4087068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Differentiation</a:t>
            </a:r>
            <a:r>
              <a:rPr lang="en-US" dirty="0"/>
              <a:t> is a strategy used by businesses to distinguish their products or services from those of competitors. The goal is to create a unique offering that customers perceive as distinct and valuable, which can justify a premium price or foster customer loyalty. Differentiation can occur in various forms, and it’s often broken down into two main categories: </a:t>
            </a:r>
            <a:r>
              <a:rPr lang="en-US" b="1" dirty="0"/>
              <a:t>tangible differentiation</a:t>
            </a:r>
            <a:r>
              <a:rPr lang="en-US" dirty="0"/>
              <a:t> and </a:t>
            </a:r>
            <a:r>
              <a:rPr lang="en-US" b="1" dirty="0"/>
              <a:t>intangible differentiation</a:t>
            </a:r>
            <a:r>
              <a:rPr lang="en-US" dirty="0"/>
              <a:t>. </a:t>
            </a:r>
          </a:p>
          <a:p>
            <a:r>
              <a:rPr lang="en-US" b="1" dirty="0"/>
              <a:t>Tangible Differentiation</a:t>
            </a:r>
          </a:p>
          <a:p>
            <a:r>
              <a:rPr lang="en-US" b="1" dirty="0"/>
              <a:t>Tangible differentiation</a:t>
            </a:r>
            <a:r>
              <a:rPr lang="en-US" dirty="0"/>
              <a:t> refers to the </a:t>
            </a:r>
            <a:r>
              <a:rPr lang="en-US" b="1" dirty="0"/>
              <a:t>physical or measurable</a:t>
            </a:r>
            <a:r>
              <a:rPr lang="en-US" dirty="0"/>
              <a:t> aspects of a product or service that make it different from competitors. These are the features that customers can </a:t>
            </a:r>
            <a:r>
              <a:rPr lang="en-US" b="1" dirty="0"/>
              <a:t>see, touch, or evaluate directly</a:t>
            </a:r>
            <a:r>
              <a:rPr lang="en-US" dirty="0"/>
              <a:t>.</a:t>
            </a:r>
          </a:p>
          <a:p>
            <a:r>
              <a:rPr lang="en-US" b="1" dirty="0"/>
              <a:t>Key Points of Tangible Differentiation:</a:t>
            </a:r>
          </a:p>
          <a:p>
            <a:pPr>
              <a:buFont typeface="Arial" panose="020B0604020202020204" pitchFamily="34" charset="0"/>
              <a:buChar char="•"/>
            </a:pPr>
            <a:r>
              <a:rPr lang="en-US" b="1" dirty="0"/>
              <a:t>Product Features</a:t>
            </a:r>
            <a:r>
              <a:rPr lang="en-US" dirty="0"/>
              <a:t>: Changes or enhancements in the physical aspects of a product. For example, a smartphone with a </a:t>
            </a:r>
            <a:r>
              <a:rPr lang="en-US" b="1" dirty="0"/>
              <a:t>larger screen</a:t>
            </a:r>
            <a:r>
              <a:rPr lang="en-US" dirty="0"/>
              <a:t>, </a:t>
            </a:r>
            <a:r>
              <a:rPr lang="en-US" b="1" dirty="0"/>
              <a:t>better camera quality</a:t>
            </a:r>
            <a:r>
              <a:rPr lang="en-US" dirty="0"/>
              <a:t>, or </a:t>
            </a:r>
            <a:r>
              <a:rPr lang="en-US" b="1" dirty="0"/>
              <a:t>longer battery life</a:t>
            </a:r>
            <a:r>
              <a:rPr lang="en-US" dirty="0"/>
              <a:t> compared to competitors.</a:t>
            </a:r>
          </a:p>
          <a:p>
            <a:pPr>
              <a:buFont typeface="Arial" panose="020B0604020202020204" pitchFamily="34" charset="0"/>
              <a:buChar char="•"/>
            </a:pPr>
            <a:r>
              <a:rPr lang="en-US" b="1" dirty="0"/>
              <a:t>Design</a:t>
            </a:r>
            <a:r>
              <a:rPr lang="en-US" dirty="0"/>
              <a:t>: The shape, color, and visual appearance of a product. For instance, </a:t>
            </a:r>
            <a:r>
              <a:rPr lang="en-US" b="1" dirty="0"/>
              <a:t>luxury cars</a:t>
            </a:r>
            <a:r>
              <a:rPr lang="en-US" dirty="0"/>
              <a:t> might have </a:t>
            </a:r>
            <a:r>
              <a:rPr lang="en-US" b="1" dirty="0"/>
              <a:t>sleek, sophisticated designs</a:t>
            </a:r>
            <a:r>
              <a:rPr lang="en-US" dirty="0"/>
              <a:t> that are eye-catching and stand out from the competition.</a:t>
            </a:r>
          </a:p>
          <a:p>
            <a:pPr>
              <a:buFont typeface="Arial" panose="020B0604020202020204" pitchFamily="34" charset="0"/>
              <a:buChar char="•"/>
            </a:pPr>
            <a:r>
              <a:rPr lang="en-US" b="1" dirty="0"/>
              <a:t>Quality</a:t>
            </a:r>
            <a:r>
              <a:rPr lang="en-US" dirty="0"/>
              <a:t>: Tangible differentiation can also come from better </a:t>
            </a:r>
            <a:r>
              <a:rPr lang="en-US" b="1" dirty="0"/>
              <a:t>material quality</a:t>
            </a:r>
            <a:r>
              <a:rPr lang="en-US" dirty="0"/>
              <a:t> or </a:t>
            </a:r>
            <a:r>
              <a:rPr lang="en-US" b="1" dirty="0"/>
              <a:t>craftsmanship</a:t>
            </a:r>
            <a:r>
              <a:rPr lang="en-US" dirty="0"/>
              <a:t>. For example, a </a:t>
            </a:r>
            <a:r>
              <a:rPr lang="en-US" b="1" dirty="0"/>
              <a:t>premium leather handbag</a:t>
            </a:r>
            <a:r>
              <a:rPr lang="en-US" dirty="0"/>
              <a:t> or </a:t>
            </a:r>
            <a:r>
              <a:rPr lang="en-US" b="1" dirty="0"/>
              <a:t>high-end sportswear</a:t>
            </a:r>
            <a:r>
              <a:rPr lang="en-US" dirty="0"/>
              <a:t> may offer superior </a:t>
            </a:r>
            <a:r>
              <a:rPr lang="en-US" b="1" dirty="0"/>
              <a:t>durability</a:t>
            </a:r>
            <a:r>
              <a:rPr lang="en-US" dirty="0"/>
              <a:t> and </a:t>
            </a:r>
            <a:r>
              <a:rPr lang="en-US" b="1" dirty="0"/>
              <a:t>craftsmanship</a:t>
            </a:r>
            <a:r>
              <a:rPr lang="en-US" dirty="0"/>
              <a:t> compared to cheaper alternatives.</a:t>
            </a:r>
          </a:p>
          <a:p>
            <a:pPr>
              <a:buFont typeface="Arial" panose="020B0604020202020204" pitchFamily="34" charset="0"/>
              <a:buChar char="•"/>
            </a:pPr>
            <a:r>
              <a:rPr lang="en-US" b="1" dirty="0"/>
              <a:t>Technology</a:t>
            </a:r>
            <a:r>
              <a:rPr lang="en-US" dirty="0"/>
              <a:t>: Products with the latest </a:t>
            </a:r>
            <a:r>
              <a:rPr lang="en-US" b="1" dirty="0"/>
              <a:t>technological innovations</a:t>
            </a:r>
            <a:r>
              <a:rPr lang="en-US" dirty="0"/>
              <a:t> like faster processors in computers, more advanced features in appliances, or even </a:t>
            </a:r>
            <a:r>
              <a:rPr lang="en-US" b="1" dirty="0"/>
              <a:t>sustainable technologies</a:t>
            </a:r>
            <a:r>
              <a:rPr lang="en-US" dirty="0"/>
              <a:t> in products like eco-friendly cars.</a:t>
            </a:r>
          </a:p>
          <a:p>
            <a:r>
              <a:rPr lang="en-US" b="1" dirty="0"/>
              <a:t>Examples of Tangible Differentiation:</a:t>
            </a:r>
          </a:p>
          <a:p>
            <a:pPr>
              <a:buFont typeface="Arial" panose="020B0604020202020204" pitchFamily="34" charset="0"/>
              <a:buChar char="•"/>
            </a:pPr>
            <a:r>
              <a:rPr lang="en-US" b="1" dirty="0"/>
              <a:t>Apple’s iPhone</a:t>
            </a:r>
            <a:r>
              <a:rPr lang="en-US" dirty="0"/>
              <a:t>: Has physical features like a </a:t>
            </a:r>
            <a:r>
              <a:rPr lang="en-US" b="1" dirty="0"/>
              <a:t>high-resolution camera</a:t>
            </a:r>
            <a:r>
              <a:rPr lang="en-US" dirty="0"/>
              <a:t>, </a:t>
            </a:r>
            <a:r>
              <a:rPr lang="en-US" b="1" dirty="0"/>
              <a:t>advanced processor</a:t>
            </a:r>
            <a:r>
              <a:rPr lang="en-US" dirty="0"/>
              <a:t>, and sleek design.</a:t>
            </a:r>
          </a:p>
          <a:p>
            <a:pPr>
              <a:buFont typeface="Arial" panose="020B0604020202020204" pitchFamily="34" charset="0"/>
              <a:buChar char="•"/>
            </a:pPr>
            <a:r>
              <a:rPr lang="en-US" b="1" dirty="0"/>
              <a:t>Tesla Cars</a:t>
            </a:r>
            <a:r>
              <a:rPr lang="en-US" dirty="0"/>
              <a:t>: Known for their </a:t>
            </a:r>
            <a:r>
              <a:rPr lang="en-US" b="1" dirty="0"/>
              <a:t>electric technology</a:t>
            </a:r>
            <a:r>
              <a:rPr lang="en-US" dirty="0"/>
              <a:t>, </a:t>
            </a:r>
            <a:r>
              <a:rPr lang="en-US" b="1" dirty="0"/>
              <a:t>performance</a:t>
            </a:r>
            <a:r>
              <a:rPr lang="en-US" dirty="0"/>
              <a:t>, and </a:t>
            </a:r>
            <a:r>
              <a:rPr lang="en-US" b="1" dirty="0"/>
              <a:t>sophisticated design</a:t>
            </a:r>
            <a:r>
              <a:rPr lang="en-US" dirty="0"/>
              <a:t>.</a:t>
            </a:r>
          </a:p>
          <a:p>
            <a:r>
              <a:rPr lang="en-US" dirty="0"/>
              <a:t>Tangible differentiation is particularly effective when the differences are </a:t>
            </a:r>
            <a:r>
              <a:rPr lang="en-US" b="1" dirty="0"/>
              <a:t>clear</a:t>
            </a:r>
            <a:r>
              <a:rPr lang="en-US" dirty="0"/>
              <a:t> and </a:t>
            </a:r>
            <a:r>
              <a:rPr lang="en-US" b="1" dirty="0"/>
              <a:t>visible</a:t>
            </a:r>
            <a:r>
              <a:rPr lang="en-US" dirty="0"/>
              <a:t> to the consumer, and when these features provide </a:t>
            </a:r>
            <a:r>
              <a:rPr lang="en-US" b="1" dirty="0"/>
              <a:t>measurable benefits</a:t>
            </a:r>
            <a:r>
              <a:rPr lang="en-US" dirty="0"/>
              <a:t>.</a:t>
            </a:r>
          </a:p>
          <a:p>
            <a:r>
              <a:rPr lang="en-US" b="1" dirty="0"/>
              <a:t>Intangible Differentiation</a:t>
            </a:r>
          </a:p>
          <a:p>
            <a:r>
              <a:rPr lang="en-US" b="1" dirty="0"/>
              <a:t>Intangible differentiation</a:t>
            </a:r>
            <a:r>
              <a:rPr lang="en-US" dirty="0"/>
              <a:t> involves the </a:t>
            </a:r>
            <a:r>
              <a:rPr lang="en-US" b="1" dirty="0"/>
              <a:t>non-physical aspects</a:t>
            </a:r>
            <a:r>
              <a:rPr lang="en-US" dirty="0"/>
              <a:t> of a product or service—qualities that are </a:t>
            </a:r>
            <a:r>
              <a:rPr lang="en-US" b="1" dirty="0"/>
              <a:t>not directly measurable</a:t>
            </a:r>
            <a:r>
              <a:rPr lang="en-US" dirty="0"/>
              <a:t> or visible but can significantly impact a customer's perception and experience. These are factors related to </a:t>
            </a:r>
            <a:r>
              <a:rPr lang="en-US" b="1" dirty="0"/>
              <a:t>emotions, associations, or experiences</a:t>
            </a:r>
            <a:r>
              <a:rPr lang="en-US" dirty="0"/>
              <a:t> that differentiate a product.</a:t>
            </a:r>
          </a:p>
          <a:p>
            <a:r>
              <a:rPr lang="en-US" b="1" dirty="0"/>
              <a:t>Key Points of Intangible Differentiation:</a:t>
            </a:r>
          </a:p>
          <a:p>
            <a:pPr>
              <a:buFont typeface="Arial" panose="020B0604020202020204" pitchFamily="34" charset="0"/>
              <a:buChar char="•"/>
            </a:pPr>
            <a:r>
              <a:rPr lang="en-US" b="1" dirty="0"/>
              <a:t>Brand Image</a:t>
            </a:r>
            <a:r>
              <a:rPr lang="en-US" dirty="0"/>
              <a:t>: A strong, recognizable brand identity can create an emotional connection with consumers. For example, brands like </a:t>
            </a:r>
            <a:r>
              <a:rPr lang="en-US" b="1" dirty="0"/>
              <a:t>Nike</a:t>
            </a:r>
            <a:r>
              <a:rPr lang="en-US" dirty="0"/>
              <a:t> or </a:t>
            </a:r>
            <a:r>
              <a:rPr lang="en-US" b="1" dirty="0"/>
              <a:t>Coca-Cola</a:t>
            </a:r>
            <a:r>
              <a:rPr lang="en-US" dirty="0"/>
              <a:t> evoke feelings of </a:t>
            </a:r>
            <a:r>
              <a:rPr lang="en-US" b="1" dirty="0"/>
              <a:t>trust</a:t>
            </a:r>
            <a:r>
              <a:rPr lang="en-US" dirty="0"/>
              <a:t>, </a:t>
            </a:r>
            <a:r>
              <a:rPr lang="en-US" b="1" dirty="0"/>
              <a:t>prestige</a:t>
            </a:r>
            <a:r>
              <a:rPr lang="en-US" dirty="0"/>
              <a:t>, or </a:t>
            </a:r>
            <a:r>
              <a:rPr lang="en-US" b="1" dirty="0"/>
              <a:t>lifestyle</a:t>
            </a:r>
            <a:r>
              <a:rPr lang="en-US" dirty="0"/>
              <a:t> that are difficult to quantify but highly impactful.</a:t>
            </a:r>
          </a:p>
          <a:p>
            <a:pPr>
              <a:buFont typeface="Arial" panose="020B0604020202020204" pitchFamily="34" charset="0"/>
              <a:buChar char="•"/>
            </a:pPr>
            <a:r>
              <a:rPr lang="en-US" b="1" dirty="0"/>
              <a:t>Customer Service</a:t>
            </a:r>
            <a:r>
              <a:rPr lang="en-US" dirty="0"/>
              <a:t>: Exceptional service that goes beyond the basic expectations can create a loyal customer base. For instance, </a:t>
            </a:r>
            <a:r>
              <a:rPr lang="en-US" b="1" dirty="0"/>
              <a:t>Zappos</a:t>
            </a:r>
            <a:r>
              <a:rPr lang="en-US" dirty="0"/>
              <a:t> is known for its outstanding </a:t>
            </a:r>
            <a:r>
              <a:rPr lang="en-US" b="1" dirty="0"/>
              <a:t>return policies</a:t>
            </a:r>
            <a:r>
              <a:rPr lang="en-US" dirty="0"/>
              <a:t>, free shipping, and friendly customer service.</a:t>
            </a:r>
          </a:p>
          <a:p>
            <a:pPr>
              <a:buFont typeface="Arial" panose="020B0604020202020204" pitchFamily="34" charset="0"/>
              <a:buChar char="•"/>
            </a:pPr>
            <a:r>
              <a:rPr lang="en-US" b="1" dirty="0"/>
              <a:t>Reputation</a:t>
            </a:r>
            <a:r>
              <a:rPr lang="en-US" dirty="0"/>
              <a:t>: A company’s </a:t>
            </a:r>
            <a:r>
              <a:rPr lang="en-US" b="1" dirty="0"/>
              <a:t>history</a:t>
            </a:r>
            <a:r>
              <a:rPr lang="en-US" dirty="0"/>
              <a:t> and </a:t>
            </a:r>
            <a:r>
              <a:rPr lang="en-US" b="1" dirty="0"/>
              <a:t>reputation</a:t>
            </a:r>
            <a:r>
              <a:rPr lang="en-US" dirty="0"/>
              <a:t> for quality, reliability, or ethical practices can differentiate it in the market. For example, a </a:t>
            </a:r>
            <a:r>
              <a:rPr lang="en-US" b="1" dirty="0"/>
              <a:t>luxury watch brand</a:t>
            </a:r>
            <a:r>
              <a:rPr lang="en-US" dirty="0"/>
              <a:t> like </a:t>
            </a:r>
            <a:r>
              <a:rPr lang="en-US" b="1" dirty="0"/>
              <a:t>Rolex</a:t>
            </a:r>
            <a:r>
              <a:rPr lang="en-US" dirty="0"/>
              <a:t> is not only about the physical watch, but the </a:t>
            </a:r>
            <a:r>
              <a:rPr lang="en-US" b="1" dirty="0"/>
              <a:t>reputation</a:t>
            </a:r>
            <a:r>
              <a:rPr lang="en-US" dirty="0"/>
              <a:t> and </a:t>
            </a:r>
            <a:r>
              <a:rPr lang="en-US" b="1" dirty="0"/>
              <a:t>status</a:t>
            </a:r>
            <a:r>
              <a:rPr lang="en-US" dirty="0"/>
              <a:t> associated with owning it.</a:t>
            </a:r>
          </a:p>
          <a:p>
            <a:pPr>
              <a:buFont typeface="Arial" panose="020B0604020202020204" pitchFamily="34" charset="0"/>
              <a:buChar char="•"/>
            </a:pPr>
            <a:r>
              <a:rPr lang="en-US" b="1" dirty="0"/>
              <a:t>Emotional Appeal</a:t>
            </a:r>
            <a:r>
              <a:rPr lang="en-US" dirty="0"/>
              <a:t>: Sometimes, products or services are differentiated through their ability to tap into </a:t>
            </a:r>
            <a:r>
              <a:rPr lang="en-US" b="1" dirty="0"/>
              <a:t>emotional needs</a:t>
            </a:r>
            <a:r>
              <a:rPr lang="en-US" dirty="0"/>
              <a:t> or </a:t>
            </a:r>
            <a:r>
              <a:rPr lang="en-US" b="1" dirty="0"/>
              <a:t>aspirations</a:t>
            </a:r>
            <a:r>
              <a:rPr lang="en-US" dirty="0"/>
              <a:t>. For example, a </a:t>
            </a:r>
            <a:r>
              <a:rPr lang="en-US" b="1" dirty="0"/>
              <a:t>Volkswagen car</a:t>
            </a:r>
            <a:r>
              <a:rPr lang="en-US" dirty="0"/>
              <a:t> may be positioned as a car for </a:t>
            </a:r>
            <a:r>
              <a:rPr lang="en-US" b="1" dirty="0"/>
              <a:t>safety-conscious families</a:t>
            </a:r>
            <a:r>
              <a:rPr lang="en-US" dirty="0"/>
              <a:t>, while a </a:t>
            </a:r>
            <a:r>
              <a:rPr lang="en-US" b="1" dirty="0"/>
              <a:t>BMW</a:t>
            </a:r>
            <a:r>
              <a:rPr lang="en-US" dirty="0"/>
              <a:t> is marketed as a symbol of </a:t>
            </a:r>
            <a:r>
              <a:rPr lang="en-US" b="1" dirty="0"/>
              <a:t>success and sophistication</a:t>
            </a:r>
            <a:r>
              <a:rPr lang="en-US" dirty="0"/>
              <a:t>.</a:t>
            </a:r>
          </a:p>
          <a:p>
            <a:r>
              <a:rPr lang="en-US" b="1" dirty="0"/>
              <a:t>Examples of Intangible Differentiation:</a:t>
            </a:r>
          </a:p>
          <a:p>
            <a:pPr>
              <a:buFont typeface="Arial" panose="020B0604020202020204" pitchFamily="34" charset="0"/>
              <a:buChar char="•"/>
            </a:pPr>
            <a:r>
              <a:rPr lang="en-US" b="1" dirty="0"/>
              <a:t>Nike</a:t>
            </a:r>
            <a:r>
              <a:rPr lang="en-US" dirty="0"/>
              <a:t>: The company differentiates through its </a:t>
            </a:r>
            <a:r>
              <a:rPr lang="en-US" b="1" dirty="0"/>
              <a:t>brand image</a:t>
            </a:r>
            <a:r>
              <a:rPr lang="en-US" dirty="0"/>
              <a:t> and </a:t>
            </a:r>
            <a:r>
              <a:rPr lang="en-US" b="1" dirty="0"/>
              <a:t>emotional appeal</a:t>
            </a:r>
            <a:r>
              <a:rPr lang="en-US" dirty="0"/>
              <a:t>—associated with </a:t>
            </a:r>
            <a:r>
              <a:rPr lang="en-US" b="1" dirty="0"/>
              <a:t>athleticism</a:t>
            </a:r>
            <a:r>
              <a:rPr lang="en-US" dirty="0"/>
              <a:t>, </a:t>
            </a:r>
            <a:r>
              <a:rPr lang="en-US" b="1" dirty="0"/>
              <a:t>performance</a:t>
            </a:r>
            <a:r>
              <a:rPr lang="en-US" dirty="0"/>
              <a:t>, and a sense of </a:t>
            </a:r>
            <a:r>
              <a:rPr lang="en-US" b="1" dirty="0"/>
              <a:t>empowerment</a:t>
            </a:r>
            <a:r>
              <a:rPr lang="en-US" dirty="0"/>
              <a:t>.</a:t>
            </a:r>
          </a:p>
          <a:p>
            <a:pPr>
              <a:buFont typeface="Arial" panose="020B0604020202020204" pitchFamily="34" charset="0"/>
              <a:buChar char="•"/>
            </a:pPr>
            <a:r>
              <a:rPr lang="en-US" b="1" dirty="0"/>
              <a:t>Apple</a:t>
            </a:r>
            <a:r>
              <a:rPr lang="en-US" dirty="0"/>
              <a:t>: Beyond the features of their products, Apple’s differentiation also stems from </a:t>
            </a:r>
            <a:r>
              <a:rPr lang="en-US" b="1" dirty="0"/>
              <a:t>brand loyalty</a:t>
            </a:r>
            <a:r>
              <a:rPr lang="en-US" dirty="0"/>
              <a:t>, the </a:t>
            </a:r>
            <a:r>
              <a:rPr lang="en-US" b="1" dirty="0"/>
              <a:t>user experience</a:t>
            </a:r>
            <a:r>
              <a:rPr lang="en-US" dirty="0"/>
              <a:t>, and the </a:t>
            </a:r>
            <a:r>
              <a:rPr lang="en-US" b="1" dirty="0"/>
              <a:t>status</a:t>
            </a:r>
            <a:r>
              <a:rPr lang="en-US" dirty="0"/>
              <a:t> symbol it represents.</a:t>
            </a:r>
          </a:p>
          <a:p>
            <a:pPr>
              <a:buFont typeface="Arial" panose="020B0604020202020204" pitchFamily="34" charset="0"/>
              <a:buChar char="•"/>
            </a:pPr>
            <a:r>
              <a:rPr lang="en-US" b="1" dirty="0"/>
              <a:t>Amazon</a:t>
            </a:r>
            <a:r>
              <a:rPr lang="en-US" dirty="0"/>
              <a:t>: The </a:t>
            </a:r>
            <a:r>
              <a:rPr lang="en-US" b="1" dirty="0"/>
              <a:t>convenience</a:t>
            </a:r>
            <a:r>
              <a:rPr lang="en-US" dirty="0"/>
              <a:t> and </a:t>
            </a:r>
            <a:r>
              <a:rPr lang="en-US" b="1" dirty="0"/>
              <a:t>speed</a:t>
            </a:r>
            <a:r>
              <a:rPr lang="en-US" dirty="0"/>
              <a:t> of its service, alongside its </a:t>
            </a:r>
            <a:r>
              <a:rPr lang="en-US" b="1" dirty="0"/>
              <a:t>customer-first approach</a:t>
            </a:r>
            <a:r>
              <a:rPr lang="en-US" dirty="0"/>
              <a:t>, make Amazon an appealing choice despite its products often being similar to other online retailers.</a:t>
            </a:r>
          </a:p>
          <a:p>
            <a:r>
              <a:rPr lang="en-US" dirty="0"/>
              <a:t>Intangible differentiation focuses on the </a:t>
            </a:r>
            <a:r>
              <a:rPr lang="en-US" b="1" dirty="0"/>
              <a:t>perception</a:t>
            </a:r>
            <a:r>
              <a:rPr lang="en-US" dirty="0"/>
              <a:t> and </a:t>
            </a:r>
            <a:r>
              <a:rPr lang="en-US" b="1" dirty="0"/>
              <a:t>experiences</a:t>
            </a:r>
            <a:r>
              <a:rPr lang="en-US" dirty="0"/>
              <a:t> that customers associate with a product, and it often involves creating an emotional or psychological connection that goes beyond the physical attributes of the product.</a:t>
            </a:r>
          </a:p>
          <a:p>
            <a:r>
              <a:rPr lang="en-US" b="1" dirty="0"/>
              <a:t>Why Both Matter</a:t>
            </a:r>
          </a:p>
          <a:p>
            <a:pPr>
              <a:buFont typeface="Arial" panose="020B0604020202020204" pitchFamily="34" charset="0"/>
              <a:buChar char="•"/>
            </a:pPr>
            <a:r>
              <a:rPr lang="en-US" b="1" dirty="0"/>
              <a:t>Tangible differentiation</a:t>
            </a:r>
            <a:r>
              <a:rPr lang="en-US" dirty="0"/>
              <a:t> is often what attracts customers initially—particularly when they are </a:t>
            </a:r>
            <a:r>
              <a:rPr lang="en-US" b="1" dirty="0"/>
              <a:t>comparing specific attributes</a:t>
            </a:r>
            <a:r>
              <a:rPr lang="en-US" dirty="0"/>
              <a:t> like price, quality, or functionality.</a:t>
            </a:r>
          </a:p>
          <a:p>
            <a:pPr>
              <a:buFont typeface="Arial" panose="020B0604020202020204" pitchFamily="34" charset="0"/>
              <a:buChar char="•"/>
            </a:pPr>
            <a:r>
              <a:rPr lang="en-US" b="1" dirty="0"/>
              <a:t>Intangible differentiation</a:t>
            </a:r>
            <a:r>
              <a:rPr lang="en-US" dirty="0"/>
              <a:t> can </a:t>
            </a:r>
            <a:r>
              <a:rPr lang="en-US" b="1" dirty="0"/>
              <a:t>strengthen brand loyalty</a:t>
            </a:r>
            <a:r>
              <a:rPr lang="en-US" dirty="0"/>
              <a:t> and help companies charge </a:t>
            </a:r>
            <a:r>
              <a:rPr lang="en-US" b="1" dirty="0"/>
              <a:t>premium prices</a:t>
            </a:r>
            <a:r>
              <a:rPr lang="en-US" dirty="0"/>
              <a:t>, as customers often become willing to pay more for a product that aligns with their values or evokes a positive emotional response.</a:t>
            </a:r>
          </a:p>
          <a:p>
            <a:r>
              <a:rPr lang="en-US" dirty="0"/>
              <a:t>Together, both types of differentiation help create a </a:t>
            </a:r>
            <a:r>
              <a:rPr lang="en-US" b="1" dirty="0"/>
              <a:t>competitive advantage</a:t>
            </a:r>
            <a:r>
              <a:rPr lang="en-US" dirty="0"/>
              <a:t>, making a brand stand out in a crowded market, build stronger customer relationships, and enhance customer retention. Companies that effectively combine both tangible and intangible elements can create a </a:t>
            </a:r>
            <a:r>
              <a:rPr lang="en-US" b="1" dirty="0"/>
              <a:t>unique market position</a:t>
            </a:r>
            <a:r>
              <a:rPr lang="en-US" dirty="0"/>
              <a:t> that is hard for competitors to replicate.</a:t>
            </a:r>
          </a:p>
          <a:p>
            <a:endParaRPr lang="en-US" dirty="0"/>
          </a:p>
          <a:p>
            <a:endParaRPr lang="en-GB" dirty="0"/>
          </a:p>
        </p:txBody>
      </p:sp>
      <p:sp>
        <p:nvSpPr>
          <p:cNvPr id="4" name="Slide Number Placeholder 3"/>
          <p:cNvSpPr>
            <a:spLocks noGrp="1"/>
          </p:cNvSpPr>
          <p:nvPr>
            <p:ph type="sldNum" sz="quarter" idx="5"/>
          </p:nvPr>
        </p:nvSpPr>
        <p:spPr/>
        <p:txBody>
          <a:bodyPr/>
          <a:lstStyle/>
          <a:p>
            <a:fld id="{0685DB5A-010B-4DE3-AF5E-9E2D59F1E588}" type="slidenum">
              <a:rPr lang="en-GB" smtClean="0"/>
              <a:t>17</a:t>
            </a:fld>
            <a:endParaRPr lang="en-GB"/>
          </a:p>
        </p:txBody>
      </p:sp>
    </p:spTree>
    <p:extLst>
      <p:ext uri="{BB962C8B-B14F-4D97-AF65-F5344CB8AC3E}">
        <p14:creationId xmlns:p14="http://schemas.microsoft.com/office/powerpoint/2010/main" val="2035676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analyzing differentiation from the </a:t>
            </a:r>
            <a:r>
              <a:rPr lang="en-US" b="1" dirty="0"/>
              <a:t>demand side</a:t>
            </a:r>
            <a:r>
              <a:rPr lang="en-US" dirty="0"/>
              <a:t>, we're focusing on how </a:t>
            </a:r>
            <a:r>
              <a:rPr lang="en-US" b="1" dirty="0"/>
              <a:t>consumers</a:t>
            </a:r>
            <a:r>
              <a:rPr lang="en-US" dirty="0"/>
              <a:t> perceive and respond to the unique attributes of a product or service. Differentiation influences how customers make </a:t>
            </a:r>
            <a:r>
              <a:rPr lang="en-US" b="1" dirty="0"/>
              <a:t>buying decisions</a:t>
            </a:r>
            <a:r>
              <a:rPr lang="en-US" dirty="0"/>
              <a:t>, and understanding this aspect can help businesses design strategies that align with consumer preferences and needs.</a:t>
            </a:r>
          </a:p>
          <a:p>
            <a:r>
              <a:rPr lang="en-US" b="1" dirty="0"/>
              <a:t>Key Points of Differentiation on the Demand Side:</a:t>
            </a:r>
          </a:p>
          <a:p>
            <a:r>
              <a:rPr lang="en-US" b="1" dirty="0"/>
              <a:t>1. Consumer Preferences and Needs</a:t>
            </a:r>
          </a:p>
          <a:p>
            <a:pPr>
              <a:buFont typeface="Arial" panose="020B0604020202020204" pitchFamily="34" charset="0"/>
              <a:buChar char="•"/>
            </a:pPr>
            <a:r>
              <a:rPr lang="en-US" b="1" dirty="0"/>
              <a:t>Tangible and Intangible Features</a:t>
            </a:r>
            <a:r>
              <a:rPr lang="en-US" dirty="0"/>
              <a:t>: Consumers have different needs and preferences that they expect to be met by products. These preferences can be based on both </a:t>
            </a:r>
            <a:r>
              <a:rPr lang="en-US" b="1" dirty="0"/>
              <a:t>tangible</a:t>
            </a:r>
            <a:r>
              <a:rPr lang="en-US" dirty="0"/>
              <a:t> (e.g., product features, design, quality) and </a:t>
            </a:r>
            <a:r>
              <a:rPr lang="en-US" b="1" dirty="0"/>
              <a:t>intangible</a:t>
            </a:r>
            <a:r>
              <a:rPr lang="en-US" dirty="0"/>
              <a:t> (e.g., brand image, customer service, emotional connection) differentiators.</a:t>
            </a:r>
          </a:p>
          <a:p>
            <a:pPr>
              <a:buFont typeface="Arial" panose="020B0604020202020204" pitchFamily="34" charset="0"/>
              <a:buChar char="•"/>
            </a:pPr>
            <a:r>
              <a:rPr lang="en-US" b="1" dirty="0"/>
              <a:t>Target Market Segments</a:t>
            </a:r>
            <a:r>
              <a:rPr lang="en-US" dirty="0"/>
              <a:t>: By differentiating their products, companies can appeal to specific market segments that have distinct tastes, lifestyles, and purchasing behaviors. For example, some consumers may prioritize </a:t>
            </a:r>
            <a:r>
              <a:rPr lang="en-US" b="1" dirty="0"/>
              <a:t>product quality</a:t>
            </a:r>
            <a:r>
              <a:rPr lang="en-US" dirty="0"/>
              <a:t> while others may care more about </a:t>
            </a:r>
            <a:r>
              <a:rPr lang="en-US" b="1" dirty="0"/>
              <a:t>brand identity</a:t>
            </a:r>
            <a:r>
              <a:rPr lang="en-US" dirty="0"/>
              <a:t> or </a:t>
            </a:r>
            <a:r>
              <a:rPr lang="en-US" b="1" dirty="0"/>
              <a:t>status</a:t>
            </a:r>
            <a:r>
              <a:rPr lang="en-US" dirty="0"/>
              <a:t>.</a:t>
            </a:r>
          </a:p>
          <a:p>
            <a:r>
              <a:rPr lang="en-US" b="1" dirty="0"/>
              <a:t>2. Willingness to Pay</a:t>
            </a:r>
          </a:p>
          <a:p>
            <a:pPr>
              <a:buFont typeface="Arial" panose="020B0604020202020204" pitchFamily="34" charset="0"/>
              <a:buChar char="•"/>
            </a:pPr>
            <a:r>
              <a:rPr lang="en-US" b="1" dirty="0"/>
              <a:t>Perceived Value</a:t>
            </a:r>
            <a:r>
              <a:rPr lang="en-US" dirty="0"/>
              <a:t>: Differentiation increases the perceived value of a product. If consumers believe a product offers unique or superior benefits (whether tangible or intangible), they may be willing to pay a premium price for it. This is especially true when differentiation is highly </a:t>
            </a:r>
            <a:r>
              <a:rPr lang="en-US" b="1" dirty="0"/>
              <a:t>visible</a:t>
            </a:r>
            <a:r>
              <a:rPr lang="en-US" dirty="0"/>
              <a:t> or </a:t>
            </a:r>
            <a:r>
              <a:rPr lang="en-US" b="1" dirty="0"/>
              <a:t>emotional</a:t>
            </a:r>
            <a:r>
              <a:rPr lang="en-US" dirty="0"/>
              <a:t>.</a:t>
            </a:r>
          </a:p>
          <a:p>
            <a:pPr>
              <a:buFont typeface="Arial" panose="020B0604020202020204" pitchFamily="34" charset="0"/>
              <a:buChar char="•"/>
            </a:pPr>
            <a:r>
              <a:rPr lang="en-US" b="1" dirty="0"/>
              <a:t>Price Sensitivity</a:t>
            </a:r>
            <a:r>
              <a:rPr lang="en-US" dirty="0"/>
              <a:t>: Differentiation can reduce price sensitivity. Consumers are less likely to switch to competitors solely based on price if they perceive significant value in the differentiated features of the product. For instance, customers may pay more for an Apple product because of the perceived </a:t>
            </a:r>
            <a:r>
              <a:rPr lang="en-US" b="1" dirty="0"/>
              <a:t>brand prestige</a:t>
            </a:r>
            <a:r>
              <a:rPr lang="en-US" dirty="0"/>
              <a:t> and </a:t>
            </a:r>
            <a:r>
              <a:rPr lang="en-US" b="1" dirty="0"/>
              <a:t>user experience</a:t>
            </a:r>
            <a:r>
              <a:rPr lang="en-US" dirty="0"/>
              <a:t>.</a:t>
            </a:r>
          </a:p>
          <a:p>
            <a:pPr>
              <a:buFont typeface="Arial" panose="020B0604020202020204" pitchFamily="34" charset="0"/>
              <a:buChar char="•"/>
            </a:pPr>
            <a:r>
              <a:rPr lang="en-US" b="1" dirty="0"/>
              <a:t>Trade-Offs</a:t>
            </a:r>
            <a:r>
              <a:rPr lang="en-US" dirty="0"/>
              <a:t>: Sometimes, customers may make trade-offs based on differentiation. They might choose a </a:t>
            </a:r>
            <a:r>
              <a:rPr lang="en-US" b="1" dirty="0"/>
              <a:t>higher-priced product</a:t>
            </a:r>
            <a:r>
              <a:rPr lang="en-US" dirty="0"/>
              <a:t> with unique features that meet their specific needs over a </a:t>
            </a:r>
            <a:r>
              <a:rPr lang="en-US" b="1" dirty="0"/>
              <a:t>cheaper alternative</a:t>
            </a:r>
            <a:r>
              <a:rPr lang="en-US" dirty="0"/>
              <a:t> that lacks those differentiating factors.</a:t>
            </a:r>
          </a:p>
          <a:p>
            <a:r>
              <a:rPr lang="en-US" b="1" dirty="0"/>
              <a:t>3. Brand Loyalty and Customer Retention</a:t>
            </a:r>
          </a:p>
          <a:p>
            <a:pPr>
              <a:buFont typeface="Arial" panose="020B0604020202020204" pitchFamily="34" charset="0"/>
              <a:buChar char="•"/>
            </a:pPr>
            <a:r>
              <a:rPr lang="en-US" b="1" dirty="0"/>
              <a:t>Emotional Connection</a:t>
            </a:r>
            <a:r>
              <a:rPr lang="en-US" dirty="0"/>
              <a:t>: Intangible differentiation, such as </a:t>
            </a:r>
            <a:r>
              <a:rPr lang="en-US" b="1" dirty="0"/>
              <a:t>brand image</a:t>
            </a:r>
            <a:r>
              <a:rPr lang="en-US" dirty="0"/>
              <a:t> and </a:t>
            </a:r>
            <a:r>
              <a:rPr lang="en-US" b="1" dirty="0"/>
              <a:t>emotional appeal</a:t>
            </a:r>
            <a:r>
              <a:rPr lang="en-US" dirty="0"/>
              <a:t>, plays a significant role in creating customer loyalty. If a brand successfully establishes a strong emotional connection, customers are more likely to become repeat buyers and advocates for the brand.</a:t>
            </a:r>
          </a:p>
          <a:p>
            <a:pPr>
              <a:buFont typeface="Arial" panose="020B0604020202020204" pitchFamily="34" charset="0"/>
              <a:buChar char="•"/>
            </a:pPr>
            <a:r>
              <a:rPr lang="en-US" b="1" dirty="0"/>
              <a:t>Switching Costs</a:t>
            </a:r>
            <a:r>
              <a:rPr lang="en-US" dirty="0"/>
              <a:t>: Strong differentiation can reduce the likelihood of customers switching to competitors. If customers feel that a product or service is unique to their needs or lifestyle, they are less likely to seek alternatives. </a:t>
            </a:r>
            <a:r>
              <a:rPr lang="en-US" b="1" dirty="0"/>
              <a:t>Brand loyalty</a:t>
            </a:r>
            <a:r>
              <a:rPr lang="en-US" dirty="0"/>
              <a:t> builds over time, making it harder for competitors to attract customers, even with similar offerings.</a:t>
            </a:r>
          </a:p>
          <a:p>
            <a:pPr>
              <a:buFont typeface="Arial" panose="020B0604020202020204" pitchFamily="34" charset="0"/>
              <a:buChar char="•"/>
            </a:pPr>
            <a:r>
              <a:rPr lang="en-US" b="1" dirty="0"/>
              <a:t>Customer Experience</a:t>
            </a:r>
            <a:r>
              <a:rPr lang="en-US" dirty="0"/>
              <a:t>: Differentiation in terms of customer service, personalized experiences, and post-purchase support can also increase retention. For example, Amazon’s </a:t>
            </a:r>
            <a:r>
              <a:rPr lang="en-US" b="1" dirty="0"/>
              <a:t>customer-first approach</a:t>
            </a:r>
            <a:r>
              <a:rPr lang="en-US" dirty="0"/>
              <a:t> in handling returns and offering easy exchanges has made many customers </a:t>
            </a:r>
            <a:r>
              <a:rPr lang="en-US" b="1" dirty="0"/>
              <a:t>loyal</a:t>
            </a:r>
            <a:r>
              <a:rPr lang="en-US" dirty="0"/>
              <a:t> to the platform.</a:t>
            </a:r>
          </a:p>
          <a:p>
            <a:r>
              <a:rPr lang="en-US" b="1" dirty="0"/>
              <a:t>4. Customer Perception of Quality and Status</a:t>
            </a:r>
          </a:p>
          <a:p>
            <a:pPr>
              <a:buFont typeface="Arial" panose="020B0604020202020204" pitchFamily="34" charset="0"/>
              <a:buChar char="•"/>
            </a:pPr>
            <a:r>
              <a:rPr lang="en-US" b="1" dirty="0"/>
              <a:t>Perceived Quality</a:t>
            </a:r>
            <a:r>
              <a:rPr lang="en-US" dirty="0"/>
              <a:t>: Differentiated products often create a perception of higher quality, even if the actual product attributes don’t differ significantly from competitors. </a:t>
            </a:r>
            <a:r>
              <a:rPr lang="en-US" b="1" dirty="0"/>
              <a:t>Luxury goods</a:t>
            </a:r>
            <a:r>
              <a:rPr lang="en-US" dirty="0"/>
              <a:t> like high-end watches, cars, or designer clothing are often perceived as superior because of the </a:t>
            </a:r>
            <a:r>
              <a:rPr lang="en-US" b="1" dirty="0"/>
              <a:t>status</a:t>
            </a:r>
            <a:r>
              <a:rPr lang="en-US" dirty="0"/>
              <a:t> they convey, not necessarily because they perform better than other products.</a:t>
            </a:r>
          </a:p>
          <a:p>
            <a:pPr>
              <a:buFont typeface="Arial" panose="020B0604020202020204" pitchFamily="34" charset="0"/>
              <a:buChar char="•"/>
            </a:pPr>
            <a:r>
              <a:rPr lang="en-US" b="1" dirty="0"/>
              <a:t>Social Influence</a:t>
            </a:r>
            <a:r>
              <a:rPr lang="en-US" dirty="0"/>
              <a:t>: Some differentiation plays into </a:t>
            </a:r>
            <a:r>
              <a:rPr lang="en-US" b="1" dirty="0"/>
              <a:t>social status</a:t>
            </a:r>
            <a:r>
              <a:rPr lang="en-US" dirty="0"/>
              <a:t> or </a:t>
            </a:r>
            <a:r>
              <a:rPr lang="en-US" b="1" dirty="0"/>
              <a:t>conformity</a:t>
            </a:r>
            <a:r>
              <a:rPr lang="en-US" dirty="0"/>
              <a:t>. Consumers may choose products that convey a certain image or align with their identity. Products like </a:t>
            </a:r>
            <a:r>
              <a:rPr lang="en-US" b="1" dirty="0"/>
              <a:t>BMW</a:t>
            </a:r>
            <a:r>
              <a:rPr lang="en-US" dirty="0"/>
              <a:t>, </a:t>
            </a:r>
            <a:r>
              <a:rPr lang="en-US" b="1" dirty="0"/>
              <a:t>Tesla</a:t>
            </a:r>
            <a:r>
              <a:rPr lang="en-US" dirty="0"/>
              <a:t>, or </a:t>
            </a:r>
            <a:r>
              <a:rPr lang="en-US" b="1" dirty="0"/>
              <a:t>Rolex</a:t>
            </a:r>
            <a:r>
              <a:rPr lang="en-US" dirty="0"/>
              <a:t> carry strong social signals, making them more desirable for customers who want to project a specific image or lifestyle.</a:t>
            </a:r>
          </a:p>
          <a:p>
            <a:r>
              <a:rPr lang="en-US" b="1" dirty="0"/>
              <a:t>5. Differentiation Creates Perceived Exclusivity</a:t>
            </a:r>
          </a:p>
          <a:p>
            <a:pPr>
              <a:buFont typeface="Arial" panose="020B0604020202020204" pitchFamily="34" charset="0"/>
              <a:buChar char="•"/>
            </a:pPr>
            <a:r>
              <a:rPr lang="en-US" b="1" dirty="0"/>
              <a:t>Unique Product Offerings</a:t>
            </a:r>
            <a:r>
              <a:rPr lang="en-US" dirty="0"/>
              <a:t>: When a product or service is highly differentiated, it can create a sense of exclusivity and scarcity. This can lead to higher demand from consumers who want to be among the few who have access to it.</a:t>
            </a:r>
          </a:p>
          <a:p>
            <a:pPr>
              <a:buFont typeface="Arial" panose="020B0604020202020204" pitchFamily="34" charset="0"/>
              <a:buChar char="•"/>
            </a:pPr>
            <a:r>
              <a:rPr lang="en-US" b="1" dirty="0"/>
              <a:t>Limited Editions</a:t>
            </a:r>
            <a:r>
              <a:rPr lang="en-US" dirty="0"/>
              <a:t>: Brands often use this strategy by creating </a:t>
            </a:r>
            <a:r>
              <a:rPr lang="en-US" b="1" dirty="0"/>
              <a:t>limited edition products</a:t>
            </a:r>
            <a:r>
              <a:rPr lang="en-US" dirty="0"/>
              <a:t> or offering </a:t>
            </a:r>
            <a:r>
              <a:rPr lang="en-US" b="1" dirty="0"/>
              <a:t>customization</a:t>
            </a:r>
            <a:r>
              <a:rPr lang="en-US" dirty="0"/>
              <a:t> options. For example, </a:t>
            </a:r>
            <a:r>
              <a:rPr lang="en-US" b="1" dirty="0"/>
              <a:t>Nike’s limited-edition sneaker collections</a:t>
            </a:r>
            <a:r>
              <a:rPr lang="en-US" dirty="0"/>
              <a:t> or </a:t>
            </a:r>
            <a:r>
              <a:rPr lang="en-US" b="1" dirty="0"/>
              <a:t>Louis Vuitton’s exclusive product lines</a:t>
            </a:r>
            <a:r>
              <a:rPr lang="en-US" dirty="0"/>
              <a:t> appeal to customers who want something </a:t>
            </a:r>
            <a:r>
              <a:rPr lang="en-US" b="1" dirty="0"/>
              <a:t>exclusive</a:t>
            </a:r>
            <a:r>
              <a:rPr lang="en-US" dirty="0"/>
              <a:t> and different from what’s widely available.</a:t>
            </a:r>
          </a:p>
          <a:p>
            <a:r>
              <a:rPr lang="en-US" b="1" dirty="0"/>
              <a:t>6. Increased Consumer Choice and Perceived Control</a:t>
            </a:r>
          </a:p>
          <a:p>
            <a:pPr>
              <a:buFont typeface="Arial" panose="020B0604020202020204" pitchFamily="34" charset="0"/>
              <a:buChar char="•"/>
            </a:pPr>
            <a:r>
              <a:rPr lang="en-US" b="1" dirty="0"/>
              <a:t>Variety and Customization</a:t>
            </a:r>
            <a:r>
              <a:rPr lang="en-US" dirty="0"/>
              <a:t>: Differentiation provides consumers with more choices, allowing them to select products that better align with their tastes or specific needs. For instance, a car manufacturer offering various models, colors, or customizable features provides consumers with more control over the product they purchase.</a:t>
            </a:r>
          </a:p>
          <a:p>
            <a:pPr>
              <a:buFont typeface="Arial" panose="020B0604020202020204" pitchFamily="34" charset="0"/>
              <a:buChar char="•"/>
            </a:pPr>
            <a:r>
              <a:rPr lang="en-US" b="1" dirty="0"/>
              <a:t>Niche Markets</a:t>
            </a:r>
            <a:r>
              <a:rPr lang="en-US" dirty="0"/>
              <a:t>: By differentiating, companies can cater to </a:t>
            </a:r>
            <a:r>
              <a:rPr lang="en-US" b="1" dirty="0"/>
              <a:t>niche markets</a:t>
            </a:r>
            <a:r>
              <a:rPr lang="en-US" dirty="0"/>
              <a:t> that may be underserved by mass-market products. For example, companies like </a:t>
            </a:r>
            <a:r>
              <a:rPr lang="en-US" b="1" dirty="0"/>
              <a:t>Whole Foods</a:t>
            </a:r>
            <a:r>
              <a:rPr lang="en-US" dirty="0"/>
              <a:t> cater to health-conscious customers with organic and specialty food products. These consumers are willing to pay higher prices for products that meet their specific preferences.</a:t>
            </a:r>
          </a:p>
          <a:p>
            <a:endParaRPr lang="en-US" dirty="0"/>
          </a:p>
          <a:p>
            <a:r>
              <a:rPr lang="en-US" dirty="0"/>
              <a:t>On the </a:t>
            </a:r>
            <a:r>
              <a:rPr lang="en-US" b="1" dirty="0"/>
              <a:t>demand side</a:t>
            </a:r>
            <a:r>
              <a:rPr lang="en-US" dirty="0"/>
              <a:t>, differentiation plays a key role in shaping how consumers view and value products. It affects their </a:t>
            </a:r>
            <a:r>
              <a:rPr lang="en-US" b="1" dirty="0"/>
              <a:t>purchasing decisions</a:t>
            </a:r>
            <a:r>
              <a:rPr lang="en-US" dirty="0"/>
              <a:t>, </a:t>
            </a:r>
            <a:r>
              <a:rPr lang="en-US" b="1" dirty="0"/>
              <a:t>willingness to pay</a:t>
            </a:r>
            <a:r>
              <a:rPr lang="en-US" dirty="0"/>
              <a:t>, and long-term </a:t>
            </a:r>
            <a:r>
              <a:rPr lang="en-US" b="1" dirty="0"/>
              <a:t>brand loyalty</a:t>
            </a:r>
            <a:r>
              <a:rPr lang="en-US" dirty="0"/>
              <a:t>. Consumers are often willing to pay more for products they perceive as offering unique benefits, whether those benefits are tangible (like better features) or intangible (like emotional appeal or brand identity). Understanding these consumer responses is essential for companies seeking to position themselves effectively in the market and build lasting customer relationships.</a:t>
            </a:r>
            <a:endParaRPr lang="en-GB" dirty="0"/>
          </a:p>
        </p:txBody>
      </p:sp>
      <p:sp>
        <p:nvSpPr>
          <p:cNvPr id="4" name="Slide Number Placeholder 3"/>
          <p:cNvSpPr>
            <a:spLocks noGrp="1"/>
          </p:cNvSpPr>
          <p:nvPr>
            <p:ph type="sldNum" sz="quarter" idx="5"/>
          </p:nvPr>
        </p:nvSpPr>
        <p:spPr/>
        <p:txBody>
          <a:bodyPr/>
          <a:lstStyle/>
          <a:p>
            <a:fld id="{0685DB5A-010B-4DE3-AF5E-9E2D59F1E588}" type="slidenum">
              <a:rPr lang="en-GB" smtClean="0"/>
              <a:t>18</a:t>
            </a:fld>
            <a:endParaRPr lang="en-GB"/>
          </a:p>
        </p:txBody>
      </p:sp>
    </p:spTree>
    <p:extLst>
      <p:ext uri="{BB962C8B-B14F-4D97-AF65-F5344CB8AC3E}">
        <p14:creationId xmlns:p14="http://schemas.microsoft.com/office/powerpoint/2010/main" val="6185926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Differentiation from the </a:t>
            </a:r>
            <a:r>
              <a:rPr lang="en-US" b="1" dirty="0"/>
              <a:t>supply side</a:t>
            </a:r>
            <a:r>
              <a:rPr lang="en-US" dirty="0"/>
              <a:t> focuses on how </a:t>
            </a:r>
            <a:r>
              <a:rPr lang="en-US" b="1" dirty="0"/>
              <a:t>businesses or companies</a:t>
            </a:r>
            <a:r>
              <a:rPr lang="en-US" dirty="0"/>
              <a:t> can create and deliver unique products or services that stand out in the market. It refers to the </a:t>
            </a:r>
            <a:r>
              <a:rPr lang="en-US" b="1" dirty="0"/>
              <a:t>strategies and resources</a:t>
            </a:r>
            <a:r>
              <a:rPr lang="en-US" dirty="0"/>
              <a:t> used by firms to produce differentiated offerings that meet specific consumer needs or preferences. This involves decisions about product design, production processes, pricing strategies, and the ability to consistently deliver a unique value proposition.</a:t>
            </a:r>
          </a:p>
          <a:p>
            <a:r>
              <a:rPr lang="en-US" b="1" dirty="0"/>
              <a:t>Key Points of Differentiation on the Supply Side:</a:t>
            </a:r>
          </a:p>
          <a:p>
            <a:r>
              <a:rPr lang="en-US" b="1" dirty="0"/>
              <a:t>1. Innovation and Product Development</a:t>
            </a:r>
          </a:p>
          <a:p>
            <a:pPr>
              <a:buFont typeface="Arial" panose="020B0604020202020204" pitchFamily="34" charset="0"/>
              <a:buChar char="•"/>
            </a:pPr>
            <a:r>
              <a:rPr lang="en-US" b="1" dirty="0"/>
              <a:t>Continuous Innovation</a:t>
            </a:r>
            <a:r>
              <a:rPr lang="en-US" dirty="0"/>
              <a:t>: Firms often invest heavily in </a:t>
            </a:r>
            <a:r>
              <a:rPr lang="en-US" b="1" dirty="0"/>
              <a:t>research and development (R&amp;D)</a:t>
            </a:r>
            <a:r>
              <a:rPr lang="en-US" dirty="0"/>
              <a:t> to create new, innovative products that offer unique features. Innovation might involve developing new technologies, improving product quality, or creating products that serve new or previously unaddressed consumer needs.</a:t>
            </a:r>
          </a:p>
          <a:p>
            <a:pPr>
              <a:buFont typeface="Arial" panose="020B0604020202020204" pitchFamily="34" charset="0"/>
              <a:buChar char="•"/>
            </a:pPr>
            <a:r>
              <a:rPr lang="en-US" b="1" dirty="0"/>
              <a:t>Product Customization</a:t>
            </a:r>
            <a:r>
              <a:rPr lang="en-US" dirty="0"/>
              <a:t>: Companies may offer </a:t>
            </a:r>
            <a:r>
              <a:rPr lang="en-US" b="1" dirty="0"/>
              <a:t>customized solutions</a:t>
            </a:r>
            <a:r>
              <a:rPr lang="en-US" dirty="0"/>
              <a:t> that appeal to specific customer segments, allowing for differentiation based on personalization. For instance, a company may offer products in a variety of configurations, such as customizable laptops, cars, or clothing. This creates differentiation by catering to individual tastes or requirements.</a:t>
            </a:r>
          </a:p>
          <a:p>
            <a:r>
              <a:rPr lang="en-US" b="1" dirty="0"/>
              <a:t>Example</a:t>
            </a:r>
            <a:r>
              <a:rPr lang="en-US" dirty="0"/>
              <a:t>: </a:t>
            </a:r>
            <a:r>
              <a:rPr lang="en-US" b="1" dirty="0"/>
              <a:t>Tesla</a:t>
            </a:r>
            <a:r>
              <a:rPr lang="en-US" dirty="0"/>
              <a:t> differentiates through cutting-edge electric car technology and innovation in autonomous driving features. Their continuous R&amp;D efforts help them stay ahead of the competition and create a </a:t>
            </a:r>
            <a:r>
              <a:rPr lang="en-US" b="1" dirty="0"/>
              <a:t>unique market position</a:t>
            </a:r>
            <a:r>
              <a:rPr lang="en-US" dirty="0"/>
              <a:t>.</a:t>
            </a:r>
          </a:p>
          <a:p>
            <a:r>
              <a:rPr lang="en-US" b="1" dirty="0"/>
              <a:t>2. Branding and Positioning</a:t>
            </a:r>
          </a:p>
          <a:p>
            <a:pPr>
              <a:buFont typeface="Arial" panose="020B0604020202020204" pitchFamily="34" charset="0"/>
              <a:buChar char="•"/>
            </a:pPr>
            <a:r>
              <a:rPr lang="en-US" b="1" dirty="0"/>
              <a:t>Strong Branding</a:t>
            </a:r>
            <a:r>
              <a:rPr lang="en-US" dirty="0"/>
              <a:t>: A well-developed brand can differentiate a product or service in the eyes of consumers. This involves not only creating a recognizable logo and message but also aligning the company’s </a:t>
            </a:r>
            <a:r>
              <a:rPr lang="en-US" b="1" dirty="0"/>
              <a:t>mission, values</a:t>
            </a:r>
            <a:r>
              <a:rPr lang="en-US" dirty="0"/>
              <a:t>, and </a:t>
            </a:r>
            <a:r>
              <a:rPr lang="en-US" b="1" dirty="0"/>
              <a:t>image</a:t>
            </a:r>
            <a:r>
              <a:rPr lang="en-US" dirty="0"/>
              <a:t> with consumer expectations. Branding plays a crucial role in influencing </a:t>
            </a:r>
            <a:r>
              <a:rPr lang="en-US" b="1" dirty="0"/>
              <a:t>perceived value</a:t>
            </a:r>
            <a:r>
              <a:rPr lang="en-US" dirty="0"/>
              <a:t> and creating </a:t>
            </a:r>
            <a:r>
              <a:rPr lang="en-US" b="1" dirty="0"/>
              <a:t>emotional appeal</a:t>
            </a:r>
            <a:r>
              <a:rPr lang="en-US" dirty="0"/>
              <a:t>.</a:t>
            </a:r>
          </a:p>
          <a:p>
            <a:pPr>
              <a:buFont typeface="Arial" panose="020B0604020202020204" pitchFamily="34" charset="0"/>
              <a:buChar char="•"/>
            </a:pPr>
            <a:r>
              <a:rPr lang="en-US" b="1" dirty="0"/>
              <a:t>Market Positioning</a:t>
            </a:r>
            <a:r>
              <a:rPr lang="en-US" dirty="0"/>
              <a:t>: Companies position their products or services in a way that emphasizes their uniqueness. This can involve selecting specific market segments and communicating how the product meets those customers’ needs better than alternatives. Positioning can be based on features, lifestyle associations, status, or even a specific type of customer experience.</a:t>
            </a:r>
          </a:p>
          <a:p>
            <a:r>
              <a:rPr lang="en-US" b="1" dirty="0"/>
              <a:t>Example</a:t>
            </a:r>
            <a:r>
              <a:rPr lang="en-US" dirty="0"/>
              <a:t>: </a:t>
            </a:r>
            <a:r>
              <a:rPr lang="en-US" b="1" dirty="0"/>
              <a:t>Apple’s</a:t>
            </a:r>
            <a:r>
              <a:rPr lang="en-US" dirty="0"/>
              <a:t> brand is associated with simplicity, premium quality, and innovation. They position their products as high-end, which justifies premium prices and reinforces their differentiation from competitors.</a:t>
            </a:r>
          </a:p>
          <a:p>
            <a:r>
              <a:rPr lang="en-US" b="1" dirty="0"/>
              <a:t>3. Resource and Capability Management</a:t>
            </a:r>
          </a:p>
          <a:p>
            <a:pPr>
              <a:buFont typeface="Arial" panose="020B0604020202020204" pitchFamily="34" charset="0"/>
              <a:buChar char="•"/>
            </a:pPr>
            <a:r>
              <a:rPr lang="en-US" b="1" dirty="0"/>
              <a:t>Unique Resources</a:t>
            </a:r>
            <a:r>
              <a:rPr lang="en-US" dirty="0"/>
              <a:t>: Some businesses use unique </a:t>
            </a:r>
            <a:r>
              <a:rPr lang="en-US" b="1" dirty="0"/>
              <a:t>resources</a:t>
            </a:r>
            <a:r>
              <a:rPr lang="en-US" dirty="0"/>
              <a:t> or capabilities to differentiate themselves. This can include access to proprietary technologies, exclusive materials, highly skilled labor, or specialized production techniques that cannot easily be replicated by competitors.</a:t>
            </a:r>
          </a:p>
          <a:p>
            <a:pPr>
              <a:buFont typeface="Arial" panose="020B0604020202020204" pitchFamily="34" charset="0"/>
              <a:buChar char="•"/>
            </a:pPr>
            <a:r>
              <a:rPr lang="en-US" b="1" dirty="0"/>
              <a:t>Vertical Integration</a:t>
            </a:r>
            <a:r>
              <a:rPr lang="en-US" dirty="0"/>
              <a:t>: Companies may vertically integrate by owning and controlling more stages of the production process. This can help ensure the quality and consistency of their differentiated products. For instance, owning the </a:t>
            </a:r>
            <a:r>
              <a:rPr lang="en-US" b="1" dirty="0"/>
              <a:t>supply chain</a:t>
            </a:r>
            <a:r>
              <a:rPr lang="en-US" dirty="0"/>
              <a:t> from raw materials to distribution helps a company maintain control over the quality and costs, which can lead to a more consistent and differentiated offering.</a:t>
            </a:r>
          </a:p>
          <a:p>
            <a:r>
              <a:rPr lang="en-US" b="1" dirty="0"/>
              <a:t>Example</a:t>
            </a:r>
            <a:r>
              <a:rPr lang="en-US" dirty="0"/>
              <a:t>: </a:t>
            </a:r>
            <a:r>
              <a:rPr lang="en-US" b="1" dirty="0"/>
              <a:t>Zara</a:t>
            </a:r>
            <a:r>
              <a:rPr lang="en-US" dirty="0"/>
              <a:t> differentiates through </a:t>
            </a:r>
            <a:r>
              <a:rPr lang="en-US" b="1" dirty="0"/>
              <a:t>fast fashion</a:t>
            </a:r>
            <a:r>
              <a:rPr lang="en-US" dirty="0"/>
              <a:t> by maintaining a high level of control over its supply chain, allowing it to quickly respond to market trends and produce unique, up-to-date clothing styles in a shorter time frame.</a:t>
            </a:r>
          </a:p>
          <a:p>
            <a:r>
              <a:rPr lang="en-US" b="1" dirty="0"/>
              <a:t>4. Pricing Strategies</a:t>
            </a:r>
          </a:p>
          <a:p>
            <a:pPr>
              <a:buFont typeface="Arial" panose="020B0604020202020204" pitchFamily="34" charset="0"/>
              <a:buChar char="•"/>
            </a:pPr>
            <a:r>
              <a:rPr lang="en-US" b="1" dirty="0"/>
              <a:t>Premium Pricing</a:t>
            </a:r>
            <a:r>
              <a:rPr lang="en-US" dirty="0"/>
              <a:t>: Differentiation often allows companies to charge a </a:t>
            </a:r>
            <a:r>
              <a:rPr lang="en-US" b="1" dirty="0"/>
              <a:t>premium price</a:t>
            </a:r>
            <a:r>
              <a:rPr lang="en-US" dirty="0"/>
              <a:t> for their products because they offer something unique that competitors don’t. Premium pricing is commonly associated with products that are perceived as </a:t>
            </a:r>
            <a:r>
              <a:rPr lang="en-US" b="1" dirty="0"/>
              <a:t>high-quality</a:t>
            </a:r>
            <a:r>
              <a:rPr lang="en-US" dirty="0"/>
              <a:t>, </a:t>
            </a:r>
            <a:r>
              <a:rPr lang="en-US" b="1" dirty="0"/>
              <a:t>exclusive</a:t>
            </a:r>
            <a:r>
              <a:rPr lang="en-US" dirty="0"/>
              <a:t>, or </a:t>
            </a:r>
            <a:r>
              <a:rPr lang="en-US" b="1" dirty="0"/>
              <a:t>innovative</a:t>
            </a:r>
            <a:r>
              <a:rPr lang="en-US" dirty="0"/>
              <a:t>. In this case, differentiation helps to justify the higher price point.</a:t>
            </a:r>
          </a:p>
          <a:p>
            <a:pPr>
              <a:buFont typeface="Arial" panose="020B0604020202020204" pitchFamily="34" charset="0"/>
              <a:buChar char="•"/>
            </a:pPr>
            <a:r>
              <a:rPr lang="en-US" b="1" dirty="0"/>
              <a:t>Value-Based Pricing</a:t>
            </a:r>
            <a:r>
              <a:rPr lang="en-US" dirty="0"/>
              <a:t>: Instead of pricing based on costs, companies might use </a:t>
            </a:r>
            <a:r>
              <a:rPr lang="en-US" b="1" dirty="0"/>
              <a:t>value-based pricing</a:t>
            </a:r>
            <a:r>
              <a:rPr lang="en-US" dirty="0"/>
              <a:t>, where the price is set according to the perceived value that the customer attributes to the differentiated product. This approach is particularly effective when the differentiation appeals strongly to specific consumer segments willing to pay for the perceived benefits.</a:t>
            </a:r>
          </a:p>
          <a:p>
            <a:r>
              <a:rPr lang="en-US" b="1" dirty="0"/>
              <a:t>Example</a:t>
            </a:r>
            <a:r>
              <a:rPr lang="en-US" dirty="0"/>
              <a:t>: </a:t>
            </a:r>
            <a:r>
              <a:rPr lang="en-US" b="1" dirty="0"/>
              <a:t>Rolex</a:t>
            </a:r>
            <a:r>
              <a:rPr lang="en-US" dirty="0"/>
              <a:t> uses premium pricing for its luxury watches, leveraging its brand, craftsmanship, and exclusivity to differentiate from lower-priced alternatives. Customers are willing to pay more because of the </a:t>
            </a:r>
            <a:r>
              <a:rPr lang="en-US" b="1" dirty="0"/>
              <a:t>status</a:t>
            </a:r>
            <a:r>
              <a:rPr lang="en-US" dirty="0"/>
              <a:t>, </a:t>
            </a:r>
            <a:r>
              <a:rPr lang="en-US" b="1" dirty="0"/>
              <a:t>quality</a:t>
            </a:r>
            <a:r>
              <a:rPr lang="en-US" dirty="0"/>
              <a:t>, and </a:t>
            </a:r>
            <a:r>
              <a:rPr lang="en-US" b="1" dirty="0"/>
              <a:t>reputation</a:t>
            </a:r>
            <a:r>
              <a:rPr lang="en-US" dirty="0"/>
              <a:t> associated with the brand.</a:t>
            </a:r>
          </a:p>
          <a:p>
            <a:r>
              <a:rPr lang="en-US" b="1" dirty="0"/>
              <a:t>5. Quality Control and Consistency</a:t>
            </a:r>
          </a:p>
          <a:p>
            <a:pPr>
              <a:buFont typeface="Arial" panose="020B0604020202020204" pitchFamily="34" charset="0"/>
              <a:buChar char="•"/>
            </a:pPr>
            <a:r>
              <a:rPr lang="en-US" b="1" dirty="0"/>
              <a:t>Superior Quality Control</a:t>
            </a:r>
            <a:r>
              <a:rPr lang="en-US" dirty="0"/>
              <a:t>: Maintaining high product quality is often a key differentiator. Companies can establish </a:t>
            </a:r>
            <a:r>
              <a:rPr lang="en-US" b="1" dirty="0"/>
              <a:t>quality control standards</a:t>
            </a:r>
            <a:r>
              <a:rPr lang="en-US" dirty="0"/>
              <a:t> and invest in superior manufacturing processes to ensure that the products meet or exceed customer expectations consistently.</a:t>
            </a:r>
          </a:p>
          <a:p>
            <a:pPr>
              <a:buFont typeface="Arial" panose="020B0604020202020204" pitchFamily="34" charset="0"/>
              <a:buChar char="•"/>
            </a:pPr>
            <a:r>
              <a:rPr lang="en-US" b="1" dirty="0"/>
              <a:t>Consistency Across Production</a:t>
            </a:r>
            <a:r>
              <a:rPr lang="en-US" dirty="0"/>
              <a:t>: To build and maintain a differentiated product, a company must produce items that </a:t>
            </a:r>
            <a:r>
              <a:rPr lang="en-US" b="1" dirty="0"/>
              <a:t>consistently meet high standards</a:t>
            </a:r>
            <a:r>
              <a:rPr lang="en-US" dirty="0"/>
              <a:t>. For example, a restaurant chain or a luxury brand needs to deliver the same high-quality experience or product every time, which builds customer trust and reinforces its differentiated position.</a:t>
            </a:r>
          </a:p>
          <a:p>
            <a:r>
              <a:rPr lang="en-US" b="1" dirty="0"/>
              <a:t>Example</a:t>
            </a:r>
            <a:r>
              <a:rPr lang="en-US" dirty="0"/>
              <a:t>: </a:t>
            </a:r>
            <a:r>
              <a:rPr lang="en-US" b="1" dirty="0"/>
              <a:t>Toyota</a:t>
            </a:r>
            <a:r>
              <a:rPr lang="en-US" dirty="0"/>
              <a:t> is known for its </a:t>
            </a:r>
            <a:r>
              <a:rPr lang="en-US" b="1" dirty="0"/>
              <a:t>reliable</a:t>
            </a:r>
            <a:r>
              <a:rPr lang="en-US" dirty="0"/>
              <a:t> and </a:t>
            </a:r>
            <a:r>
              <a:rPr lang="en-US" b="1" dirty="0"/>
              <a:t>high-quality vehicles</a:t>
            </a:r>
            <a:r>
              <a:rPr lang="en-US" dirty="0"/>
              <a:t>, built through rigorous quality control measures. This consistency in quality has contributed to its strong reputation and differentiation in the automotive market.</a:t>
            </a:r>
          </a:p>
          <a:p>
            <a:r>
              <a:rPr lang="en-US" b="1" dirty="0"/>
              <a:t>6. Supply Chain Management and Distribution</a:t>
            </a:r>
          </a:p>
          <a:p>
            <a:pPr>
              <a:buFont typeface="Arial" panose="020B0604020202020204" pitchFamily="34" charset="0"/>
              <a:buChar char="•"/>
            </a:pPr>
            <a:r>
              <a:rPr lang="en-US" b="1" dirty="0"/>
              <a:t>Efficient Supply Chain</a:t>
            </a:r>
            <a:r>
              <a:rPr lang="en-US" dirty="0"/>
              <a:t>: Having a well-organized supply chain is essential for delivering differentiated products on time and at the right cost. Differentiation may involve using </a:t>
            </a:r>
            <a:r>
              <a:rPr lang="en-US" b="1" dirty="0"/>
              <a:t>exclusive suppliers</a:t>
            </a:r>
            <a:r>
              <a:rPr lang="en-US" dirty="0"/>
              <a:t> for rare or unique materials, ensuring </a:t>
            </a:r>
            <a:r>
              <a:rPr lang="en-US" b="1" dirty="0"/>
              <a:t>quick delivery times</a:t>
            </a:r>
            <a:r>
              <a:rPr lang="en-US" dirty="0"/>
              <a:t>, or leveraging </a:t>
            </a:r>
            <a:r>
              <a:rPr lang="en-US" b="1" dirty="0"/>
              <a:t>advanced logistics</a:t>
            </a:r>
            <a:r>
              <a:rPr lang="en-US" dirty="0"/>
              <a:t> to create a competitive advantage.</a:t>
            </a:r>
          </a:p>
          <a:p>
            <a:pPr>
              <a:buFont typeface="Arial" panose="020B0604020202020204" pitchFamily="34" charset="0"/>
              <a:buChar char="•"/>
            </a:pPr>
            <a:r>
              <a:rPr lang="en-US" b="1" dirty="0"/>
              <a:t>Distribution Channels</a:t>
            </a:r>
            <a:r>
              <a:rPr lang="en-US" dirty="0"/>
              <a:t>: Differentiated products are often sold through specific or exclusive distribution channels that match the product’s positioning. This can involve exclusive retail partnerships, direct-to-consumer models, or online platforms. The way a product is distributed plays a key role in maintaining its differentiated status.</a:t>
            </a:r>
          </a:p>
          <a:p>
            <a:r>
              <a:rPr lang="en-US" b="1" dirty="0"/>
              <a:t>Example</a:t>
            </a:r>
            <a:r>
              <a:rPr lang="en-US" dirty="0"/>
              <a:t>: </a:t>
            </a:r>
            <a:r>
              <a:rPr lang="en-US" b="1" dirty="0"/>
              <a:t>Nike</a:t>
            </a:r>
            <a:r>
              <a:rPr lang="en-US" dirty="0"/>
              <a:t> differentiates by leveraging its </a:t>
            </a:r>
            <a:r>
              <a:rPr lang="en-US" b="1" dirty="0"/>
              <a:t>supply chain</a:t>
            </a:r>
            <a:r>
              <a:rPr lang="en-US" dirty="0"/>
              <a:t> and exclusive partnerships with top-tier athletes, sports teams, and retailers. They also use </a:t>
            </a:r>
            <a:r>
              <a:rPr lang="en-US" b="1" dirty="0"/>
              <a:t>direct-to-consumer sales channels</a:t>
            </a:r>
            <a:r>
              <a:rPr lang="en-US" dirty="0"/>
              <a:t>, including Nike stores and online platforms, to control the customer experience.</a:t>
            </a:r>
          </a:p>
          <a:p>
            <a:r>
              <a:rPr lang="en-US" b="1" dirty="0"/>
              <a:t>7. Customer Experience and Service</a:t>
            </a:r>
          </a:p>
          <a:p>
            <a:pPr>
              <a:buFont typeface="Arial" panose="020B0604020202020204" pitchFamily="34" charset="0"/>
              <a:buChar char="•"/>
            </a:pPr>
            <a:r>
              <a:rPr lang="en-US" b="1" dirty="0"/>
              <a:t>Customer-Centric Approach</a:t>
            </a:r>
            <a:r>
              <a:rPr lang="en-US" dirty="0"/>
              <a:t>: Companies that focus on creating a </a:t>
            </a:r>
            <a:r>
              <a:rPr lang="en-US" b="1" dirty="0"/>
              <a:t>superior customer experience</a:t>
            </a:r>
            <a:r>
              <a:rPr lang="en-US" dirty="0"/>
              <a:t> can differentiate themselves from competitors. This includes everything from product packaging to the way the product is sold, used, and serviced.</a:t>
            </a:r>
          </a:p>
          <a:p>
            <a:pPr>
              <a:buFont typeface="Arial" panose="020B0604020202020204" pitchFamily="34" charset="0"/>
              <a:buChar char="•"/>
            </a:pPr>
            <a:r>
              <a:rPr lang="en-US" b="1" dirty="0"/>
              <a:t>After-Sales Services</a:t>
            </a:r>
            <a:r>
              <a:rPr lang="en-US" dirty="0"/>
              <a:t>: Providing exceptional after-sales services such as warranties, customer support, and maintenance can help companies differentiate themselves from competitors by offering value beyond the initial purchase.</a:t>
            </a:r>
          </a:p>
          <a:p>
            <a:r>
              <a:rPr lang="en-US" b="1" dirty="0"/>
              <a:t>Example</a:t>
            </a:r>
            <a:r>
              <a:rPr lang="en-US" dirty="0"/>
              <a:t>: </a:t>
            </a:r>
            <a:r>
              <a:rPr lang="en-US" b="1" dirty="0"/>
              <a:t>Amazon</a:t>
            </a:r>
            <a:r>
              <a:rPr lang="en-US" dirty="0"/>
              <a:t> differentiates itself through exceptional customer service, including fast shipping, an easy return policy, and an efficient customer support system. This reinforces the value customers receive and builds loyalty.</a:t>
            </a:r>
          </a:p>
          <a:p>
            <a:r>
              <a:rPr lang="en-US" dirty="0"/>
              <a:t>From the </a:t>
            </a:r>
            <a:r>
              <a:rPr lang="en-US" b="1" dirty="0"/>
              <a:t>supply side</a:t>
            </a:r>
            <a:r>
              <a:rPr lang="en-US" dirty="0"/>
              <a:t>, differentiation involves strategically creating and managing resources, capabilities, pricing, branding, and customer service to produce </a:t>
            </a:r>
            <a:r>
              <a:rPr lang="en-US" b="1" dirty="0"/>
              <a:t>unique products</a:t>
            </a:r>
            <a:r>
              <a:rPr lang="en-US" dirty="0"/>
              <a:t> or services. By focusing on innovation, superior quality, brand positioning, and excellent customer service, firms can stand out in competitive markets. Differentiation not only adds value to the product but also aligns with consumers’ specific preferences, which helps companies build a strong, sustainable competitive advantage.</a:t>
            </a:r>
          </a:p>
          <a:p>
            <a:endParaRPr lang="en-GB" dirty="0"/>
          </a:p>
        </p:txBody>
      </p:sp>
      <p:sp>
        <p:nvSpPr>
          <p:cNvPr id="4" name="Slide Number Placeholder 3"/>
          <p:cNvSpPr>
            <a:spLocks noGrp="1"/>
          </p:cNvSpPr>
          <p:nvPr>
            <p:ph type="sldNum" sz="quarter" idx="5"/>
          </p:nvPr>
        </p:nvSpPr>
        <p:spPr/>
        <p:txBody>
          <a:bodyPr/>
          <a:lstStyle/>
          <a:p>
            <a:fld id="{0685DB5A-010B-4DE3-AF5E-9E2D59F1E588}" type="slidenum">
              <a:rPr lang="en-GB" smtClean="0"/>
              <a:t>19</a:t>
            </a:fld>
            <a:endParaRPr lang="en-GB"/>
          </a:p>
        </p:txBody>
      </p:sp>
    </p:spTree>
    <p:extLst>
      <p:ext uri="{BB962C8B-B14F-4D97-AF65-F5344CB8AC3E}">
        <p14:creationId xmlns:p14="http://schemas.microsoft.com/office/powerpoint/2010/main" val="177532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Integrated Cost Leadership-Differentiation Strategy</a:t>
            </a:r>
          </a:p>
          <a:p>
            <a:r>
              <a:rPr lang="en-US" dirty="0"/>
              <a:t>The </a:t>
            </a:r>
            <a:r>
              <a:rPr lang="en-US" b="1" dirty="0"/>
              <a:t>integrated cost leadership-differentiation strategy</a:t>
            </a:r>
            <a:r>
              <a:rPr lang="en-US" dirty="0"/>
              <a:t> involves trying to achieve both </a:t>
            </a:r>
            <a:r>
              <a:rPr lang="en-US" b="1" dirty="0"/>
              <a:t>low-cost</a:t>
            </a:r>
            <a:r>
              <a:rPr lang="en-US" dirty="0"/>
              <a:t> leadership and </a:t>
            </a:r>
            <a:r>
              <a:rPr lang="en-US" b="1" dirty="0"/>
              <a:t>differentiation</a:t>
            </a:r>
            <a:r>
              <a:rPr lang="en-US" dirty="0"/>
              <a:t> at the same time. The goal is to provide consumers with products that offer both </a:t>
            </a:r>
            <a:r>
              <a:rPr lang="en-US" b="1" dirty="0"/>
              <a:t>innovative features</a:t>
            </a:r>
            <a:r>
              <a:rPr lang="en-US" dirty="0"/>
              <a:t> and </a:t>
            </a:r>
            <a:r>
              <a:rPr lang="en-US" b="1" dirty="0"/>
              <a:t>high quality</a:t>
            </a:r>
            <a:r>
              <a:rPr lang="en-US" dirty="0"/>
              <a:t> while maintaining </a:t>
            </a:r>
            <a:r>
              <a:rPr lang="en-US" b="1" dirty="0"/>
              <a:t>competitive prices</a:t>
            </a:r>
            <a:r>
              <a:rPr lang="en-US" dirty="0"/>
              <a:t>. Essentially, the idea is to offer customers more </a:t>
            </a:r>
            <a:r>
              <a:rPr lang="en-US" b="1" dirty="0"/>
              <a:t>value</a:t>
            </a:r>
            <a:r>
              <a:rPr lang="en-US" dirty="0"/>
              <a:t> by combining the best of both worlds: </a:t>
            </a:r>
            <a:r>
              <a:rPr lang="en-US" b="1" dirty="0"/>
              <a:t>low price</a:t>
            </a:r>
            <a:r>
              <a:rPr lang="en-US" dirty="0"/>
              <a:t> and </a:t>
            </a:r>
            <a:r>
              <a:rPr lang="en-US" b="1" dirty="0"/>
              <a:t>unique features</a:t>
            </a:r>
            <a:r>
              <a:rPr lang="en-US" dirty="0"/>
              <a:t>.</a:t>
            </a:r>
          </a:p>
          <a:p>
            <a:r>
              <a:rPr lang="en-US" dirty="0"/>
              <a:t>This strategy is particularly challenging because it requires firms to balance </a:t>
            </a:r>
            <a:r>
              <a:rPr lang="en-US" b="1" dirty="0"/>
              <a:t>cost-efficiency</a:t>
            </a:r>
            <a:r>
              <a:rPr lang="en-US" dirty="0"/>
              <a:t> with the ability to provide </a:t>
            </a:r>
            <a:r>
              <a:rPr lang="en-US" b="1" dirty="0"/>
              <a:t>distinctive, high-quality offerings</a:t>
            </a:r>
            <a:r>
              <a:rPr lang="en-US" dirty="0"/>
              <a:t>. Some companies succeed in combining these two approaches, but the risks of mismanagement and overextension are significant.</a:t>
            </a:r>
          </a:p>
          <a:p>
            <a:r>
              <a:rPr lang="en-US" b="1" dirty="0"/>
              <a:t>Key Features of the Integrated Cost Leadership-Differentiation Strategy:</a:t>
            </a:r>
          </a:p>
          <a:p>
            <a:pPr>
              <a:buFont typeface="+mj-lt"/>
              <a:buAutoNum type="arabicPeriod"/>
            </a:pPr>
            <a:r>
              <a:rPr lang="en-US" b="1" dirty="0"/>
              <a:t>Low-Cost Leadership</a:t>
            </a:r>
            <a:r>
              <a:rPr lang="en-US" dirty="0"/>
              <a:t>: Companies try to maintain competitive prices by streamlining their operations, reducing waste, improving efficiencies, and leveraging economies of scale. The idea is to offer prices that are lower than those of competitors in order to appeal to cost-conscious consumers.</a:t>
            </a:r>
          </a:p>
          <a:p>
            <a:pPr>
              <a:buFont typeface="+mj-lt"/>
              <a:buAutoNum type="arabicPeriod"/>
            </a:pPr>
            <a:r>
              <a:rPr lang="en-US" b="1" dirty="0"/>
              <a:t>Differentiation</a:t>
            </a:r>
            <a:r>
              <a:rPr lang="en-US" dirty="0"/>
              <a:t>: At the same time, companies aim to differentiate their offerings in some meaningful way—through innovation, better quality, superior customer service, or unique features. The differentiation must add value that makes the product stand out in the eyes of consumers.</a:t>
            </a:r>
          </a:p>
          <a:p>
            <a:pPr>
              <a:buFont typeface="+mj-lt"/>
              <a:buAutoNum type="arabicPeriod"/>
            </a:pPr>
            <a:r>
              <a:rPr lang="en-US" b="1" dirty="0"/>
              <a:t>Simultaneous Pursuit</a:t>
            </a:r>
            <a:r>
              <a:rPr lang="en-US" dirty="0"/>
              <a:t>: The strategy attempts to combine these two goals—offering both a </a:t>
            </a:r>
            <a:r>
              <a:rPr lang="en-US" b="1" dirty="0"/>
              <a:t>low cost</a:t>
            </a:r>
            <a:r>
              <a:rPr lang="en-US" dirty="0"/>
              <a:t> and a </a:t>
            </a:r>
            <a:r>
              <a:rPr lang="en-US" b="1" dirty="0"/>
              <a:t>distinct product</a:t>
            </a:r>
            <a:r>
              <a:rPr lang="en-US" dirty="0"/>
              <a:t>—in order to capture a larger market share. This approach is attractive because it appeals to both </a:t>
            </a:r>
            <a:r>
              <a:rPr lang="en-US" b="1" dirty="0"/>
              <a:t>price-sensitive customers</a:t>
            </a:r>
            <a:r>
              <a:rPr lang="en-US" dirty="0"/>
              <a:t> and those seeking differentiated products.</a:t>
            </a:r>
          </a:p>
          <a:p>
            <a:r>
              <a:rPr lang="en-US" b="1" dirty="0"/>
              <a:t>Examples of Companies Using the Integrated Strategy</a:t>
            </a:r>
          </a:p>
          <a:p>
            <a:pPr>
              <a:buFont typeface="Arial" panose="020B0604020202020204" pitchFamily="34" charset="0"/>
              <a:buChar char="•"/>
            </a:pPr>
            <a:r>
              <a:rPr lang="en-US" b="1" dirty="0"/>
              <a:t>Tesco (International Food Aisle)</a:t>
            </a:r>
            <a:r>
              <a:rPr lang="en-US" dirty="0"/>
              <a:t>: Tesco offers a broad selection of products at competitive prices but also focuses on differentiation through the variety of products, such as international or specialty food aisles. Tesco’s ability to offer </a:t>
            </a:r>
            <a:r>
              <a:rPr lang="en-US" b="1" dirty="0"/>
              <a:t>low prices</a:t>
            </a:r>
            <a:r>
              <a:rPr lang="en-US" dirty="0"/>
              <a:t> while catering to customers' diverse tastes and needs with unique international offerings is an example of this integrated strategy. Customers can shop affordably while getting the unique and high-quality international products they want.</a:t>
            </a:r>
          </a:p>
          <a:p>
            <a:pPr>
              <a:buFont typeface="Arial" panose="020B0604020202020204" pitchFamily="34" charset="0"/>
              <a:buChar char="•"/>
            </a:pPr>
            <a:r>
              <a:rPr lang="en-US" b="1" dirty="0"/>
              <a:t>Furniture Stores (Unfinished High-End Furniture)</a:t>
            </a:r>
            <a:r>
              <a:rPr lang="en-US" dirty="0"/>
              <a:t>: Some furniture stores offer high-end furniture that is sold unfinished, allowing customers to customize or finish the pieces themselves. By doing so, these stores differentiate themselves by offering </a:t>
            </a:r>
            <a:r>
              <a:rPr lang="en-US" b="1" dirty="0"/>
              <a:t>premium products</a:t>
            </a:r>
            <a:r>
              <a:rPr lang="en-US" dirty="0"/>
              <a:t> that are customizable, but they keep costs low by selling unfinished items. The customer benefits from a </a:t>
            </a:r>
            <a:r>
              <a:rPr lang="en-US" b="1" dirty="0"/>
              <a:t>lower price point</a:t>
            </a:r>
            <a:r>
              <a:rPr lang="en-US" dirty="0"/>
              <a:t> while still receiving the </a:t>
            </a:r>
            <a:r>
              <a:rPr lang="en-US" b="1" dirty="0"/>
              <a:t>quality</a:t>
            </a:r>
            <a:r>
              <a:rPr lang="en-US" dirty="0"/>
              <a:t> and </a:t>
            </a:r>
            <a:r>
              <a:rPr lang="en-US" b="1" dirty="0"/>
              <a:t>uniqueness</a:t>
            </a:r>
            <a:r>
              <a:rPr lang="en-US" dirty="0"/>
              <a:t> of high-end furniture.</a:t>
            </a:r>
          </a:p>
          <a:p>
            <a:r>
              <a:rPr lang="en-US" b="1" dirty="0"/>
              <a:t>Risks of the Integrated Cost Leadership-Differentiation Strategy</a:t>
            </a:r>
          </a:p>
          <a:p>
            <a:r>
              <a:rPr lang="en-US" dirty="0"/>
              <a:t>While this strategy offers the potential for significant rewards, it also comes with several risks:</a:t>
            </a:r>
          </a:p>
          <a:p>
            <a:r>
              <a:rPr lang="en-US" b="1" dirty="0"/>
              <a:t>1. Overcommitting Yourself</a:t>
            </a:r>
          </a:p>
          <a:p>
            <a:pPr>
              <a:buFont typeface="Arial" panose="020B0604020202020204" pitchFamily="34" charset="0"/>
              <a:buChar char="•"/>
            </a:pPr>
            <a:r>
              <a:rPr lang="en-US" b="1" dirty="0"/>
              <a:t>Explanation</a:t>
            </a:r>
            <a:r>
              <a:rPr lang="en-US" dirty="0"/>
              <a:t>: Trying to achieve both cost leadership and differentiation can stretch resources too thin. Companies may end up investing too heavily in innovation, customer service, or premium product features while also focusing on cost-cutting measures. This can lead to problems with execution, as the company may not have the necessary resources or capabilities to compete effectively on both fronts.</a:t>
            </a:r>
          </a:p>
          <a:p>
            <a:pPr>
              <a:buFont typeface="Arial" panose="020B0604020202020204" pitchFamily="34" charset="0"/>
              <a:buChar char="•"/>
            </a:pPr>
            <a:r>
              <a:rPr lang="en-US" b="1" dirty="0"/>
              <a:t>Risk</a:t>
            </a:r>
            <a:r>
              <a:rPr lang="en-US" dirty="0"/>
              <a:t>: If a company spreads itself too thin in an attempt to balance both low cost and high differentiation, it may struggle to excel in either area. </a:t>
            </a:r>
            <a:r>
              <a:rPr lang="en-US" b="1" dirty="0"/>
              <a:t>Overextension</a:t>
            </a:r>
            <a:r>
              <a:rPr lang="en-US" dirty="0"/>
              <a:t> can lead to inefficiencies, poor-quality products, or high costs that negate the advantages of low pricing.</a:t>
            </a:r>
          </a:p>
          <a:p>
            <a:r>
              <a:rPr lang="en-US" b="1" dirty="0"/>
              <a:t>Example</a:t>
            </a:r>
            <a:r>
              <a:rPr lang="en-US" dirty="0"/>
              <a:t>: A company that tries to offer both luxury features and low prices might face challenges in quality control, supply chain management, and customer service. If it cuts costs too aggressively in certain areas to stay competitive on price, customers may perceive the product as subpar or not worth the premium.</a:t>
            </a:r>
          </a:p>
          <a:p>
            <a:r>
              <a:rPr lang="en-US" b="1" dirty="0"/>
              <a:t>2. Getting Stuck in the Middle</a:t>
            </a:r>
          </a:p>
          <a:p>
            <a:pPr>
              <a:buFont typeface="Arial" panose="020B0604020202020204" pitchFamily="34" charset="0"/>
              <a:buChar char="•"/>
            </a:pPr>
            <a:r>
              <a:rPr lang="en-US" b="1" dirty="0"/>
              <a:t>Explanation</a:t>
            </a:r>
            <a:r>
              <a:rPr lang="en-US" dirty="0"/>
              <a:t>: This occurs when a company tries to be both a low-cost leader and a differentiated provider but fails to fully achieve either objective. Instead of excelling at one or the other, the company ends up offering a product that’s neither </a:t>
            </a:r>
            <a:r>
              <a:rPr lang="en-US" b="1" dirty="0"/>
              <a:t>low-cost</a:t>
            </a:r>
            <a:r>
              <a:rPr lang="en-US" dirty="0"/>
              <a:t> enough to compete with cost leaders nor </a:t>
            </a:r>
            <a:r>
              <a:rPr lang="en-US" b="1" dirty="0"/>
              <a:t>differentiated</a:t>
            </a:r>
            <a:r>
              <a:rPr lang="en-US" dirty="0"/>
              <a:t> enough to justify a premium price.</a:t>
            </a:r>
          </a:p>
          <a:p>
            <a:pPr>
              <a:buFont typeface="Arial" panose="020B0604020202020204" pitchFamily="34" charset="0"/>
              <a:buChar char="•"/>
            </a:pPr>
            <a:r>
              <a:rPr lang="en-US" b="1" dirty="0"/>
              <a:t>Risk</a:t>
            </a:r>
            <a:r>
              <a:rPr lang="en-US" dirty="0"/>
              <a:t>: Companies that fail to fully commit to one strategy risk becoming </a:t>
            </a:r>
            <a:r>
              <a:rPr lang="en-US" b="1" dirty="0"/>
              <a:t>stuck in the middle</a:t>
            </a:r>
            <a:r>
              <a:rPr lang="en-US" dirty="0"/>
              <a:t>—unable to compete effectively with either low-cost players or differentiated competitors. Customers may be confused about the value proposition, and the company may struggle to build a strong brand identity or customer loyalty.</a:t>
            </a:r>
          </a:p>
          <a:p>
            <a:r>
              <a:rPr lang="en-US" b="1" dirty="0"/>
              <a:t>Example</a:t>
            </a:r>
            <a:r>
              <a:rPr lang="en-US" dirty="0"/>
              <a:t>: A company trying to sell inexpensive, mass-produced electronics with basic features might find itself competing against much cheaper alternatives in the low-cost market or being outdone by higher-end, more differentiated competitors in the premium segment. If they don’t fully stand out in either category, customers may overlook them altogether.</a:t>
            </a:r>
          </a:p>
          <a:p>
            <a:r>
              <a:rPr lang="en-US" b="1" dirty="0"/>
              <a:t>3. Confusing Consumer Expectations</a:t>
            </a:r>
          </a:p>
          <a:p>
            <a:pPr>
              <a:buFont typeface="Arial" panose="020B0604020202020204" pitchFamily="34" charset="0"/>
              <a:buChar char="•"/>
            </a:pPr>
            <a:r>
              <a:rPr lang="en-US" b="1" dirty="0"/>
              <a:t>Explanation</a:t>
            </a:r>
            <a:r>
              <a:rPr lang="en-US" dirty="0"/>
              <a:t>: When a company tries to do both (offer low prices and differentiation), it can confuse customers about what the product truly offers. If the price is too low to suggest high quality but the product has a premium feature, customers may perceive it as a </a:t>
            </a:r>
            <a:r>
              <a:rPr lang="en-US" b="1" dirty="0"/>
              <a:t>compromise</a:t>
            </a:r>
            <a:r>
              <a:rPr lang="en-US" dirty="0"/>
              <a:t> product or be unsure of its value.</a:t>
            </a:r>
          </a:p>
          <a:p>
            <a:pPr>
              <a:buFont typeface="Arial" panose="020B0604020202020204" pitchFamily="34" charset="0"/>
              <a:buChar char="•"/>
            </a:pPr>
            <a:r>
              <a:rPr lang="en-US" b="1" dirty="0"/>
              <a:t>Risk</a:t>
            </a:r>
            <a:r>
              <a:rPr lang="en-US" dirty="0"/>
              <a:t>: Customers might question whether the </a:t>
            </a:r>
            <a:r>
              <a:rPr lang="en-US" b="1" dirty="0"/>
              <a:t>lower price</a:t>
            </a:r>
            <a:r>
              <a:rPr lang="en-US" dirty="0"/>
              <a:t> reflects </a:t>
            </a:r>
            <a:r>
              <a:rPr lang="en-US" b="1" dirty="0"/>
              <a:t>inferior quality</a:t>
            </a:r>
            <a:r>
              <a:rPr lang="en-US" dirty="0"/>
              <a:t>, or whether the </a:t>
            </a:r>
            <a:r>
              <a:rPr lang="en-US" b="1" dirty="0"/>
              <a:t>premium features</a:t>
            </a:r>
            <a:r>
              <a:rPr lang="en-US" dirty="0"/>
              <a:t> are really worth the price. Misaligned expectations can lead to </a:t>
            </a:r>
            <a:r>
              <a:rPr lang="en-US" b="1" dirty="0"/>
              <a:t>poor customer satisfaction</a:t>
            </a:r>
            <a:r>
              <a:rPr lang="en-US" dirty="0"/>
              <a:t> and </a:t>
            </a:r>
            <a:r>
              <a:rPr lang="en-US" b="1" dirty="0"/>
              <a:t>brand confusion</a:t>
            </a:r>
            <a:r>
              <a:rPr lang="en-US" dirty="0"/>
              <a:t>.</a:t>
            </a:r>
          </a:p>
          <a:p>
            <a:r>
              <a:rPr lang="en-US" b="1" dirty="0"/>
              <a:t>Example</a:t>
            </a:r>
            <a:r>
              <a:rPr lang="en-US" dirty="0"/>
              <a:t>: A company selling </a:t>
            </a:r>
            <a:r>
              <a:rPr lang="en-US" b="1" dirty="0"/>
              <a:t>premium-quality skincare</a:t>
            </a:r>
            <a:r>
              <a:rPr lang="en-US" dirty="0"/>
              <a:t> at low prices might find that customers are skeptical about the product’s true quality or value, thinking that a low price means the product is inferior, even if the ingredients are high-end.</a:t>
            </a:r>
          </a:p>
          <a:p>
            <a:r>
              <a:rPr lang="en-US" b="1" dirty="0"/>
              <a:t>Conclusion:</a:t>
            </a:r>
          </a:p>
          <a:p>
            <a:r>
              <a:rPr lang="en-US" dirty="0"/>
              <a:t>The </a:t>
            </a:r>
            <a:r>
              <a:rPr lang="en-US" b="1" dirty="0"/>
              <a:t>integrated cost leadership-differentiation strategy</a:t>
            </a:r>
            <a:r>
              <a:rPr lang="en-US" dirty="0"/>
              <a:t> is a highly attractive approach, as it combines the best aspects of both cost leadership and differentiation. However, it requires careful management and strategic focus to avoid </a:t>
            </a:r>
            <a:r>
              <a:rPr lang="en-US" b="1" dirty="0"/>
              <a:t>overcommitting</a:t>
            </a:r>
            <a:r>
              <a:rPr lang="en-US" dirty="0"/>
              <a:t> or getting </a:t>
            </a:r>
            <a:r>
              <a:rPr lang="en-US" b="1" dirty="0"/>
              <a:t>stuck in the middle</a:t>
            </a:r>
            <a:r>
              <a:rPr lang="en-US" dirty="0"/>
              <a:t>. Companies must clearly communicate the value they provide and ensure that both their </a:t>
            </a:r>
            <a:r>
              <a:rPr lang="en-US" b="1" dirty="0"/>
              <a:t>low-cost and differentiation elements</a:t>
            </a:r>
            <a:r>
              <a:rPr lang="en-US" dirty="0"/>
              <a:t> are effectively executed. If done well, it can allow businesses to serve a broad range of customers—those seeking value through low prices and those seeking unique or high-quality products.</a:t>
            </a:r>
          </a:p>
          <a:p>
            <a:r>
              <a:rPr lang="en-US" dirty="0"/>
              <a:t>To avoid the risks associated with this strategy:</a:t>
            </a:r>
          </a:p>
          <a:p>
            <a:pPr>
              <a:buFont typeface="Arial" panose="020B0604020202020204" pitchFamily="34" charset="0"/>
              <a:buChar char="•"/>
            </a:pPr>
            <a:r>
              <a:rPr lang="en-US" dirty="0"/>
              <a:t>Companies need clear </a:t>
            </a:r>
            <a:r>
              <a:rPr lang="en-US" b="1" dirty="0"/>
              <a:t>strategic goals</a:t>
            </a:r>
            <a:r>
              <a:rPr lang="en-US" dirty="0"/>
              <a:t> and a strong </a:t>
            </a:r>
            <a:r>
              <a:rPr lang="en-US" b="1" dirty="0"/>
              <a:t>resource management plan</a:t>
            </a:r>
            <a:r>
              <a:rPr lang="en-US" dirty="0"/>
              <a:t>.</a:t>
            </a:r>
          </a:p>
          <a:p>
            <a:pPr>
              <a:buFont typeface="Arial" panose="020B0604020202020204" pitchFamily="34" charset="0"/>
              <a:buChar char="•"/>
            </a:pPr>
            <a:r>
              <a:rPr lang="en-US" dirty="0"/>
              <a:t>They must </a:t>
            </a:r>
            <a:r>
              <a:rPr lang="en-US" b="1" dirty="0"/>
              <a:t>carefully balance cost control</a:t>
            </a:r>
            <a:r>
              <a:rPr lang="en-US" dirty="0"/>
              <a:t> with the need to offer products that stand out in the market.</a:t>
            </a:r>
          </a:p>
          <a:p>
            <a:pPr>
              <a:buFont typeface="Arial" panose="020B0604020202020204" pitchFamily="34" charset="0"/>
              <a:buChar char="•"/>
            </a:pPr>
            <a:r>
              <a:rPr lang="en-US" dirty="0"/>
              <a:t>Lastly, clear communication with customers about the product’s </a:t>
            </a:r>
            <a:r>
              <a:rPr lang="en-US" b="1" dirty="0"/>
              <a:t>value proposition</a:t>
            </a:r>
            <a:r>
              <a:rPr lang="en-US" dirty="0"/>
              <a:t> is essential for maintaining brand clarity and customer loyalty.</a:t>
            </a:r>
          </a:p>
          <a:p>
            <a:endParaRPr lang="en-GB" dirty="0"/>
          </a:p>
        </p:txBody>
      </p:sp>
      <p:sp>
        <p:nvSpPr>
          <p:cNvPr id="4" name="Slide Number Placeholder 3"/>
          <p:cNvSpPr>
            <a:spLocks noGrp="1"/>
          </p:cNvSpPr>
          <p:nvPr>
            <p:ph type="sldNum" sz="quarter" idx="5"/>
          </p:nvPr>
        </p:nvSpPr>
        <p:spPr/>
        <p:txBody>
          <a:bodyPr/>
          <a:lstStyle/>
          <a:p>
            <a:fld id="{0685DB5A-010B-4DE3-AF5E-9E2D59F1E588}" type="slidenum">
              <a:rPr lang="en-GB" smtClean="0"/>
              <a:t>20</a:t>
            </a:fld>
            <a:endParaRPr lang="en-GB"/>
          </a:p>
        </p:txBody>
      </p:sp>
    </p:spTree>
    <p:extLst>
      <p:ext uri="{BB962C8B-B14F-4D97-AF65-F5344CB8AC3E}">
        <p14:creationId xmlns:p14="http://schemas.microsoft.com/office/powerpoint/2010/main" val="117189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Differentiation and segmentation are fundamental concepts in modern marketing strategies, both crucial in helping businesses gain a competitive advantage and deliver value to their target audiences. While these two concepts are often intertwined, they serve distinct purposes and have unique implications in practice. Differentiation refers to the process of making a product or service distinct from others in the marketplace, whereas segmentation involves dividing the market into distinct groups based on shared characteristics. The successful execution of these concepts requires a deep understanding of consumer needs, behaviors, and preferences, alongside an ability to innovate and adapt to shifting market dynamics.</a:t>
            </a:r>
          </a:p>
          <a:p>
            <a:r>
              <a:rPr lang="en-US" b="1" dirty="0"/>
              <a:t>Differentiation: Understanding Its Core</a:t>
            </a:r>
          </a:p>
          <a:p>
            <a:r>
              <a:rPr lang="en-US" dirty="0"/>
              <a:t>Differentiation is a strategic approach businesses use to position their products or services uniquely in the market. By focusing on the attributes, benefits, or experiences that make a product stand out, companies can distinguish themselves from competitors and build a strong brand identity. Differentiation can occur in several dimensions:</a:t>
            </a:r>
          </a:p>
          <a:p>
            <a:pPr>
              <a:buFont typeface="+mj-lt"/>
              <a:buAutoNum type="arabicPeriod"/>
            </a:pPr>
            <a:r>
              <a:rPr lang="en-US" b="1" dirty="0"/>
              <a:t>Product Differentiation</a:t>
            </a:r>
            <a:r>
              <a:rPr lang="en-US" dirty="0"/>
              <a:t>: Changes in the physical characteristics of a product—such as design, quality, features, or performance—allow a company to distinguish its offerings from others in the same category. Examples include Apple's focus on sleek, user-friendly designs or Tesla's unique electric vehicle technology.</a:t>
            </a:r>
          </a:p>
          <a:p>
            <a:pPr>
              <a:buFont typeface="+mj-lt"/>
              <a:buAutoNum type="arabicPeriod"/>
            </a:pPr>
            <a:r>
              <a:rPr lang="en-US" b="1" dirty="0"/>
              <a:t>Service Differentiation</a:t>
            </a:r>
            <a:r>
              <a:rPr lang="en-US" dirty="0"/>
              <a:t>: The manner in which a service is delivered can significantly impact differentiation. For instance, brands like Zappos have built their identity around superior customer service, including fast shipping and hassle-free returns.</a:t>
            </a:r>
          </a:p>
          <a:p>
            <a:pPr>
              <a:buFont typeface="+mj-lt"/>
              <a:buAutoNum type="arabicPeriod"/>
            </a:pPr>
            <a:r>
              <a:rPr lang="en-US" b="1" dirty="0"/>
              <a:t>Brand Differentiation</a:t>
            </a:r>
            <a:r>
              <a:rPr lang="en-US" dirty="0"/>
              <a:t>: A brand's identity, values, and reputation can be powerful differentiators. Companies like Patagonia emphasize sustainability, while others, such as Nike, focus on athleticism, empowerment, and self-expression. Brand differentiation is often about creating a narrative that resonates emotionally with customers.</a:t>
            </a:r>
          </a:p>
          <a:p>
            <a:pPr>
              <a:buFont typeface="+mj-lt"/>
              <a:buAutoNum type="arabicPeriod"/>
            </a:pPr>
            <a:r>
              <a:rPr lang="en-US" b="1" dirty="0"/>
              <a:t>Price Differentiation</a:t>
            </a:r>
            <a:r>
              <a:rPr lang="en-US" dirty="0"/>
              <a:t>: Pricing strategies can be used as a form of differentiation, especially in premium markets or when a brand positions itself as offering value for money. A brand like Rolex differentiates itself through premium pricing, aligning with its luxury, high-status positioning.</a:t>
            </a:r>
          </a:p>
          <a:p>
            <a:r>
              <a:rPr lang="en-US" b="1" dirty="0"/>
              <a:t>Segmentation: Targeting the Right Audience</a:t>
            </a:r>
          </a:p>
          <a:p>
            <a:r>
              <a:rPr lang="en-US" dirty="0"/>
              <a:t>Segmentation, on the other hand, is the process of dividing the market into smaller, more manageable groups based on shared characteristics. The primary objective of segmentation is to tailor marketing efforts to specific audience segments rather than adopting a “one-size-fits-all” approach. There are several key forms of segmentation:</a:t>
            </a:r>
          </a:p>
          <a:p>
            <a:pPr>
              <a:buFont typeface="+mj-lt"/>
              <a:buAutoNum type="arabicPeriod"/>
            </a:pPr>
            <a:r>
              <a:rPr lang="en-US" b="1" dirty="0"/>
              <a:t>Demographic Segmentation</a:t>
            </a:r>
            <a:r>
              <a:rPr lang="en-US" dirty="0"/>
              <a:t>: This approach divides the market based on characteristics such as age, gender, income, education, occupation, and family size. For instance, luxury brands might focus on high-income individuals, while fast-food chains may target younger, lower-income consumers.</a:t>
            </a:r>
          </a:p>
          <a:p>
            <a:pPr>
              <a:buFont typeface="+mj-lt"/>
              <a:buAutoNum type="arabicPeriod"/>
            </a:pPr>
            <a:r>
              <a:rPr lang="en-US" b="1" dirty="0"/>
              <a:t>Geographic Segmentation</a:t>
            </a:r>
            <a:r>
              <a:rPr lang="en-US" dirty="0"/>
              <a:t>: Markets can also be segmented by location, where businesses tailor their offerings to different regions, cities, or even countries. Geographic segmentation allows companies to adapt to regional preferences, climate differences, and cultural nuances.</a:t>
            </a:r>
          </a:p>
          <a:p>
            <a:pPr>
              <a:buFont typeface="+mj-lt"/>
              <a:buAutoNum type="arabicPeriod"/>
            </a:pPr>
            <a:r>
              <a:rPr lang="en-US" b="1" dirty="0"/>
              <a:t>Psychographic Segmentation</a:t>
            </a:r>
            <a:r>
              <a:rPr lang="en-US" dirty="0"/>
              <a:t>: This involves categorizing customers based on lifestyle, personality, values, or social status. Psychographic segmentation enables brands to align with deeper motivations, such as health-consciousness or environmental sustainability.</a:t>
            </a:r>
          </a:p>
          <a:p>
            <a:pPr>
              <a:buFont typeface="+mj-lt"/>
              <a:buAutoNum type="arabicPeriod"/>
            </a:pPr>
            <a:r>
              <a:rPr lang="en-US" b="1" dirty="0"/>
              <a:t>Behavioral Segmentation</a:t>
            </a:r>
            <a:r>
              <a:rPr lang="en-US" dirty="0"/>
              <a:t>: Behavioral segmentation divides consumers based on their buying habits, usage frequency, and brand loyalty. For instance, brands often target heavy users of their products with special offers or loyalty programs to increase retention.</a:t>
            </a:r>
          </a:p>
          <a:p>
            <a:r>
              <a:rPr lang="en-US" b="1" dirty="0"/>
              <a:t>The Interplay Between Differentiation and Segmentation</a:t>
            </a:r>
          </a:p>
          <a:p>
            <a:r>
              <a:rPr lang="en-US" dirty="0"/>
              <a:t>While differentiation focuses on distinguishing a product or service, segmentation seeks to find the most profitable customer groups to target. The two strategies work synergistically to maximize the effectiveness of marketing campaigns:</a:t>
            </a:r>
          </a:p>
          <a:p>
            <a:pPr>
              <a:buFont typeface="Arial" panose="020B0604020202020204" pitchFamily="34" charset="0"/>
              <a:buChar char="•"/>
            </a:pPr>
            <a:r>
              <a:rPr lang="en-US" b="1" dirty="0"/>
              <a:t>Targeted Differentiation</a:t>
            </a:r>
            <a:r>
              <a:rPr lang="en-US" dirty="0"/>
              <a:t>: Once a market is segmented, differentiation strategies can be tailored to meet the needs and preferences of each segment. For example, a company like Coca-Cola differentiates its products by segmenting the market into categories like health-conscious consumers (e.g., Diet Coke) and traditional soda drinkers (e.g., Coca-Cola Classic).</a:t>
            </a:r>
          </a:p>
          <a:p>
            <a:pPr>
              <a:buFont typeface="Arial" panose="020B0604020202020204" pitchFamily="34" charset="0"/>
              <a:buChar char="•"/>
            </a:pPr>
            <a:r>
              <a:rPr lang="en-US" b="1" dirty="0"/>
              <a:t>Niche Segmentation with Differentiation</a:t>
            </a:r>
            <a:r>
              <a:rPr lang="en-US" dirty="0"/>
              <a:t>: By targeting niche segments, companies can focus on delivering highly specific, differentiated products that cater to the needs of a small but loyal customer base. The success of companies like Tesla is an example of this, where segmentation based on environmental values and luxury preferences was coupled with a highly differentiated product offering.</a:t>
            </a:r>
          </a:p>
          <a:p>
            <a:r>
              <a:rPr lang="en-US" b="1" dirty="0"/>
              <a:t>Ethical Considerations and Challenges</a:t>
            </a:r>
          </a:p>
          <a:p>
            <a:r>
              <a:rPr lang="en-US" dirty="0"/>
              <a:t>There are several ethical considerations and challenges that arise when employing differentiation and segmentation strategies:</a:t>
            </a:r>
          </a:p>
          <a:p>
            <a:pPr>
              <a:buFont typeface="Arial" panose="020B0604020202020204" pitchFamily="34" charset="0"/>
              <a:buChar char="•"/>
            </a:pPr>
            <a:r>
              <a:rPr lang="en-US" b="1" dirty="0"/>
              <a:t>Consumer Privacy</a:t>
            </a:r>
            <a:r>
              <a:rPr lang="en-US" dirty="0"/>
              <a:t>: Behavioral segmentation, especially in the digital age, raises concerns about privacy and the ethical use of consumer data. Marketers must strike a balance between personalizing offerings and respecting customer privacy.</a:t>
            </a:r>
          </a:p>
          <a:p>
            <a:pPr>
              <a:buFont typeface="Arial" panose="020B0604020202020204" pitchFamily="34" charset="0"/>
              <a:buChar char="•"/>
            </a:pPr>
            <a:r>
              <a:rPr lang="en-US" b="1" dirty="0"/>
              <a:t>Exclusivity and Inclusivity</a:t>
            </a:r>
            <a:r>
              <a:rPr lang="en-US" dirty="0"/>
              <a:t>: While targeting premium segments through differentiation can be lucrative, it also risks alienating larger, more diverse audiences. Brands must be cautious of creating exclusive products that fail to promote inclusivity or accessibility.</a:t>
            </a:r>
          </a:p>
          <a:p>
            <a:pPr>
              <a:buFont typeface="Arial" panose="020B0604020202020204" pitchFamily="34" charset="0"/>
              <a:buChar char="•"/>
            </a:pPr>
            <a:r>
              <a:rPr lang="en-US" b="1" dirty="0"/>
              <a:t>Market Saturation and Innovation</a:t>
            </a:r>
            <a:r>
              <a:rPr lang="en-US" dirty="0"/>
              <a:t>: Differentiation can lead to market fragmentation, where too many players compete within narrow niches, leading to saturation. Businesses must continually innovate to avoid becoming obsolete in an oversaturated market.</a:t>
            </a:r>
          </a:p>
          <a:p>
            <a:endParaRPr lang="en-US" b="1" dirty="0"/>
          </a:p>
          <a:p>
            <a:r>
              <a:rPr lang="en-US" dirty="0"/>
              <a:t>The strategic use of differentiation and segmentation plays a critical role in shaping a company’s market position and competitive advantage. While differentiation focuses on standing out from the crowd, segmentation allows businesses to pinpoint and understand their most valuable customer groups. Together, these strategies help companies craft targeted, meaningful, and compelling offers that resonate with specific consumer segments. However, it is essential that businesses remain mindful of the ethical implications and the challenges inherent in these strategies, ensuring that their efforts foster long-term, sustainable growth and customer loyalty.</a:t>
            </a:r>
          </a:p>
          <a:p>
            <a:endParaRPr lang="en-GB" dirty="0"/>
          </a:p>
        </p:txBody>
      </p:sp>
      <p:sp>
        <p:nvSpPr>
          <p:cNvPr id="4" name="Slide Number Placeholder 3"/>
          <p:cNvSpPr>
            <a:spLocks noGrp="1"/>
          </p:cNvSpPr>
          <p:nvPr>
            <p:ph type="sldNum" sz="quarter" idx="5"/>
          </p:nvPr>
        </p:nvSpPr>
        <p:spPr/>
        <p:txBody>
          <a:bodyPr/>
          <a:lstStyle/>
          <a:p>
            <a:fld id="{0685DB5A-010B-4DE3-AF5E-9E2D59F1E588}" type="slidenum">
              <a:rPr lang="en-GB" smtClean="0"/>
              <a:t>21</a:t>
            </a:fld>
            <a:endParaRPr lang="en-GB"/>
          </a:p>
        </p:txBody>
      </p:sp>
    </p:spTree>
    <p:extLst>
      <p:ext uri="{BB962C8B-B14F-4D97-AF65-F5344CB8AC3E}">
        <p14:creationId xmlns:p14="http://schemas.microsoft.com/office/powerpoint/2010/main" val="2897172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introduction of innovative goods or services that create value for customers and differentiate a company from competitors.</a:t>
            </a:r>
          </a:p>
          <a:p>
            <a:r>
              <a:rPr lang="en-US" b="1" dirty="0"/>
              <a:t>Apple (iPhone):</a:t>
            </a:r>
            <a:r>
              <a:rPr lang="en-US" dirty="0"/>
              <a:t> Revolutionized the mobile phone industry with a touchscreen smartphone and an app ecosystem.</a:t>
            </a:r>
          </a:p>
          <a:p>
            <a:r>
              <a:rPr lang="en-US" b="1" dirty="0"/>
              <a:t>Netflix:</a:t>
            </a:r>
            <a:r>
              <a:rPr lang="en-US" dirty="0"/>
              <a:t> Transformed home entertainment by shifting from DVD rentals to a digital streaming service.</a:t>
            </a:r>
          </a:p>
          <a:p>
            <a:r>
              <a:rPr lang="en-US" b="1" dirty="0"/>
              <a:t>New Inputs (Electric Cars – Tesla)</a:t>
            </a:r>
          </a:p>
          <a:p>
            <a:r>
              <a:rPr lang="en-US" dirty="0"/>
              <a:t>The use of alternative materials, technologies, or components in production to enhance sustainability, efficiency, or cost-effectiveness.</a:t>
            </a:r>
          </a:p>
          <a:p>
            <a:r>
              <a:rPr lang="en-US" b="1" dirty="0"/>
              <a:t>Example: </a:t>
            </a:r>
          </a:p>
          <a:p>
            <a:r>
              <a:rPr lang="en-US" dirty="0"/>
              <a:t>Tesla disrupted the auto industry by replacing </a:t>
            </a:r>
            <a:r>
              <a:rPr lang="en-US" b="1" dirty="0"/>
              <a:t>traditional gasoline-powered engines with electric batteries</a:t>
            </a:r>
            <a:r>
              <a:rPr lang="en-US" dirty="0"/>
              <a:t>.</a:t>
            </a:r>
          </a:p>
          <a:p>
            <a:pPr>
              <a:buFont typeface="Arial" panose="020B0604020202020204" pitchFamily="34" charset="0"/>
              <a:buChar char="•"/>
            </a:pPr>
            <a:r>
              <a:rPr lang="en-US" dirty="0"/>
              <a:t>It further innovated by </a:t>
            </a:r>
            <a:r>
              <a:rPr lang="en-US" b="1" dirty="0"/>
              <a:t>developing its own battery technology</a:t>
            </a:r>
            <a:r>
              <a:rPr lang="en-US" dirty="0"/>
              <a:t> and investing in </a:t>
            </a:r>
            <a:r>
              <a:rPr lang="en-US" b="1" dirty="0"/>
              <a:t>supercharger networks</a:t>
            </a:r>
            <a:r>
              <a:rPr lang="en-US" dirty="0"/>
              <a:t>.</a:t>
            </a:r>
          </a:p>
          <a:p>
            <a:pPr>
              <a:buFont typeface="Arial" panose="020B0604020202020204" pitchFamily="34" charset="0"/>
              <a:buChar char="•"/>
            </a:pPr>
            <a:r>
              <a:rPr lang="en-US" dirty="0"/>
              <a:t>Governments worldwide now support EV adoption with tax incentives, boosting demand.</a:t>
            </a:r>
          </a:p>
          <a:p>
            <a:r>
              <a:rPr lang="en-US" b="1" dirty="0"/>
              <a:t>New Processes (Pilkington Glass)</a:t>
            </a:r>
          </a:p>
          <a:p>
            <a:r>
              <a:rPr lang="en-US" dirty="0"/>
              <a:t>The development of innovative production methods that improve efficiency, reduce costs, or enhance product quality.</a:t>
            </a:r>
          </a:p>
          <a:p>
            <a:r>
              <a:rPr lang="en-US" b="1" dirty="0"/>
              <a:t>Example: Pilkington Glass (Float Glass Process)</a:t>
            </a:r>
            <a:endParaRPr lang="en-US" dirty="0"/>
          </a:p>
          <a:p>
            <a:pPr>
              <a:buFont typeface="Arial" panose="020B0604020202020204" pitchFamily="34" charset="0"/>
              <a:buChar char="•"/>
            </a:pPr>
            <a:r>
              <a:rPr lang="en-US" dirty="0"/>
              <a:t>Pilkington revolutionized glass manufacturing by introducing the </a:t>
            </a:r>
            <a:r>
              <a:rPr lang="en-US" b="1" dirty="0"/>
              <a:t>float glass process</a:t>
            </a:r>
            <a:r>
              <a:rPr lang="en-US" dirty="0"/>
              <a:t>, enabling large-scale, high-quality glass production.</a:t>
            </a:r>
          </a:p>
          <a:p>
            <a:pPr>
              <a:buFont typeface="Arial" panose="020B0604020202020204" pitchFamily="34" charset="0"/>
              <a:buChar char="•"/>
            </a:pPr>
            <a:r>
              <a:rPr lang="en-US" dirty="0"/>
              <a:t>This process </a:t>
            </a:r>
            <a:r>
              <a:rPr lang="en-US" b="1" dirty="0"/>
              <a:t>reduced defects, improved efficiency, and lowered costs</a:t>
            </a:r>
            <a:r>
              <a:rPr lang="en-US" dirty="0"/>
              <a:t>, making glass more affordable and accessible.</a:t>
            </a:r>
          </a:p>
          <a:p>
            <a:r>
              <a:rPr lang="en-US" b="1" dirty="0"/>
              <a:t>New Markets (Global Expansion – Selling in Other Countries)</a:t>
            </a:r>
          </a:p>
          <a:p>
            <a:r>
              <a:rPr lang="en-US" dirty="0"/>
              <a:t>Expanding into new geographic regions to reach untapped customer segments and increase revenue.</a:t>
            </a:r>
          </a:p>
          <a:p>
            <a:r>
              <a:rPr lang="en-US" b="1" dirty="0"/>
              <a:t>Examples:</a:t>
            </a:r>
            <a:endParaRPr lang="en-US" dirty="0"/>
          </a:p>
          <a:p>
            <a:pPr>
              <a:buFont typeface="Arial" panose="020B0604020202020204" pitchFamily="34" charset="0"/>
              <a:buChar char="•"/>
            </a:pPr>
            <a:r>
              <a:rPr lang="en-US" b="1" dirty="0"/>
              <a:t>McDonald's in China &amp; India:</a:t>
            </a:r>
            <a:r>
              <a:rPr lang="en-US" dirty="0"/>
              <a:t> Adapted its menu to local tastes (e.g., </a:t>
            </a:r>
            <a:r>
              <a:rPr lang="en-US" dirty="0" err="1"/>
              <a:t>McSpicy</a:t>
            </a:r>
            <a:r>
              <a:rPr lang="en-US" dirty="0"/>
              <a:t> Paneer in India).</a:t>
            </a:r>
          </a:p>
          <a:p>
            <a:pPr>
              <a:buFont typeface="Arial" panose="020B0604020202020204" pitchFamily="34" charset="0"/>
              <a:buChar char="•"/>
            </a:pPr>
            <a:r>
              <a:rPr lang="en-US" b="1" dirty="0"/>
              <a:t>Tesla in Europe &amp; China:</a:t>
            </a:r>
            <a:r>
              <a:rPr lang="en-US" dirty="0"/>
              <a:t> Capitalized on growing EV demand in environmentally conscious markets.</a:t>
            </a:r>
          </a:p>
          <a:p>
            <a:pPr>
              <a:buFont typeface="Arial" panose="020B0604020202020204" pitchFamily="34" charset="0"/>
              <a:buChar char="•"/>
            </a:pPr>
            <a:r>
              <a:rPr lang="en-US" b="1" dirty="0"/>
              <a:t>Starbucks in Africa &amp; the Middle East:</a:t>
            </a:r>
            <a:r>
              <a:rPr lang="en-US" dirty="0"/>
              <a:t> Entered emerging markets by creating premium coffee culture experiences.</a:t>
            </a:r>
          </a:p>
          <a:p>
            <a:r>
              <a:rPr lang="en-US" b="1" dirty="0"/>
              <a:t>New Ways of Organizing (Amazon, eBay – Digital &amp; Platform-Based Business Models)</a:t>
            </a:r>
          </a:p>
          <a:p>
            <a:r>
              <a:rPr lang="en-US" b="1" dirty="0"/>
              <a:t>Definition:</a:t>
            </a:r>
            <a:r>
              <a:rPr lang="en-US" dirty="0"/>
              <a:t> Restructuring business operations through digital transformation, platform-based ecosystems, or decentralized models.</a:t>
            </a:r>
          </a:p>
          <a:p>
            <a:r>
              <a:rPr lang="en-US" b="1" dirty="0"/>
              <a:t>Examples:</a:t>
            </a:r>
            <a:endParaRPr lang="en-US" dirty="0"/>
          </a:p>
          <a:p>
            <a:pPr>
              <a:buFont typeface="Arial" panose="020B0604020202020204" pitchFamily="34" charset="0"/>
              <a:buChar char="•"/>
            </a:pPr>
            <a:r>
              <a:rPr lang="en-US" b="1" dirty="0"/>
              <a:t>Amazon (E-commerce &amp; Cloud Computing):</a:t>
            </a:r>
            <a:r>
              <a:rPr lang="en-US" dirty="0"/>
              <a:t> Revolutionized retail by shifting sales online and expanding into cloud services (AWS).</a:t>
            </a:r>
          </a:p>
          <a:p>
            <a:pPr>
              <a:buFont typeface="Arial" panose="020B0604020202020204" pitchFamily="34" charset="0"/>
              <a:buChar char="•"/>
            </a:pPr>
            <a:r>
              <a:rPr lang="en-US" b="1" dirty="0"/>
              <a:t>eBay (Marketplace Model):</a:t>
            </a:r>
            <a:r>
              <a:rPr lang="en-US" dirty="0"/>
              <a:t> Created a </a:t>
            </a:r>
            <a:r>
              <a:rPr lang="en-US" b="1" dirty="0"/>
              <a:t>peer-to-peer</a:t>
            </a:r>
            <a:r>
              <a:rPr lang="en-US" dirty="0"/>
              <a:t> business model, allowing consumers to buy and sell products with minimal company involvement.</a:t>
            </a:r>
          </a:p>
          <a:p>
            <a:pPr>
              <a:buFont typeface="Arial" panose="020B0604020202020204" pitchFamily="34" charset="0"/>
              <a:buChar char="•"/>
            </a:pPr>
            <a:r>
              <a:rPr lang="en-US" b="1" dirty="0"/>
              <a:t>Uber &amp; Airbnb (Platform Economy):</a:t>
            </a:r>
            <a:r>
              <a:rPr lang="en-US" dirty="0"/>
              <a:t> Leveraged digital platforms to disrupt the transportation and hospitality industries.</a:t>
            </a:r>
          </a:p>
          <a:p>
            <a:pPr>
              <a:buFont typeface="Arial" panose="020B0604020202020204" pitchFamily="34" charset="0"/>
              <a:buChar char="•"/>
            </a:pPr>
            <a:r>
              <a:rPr lang="en-US" dirty="0"/>
              <a:t>Innovation is </a:t>
            </a:r>
            <a:r>
              <a:rPr lang="en-US" b="1" dirty="0"/>
              <a:t>not just about new products</a:t>
            </a:r>
            <a:r>
              <a:rPr lang="en-US" dirty="0"/>
              <a:t>—it can involve </a:t>
            </a:r>
            <a:r>
              <a:rPr lang="en-US" b="1" dirty="0"/>
              <a:t>processes, materials, business models, and markets</a:t>
            </a:r>
            <a:r>
              <a:rPr lang="en-US" dirty="0"/>
              <a:t>. Companies that </a:t>
            </a:r>
            <a:r>
              <a:rPr lang="en-US" b="1" dirty="0"/>
              <a:t>continuously innovate</a:t>
            </a:r>
            <a:r>
              <a:rPr lang="en-US" dirty="0"/>
              <a:t> stay ahead of competition, while those that resist change may struggle (e.g., Kodak). </a:t>
            </a:r>
            <a:r>
              <a:rPr lang="en-US" b="1" dirty="0"/>
              <a:t>Adapting to change requires balancing risk and opportunity</a:t>
            </a:r>
            <a:r>
              <a:rPr lang="en-US" dirty="0"/>
              <a:t>—some innovations succeed, while others fail.</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GB" dirty="0"/>
          </a:p>
        </p:txBody>
      </p:sp>
      <p:sp>
        <p:nvSpPr>
          <p:cNvPr id="4" name="Slide Number Placeholder 3"/>
          <p:cNvSpPr>
            <a:spLocks noGrp="1"/>
          </p:cNvSpPr>
          <p:nvPr>
            <p:ph type="sldNum" sz="quarter" idx="5"/>
          </p:nvPr>
        </p:nvSpPr>
        <p:spPr/>
        <p:txBody>
          <a:bodyPr/>
          <a:lstStyle/>
          <a:p>
            <a:fld id="{0685DB5A-010B-4DE3-AF5E-9E2D59F1E588}" type="slidenum">
              <a:rPr lang="en-GB" smtClean="0"/>
              <a:t>5</a:t>
            </a:fld>
            <a:endParaRPr lang="en-GB"/>
          </a:p>
        </p:txBody>
      </p:sp>
    </p:spTree>
    <p:extLst>
      <p:ext uri="{BB962C8B-B14F-4D97-AF65-F5344CB8AC3E}">
        <p14:creationId xmlns:p14="http://schemas.microsoft.com/office/powerpoint/2010/main" val="3398718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Blue Ocean Strategy</a:t>
            </a:r>
            <a:r>
              <a:rPr lang="en-US" dirty="0"/>
              <a:t>, introduced by </a:t>
            </a:r>
            <a:r>
              <a:rPr lang="en-US" b="1" dirty="0"/>
              <a:t>W. Chan Kim and Renée Mauborgne</a:t>
            </a:r>
            <a:r>
              <a:rPr lang="en-US" dirty="0"/>
              <a:t>, focuses on </a:t>
            </a:r>
            <a:r>
              <a:rPr lang="en-US" b="1" dirty="0"/>
              <a:t>creating uncontested market space</a:t>
            </a:r>
            <a:r>
              <a:rPr lang="en-US" dirty="0"/>
              <a:t> rather than competing in crowded and highly competitive industries (Red Oceans). It encourages businesses to </a:t>
            </a:r>
            <a:r>
              <a:rPr lang="en-US" b="1" dirty="0"/>
              <a:t>innovate and differentiate</a:t>
            </a:r>
            <a:r>
              <a:rPr lang="en-US" dirty="0"/>
              <a:t> by offering new value propositions that redefine industry boundaries.</a:t>
            </a:r>
          </a:p>
          <a:p>
            <a:r>
              <a:rPr lang="en-US" dirty="0"/>
              <a:t>One of the key frameworks of this strategy is the </a:t>
            </a:r>
            <a:r>
              <a:rPr lang="en-US" b="1" dirty="0"/>
              <a:t>Four Actions Framework (Raise, Eliminate, Reduce, Create)</a:t>
            </a:r>
            <a:r>
              <a:rPr lang="en-US" dirty="0"/>
              <a:t>, which helps companies reimagine their value proposition by shifting focus from traditional competition to innovation.</a:t>
            </a:r>
          </a:p>
          <a:p>
            <a:r>
              <a:rPr lang="en-US" b="1" dirty="0"/>
              <a:t>Raise: What Factors Should Be Raised Well Above the Industry Standard?</a:t>
            </a:r>
          </a:p>
          <a:p>
            <a:r>
              <a:rPr lang="en-US" dirty="0"/>
              <a:t>These are </a:t>
            </a:r>
            <a:r>
              <a:rPr lang="en-US" b="1" dirty="0"/>
              <a:t>areas where businesses can excel</a:t>
            </a:r>
            <a:r>
              <a:rPr lang="en-US" dirty="0"/>
              <a:t> beyond industry expectations to create a superior value proposition. Raising certain factors can lead to enhanced customer experience, better product performance, or unique service offerings.</a:t>
            </a:r>
          </a:p>
          <a:p>
            <a:r>
              <a:rPr lang="en-US" b="1" dirty="0"/>
              <a:t>Examples:</a:t>
            </a:r>
            <a:endParaRPr lang="en-US" dirty="0"/>
          </a:p>
          <a:p>
            <a:pPr>
              <a:buFont typeface="Arial" panose="020B0604020202020204" pitchFamily="34" charset="0"/>
              <a:buChar char="•"/>
            </a:pPr>
            <a:r>
              <a:rPr lang="en-US" b="1" dirty="0"/>
              <a:t>Tesla (Electric Vehicles)</a:t>
            </a:r>
            <a:r>
              <a:rPr lang="en-US" dirty="0"/>
              <a:t> – Raised the importance of </a:t>
            </a:r>
            <a:r>
              <a:rPr lang="en-US" b="1" dirty="0"/>
              <a:t>battery range and autonomous driving technology</a:t>
            </a:r>
            <a:r>
              <a:rPr lang="en-US" dirty="0"/>
              <a:t> compared to traditional car manufacturers.</a:t>
            </a:r>
          </a:p>
          <a:p>
            <a:pPr>
              <a:buFont typeface="Arial" panose="020B0604020202020204" pitchFamily="34" charset="0"/>
              <a:buChar char="•"/>
            </a:pPr>
            <a:r>
              <a:rPr lang="en-US" b="1" dirty="0"/>
              <a:t>Apple (iPhone &amp; MacBooks)</a:t>
            </a:r>
            <a:r>
              <a:rPr lang="en-US" dirty="0"/>
              <a:t> – Raised </a:t>
            </a:r>
            <a:r>
              <a:rPr lang="en-US" b="1" dirty="0"/>
              <a:t>user experience and ecosystem integration</a:t>
            </a:r>
            <a:r>
              <a:rPr lang="en-US" dirty="0"/>
              <a:t>, making seamless connectivity between devices a key differentiator.</a:t>
            </a:r>
          </a:p>
          <a:p>
            <a:pPr>
              <a:buFont typeface="Arial" panose="020B0604020202020204" pitchFamily="34" charset="0"/>
              <a:buChar char="•"/>
            </a:pPr>
            <a:r>
              <a:rPr lang="en-US" b="1" dirty="0"/>
              <a:t>Luxury Hotels (Ritz-Carlton, Four Seasons)</a:t>
            </a:r>
            <a:r>
              <a:rPr lang="en-US" dirty="0"/>
              <a:t> – Raised the </a:t>
            </a:r>
            <a:r>
              <a:rPr lang="en-US" b="1" dirty="0"/>
              <a:t>standard of customer service and personalized experiences</a:t>
            </a:r>
            <a:r>
              <a:rPr lang="en-US" dirty="0"/>
              <a:t>, making hospitality a luxury experience.</a:t>
            </a:r>
          </a:p>
          <a:p>
            <a:r>
              <a:rPr lang="en-US" b="1" dirty="0"/>
              <a:t>Eliminate: What Factors That the Industry Has Long Competed On Should Be Eliminated?</a:t>
            </a:r>
          </a:p>
          <a:p>
            <a:r>
              <a:rPr lang="en-US" dirty="0"/>
              <a:t>Eliminating unnecessary features, processes, or traditions can reduce costs and simplify the value proposition for customers. Companies often eliminate aspects that </a:t>
            </a:r>
            <a:r>
              <a:rPr lang="en-US" b="1" dirty="0"/>
              <a:t>no longer provide value</a:t>
            </a:r>
            <a:r>
              <a:rPr lang="en-US" dirty="0"/>
              <a:t> or </a:t>
            </a:r>
            <a:r>
              <a:rPr lang="en-US" b="1" dirty="0"/>
              <a:t>create inefficiencies</a:t>
            </a:r>
            <a:r>
              <a:rPr lang="en-US" dirty="0"/>
              <a:t>.</a:t>
            </a:r>
          </a:p>
          <a:p>
            <a:r>
              <a:rPr lang="en-US" b="1" dirty="0"/>
              <a:t>Examples:</a:t>
            </a:r>
            <a:endParaRPr lang="en-US" dirty="0"/>
          </a:p>
          <a:p>
            <a:pPr>
              <a:buFont typeface="Arial" panose="020B0604020202020204" pitchFamily="34" charset="0"/>
              <a:buChar char="•"/>
            </a:pPr>
            <a:r>
              <a:rPr lang="en-US" b="1" dirty="0"/>
              <a:t>Cirque du Soleil (Entertainment Industry)</a:t>
            </a:r>
            <a:r>
              <a:rPr lang="en-US" dirty="0"/>
              <a:t> – Eliminated </a:t>
            </a:r>
            <a:r>
              <a:rPr lang="en-US" b="1" dirty="0"/>
              <a:t>animals in circus performances</a:t>
            </a:r>
            <a:r>
              <a:rPr lang="en-US" dirty="0"/>
              <a:t>, shifting focus to acrobatics and artistic storytelling.</a:t>
            </a:r>
          </a:p>
          <a:p>
            <a:pPr>
              <a:buFont typeface="Arial" panose="020B0604020202020204" pitchFamily="34" charset="0"/>
              <a:buChar char="•"/>
            </a:pPr>
            <a:r>
              <a:rPr lang="en-US" b="1" dirty="0"/>
              <a:t>Netflix (Streaming vs. Cable TV)</a:t>
            </a:r>
            <a:r>
              <a:rPr lang="en-US" dirty="0"/>
              <a:t> – Eliminated </a:t>
            </a:r>
            <a:r>
              <a:rPr lang="en-US" b="1" dirty="0"/>
              <a:t>commercials and rigid programming schedules</a:t>
            </a:r>
            <a:r>
              <a:rPr lang="en-US" dirty="0"/>
              <a:t>, allowing users to watch content on demand.</a:t>
            </a:r>
          </a:p>
          <a:p>
            <a:pPr>
              <a:buFont typeface="Arial" panose="020B0604020202020204" pitchFamily="34" charset="0"/>
              <a:buChar char="•"/>
            </a:pPr>
            <a:r>
              <a:rPr lang="en-US" b="1" dirty="0"/>
              <a:t>Budget Airlines (Ryanair, Southwest Airlines)</a:t>
            </a:r>
            <a:r>
              <a:rPr lang="en-US" dirty="0"/>
              <a:t> – Eliminated </a:t>
            </a:r>
            <a:r>
              <a:rPr lang="en-US" b="1" dirty="0"/>
              <a:t>free meals, assigned seating, and multiple class options</a:t>
            </a:r>
            <a:r>
              <a:rPr lang="en-US" dirty="0"/>
              <a:t> to lower costs and offer affordable travel.</a:t>
            </a:r>
          </a:p>
          <a:p>
            <a:r>
              <a:rPr lang="en-US" b="1" dirty="0"/>
              <a:t>Reduce: Which Factors Should Be Reduced Well Below the Industry Standard?</a:t>
            </a:r>
          </a:p>
          <a:p>
            <a:r>
              <a:rPr lang="en-US" dirty="0"/>
              <a:t>Reducing elements that </a:t>
            </a:r>
            <a:r>
              <a:rPr lang="en-US" b="1" dirty="0"/>
              <a:t>customers find unnecessary or overpriced</a:t>
            </a:r>
            <a:r>
              <a:rPr lang="en-US" dirty="0"/>
              <a:t> can help streamline operations and improve cost efficiency while still delivering a competitive product.</a:t>
            </a:r>
          </a:p>
          <a:p>
            <a:r>
              <a:rPr lang="en-US" b="1" dirty="0"/>
              <a:t>Examples:</a:t>
            </a:r>
            <a:endParaRPr lang="en-US" dirty="0"/>
          </a:p>
          <a:p>
            <a:pPr>
              <a:buFont typeface="Arial" panose="020B0604020202020204" pitchFamily="34" charset="0"/>
              <a:buChar char="•"/>
            </a:pPr>
            <a:r>
              <a:rPr lang="en-US" b="1" dirty="0"/>
              <a:t>IKEA (Furniture Retail)</a:t>
            </a:r>
            <a:r>
              <a:rPr lang="en-US" dirty="0"/>
              <a:t> – Reduced </a:t>
            </a:r>
            <a:r>
              <a:rPr lang="en-US" b="1" dirty="0"/>
              <a:t>customer service and assembly assistance</a:t>
            </a:r>
            <a:r>
              <a:rPr lang="en-US" dirty="0"/>
              <a:t>, shifting responsibility to consumers while offering lower prices.</a:t>
            </a:r>
          </a:p>
          <a:p>
            <a:pPr>
              <a:buFont typeface="Arial" panose="020B0604020202020204" pitchFamily="34" charset="0"/>
              <a:buChar char="•"/>
            </a:pPr>
            <a:r>
              <a:rPr lang="en-US" b="1" dirty="0"/>
              <a:t>Uber &amp; Lyft (Taxi Industry Disruption)</a:t>
            </a:r>
            <a:r>
              <a:rPr lang="en-US" dirty="0"/>
              <a:t> – Reduced </a:t>
            </a:r>
            <a:r>
              <a:rPr lang="en-US" b="1" dirty="0"/>
              <a:t>formal driver training and regulation costs</a:t>
            </a:r>
            <a:r>
              <a:rPr lang="en-US" dirty="0"/>
              <a:t>, allowing more drivers to enter the market.</a:t>
            </a:r>
          </a:p>
          <a:p>
            <a:pPr>
              <a:buFont typeface="Arial" panose="020B0604020202020204" pitchFamily="34" charset="0"/>
              <a:buChar char="•"/>
            </a:pPr>
            <a:r>
              <a:rPr lang="en-US" b="1" dirty="0"/>
              <a:t>Amazon Go (Retail Shopping)</a:t>
            </a:r>
            <a:r>
              <a:rPr lang="en-US" dirty="0"/>
              <a:t> – Reduced </a:t>
            </a:r>
            <a:r>
              <a:rPr lang="en-US" b="1" dirty="0"/>
              <a:t>cashiers and checkout lines</a:t>
            </a:r>
            <a:r>
              <a:rPr lang="en-US" dirty="0"/>
              <a:t>, leveraging automation and AI-powered stores.</a:t>
            </a:r>
          </a:p>
          <a:p>
            <a:r>
              <a:rPr lang="en-US" b="1" dirty="0"/>
              <a:t>Create: Which Factors Should Be Created That the Industry Has Never Offered?</a:t>
            </a:r>
          </a:p>
          <a:p>
            <a:r>
              <a:rPr lang="en-US" dirty="0"/>
              <a:t>Creating new factors that </a:t>
            </a:r>
            <a:r>
              <a:rPr lang="en-US" b="1" dirty="0"/>
              <a:t>redefine customer expectations</a:t>
            </a:r>
            <a:r>
              <a:rPr lang="en-US" dirty="0"/>
              <a:t> and unlock new demand is a key part of a Blue Ocean Strategy. This often leads to market leadership and innovation.</a:t>
            </a:r>
          </a:p>
          <a:p>
            <a:r>
              <a:rPr lang="en-US" b="1" dirty="0"/>
              <a:t>Examples:</a:t>
            </a:r>
            <a:endParaRPr lang="en-US" dirty="0"/>
          </a:p>
          <a:p>
            <a:pPr>
              <a:buFont typeface="Arial" panose="020B0604020202020204" pitchFamily="34" charset="0"/>
              <a:buChar char="•"/>
            </a:pPr>
            <a:r>
              <a:rPr lang="en-US" b="1" dirty="0"/>
              <a:t>Tesla (EV Market)</a:t>
            </a:r>
            <a:r>
              <a:rPr lang="en-US" dirty="0"/>
              <a:t> – Created </a:t>
            </a:r>
            <a:r>
              <a:rPr lang="en-US" b="1" dirty="0"/>
              <a:t>over-the-air software updates</a:t>
            </a:r>
            <a:r>
              <a:rPr lang="en-US" dirty="0"/>
              <a:t>, allowing cars to improve over time with new features.</a:t>
            </a:r>
          </a:p>
          <a:p>
            <a:pPr>
              <a:buFont typeface="Arial" panose="020B0604020202020204" pitchFamily="34" charset="0"/>
              <a:buChar char="•"/>
            </a:pPr>
            <a:r>
              <a:rPr lang="en-US" b="1" dirty="0"/>
              <a:t>Apple (App Store Ecosystem)</a:t>
            </a:r>
            <a:r>
              <a:rPr lang="en-US" dirty="0"/>
              <a:t> – Created a </a:t>
            </a:r>
            <a:r>
              <a:rPr lang="en-US" b="1" dirty="0"/>
              <a:t>centralized digital marketplace for apps</a:t>
            </a:r>
            <a:r>
              <a:rPr lang="en-US" dirty="0"/>
              <a:t>, revolutionizing software distribution.</a:t>
            </a:r>
          </a:p>
          <a:p>
            <a:pPr>
              <a:buFont typeface="Arial" panose="020B0604020202020204" pitchFamily="34" charset="0"/>
              <a:buChar char="•"/>
            </a:pPr>
            <a:r>
              <a:rPr lang="en-US" b="1" dirty="0"/>
              <a:t>Airbnb (Hospitality)</a:t>
            </a:r>
            <a:r>
              <a:rPr lang="en-US" dirty="0"/>
              <a:t> – Created a </a:t>
            </a:r>
            <a:r>
              <a:rPr lang="en-US" b="1" dirty="0"/>
              <a:t>peer-to-peer home-sharing model</a:t>
            </a:r>
            <a:r>
              <a:rPr lang="en-US" dirty="0"/>
              <a:t>, giving travelers unique and affordable accommodation options.</a:t>
            </a:r>
          </a:p>
          <a:p>
            <a:pPr>
              <a:buFont typeface="Arial" panose="020B0604020202020204" pitchFamily="34" charset="0"/>
              <a:buChar char="•"/>
            </a:pPr>
            <a:endParaRPr lang="en-US" dirty="0"/>
          </a:p>
          <a:p>
            <a:endParaRPr lang="en-GB" dirty="0"/>
          </a:p>
        </p:txBody>
      </p:sp>
      <p:sp>
        <p:nvSpPr>
          <p:cNvPr id="4" name="Slide Number Placeholder 3"/>
          <p:cNvSpPr>
            <a:spLocks noGrp="1"/>
          </p:cNvSpPr>
          <p:nvPr>
            <p:ph type="sldNum" sz="quarter" idx="5"/>
          </p:nvPr>
        </p:nvSpPr>
        <p:spPr/>
        <p:txBody>
          <a:bodyPr/>
          <a:lstStyle/>
          <a:p>
            <a:fld id="{0685DB5A-010B-4DE3-AF5E-9E2D59F1E588}" type="slidenum">
              <a:rPr lang="en-GB" smtClean="0"/>
              <a:t>6</a:t>
            </a:fld>
            <a:endParaRPr lang="en-GB"/>
          </a:p>
        </p:txBody>
      </p:sp>
    </p:spTree>
    <p:extLst>
      <p:ext uri="{BB962C8B-B14F-4D97-AF65-F5344CB8AC3E}">
        <p14:creationId xmlns:p14="http://schemas.microsoft.com/office/powerpoint/2010/main" val="1167367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Strategic innovation</a:t>
            </a:r>
            <a:r>
              <a:rPr lang="en-US" dirty="0"/>
              <a:t> is about creating </a:t>
            </a:r>
            <a:r>
              <a:rPr lang="en-US" b="1" dirty="0"/>
              <a:t>customer value</a:t>
            </a:r>
            <a:r>
              <a:rPr lang="en-US" dirty="0"/>
              <a:t> by introducing </a:t>
            </a:r>
            <a:r>
              <a:rPr lang="en-US" b="1" dirty="0"/>
              <a:t>new products, experiences, or delivery methods</a:t>
            </a:r>
            <a:r>
              <a:rPr lang="en-US" dirty="0"/>
              <a:t> that redefine industries. It goes beyond incremental improvements—it involves </a:t>
            </a:r>
            <a:r>
              <a:rPr lang="en-US" b="1" dirty="0"/>
              <a:t>fundamental shifts</a:t>
            </a:r>
            <a:r>
              <a:rPr lang="en-US" dirty="0"/>
              <a:t> in business models, markets, or customer perceptions. Companies that adopt strategic innovation disrupt traditional markets, attract new customers, and establish competitive advantages.</a:t>
            </a:r>
          </a:p>
          <a:p>
            <a:r>
              <a:rPr lang="en-US" dirty="0"/>
              <a:t>Innovatory strategies may involve:</a:t>
            </a:r>
          </a:p>
          <a:p>
            <a:pPr>
              <a:buFont typeface="+mj-lt"/>
              <a:buAutoNum type="arabicPeriod"/>
            </a:pPr>
            <a:r>
              <a:rPr lang="en-US" b="1" dirty="0"/>
              <a:t>Creating whole new markets or industries</a:t>
            </a:r>
            <a:endParaRPr lang="en-US" dirty="0"/>
          </a:p>
          <a:p>
            <a:pPr>
              <a:buFont typeface="+mj-lt"/>
              <a:buAutoNum type="arabicPeriod"/>
            </a:pPr>
            <a:r>
              <a:rPr lang="en-US" b="1" dirty="0"/>
              <a:t>Identifying new customer segments</a:t>
            </a:r>
            <a:endParaRPr lang="en-US" dirty="0"/>
          </a:p>
          <a:p>
            <a:pPr>
              <a:buFont typeface="+mj-lt"/>
              <a:buAutoNum type="arabicPeriod"/>
            </a:pPr>
            <a:r>
              <a:rPr lang="en-US" b="1" dirty="0"/>
              <a:t>Developing new sources of competitive advantage</a:t>
            </a:r>
            <a:endParaRPr lang="en-US" dirty="0"/>
          </a:p>
          <a:p>
            <a:pPr>
              <a:buFont typeface="+mj-lt"/>
              <a:buAutoNum type="arabicPeriod"/>
            </a:pPr>
            <a:r>
              <a:rPr lang="en-US" b="1" dirty="0"/>
              <a:t>Reconfiguring the value chain</a:t>
            </a:r>
            <a:endParaRPr lang="en-US" dirty="0"/>
          </a:p>
          <a:p>
            <a:pPr>
              <a:buFont typeface="+mj-lt"/>
              <a:buAutoNum type="arabicPeriod"/>
            </a:pPr>
            <a:r>
              <a:rPr lang="en-US" b="1" dirty="0"/>
              <a:t>Reconceptualizing products or services</a:t>
            </a:r>
            <a:endParaRPr lang="en-US" dirty="0"/>
          </a:p>
          <a:p>
            <a:pPr>
              <a:buFont typeface="+mj-lt"/>
              <a:buAutoNum type="arabicPeriod"/>
            </a:pPr>
            <a:r>
              <a:rPr lang="en-US" b="1" dirty="0"/>
              <a:t>Combining performance dimensions (e.g., low price + high quality)</a:t>
            </a:r>
            <a:endParaRPr lang="en-US" dirty="0"/>
          </a:p>
          <a:p>
            <a:r>
              <a:rPr lang="en-US" b="1" dirty="0"/>
              <a:t>Creating Whole New Markets &amp; Industries</a:t>
            </a:r>
          </a:p>
          <a:p>
            <a:r>
              <a:rPr lang="en-US" dirty="0"/>
              <a:t>Some businesses innovate by </a:t>
            </a:r>
            <a:r>
              <a:rPr lang="en-US" b="1" dirty="0"/>
              <a:t>introducing products or services that never existed before</a:t>
            </a:r>
            <a:r>
              <a:rPr lang="en-US" dirty="0"/>
              <a:t>, creating entirely new industries.</a:t>
            </a:r>
          </a:p>
          <a:p>
            <a:r>
              <a:rPr lang="en-US" b="1" dirty="0"/>
              <a:t>Examples:</a:t>
            </a:r>
            <a:endParaRPr lang="en-US" dirty="0"/>
          </a:p>
          <a:p>
            <a:pPr>
              <a:buFont typeface="Arial" panose="020B0604020202020204" pitchFamily="34" charset="0"/>
              <a:buChar char="•"/>
            </a:pPr>
            <a:r>
              <a:rPr lang="en-US" b="1" dirty="0"/>
              <a:t>Craig McCaw (Wireless Telephony Services)</a:t>
            </a:r>
            <a:r>
              <a:rPr lang="en-US" dirty="0"/>
              <a:t> – Pioneered mobile telecommunications, shifting consumers away from landlines.</a:t>
            </a:r>
          </a:p>
          <a:p>
            <a:pPr>
              <a:buFont typeface="Arial" panose="020B0604020202020204" pitchFamily="34" charset="0"/>
              <a:buChar char="•"/>
            </a:pPr>
            <a:r>
              <a:rPr lang="en-US" b="1" dirty="0" err="1"/>
              <a:t>MySpace</a:t>
            </a:r>
            <a:r>
              <a:rPr lang="en-US" b="1" dirty="0"/>
              <a:t> &amp; Facebook (Social Networking)</a:t>
            </a:r>
            <a:r>
              <a:rPr lang="en-US" dirty="0"/>
              <a:t> – Redefined communication by making </a:t>
            </a:r>
            <a:r>
              <a:rPr lang="en-US" b="1" dirty="0"/>
              <a:t>social networking a digital necessity</a:t>
            </a:r>
            <a:r>
              <a:rPr lang="en-US" dirty="0"/>
              <a:t>.</a:t>
            </a:r>
          </a:p>
          <a:p>
            <a:pPr>
              <a:buFont typeface="Arial" panose="020B0604020202020204" pitchFamily="34" charset="0"/>
              <a:buChar char="•"/>
            </a:pPr>
            <a:r>
              <a:rPr lang="en-US" b="1" dirty="0"/>
              <a:t>Uber &amp; Airbnb</a:t>
            </a:r>
            <a:r>
              <a:rPr lang="en-US" dirty="0"/>
              <a:t> – Created new business models in transportation and hospitality without owning taxis or hotels.</a:t>
            </a:r>
          </a:p>
          <a:p>
            <a:r>
              <a:rPr lang="en-US" b="1" dirty="0"/>
              <a:t>Creating New Customer Segments</a:t>
            </a:r>
          </a:p>
          <a:p>
            <a:r>
              <a:rPr lang="en-US" dirty="0"/>
              <a:t>Strategic innovators often </a:t>
            </a:r>
            <a:r>
              <a:rPr lang="en-US" b="1" dirty="0"/>
              <a:t>target underserved or entirely new customer groups</a:t>
            </a:r>
            <a:r>
              <a:rPr lang="en-US" dirty="0"/>
              <a:t>, expanding market reach.</a:t>
            </a:r>
          </a:p>
          <a:p>
            <a:r>
              <a:rPr lang="en-US" b="1" dirty="0"/>
              <a:t>Examples:</a:t>
            </a:r>
            <a:endParaRPr lang="en-US" dirty="0"/>
          </a:p>
          <a:p>
            <a:pPr>
              <a:buFont typeface="Arial" panose="020B0604020202020204" pitchFamily="34" charset="0"/>
              <a:buChar char="•"/>
            </a:pPr>
            <a:r>
              <a:rPr lang="en-US" b="1" dirty="0"/>
              <a:t>AirAsia (Low-Cost Air Travel in SE Asia)</a:t>
            </a:r>
            <a:r>
              <a:rPr lang="en-US" dirty="0"/>
              <a:t> – Made flying accessible to budget-conscious travelers.</a:t>
            </a:r>
          </a:p>
          <a:p>
            <a:pPr>
              <a:buFont typeface="Arial" panose="020B0604020202020204" pitchFamily="34" charset="0"/>
              <a:buChar char="•"/>
            </a:pPr>
            <a:r>
              <a:rPr lang="en-US" b="1" dirty="0"/>
              <a:t>Nintendo Wii</a:t>
            </a:r>
            <a:r>
              <a:rPr lang="en-US" dirty="0"/>
              <a:t> – Expanded gaming beyond hardcore gamers to </a:t>
            </a:r>
            <a:r>
              <a:rPr lang="en-US" b="1" dirty="0"/>
              <a:t>families and casual players</a:t>
            </a:r>
            <a:r>
              <a:rPr lang="en-US" dirty="0"/>
              <a:t>.</a:t>
            </a:r>
          </a:p>
          <a:p>
            <a:pPr>
              <a:buFont typeface="Arial" panose="020B0604020202020204" pitchFamily="34" charset="0"/>
              <a:buChar char="•"/>
            </a:pPr>
            <a:r>
              <a:rPr lang="en-US" b="1" dirty="0"/>
              <a:t>Peloton (Fitness Tech)</a:t>
            </a:r>
            <a:r>
              <a:rPr lang="en-US" dirty="0"/>
              <a:t> – Brought interactive workouts to home users, redefining the fitness industry.</a:t>
            </a:r>
          </a:p>
          <a:p>
            <a:r>
              <a:rPr lang="en-US" b="1" dirty="0"/>
              <a:t>Developing New Sources of Competitive Advantage</a:t>
            </a:r>
          </a:p>
          <a:p>
            <a:r>
              <a:rPr lang="en-US" dirty="0"/>
              <a:t>Companies that innovate strategically </a:t>
            </a:r>
            <a:r>
              <a:rPr lang="en-US" b="1" dirty="0"/>
              <a:t>build advantages beyond cost or product differentiation</a:t>
            </a:r>
            <a:r>
              <a:rPr lang="en-US" dirty="0"/>
              <a:t>. This may involve superior technology, branding, network effects, or ecosystem strategies.</a:t>
            </a:r>
          </a:p>
          <a:p>
            <a:r>
              <a:rPr lang="en-US" b="1" dirty="0"/>
              <a:t>Examples:</a:t>
            </a:r>
            <a:endParaRPr lang="en-US" dirty="0"/>
          </a:p>
          <a:p>
            <a:pPr>
              <a:buFont typeface="Arial" panose="020B0604020202020204" pitchFamily="34" charset="0"/>
              <a:buChar char="•"/>
            </a:pPr>
            <a:r>
              <a:rPr lang="en-US" b="1" dirty="0"/>
              <a:t>Amazon (E-commerce + AWS)</a:t>
            </a:r>
            <a:r>
              <a:rPr lang="en-US" dirty="0"/>
              <a:t> – Leveraged </a:t>
            </a:r>
            <a:r>
              <a:rPr lang="en-US" b="1" dirty="0"/>
              <a:t>logistics, AI, and cloud computing</a:t>
            </a:r>
            <a:r>
              <a:rPr lang="en-US" dirty="0"/>
              <a:t> for dominance.</a:t>
            </a:r>
          </a:p>
          <a:p>
            <a:pPr>
              <a:buFont typeface="Arial" panose="020B0604020202020204" pitchFamily="34" charset="0"/>
              <a:buChar char="•"/>
            </a:pPr>
            <a:r>
              <a:rPr lang="en-US" b="1" dirty="0"/>
              <a:t>Tesla (EV Market &amp; Autonomous Driving)</a:t>
            </a:r>
            <a:r>
              <a:rPr lang="en-US" dirty="0"/>
              <a:t> – Combines </a:t>
            </a:r>
            <a:r>
              <a:rPr lang="en-US" b="1" dirty="0"/>
              <a:t>sustainability, battery technology, and software</a:t>
            </a:r>
            <a:r>
              <a:rPr lang="en-US" dirty="0"/>
              <a:t> for a tech-driven competitive edge.</a:t>
            </a:r>
          </a:p>
          <a:p>
            <a:pPr>
              <a:buFont typeface="Arial" panose="020B0604020202020204" pitchFamily="34" charset="0"/>
              <a:buChar char="•"/>
            </a:pPr>
            <a:r>
              <a:rPr lang="en-US" b="1" dirty="0"/>
              <a:t>Google (AI &amp; Search Data)</a:t>
            </a:r>
            <a:r>
              <a:rPr lang="en-US" dirty="0"/>
              <a:t> – Uses machine learning and vast data networks to improve search and advertising.</a:t>
            </a:r>
          </a:p>
          <a:p>
            <a:r>
              <a:rPr lang="en-US" b="1" dirty="0"/>
              <a:t>Reconfiguring the Value Chain</a:t>
            </a:r>
          </a:p>
          <a:p>
            <a:r>
              <a:rPr lang="en-US" dirty="0"/>
              <a:t>Strategic innovation can also come from </a:t>
            </a:r>
            <a:r>
              <a:rPr lang="en-US" b="1" dirty="0"/>
              <a:t>changing how products are made, distributed, or sold</a:t>
            </a:r>
            <a:r>
              <a:rPr lang="en-US" dirty="0"/>
              <a:t> to improve efficiency and cost-effectiveness.</a:t>
            </a:r>
          </a:p>
          <a:p>
            <a:r>
              <a:rPr lang="en-US" b="1" dirty="0"/>
              <a:t>Examples:</a:t>
            </a:r>
            <a:endParaRPr lang="en-US" dirty="0"/>
          </a:p>
          <a:p>
            <a:pPr>
              <a:buFont typeface="Arial" panose="020B0604020202020204" pitchFamily="34" charset="0"/>
              <a:buChar char="•"/>
            </a:pPr>
            <a:r>
              <a:rPr lang="en-US" b="1" dirty="0"/>
              <a:t>Zara (Fashion Clothing)</a:t>
            </a:r>
            <a:r>
              <a:rPr lang="en-US" dirty="0"/>
              <a:t> – Shortened supply chains to </a:t>
            </a:r>
            <a:r>
              <a:rPr lang="en-US" b="1" dirty="0"/>
              <a:t>react quickly to fashion trends</a:t>
            </a:r>
            <a:r>
              <a:rPr lang="en-US" dirty="0"/>
              <a:t>.</a:t>
            </a:r>
          </a:p>
          <a:p>
            <a:pPr>
              <a:buFont typeface="Arial" panose="020B0604020202020204" pitchFamily="34" charset="0"/>
              <a:buChar char="•"/>
            </a:pPr>
            <a:r>
              <a:rPr lang="en-US" b="1" dirty="0"/>
              <a:t>Southwest Airlines (Low-Cost Travel)</a:t>
            </a:r>
            <a:r>
              <a:rPr lang="en-US" dirty="0"/>
              <a:t> – Eliminated </a:t>
            </a:r>
            <a:r>
              <a:rPr lang="en-US" b="1" dirty="0"/>
              <a:t>hub-and-spoke</a:t>
            </a:r>
            <a:r>
              <a:rPr lang="en-US" dirty="0"/>
              <a:t> models to increase efficiency.</a:t>
            </a:r>
          </a:p>
          <a:p>
            <a:pPr>
              <a:buFont typeface="Arial" panose="020B0604020202020204" pitchFamily="34" charset="0"/>
              <a:buChar char="•"/>
            </a:pPr>
            <a:r>
              <a:rPr lang="en-US" b="1" dirty="0"/>
              <a:t>IKEA (Furniture)</a:t>
            </a:r>
            <a:r>
              <a:rPr lang="en-US" dirty="0"/>
              <a:t> – Used </a:t>
            </a:r>
            <a:r>
              <a:rPr lang="en-US" b="1" dirty="0"/>
              <a:t>flat-pack design and self-assembly</a:t>
            </a:r>
            <a:r>
              <a:rPr lang="en-US" dirty="0"/>
              <a:t> to cut costs while offering stylish furniture.</a:t>
            </a:r>
          </a:p>
          <a:p>
            <a:r>
              <a:rPr lang="en-US" b="1" dirty="0"/>
              <a:t>Reconceptualizing the Product or Service</a:t>
            </a:r>
          </a:p>
          <a:p>
            <a:r>
              <a:rPr lang="en-US" dirty="0"/>
              <a:t>Sometimes, innovation is not about creating something new but about </a:t>
            </a:r>
            <a:r>
              <a:rPr lang="en-US" b="1" dirty="0"/>
              <a:t>rethinking what already exists</a:t>
            </a:r>
            <a:r>
              <a:rPr lang="en-US" dirty="0"/>
              <a:t> in a way that </a:t>
            </a:r>
            <a:r>
              <a:rPr lang="en-US" b="1" dirty="0"/>
              <a:t>enhances customer value</a:t>
            </a:r>
            <a:r>
              <a:rPr lang="en-US" dirty="0"/>
              <a:t>.</a:t>
            </a:r>
          </a:p>
          <a:p>
            <a:r>
              <a:rPr lang="en-US" b="1" dirty="0"/>
              <a:t>Examples:</a:t>
            </a:r>
            <a:endParaRPr lang="en-US" dirty="0"/>
          </a:p>
          <a:p>
            <a:pPr>
              <a:buFont typeface="Arial" panose="020B0604020202020204" pitchFamily="34" charset="0"/>
              <a:buChar char="•"/>
            </a:pPr>
            <a:r>
              <a:rPr lang="en-US" b="1" dirty="0"/>
              <a:t>Cirque du Soleil (Circus Industry)</a:t>
            </a:r>
            <a:r>
              <a:rPr lang="en-US" dirty="0"/>
              <a:t> – Removed animals and focused on </a:t>
            </a:r>
            <a:r>
              <a:rPr lang="en-US" b="1" dirty="0"/>
              <a:t>theatrical storytelling and acrobatics</a:t>
            </a:r>
            <a:r>
              <a:rPr lang="en-US" dirty="0"/>
              <a:t>.</a:t>
            </a:r>
          </a:p>
          <a:p>
            <a:pPr>
              <a:buFont typeface="Arial" panose="020B0604020202020204" pitchFamily="34" charset="0"/>
              <a:buChar char="•"/>
            </a:pPr>
            <a:r>
              <a:rPr lang="en-US" b="1" dirty="0"/>
              <a:t>Starbucks (Coffee Shops)</a:t>
            </a:r>
            <a:r>
              <a:rPr lang="en-US" dirty="0"/>
              <a:t> – Turned coffee from a </a:t>
            </a:r>
            <a:r>
              <a:rPr lang="en-US" b="1" dirty="0"/>
              <a:t>commodity</a:t>
            </a:r>
            <a:r>
              <a:rPr lang="en-US" dirty="0"/>
              <a:t> into a </a:t>
            </a:r>
            <a:r>
              <a:rPr lang="en-US" b="1" dirty="0"/>
              <a:t>premium experience with ambiance</a:t>
            </a:r>
            <a:r>
              <a:rPr lang="en-US" dirty="0"/>
              <a:t>.</a:t>
            </a:r>
          </a:p>
          <a:p>
            <a:pPr>
              <a:buFont typeface="Arial" panose="020B0604020202020204" pitchFamily="34" charset="0"/>
              <a:buChar char="•"/>
            </a:pPr>
            <a:r>
              <a:rPr lang="en-US" b="1" dirty="0"/>
              <a:t>Apple (Computing &amp; Mobile Devices)</a:t>
            </a:r>
            <a:r>
              <a:rPr lang="en-US" dirty="0"/>
              <a:t> – Revolutionized </a:t>
            </a:r>
            <a:r>
              <a:rPr lang="en-US" b="1" dirty="0"/>
              <a:t>personal computing, smartphones, and tablets</a:t>
            </a:r>
            <a:r>
              <a:rPr lang="en-US" dirty="0"/>
              <a:t> through user-centric design.</a:t>
            </a:r>
          </a:p>
          <a:p>
            <a:r>
              <a:rPr lang="en-US" b="1" dirty="0"/>
              <a:t>New Performance Combinations</a:t>
            </a:r>
          </a:p>
          <a:p>
            <a:r>
              <a:rPr lang="en-US" dirty="0"/>
              <a:t>Some companies disrupt industries by offering </a:t>
            </a:r>
            <a:r>
              <a:rPr lang="en-US" b="1" dirty="0"/>
              <a:t>an unexpected mix of attributes</a:t>
            </a:r>
            <a:r>
              <a:rPr lang="en-US" dirty="0"/>
              <a:t>—combining </a:t>
            </a:r>
            <a:r>
              <a:rPr lang="en-US" b="1" dirty="0"/>
              <a:t>low prices with style or quality</a:t>
            </a:r>
            <a:r>
              <a:rPr lang="en-US" dirty="0"/>
              <a:t>.</a:t>
            </a:r>
          </a:p>
          <a:p>
            <a:r>
              <a:rPr lang="en-US" b="1" dirty="0"/>
              <a:t>Examples:</a:t>
            </a:r>
            <a:endParaRPr lang="en-US" dirty="0"/>
          </a:p>
          <a:p>
            <a:pPr>
              <a:buFont typeface="Arial" panose="020B0604020202020204" pitchFamily="34" charset="0"/>
              <a:buChar char="•"/>
            </a:pPr>
            <a:r>
              <a:rPr lang="en-US" b="1" dirty="0"/>
              <a:t>Virgin Atlantic (Air Travel)</a:t>
            </a:r>
            <a:r>
              <a:rPr lang="en-US" dirty="0"/>
              <a:t> – Offered </a:t>
            </a:r>
            <a:r>
              <a:rPr lang="en-US" b="1" dirty="0"/>
              <a:t>luxury service at competitive prices</a:t>
            </a:r>
            <a:r>
              <a:rPr lang="en-US" dirty="0"/>
              <a:t>.</a:t>
            </a:r>
          </a:p>
          <a:p>
            <a:pPr>
              <a:buFont typeface="Arial" panose="020B0604020202020204" pitchFamily="34" charset="0"/>
              <a:buChar char="•"/>
            </a:pPr>
            <a:r>
              <a:rPr lang="en-US" b="1" dirty="0"/>
              <a:t>H&amp;M, Primark, Target (Fashion Retail)</a:t>
            </a:r>
            <a:r>
              <a:rPr lang="en-US" dirty="0"/>
              <a:t> – Delivered </a:t>
            </a:r>
            <a:r>
              <a:rPr lang="en-US" b="1" dirty="0"/>
              <a:t>stylish clothing at low costs</a:t>
            </a:r>
            <a:r>
              <a:rPr lang="en-US" dirty="0"/>
              <a:t> through smart sourcing.</a:t>
            </a:r>
          </a:p>
          <a:p>
            <a:pPr>
              <a:buFont typeface="Arial" panose="020B0604020202020204" pitchFamily="34" charset="0"/>
              <a:buChar char="•"/>
            </a:pPr>
            <a:r>
              <a:rPr lang="en-US" b="1" dirty="0"/>
              <a:t>Xiaomi (Smartphones)</a:t>
            </a:r>
            <a:r>
              <a:rPr lang="en-US" dirty="0"/>
              <a:t> – Balanced </a:t>
            </a:r>
            <a:r>
              <a:rPr lang="en-US" b="1" dirty="0"/>
              <a:t>affordability with high-tech features</a:t>
            </a:r>
            <a:r>
              <a:rPr lang="en-US" dirty="0"/>
              <a:t>, gaining global traction.</a:t>
            </a:r>
          </a:p>
          <a:p>
            <a:pPr>
              <a:buFont typeface="Arial" panose="020B0604020202020204" pitchFamily="34" charset="0"/>
              <a:buChar char="•"/>
            </a:pPr>
            <a:endParaRPr lang="en-US" dirty="0"/>
          </a:p>
          <a:p>
            <a:pPr>
              <a:buFont typeface="Arial" panose="020B0604020202020204" pitchFamily="34" charset="0"/>
              <a:buChar char="•"/>
            </a:pPr>
            <a:r>
              <a:rPr lang="en-US" dirty="0"/>
              <a:t>Strategic innovation is not just about </a:t>
            </a:r>
            <a:r>
              <a:rPr lang="en-US" b="1" dirty="0"/>
              <a:t>new products</a:t>
            </a:r>
            <a:r>
              <a:rPr lang="en-US" dirty="0"/>
              <a:t>—it’s about </a:t>
            </a:r>
            <a:r>
              <a:rPr lang="en-US" b="1" dirty="0"/>
              <a:t>rethinking entire industries, customer segments, business models, and value chains</a:t>
            </a:r>
            <a:r>
              <a:rPr lang="en-US" dirty="0"/>
              <a: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GB" dirty="0"/>
          </a:p>
        </p:txBody>
      </p:sp>
      <p:sp>
        <p:nvSpPr>
          <p:cNvPr id="4" name="Slide Number Placeholder 3"/>
          <p:cNvSpPr>
            <a:spLocks noGrp="1"/>
          </p:cNvSpPr>
          <p:nvPr>
            <p:ph type="sldNum" sz="quarter" idx="5"/>
          </p:nvPr>
        </p:nvSpPr>
        <p:spPr/>
        <p:txBody>
          <a:bodyPr/>
          <a:lstStyle/>
          <a:p>
            <a:fld id="{0685DB5A-010B-4DE3-AF5E-9E2D59F1E588}" type="slidenum">
              <a:rPr lang="en-GB" smtClean="0"/>
              <a:t>8</a:t>
            </a:fld>
            <a:endParaRPr lang="en-GB"/>
          </a:p>
        </p:txBody>
      </p:sp>
    </p:spTree>
    <p:extLst>
      <p:ext uri="{BB962C8B-B14F-4D97-AF65-F5344CB8AC3E}">
        <p14:creationId xmlns:p14="http://schemas.microsoft.com/office/powerpoint/2010/main" val="2453550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Free Content Supported by Paid Advertising</a:t>
            </a:r>
            <a:endParaRPr lang="en-US" dirty="0"/>
          </a:p>
          <a:p>
            <a:pPr>
              <a:buFont typeface="Arial" panose="020B0604020202020204" pitchFamily="34" charset="0"/>
              <a:buChar char="•"/>
            </a:pPr>
            <a:r>
              <a:rPr lang="en-US" b="1" dirty="0"/>
              <a:t>Origin:</a:t>
            </a:r>
            <a:r>
              <a:rPr lang="en-US" dirty="0"/>
              <a:t> U.S. commercial radio in the early 1920s</a:t>
            </a:r>
          </a:p>
          <a:p>
            <a:pPr>
              <a:buFont typeface="Arial" panose="020B0604020202020204" pitchFamily="34" charset="0"/>
              <a:buChar char="•"/>
            </a:pPr>
            <a:r>
              <a:rPr lang="en-US" b="1" dirty="0"/>
              <a:t>Explanation:</a:t>
            </a:r>
            <a:r>
              <a:rPr lang="en-US" dirty="0"/>
              <a:t> This model emerged as radio stations realized they could offer free content to listeners and generate revenue by selling advertising slots. It's now widely used in digital media, including social platforms, podcasts, and online news.</a:t>
            </a:r>
          </a:p>
          <a:p>
            <a:r>
              <a:rPr lang="en-US" b="1" dirty="0"/>
              <a:t>Platform Business Models</a:t>
            </a:r>
            <a:endParaRPr lang="en-US" dirty="0"/>
          </a:p>
          <a:p>
            <a:pPr>
              <a:buFont typeface="Arial" panose="020B0604020202020204" pitchFamily="34" charset="0"/>
              <a:buChar char="•"/>
            </a:pPr>
            <a:r>
              <a:rPr lang="en-US" b="1" dirty="0"/>
              <a:t>Origin:</a:t>
            </a:r>
            <a:r>
              <a:rPr lang="en-US" dirty="0"/>
              <a:t> Auction houses like Sotheby’s (1744) and Christies (1766)</a:t>
            </a:r>
          </a:p>
          <a:p>
            <a:pPr>
              <a:buFont typeface="Arial" panose="020B0604020202020204" pitchFamily="34" charset="0"/>
              <a:buChar char="•"/>
            </a:pPr>
            <a:r>
              <a:rPr lang="en-US" b="1" dirty="0"/>
              <a:t>Explanation:</a:t>
            </a:r>
            <a:r>
              <a:rPr lang="en-US" dirty="0"/>
              <a:t> Platform businesses connect multiple parties to create value. Auction houses served as the early examples, where buyers and sellers could meet. Today, platforms like eBay, Uber, and Airbnb follow this model.</a:t>
            </a:r>
          </a:p>
          <a:p>
            <a:r>
              <a:rPr lang="en-US" b="1" dirty="0"/>
              <a:t>Shared-Ownership Models</a:t>
            </a:r>
            <a:endParaRPr lang="en-US" dirty="0"/>
          </a:p>
          <a:p>
            <a:pPr>
              <a:buFont typeface="Arial" panose="020B0604020202020204" pitchFamily="34" charset="0"/>
              <a:buChar char="•"/>
            </a:pPr>
            <a:r>
              <a:rPr lang="en-US" b="1" dirty="0"/>
              <a:t>Origin:</a:t>
            </a:r>
            <a:r>
              <a:rPr lang="en-US" dirty="0"/>
              <a:t> Real estate timeshares in the 1960s</a:t>
            </a:r>
          </a:p>
          <a:p>
            <a:pPr>
              <a:buFont typeface="Arial" panose="020B0604020202020204" pitchFamily="34" charset="0"/>
              <a:buChar char="•"/>
            </a:pPr>
            <a:r>
              <a:rPr lang="en-US" b="1" dirty="0"/>
              <a:t>Explanation:</a:t>
            </a:r>
            <a:r>
              <a:rPr lang="en-US" dirty="0"/>
              <a:t> Shared-ownership allows individuals to co-own a product or service. Examples today include Airbnb (shared living spaces), Zipcar (shared cars), and </a:t>
            </a:r>
            <a:r>
              <a:rPr lang="en-US" dirty="0" err="1"/>
              <a:t>Netjets</a:t>
            </a:r>
            <a:r>
              <a:rPr lang="en-US" dirty="0"/>
              <a:t> (fractional jet ownership).</a:t>
            </a:r>
          </a:p>
          <a:p>
            <a:r>
              <a:rPr lang="en-US" b="1" dirty="0"/>
              <a:t>Franchising</a:t>
            </a:r>
            <a:endParaRPr lang="en-US" dirty="0"/>
          </a:p>
          <a:p>
            <a:pPr>
              <a:buFont typeface="Arial" panose="020B0604020202020204" pitchFamily="34" charset="0"/>
              <a:buChar char="•"/>
            </a:pPr>
            <a:r>
              <a:rPr lang="en-US" b="1" dirty="0"/>
              <a:t>Origin:</a:t>
            </a:r>
            <a:r>
              <a:rPr lang="en-US" dirty="0"/>
              <a:t> Singer Sewing Machine Company’s global network of franchised dealers in the 1880s</a:t>
            </a:r>
          </a:p>
          <a:p>
            <a:pPr>
              <a:buFont typeface="Arial" panose="020B0604020202020204" pitchFamily="34" charset="0"/>
              <a:buChar char="•"/>
            </a:pPr>
            <a:r>
              <a:rPr lang="en-US" b="1" dirty="0"/>
              <a:t>Explanation:</a:t>
            </a:r>
            <a:r>
              <a:rPr lang="en-US" dirty="0"/>
              <a:t> Franchising allows a business to expand rapidly by licensing its brand and operational model to independent operators. McDonald's and Subway are classic examples.</a:t>
            </a:r>
          </a:p>
          <a:p>
            <a:r>
              <a:rPr lang="en-US" b="1" dirty="0"/>
              <a:t>Consumer Cooperatives</a:t>
            </a:r>
            <a:endParaRPr lang="en-US" dirty="0"/>
          </a:p>
          <a:p>
            <a:pPr>
              <a:buFont typeface="Arial" panose="020B0604020202020204" pitchFamily="34" charset="0"/>
              <a:buChar char="•"/>
            </a:pPr>
            <a:r>
              <a:rPr lang="en-US" b="1" dirty="0"/>
              <a:t>Origin:</a:t>
            </a:r>
            <a:r>
              <a:rPr lang="en-US" dirty="0"/>
              <a:t> The Rochdale Society of Equitable Pioneers in 1844</a:t>
            </a:r>
          </a:p>
          <a:p>
            <a:pPr>
              <a:buFont typeface="Arial" panose="020B0604020202020204" pitchFamily="34" charset="0"/>
              <a:buChar char="•"/>
            </a:pPr>
            <a:r>
              <a:rPr lang="en-US" b="1" dirty="0"/>
              <a:t>Explanation:</a:t>
            </a:r>
            <a:r>
              <a:rPr lang="en-US" dirty="0"/>
              <a:t> Cooperatives are businesses owned and run by the consumers themselves. The Rochdale Society is one of the earliest examples, and today we see modern co-ops like REI.</a:t>
            </a:r>
          </a:p>
          <a:p>
            <a:r>
              <a:rPr lang="en-US" b="1" dirty="0"/>
              <a:t>Microfinance</a:t>
            </a:r>
            <a:endParaRPr lang="en-US" dirty="0"/>
          </a:p>
          <a:p>
            <a:pPr>
              <a:buFont typeface="Arial" panose="020B0604020202020204" pitchFamily="34" charset="0"/>
              <a:buChar char="•"/>
            </a:pPr>
            <a:r>
              <a:rPr lang="en-US" b="1" dirty="0"/>
              <a:t>Origin:</a:t>
            </a:r>
            <a:r>
              <a:rPr lang="en-US" dirty="0"/>
              <a:t> Grameen Bank, founded by Muhammad Yunus in the 1970s</a:t>
            </a:r>
          </a:p>
          <a:p>
            <a:pPr>
              <a:buFont typeface="Arial" panose="020B0604020202020204" pitchFamily="34" charset="0"/>
              <a:buChar char="•"/>
            </a:pPr>
            <a:r>
              <a:rPr lang="en-US" b="1" dirty="0"/>
              <a:t>Explanation:</a:t>
            </a:r>
            <a:r>
              <a:rPr lang="en-US" dirty="0"/>
              <a:t> Microfinance provides small loans to individuals in poverty to start or expand small businesses. The Grameen Bank helped spark this model, which has grown worldwide.</a:t>
            </a:r>
          </a:p>
          <a:p>
            <a:r>
              <a:rPr lang="en-US" b="1" dirty="0"/>
              <a:t>Tied Products (Razor-and-Blades Model)</a:t>
            </a:r>
            <a:endParaRPr lang="en-US" dirty="0"/>
          </a:p>
          <a:p>
            <a:pPr>
              <a:buFont typeface="Arial" panose="020B0604020202020204" pitchFamily="34" charset="0"/>
              <a:buChar char="•"/>
            </a:pPr>
            <a:r>
              <a:rPr lang="en-US" b="1" dirty="0"/>
              <a:t>Origin:</a:t>
            </a:r>
            <a:r>
              <a:rPr lang="en-US" dirty="0"/>
              <a:t> Introduced by Gillette’s competitors in 1910</a:t>
            </a:r>
          </a:p>
          <a:p>
            <a:pPr>
              <a:buFont typeface="Arial" panose="020B0604020202020204" pitchFamily="34" charset="0"/>
              <a:buChar char="•"/>
            </a:pPr>
            <a:r>
              <a:rPr lang="en-US" b="1" dirty="0"/>
              <a:t>Explanation:</a:t>
            </a:r>
            <a:r>
              <a:rPr lang="en-US" dirty="0"/>
              <a:t> The model involves selling a durable product (razor) at a low price and generating ongoing revenue by selling related consumable products (blades). It's used today by companies like printers (cheap printers, expensive ink).</a:t>
            </a:r>
          </a:p>
          <a:p>
            <a:r>
              <a:rPr lang="en-US" b="1" dirty="0"/>
              <a:t>Mail Order</a:t>
            </a:r>
            <a:endParaRPr lang="en-US" dirty="0"/>
          </a:p>
          <a:p>
            <a:pPr>
              <a:buFont typeface="Arial" panose="020B0604020202020204" pitchFamily="34" charset="0"/>
              <a:buChar char="•"/>
            </a:pPr>
            <a:r>
              <a:rPr lang="en-US" b="1" dirty="0"/>
              <a:t>Origin:</a:t>
            </a:r>
            <a:r>
              <a:rPr lang="en-US" dirty="0"/>
              <a:t> Montgomery Ward in 1872</a:t>
            </a:r>
          </a:p>
          <a:p>
            <a:pPr>
              <a:buFont typeface="Arial" panose="020B0604020202020204" pitchFamily="34" charset="0"/>
              <a:buChar char="•"/>
            </a:pPr>
            <a:r>
              <a:rPr lang="en-US" b="1" dirty="0"/>
              <a:t>Explanation:</a:t>
            </a:r>
            <a:r>
              <a:rPr lang="en-US" dirty="0"/>
              <a:t> The mail-order model allows businesses to sell products through catalogs and deliver them via mail. This model evolved into e-commerce, with companies like Amazon.</a:t>
            </a:r>
          </a:p>
          <a:p>
            <a:endParaRPr lang="en-GB" dirty="0"/>
          </a:p>
        </p:txBody>
      </p:sp>
      <p:sp>
        <p:nvSpPr>
          <p:cNvPr id="4" name="Slide Number Placeholder 3"/>
          <p:cNvSpPr>
            <a:spLocks noGrp="1"/>
          </p:cNvSpPr>
          <p:nvPr>
            <p:ph type="sldNum" sz="quarter" idx="5"/>
          </p:nvPr>
        </p:nvSpPr>
        <p:spPr/>
        <p:txBody>
          <a:bodyPr/>
          <a:lstStyle/>
          <a:p>
            <a:fld id="{0685DB5A-010B-4DE3-AF5E-9E2D59F1E588}" type="slidenum">
              <a:rPr lang="en-GB" smtClean="0"/>
              <a:t>9</a:t>
            </a:fld>
            <a:endParaRPr lang="en-GB"/>
          </a:p>
        </p:txBody>
      </p:sp>
    </p:spTree>
    <p:extLst>
      <p:ext uri="{BB962C8B-B14F-4D97-AF65-F5344CB8AC3E}">
        <p14:creationId xmlns:p14="http://schemas.microsoft.com/office/powerpoint/2010/main" val="3449100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Porter’s Generic Strategies is a framework developed by Michael E. Porter in 1980 to help businesses gain a competitive advantage in their respective industries. The framework outlines three primary strategies—Cost Leadership, Differentiation, and Focus—along with an additional focus on competitive advantage as the central driver behind business success. Below is an overview of the framework, including the source of competitive advantage for each strategy:</a:t>
            </a:r>
          </a:p>
          <a:p>
            <a:r>
              <a:rPr lang="en-US" b="1" dirty="0"/>
              <a:t>1. Cost Leadership Strategy</a:t>
            </a:r>
          </a:p>
          <a:p>
            <a:r>
              <a:rPr lang="en-US" dirty="0"/>
              <a:t>The </a:t>
            </a:r>
            <a:r>
              <a:rPr lang="en-US" b="1" dirty="0"/>
              <a:t>Cost Leadership</a:t>
            </a:r>
            <a:r>
              <a:rPr lang="en-US" dirty="0"/>
              <a:t> strategy focuses on becoming the lowest-cost producer in an industry. Companies using this strategy aim to reduce their operating costs through economies of scale, efficient production techniques, and cost-saving innovations. The goal is to offer products or services at the lowest possible price while maintaining acceptable quality.</a:t>
            </a:r>
          </a:p>
          <a:p>
            <a:r>
              <a:rPr lang="en-US" b="1" dirty="0"/>
              <a:t>Source of Competitive Advantage:</a:t>
            </a:r>
          </a:p>
          <a:p>
            <a:pPr>
              <a:buFont typeface="Arial" panose="020B0604020202020204" pitchFamily="34" charset="0"/>
              <a:buChar char="•"/>
            </a:pPr>
            <a:r>
              <a:rPr lang="en-US" b="1" dirty="0"/>
              <a:t>Cost Efficiency:</a:t>
            </a:r>
            <a:r>
              <a:rPr lang="en-US" dirty="0"/>
              <a:t> The primary source of competitive advantage is the ability to produce goods or services at a lower cost than competitors, which allows the company to either charge lower prices or maintain higher profit margins.</a:t>
            </a:r>
          </a:p>
          <a:p>
            <a:pPr>
              <a:buFont typeface="Arial" panose="020B0604020202020204" pitchFamily="34" charset="0"/>
              <a:buChar char="•"/>
            </a:pPr>
            <a:r>
              <a:rPr lang="en-US" b="1" dirty="0"/>
              <a:t>Economies of Scale:</a:t>
            </a:r>
            <a:r>
              <a:rPr lang="en-US" dirty="0"/>
              <a:t> Larger production volumes lead to a reduction in cost per unit. Companies that achieve economies of scale can spread their fixed costs over a large number of units, reducing the overall cost structure.</a:t>
            </a:r>
          </a:p>
          <a:p>
            <a:pPr>
              <a:buFont typeface="Arial" panose="020B0604020202020204" pitchFamily="34" charset="0"/>
              <a:buChar char="•"/>
            </a:pPr>
            <a:r>
              <a:rPr lang="en-US" b="1" dirty="0"/>
              <a:t>Efficient Operations:</a:t>
            </a:r>
            <a:r>
              <a:rPr lang="en-US" dirty="0"/>
              <a:t> Streamlined processes and the use of technology and automation can reduce waste and operational costs.</a:t>
            </a:r>
          </a:p>
          <a:p>
            <a:r>
              <a:rPr lang="en-US" b="1" dirty="0"/>
              <a:t>2. Differentiation Strategy</a:t>
            </a:r>
          </a:p>
          <a:p>
            <a:r>
              <a:rPr lang="en-US" dirty="0"/>
              <a:t>The </a:t>
            </a:r>
            <a:r>
              <a:rPr lang="en-US" b="1" dirty="0"/>
              <a:t>Differentiation</a:t>
            </a:r>
            <a:r>
              <a:rPr lang="en-US" dirty="0"/>
              <a:t> strategy involves offering unique products or services that are perceived by customers as superior or distinct in some way from those offered by competitors. This could involve superior quality, features, customer service, brand image, or technological innovation. The aim is to create a competitive advantage through uniqueness rather than cost.</a:t>
            </a:r>
          </a:p>
          <a:p>
            <a:r>
              <a:rPr lang="en-US" b="1" dirty="0"/>
              <a:t>Source of Competitive Advantage:</a:t>
            </a:r>
          </a:p>
          <a:p>
            <a:pPr>
              <a:buFont typeface="Arial" panose="020B0604020202020204" pitchFamily="34" charset="0"/>
              <a:buChar char="•"/>
            </a:pPr>
            <a:r>
              <a:rPr lang="en-US" b="1" dirty="0"/>
              <a:t>Perceived Value:</a:t>
            </a:r>
            <a:r>
              <a:rPr lang="en-US" dirty="0"/>
              <a:t> The key to success in differentiation is creating products that customers perceive as valuable, unique, or premium. This can justify charging higher prices compared to competitors.</a:t>
            </a:r>
          </a:p>
          <a:p>
            <a:pPr>
              <a:buFont typeface="Arial" panose="020B0604020202020204" pitchFamily="34" charset="0"/>
              <a:buChar char="•"/>
            </a:pPr>
            <a:r>
              <a:rPr lang="en-US" b="1" dirty="0"/>
              <a:t>Innovation and Branding:</a:t>
            </a:r>
            <a:r>
              <a:rPr lang="en-US" dirty="0"/>
              <a:t> Innovation in design, technology, or customer experience can create a strong differentiation advantage. Strong branding further reinforces the uniqueness of the product.</a:t>
            </a:r>
          </a:p>
          <a:p>
            <a:pPr>
              <a:buFont typeface="Arial" panose="020B0604020202020204" pitchFamily="34" charset="0"/>
              <a:buChar char="•"/>
            </a:pPr>
            <a:r>
              <a:rPr lang="en-US" b="1" dirty="0"/>
              <a:t>Customer Loyalty:</a:t>
            </a:r>
            <a:r>
              <a:rPr lang="en-US" dirty="0"/>
              <a:t> Differentiation can lead to strong brand loyalty, where customers prefer a company’s product even if it costs more. This loyalty can help companies maintain premium pricing.</a:t>
            </a:r>
          </a:p>
          <a:p>
            <a:r>
              <a:rPr lang="en-US" b="1" dirty="0"/>
              <a:t>3. Focus Strategy</a:t>
            </a:r>
          </a:p>
          <a:p>
            <a:r>
              <a:rPr lang="en-US" dirty="0"/>
              <a:t>The </a:t>
            </a:r>
            <a:r>
              <a:rPr lang="en-US" b="1" dirty="0"/>
              <a:t>Focus</a:t>
            </a:r>
            <a:r>
              <a:rPr lang="en-US" dirty="0"/>
              <a:t> strategy involves concentrating on a particular market segment or niche rather than targeting the entire market. Companies employing this strategy may either focus on cost leadership (cost focus) or differentiation (differentiation focus) within the chosen niche. The idea is to serve the specific needs of the niche market better than competitors who may target a broader audience.</a:t>
            </a:r>
          </a:p>
          <a:p>
            <a:r>
              <a:rPr lang="en-US" b="1" dirty="0"/>
              <a:t>Source of Competitive Advantage:</a:t>
            </a:r>
          </a:p>
          <a:p>
            <a:pPr>
              <a:buFont typeface="Arial" panose="020B0604020202020204" pitchFamily="34" charset="0"/>
              <a:buChar char="•"/>
            </a:pPr>
            <a:r>
              <a:rPr lang="en-US" b="1" dirty="0"/>
              <a:t>Specialized Knowledge:</a:t>
            </a:r>
            <a:r>
              <a:rPr lang="en-US" dirty="0"/>
              <a:t> Firms using a focus strategy often have deep expertise in the niche market, allowing them to better understand and meet the unique needs of the segment.</a:t>
            </a:r>
          </a:p>
          <a:p>
            <a:pPr>
              <a:buFont typeface="Arial" panose="020B0604020202020204" pitchFamily="34" charset="0"/>
              <a:buChar char="•"/>
            </a:pPr>
            <a:r>
              <a:rPr lang="en-US" b="1" dirty="0"/>
              <a:t>Targeted Marketing:</a:t>
            </a:r>
            <a:r>
              <a:rPr lang="en-US" dirty="0"/>
              <a:t> By focusing on a narrow segment, businesses can tailor their products, services, and marketing efforts to precisely meet the needs of that group, improving customer satisfaction and loyalty.</a:t>
            </a:r>
          </a:p>
          <a:p>
            <a:pPr>
              <a:buFont typeface="Arial" panose="020B0604020202020204" pitchFamily="34" charset="0"/>
              <a:buChar char="•"/>
            </a:pPr>
            <a:r>
              <a:rPr lang="en-US" b="1" dirty="0"/>
              <a:t>Cost or Differentiation within Niche:</a:t>
            </a:r>
            <a:r>
              <a:rPr lang="en-US" dirty="0"/>
              <a:t> Companies can either pursue cost leadership or differentiation, but only within the specific niche, allowing them to outperform competitors in that area. Cost-focused firms can dominate niche markets by being the low-cost producer, while differentiation-focused firms can create unique offerings for the niche market.</a:t>
            </a:r>
          </a:p>
          <a:p>
            <a:r>
              <a:rPr lang="en-US" b="1" dirty="0"/>
              <a:t>4. Competitive Advantage</a:t>
            </a:r>
          </a:p>
          <a:p>
            <a:r>
              <a:rPr lang="en-US" dirty="0"/>
              <a:t>The </a:t>
            </a:r>
            <a:r>
              <a:rPr lang="en-US" b="1" dirty="0"/>
              <a:t>source of competitive advantage</a:t>
            </a:r>
            <a:r>
              <a:rPr lang="en-US" dirty="0"/>
              <a:t> in Porter’s framework is the ability to perform activities in a way that competitors cannot replicate or easily imitate. Competitive advantage arises when a company has resources, capabilities, or business processes that enable it to outperform competitors consistently. In Porter’s model, competitive advantage is grounded in two dimensions:</a:t>
            </a:r>
          </a:p>
          <a:p>
            <a:pPr>
              <a:buFont typeface="Arial" panose="020B0604020202020204" pitchFamily="34" charset="0"/>
              <a:buChar char="•"/>
            </a:pPr>
            <a:r>
              <a:rPr lang="en-US" b="1" dirty="0"/>
              <a:t>Cost Advantage:</a:t>
            </a:r>
            <a:r>
              <a:rPr lang="en-US" dirty="0"/>
              <a:t> Achieved through cost leadership, where a company has the lowest cost of operation in the industry.</a:t>
            </a:r>
          </a:p>
          <a:p>
            <a:pPr>
              <a:buFont typeface="Arial" panose="020B0604020202020204" pitchFamily="34" charset="0"/>
              <a:buChar char="•"/>
            </a:pPr>
            <a:r>
              <a:rPr lang="en-US" b="1" dirty="0"/>
              <a:t>Differentiation Advantage:</a:t>
            </a:r>
            <a:r>
              <a:rPr lang="en-US" dirty="0"/>
              <a:t> Achieved through differentiation, where a company’s products or services are perceived as superior, allowing it to command a premium price.</a:t>
            </a:r>
            <a:endParaRPr lang="en-US" b="1" dirty="0"/>
          </a:p>
          <a:p>
            <a:r>
              <a:rPr lang="en-US" dirty="0"/>
              <a:t>Porter's Generic Strategies provide a strategic blueprint for companies to gain a competitive edge. Whether through cost leadership, differentiation, or focus, the central tenet is understanding the </a:t>
            </a:r>
            <a:r>
              <a:rPr lang="en-US" b="1" dirty="0"/>
              <a:t>source of competitive advantage</a:t>
            </a:r>
            <a:r>
              <a:rPr lang="en-US" dirty="0"/>
              <a:t>—whether it's through cost efficiency, unique offerings, or market specialization. Firms need to carefully assess their internal capabilities, market conditions, and customer preferences to decide which strategy to pursue for long-term success. Balancing these strategies effectively can lead to strong market positioning and sustained profitability.</a:t>
            </a:r>
          </a:p>
          <a:p>
            <a:endParaRPr lang="en-GB" dirty="0"/>
          </a:p>
        </p:txBody>
      </p:sp>
      <p:sp>
        <p:nvSpPr>
          <p:cNvPr id="4" name="Slide Number Placeholder 3"/>
          <p:cNvSpPr>
            <a:spLocks noGrp="1"/>
          </p:cNvSpPr>
          <p:nvPr>
            <p:ph type="sldNum" sz="quarter" idx="5"/>
          </p:nvPr>
        </p:nvSpPr>
        <p:spPr/>
        <p:txBody>
          <a:bodyPr/>
          <a:lstStyle/>
          <a:p>
            <a:fld id="{0685DB5A-010B-4DE3-AF5E-9E2D59F1E588}" type="slidenum">
              <a:rPr lang="en-GB" smtClean="0"/>
              <a:t>11</a:t>
            </a:fld>
            <a:endParaRPr lang="en-GB"/>
          </a:p>
        </p:txBody>
      </p:sp>
    </p:spTree>
    <p:extLst>
      <p:ext uri="{BB962C8B-B14F-4D97-AF65-F5344CB8AC3E}">
        <p14:creationId xmlns:p14="http://schemas.microsoft.com/office/powerpoint/2010/main" val="384123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Cost Leadership</a:t>
            </a:r>
            <a:r>
              <a:rPr lang="en-US" dirty="0"/>
              <a:t> and </a:t>
            </a:r>
            <a:r>
              <a:rPr lang="en-US" b="1" dirty="0"/>
              <a:t>Differentiation</a:t>
            </a:r>
            <a:r>
              <a:rPr lang="en-US" dirty="0"/>
              <a:t> strategies are two of the primary approaches outlined in Porter's Generic Strategies framework. Both strategies aim to achieve a competitive advantage but do so through different means. Below are the features of each strategy:</a:t>
            </a:r>
          </a:p>
          <a:p>
            <a:r>
              <a:rPr lang="en-US" dirty="0"/>
              <a:t>The </a:t>
            </a:r>
            <a:r>
              <a:rPr lang="en-US" b="1" dirty="0"/>
              <a:t>Cost Leadership</a:t>
            </a:r>
            <a:r>
              <a:rPr lang="en-US" dirty="0"/>
              <a:t> strategy is focused on achieving the lowest cost of production and offering products or services at a competitive price while maintaining acceptable quality. This strategy is particularly effective in industries with price-sensitive customers and where cost efficiency is a key driver of success.</a:t>
            </a:r>
          </a:p>
          <a:p>
            <a:r>
              <a:rPr lang="en-US" b="1" dirty="0"/>
              <a:t>Key Features of Cost Leadership:</a:t>
            </a:r>
          </a:p>
          <a:p>
            <a:pPr>
              <a:buFont typeface="+mj-lt"/>
              <a:buAutoNum type="arabicPeriod"/>
            </a:pPr>
            <a:r>
              <a:rPr lang="en-US" b="1" dirty="0"/>
              <a:t>Efficiency in Operations: </a:t>
            </a:r>
            <a:r>
              <a:rPr lang="en-US" dirty="0"/>
              <a:t>Firms use streamlined processes, automation, and economies of scale to reduce costs. This can involve optimizing production, distribution, and supply chain operations.</a:t>
            </a:r>
          </a:p>
          <a:p>
            <a:pPr>
              <a:buFont typeface="+mj-lt"/>
              <a:buAutoNum type="arabicPeriod"/>
            </a:pPr>
            <a:r>
              <a:rPr lang="en-US" b="1" dirty="0"/>
              <a:t>Low-Cost Production</a:t>
            </a:r>
          </a:p>
          <a:p>
            <a:pPr>
              <a:buFont typeface="+mj-lt"/>
              <a:buAutoNum type="arabicPeriod"/>
            </a:pPr>
            <a:r>
              <a:rPr lang="en-US" dirty="0"/>
              <a:t>The focus is on reducing direct and indirect costs at every level of the business. This includes raw material costs, labor, overheads, and production costs.</a:t>
            </a:r>
          </a:p>
          <a:p>
            <a:pPr>
              <a:buFont typeface="+mj-lt"/>
              <a:buAutoNum type="arabicPeriod"/>
            </a:pPr>
            <a:r>
              <a:rPr lang="en-US" b="1" dirty="0"/>
              <a:t>Economies of Scale: </a:t>
            </a:r>
            <a:r>
              <a:rPr lang="en-US" dirty="0"/>
              <a:t>Larger volumes of production allow businesses to spread fixed costs (such as manufacturing or marketing) over a wider number of units, which reduces per-unit costs.</a:t>
            </a:r>
          </a:p>
          <a:p>
            <a:pPr>
              <a:buFont typeface="+mj-lt"/>
              <a:buAutoNum type="arabicPeriod"/>
            </a:pPr>
            <a:r>
              <a:rPr lang="en-US" b="1" dirty="0"/>
              <a:t>Standardized Products: </a:t>
            </a:r>
            <a:r>
              <a:rPr lang="en-US" dirty="0"/>
              <a:t>Often, cost leaders offer standardized products with fewer options or variations to reduce complexity and cost. The goal is mass production, which results in savings.</a:t>
            </a:r>
          </a:p>
          <a:p>
            <a:pPr>
              <a:buFont typeface="+mj-lt"/>
              <a:buAutoNum type="arabicPeriod"/>
            </a:pPr>
            <a:r>
              <a:rPr lang="en-US" b="1" dirty="0"/>
              <a:t>Cost-Control Culture: </a:t>
            </a:r>
            <a:r>
              <a:rPr lang="en-US" dirty="0"/>
              <a:t>Companies adopting this strategy often develop a culture of cost control, where every department and employee is focused on minimizing costs.</a:t>
            </a:r>
          </a:p>
          <a:p>
            <a:pPr>
              <a:buFont typeface="+mj-lt"/>
              <a:buAutoNum type="arabicPeriod"/>
            </a:pPr>
            <a:r>
              <a:rPr lang="en-US" b="1" dirty="0"/>
              <a:t>Price Competitiveness: </a:t>
            </a:r>
            <a:r>
              <a:rPr lang="en-US" dirty="0"/>
              <a:t>By having the lowest cost base, businesses can offer their products or services at competitive prices, often leading to higher market share in price-sensitive segments.</a:t>
            </a:r>
          </a:p>
          <a:p>
            <a:pPr>
              <a:buFont typeface="+mj-lt"/>
              <a:buAutoNum type="arabicPeriod"/>
            </a:pPr>
            <a:r>
              <a:rPr lang="en-US" b="1" dirty="0"/>
              <a:t>Strong Supplier Relationships: </a:t>
            </a:r>
            <a:r>
              <a:rPr lang="en-US" dirty="0"/>
              <a:t>Cost leaders often negotiate better terms with suppliers, benefiting from bulk purchasing and long-term agreements to reduce input costs.</a:t>
            </a:r>
          </a:p>
          <a:p>
            <a:pPr>
              <a:buFont typeface="+mj-lt"/>
              <a:buAutoNum type="arabicPeriod"/>
            </a:pPr>
            <a:r>
              <a:rPr lang="en-US" b="1" dirty="0"/>
              <a:t>Limited Differentiation: </a:t>
            </a:r>
            <a:r>
              <a:rPr lang="en-US" dirty="0"/>
              <a:t>Since the main focus is on price, cost leaders usually offer products that are comparable to competitors but without extra features or premium elements.</a:t>
            </a:r>
          </a:p>
          <a:p>
            <a:r>
              <a:rPr lang="en-US" b="1" dirty="0"/>
              <a:t>Risks of Cost Leadership:</a:t>
            </a:r>
          </a:p>
          <a:p>
            <a:pPr>
              <a:buFont typeface="Arial" panose="020B0604020202020204" pitchFamily="34" charset="0"/>
              <a:buChar char="•"/>
            </a:pPr>
            <a:r>
              <a:rPr lang="en-US" b="1" dirty="0"/>
              <a:t>Cost-cutting too much</a:t>
            </a:r>
            <a:r>
              <a:rPr lang="en-US" dirty="0"/>
              <a:t> can affect product quality, which may harm the brand.</a:t>
            </a:r>
          </a:p>
          <a:p>
            <a:pPr>
              <a:buFont typeface="Arial" panose="020B0604020202020204" pitchFamily="34" charset="0"/>
              <a:buChar char="•"/>
            </a:pPr>
            <a:r>
              <a:rPr lang="en-US" dirty="0"/>
              <a:t>Competitors can mimic cost-cutting methods or lower their prices.</a:t>
            </a:r>
          </a:p>
          <a:p>
            <a:pPr>
              <a:buFont typeface="Arial" panose="020B0604020202020204" pitchFamily="34" charset="0"/>
              <a:buChar char="•"/>
            </a:pPr>
            <a:r>
              <a:rPr lang="en-US" dirty="0"/>
              <a:t>Dependence on volume can be risky if demand falls.</a:t>
            </a:r>
          </a:p>
          <a:p>
            <a:r>
              <a:rPr lang="en-US" dirty="0"/>
              <a:t>The </a:t>
            </a:r>
            <a:r>
              <a:rPr lang="en-US" b="1" dirty="0"/>
              <a:t>Differentiation</a:t>
            </a:r>
            <a:r>
              <a:rPr lang="en-US" dirty="0"/>
              <a:t> strategy focuses on offering unique products or services that are valued by customers and perceived as distinct from competitors’ offerings. The goal is to create a competitive advantage by making a product or service more attractive through various factors other than price.</a:t>
            </a:r>
          </a:p>
          <a:p>
            <a:r>
              <a:rPr lang="en-US" b="1" dirty="0"/>
              <a:t>Key Features of Differentiation:</a:t>
            </a:r>
          </a:p>
          <a:p>
            <a:pPr>
              <a:buFont typeface="+mj-lt"/>
              <a:buAutoNum type="arabicPeriod"/>
            </a:pPr>
            <a:r>
              <a:rPr lang="en-US" b="1" dirty="0"/>
              <a:t>Unique Product/Service Features: </a:t>
            </a:r>
            <a:r>
              <a:rPr lang="en-US" dirty="0"/>
              <a:t>The company focuses on offering something different—whether it's product features, design, technology, or additional services—that distinguishes it from competitors.</a:t>
            </a:r>
          </a:p>
          <a:p>
            <a:pPr>
              <a:buFont typeface="+mj-lt"/>
              <a:buAutoNum type="arabicPeriod"/>
            </a:pPr>
            <a:r>
              <a:rPr lang="en-US" b="1" dirty="0"/>
              <a:t>Innovation: </a:t>
            </a:r>
            <a:r>
              <a:rPr lang="en-US" dirty="0"/>
              <a:t>Differentiators often rely on innovation to create a unique position in the market. This could be through new technologies, creative design, or continuous product development.</a:t>
            </a:r>
          </a:p>
          <a:p>
            <a:pPr>
              <a:buFont typeface="+mj-lt"/>
              <a:buAutoNum type="arabicPeriod"/>
            </a:pPr>
            <a:r>
              <a:rPr lang="en-US" b="1" dirty="0"/>
              <a:t>Branding and Reputation: </a:t>
            </a:r>
            <a:r>
              <a:rPr lang="en-US" dirty="0"/>
              <a:t>Strong branding is key to differentiation. Companies invest in building a brand image that communicates quality, prestige, or uniqueness, leading to customer loyalty.</a:t>
            </a:r>
          </a:p>
          <a:p>
            <a:pPr>
              <a:buFont typeface="+mj-lt"/>
              <a:buAutoNum type="arabicPeriod"/>
            </a:pPr>
            <a:r>
              <a:rPr lang="en-US" b="1" dirty="0"/>
              <a:t>Customer Perception: </a:t>
            </a:r>
            <a:r>
              <a:rPr lang="en-US" dirty="0"/>
              <a:t>Differentiation is often built on the perception of superior quality, value, or experience. Customers are willing to pay a premium for products they believe offer something special.</a:t>
            </a:r>
          </a:p>
          <a:p>
            <a:pPr>
              <a:buFont typeface="+mj-lt"/>
              <a:buAutoNum type="arabicPeriod"/>
            </a:pPr>
            <a:r>
              <a:rPr lang="en-US" b="1" dirty="0"/>
              <a:t>Premium Pricing: </a:t>
            </a:r>
            <a:r>
              <a:rPr lang="en-US" dirty="0"/>
              <a:t>Since differentiated products are unique, they can often be sold at higher prices, allowing businesses to achieve higher margins compared to competitors offering standard products.</a:t>
            </a:r>
          </a:p>
          <a:p>
            <a:pPr>
              <a:buFont typeface="+mj-lt"/>
              <a:buAutoNum type="arabicPeriod"/>
            </a:pPr>
            <a:r>
              <a:rPr lang="en-US" b="1" dirty="0"/>
              <a:t>High-Quality Standards: </a:t>
            </a:r>
            <a:r>
              <a:rPr lang="en-US" dirty="0"/>
              <a:t>Differentiators often emphasize superior quality in their products or services, ensuring they meet higher-than-average standards in design, performance, or customer service.</a:t>
            </a:r>
          </a:p>
          <a:p>
            <a:pPr>
              <a:buFont typeface="+mj-lt"/>
              <a:buAutoNum type="arabicPeriod"/>
            </a:pPr>
            <a:r>
              <a:rPr lang="en-US" b="1" dirty="0"/>
              <a:t>Customer Service: </a:t>
            </a:r>
            <a:r>
              <a:rPr lang="en-US" dirty="0"/>
              <a:t>Exceptional customer service and support are often part of a differentiation strategy. Providing after-sales service, warranties, or personalized attention can make a product stand out.</a:t>
            </a:r>
          </a:p>
          <a:p>
            <a:pPr>
              <a:buFont typeface="+mj-lt"/>
              <a:buAutoNum type="arabicPeriod"/>
            </a:pPr>
            <a:r>
              <a:rPr lang="en-US" b="1" dirty="0"/>
              <a:t>Focus on Niche Markets: </a:t>
            </a:r>
            <a:r>
              <a:rPr lang="en-US" dirty="0"/>
              <a:t>Some firms use differentiation to cater to specific market segments, offering customized products or services that meet the unique needs of these groups.</a:t>
            </a:r>
          </a:p>
          <a:p>
            <a:r>
              <a:rPr lang="en-US" b="1" dirty="0"/>
              <a:t>Risks of Differentiation:</a:t>
            </a:r>
          </a:p>
          <a:p>
            <a:pPr>
              <a:buFont typeface="Arial" panose="020B0604020202020204" pitchFamily="34" charset="0"/>
              <a:buChar char="•"/>
            </a:pPr>
            <a:r>
              <a:rPr lang="en-US" b="1" dirty="0"/>
              <a:t>High Costs:</a:t>
            </a:r>
            <a:r>
              <a:rPr lang="en-US" dirty="0"/>
              <a:t> Investment in innovation, high-quality materials, and branding can lead to increased production and marketing costs.</a:t>
            </a:r>
          </a:p>
          <a:p>
            <a:pPr>
              <a:buFont typeface="Arial" panose="020B0604020202020204" pitchFamily="34" charset="0"/>
              <a:buChar char="•"/>
            </a:pPr>
            <a:r>
              <a:rPr lang="en-US" b="1" dirty="0"/>
              <a:t>Imitation by Competitors:</a:t>
            </a:r>
            <a:r>
              <a:rPr lang="en-US" dirty="0"/>
              <a:t> If the differentiation is not protected (e.g., through patents or trademarks), competitors can copy the features and offer similar products.</a:t>
            </a:r>
          </a:p>
          <a:p>
            <a:pPr>
              <a:buFont typeface="Arial" panose="020B0604020202020204" pitchFamily="34" charset="0"/>
              <a:buChar char="•"/>
            </a:pPr>
            <a:r>
              <a:rPr lang="en-US" b="1" dirty="0"/>
              <a:t>Narrow Market Appeal:</a:t>
            </a:r>
            <a:r>
              <a:rPr lang="en-US" dirty="0"/>
              <a:t> If the unique features are too niche, they may not appeal to the broader market, limiting sales volume.</a:t>
            </a:r>
          </a:p>
          <a:p>
            <a:pPr>
              <a:buFont typeface="Arial" panose="020B0604020202020204" pitchFamily="34" charset="0"/>
              <a:buChar char="•"/>
            </a:pPr>
            <a:endParaRPr lang="en-US" dirty="0"/>
          </a:p>
          <a:p>
            <a:endParaRPr lang="en-GB" dirty="0"/>
          </a:p>
        </p:txBody>
      </p:sp>
      <p:sp>
        <p:nvSpPr>
          <p:cNvPr id="4" name="Slide Number Placeholder 3"/>
          <p:cNvSpPr>
            <a:spLocks noGrp="1"/>
          </p:cNvSpPr>
          <p:nvPr>
            <p:ph type="sldNum" sz="quarter" idx="5"/>
          </p:nvPr>
        </p:nvSpPr>
        <p:spPr/>
        <p:txBody>
          <a:bodyPr/>
          <a:lstStyle/>
          <a:p>
            <a:fld id="{0685DB5A-010B-4DE3-AF5E-9E2D59F1E588}" type="slidenum">
              <a:rPr lang="en-GB" smtClean="0"/>
              <a:t>12</a:t>
            </a:fld>
            <a:endParaRPr lang="en-GB"/>
          </a:p>
        </p:txBody>
      </p:sp>
    </p:spTree>
    <p:extLst>
      <p:ext uri="{BB962C8B-B14F-4D97-AF65-F5344CB8AC3E}">
        <p14:creationId xmlns:p14="http://schemas.microsoft.com/office/powerpoint/2010/main" val="1414773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Economies of Scale</a:t>
            </a:r>
            <a:r>
              <a:rPr lang="en-US" dirty="0"/>
              <a:t> refer to the cost advantages that a firm experiences when it increases the scale of production. As a company produces more units of a good or service, the average cost of production typically decreases due to the spreading of fixed costs over more units and other factors like specialization and bulk purchasing.</a:t>
            </a:r>
          </a:p>
          <a:p>
            <a:r>
              <a:rPr lang="en-US" dirty="0"/>
              <a:t>In the context of a </a:t>
            </a:r>
            <a:r>
              <a:rPr lang="en-US" b="1" dirty="0"/>
              <a:t>long-run cost curve</a:t>
            </a:r>
            <a:r>
              <a:rPr lang="en-US" dirty="0"/>
              <a:t>, the relationship between economies of scale and the cost structure of a firm is illustrated.</a:t>
            </a:r>
          </a:p>
          <a:p>
            <a:r>
              <a:rPr lang="en-US" b="1" dirty="0"/>
              <a:t>Understanding Economies of Scale</a:t>
            </a:r>
          </a:p>
          <a:p>
            <a:r>
              <a:rPr lang="en-US" b="1" dirty="0"/>
              <a:t>Economies of Scale</a:t>
            </a:r>
            <a:r>
              <a:rPr lang="en-US" dirty="0"/>
              <a:t> occur when increasing production results in a decrease in the cost per unit of output. There are several factors contributing to economies of scale:</a:t>
            </a:r>
          </a:p>
          <a:p>
            <a:pPr>
              <a:buFont typeface="Arial" panose="020B0604020202020204" pitchFamily="34" charset="0"/>
              <a:buChar char="•"/>
            </a:pPr>
            <a:r>
              <a:rPr lang="en-US" b="1" dirty="0"/>
              <a:t>Technical Factors:</a:t>
            </a:r>
            <a:r>
              <a:rPr lang="en-US" dirty="0"/>
              <a:t> Increased production allows for more efficient use of equipment, facilities, and labor.</a:t>
            </a:r>
          </a:p>
          <a:p>
            <a:pPr>
              <a:buFont typeface="Arial" panose="020B0604020202020204" pitchFamily="34" charset="0"/>
              <a:buChar char="•"/>
            </a:pPr>
            <a:r>
              <a:rPr lang="en-US" b="1" dirty="0"/>
              <a:t>Managerial Specialization:</a:t>
            </a:r>
            <a:r>
              <a:rPr lang="en-US" dirty="0"/>
              <a:t> As firms grow, they can hire specialized managers or workers who can operate more efficiently.</a:t>
            </a:r>
          </a:p>
          <a:p>
            <a:pPr>
              <a:buFont typeface="Arial" panose="020B0604020202020204" pitchFamily="34" charset="0"/>
              <a:buChar char="•"/>
            </a:pPr>
            <a:r>
              <a:rPr lang="en-US" b="1" dirty="0"/>
              <a:t>Bulk Purchasing:</a:t>
            </a:r>
            <a:r>
              <a:rPr lang="en-US" dirty="0"/>
              <a:t> Larger firms can negotiate lower input costs through bulk purchasing of raw materials or components.</a:t>
            </a:r>
          </a:p>
          <a:p>
            <a:pPr>
              <a:buFont typeface="Arial" panose="020B0604020202020204" pitchFamily="34" charset="0"/>
              <a:buChar char="•"/>
            </a:pPr>
            <a:r>
              <a:rPr lang="en-US" b="1" dirty="0"/>
              <a:t>Financial Economies:</a:t>
            </a:r>
            <a:r>
              <a:rPr lang="en-US" dirty="0"/>
              <a:t> Bigger firms can access cheaper financing due to their scale and reduced risk profile.</a:t>
            </a:r>
          </a:p>
          <a:p>
            <a:pPr>
              <a:buFont typeface="Arial" panose="020B0604020202020204" pitchFamily="34" charset="0"/>
              <a:buChar char="•"/>
            </a:pPr>
            <a:r>
              <a:rPr lang="en-US" b="1" dirty="0"/>
              <a:t>Marketing Economies:</a:t>
            </a:r>
            <a:r>
              <a:rPr lang="en-US" dirty="0"/>
              <a:t> Firms can spread advertising costs over a larger output, reducing the cost per unit of marketing.</a:t>
            </a:r>
          </a:p>
          <a:p>
            <a:r>
              <a:rPr lang="en-US" b="1" dirty="0"/>
              <a:t>The Long-Run Cost Curve</a:t>
            </a:r>
          </a:p>
          <a:p>
            <a:r>
              <a:rPr lang="en-US" dirty="0"/>
              <a:t>The </a:t>
            </a:r>
            <a:r>
              <a:rPr lang="en-US" b="1" dirty="0"/>
              <a:t>long-run cost curve</a:t>
            </a:r>
            <a:r>
              <a:rPr lang="en-US" dirty="0"/>
              <a:t> represents the lowest possible cost at which a firm can produce a given quantity of output when it has the flexibility to vary all of its inputs (i.e., it is not constrained by fixed resources like in the short-run). In the long run, a company can adjust all its factors of production (labor, capital, etc.), unlike in the short run, where some inputs are fixed.</a:t>
            </a:r>
          </a:p>
          <a:p>
            <a:r>
              <a:rPr lang="en-US" dirty="0"/>
              <a:t>The long-run cost curve is typically </a:t>
            </a:r>
            <a:r>
              <a:rPr lang="en-US" b="1" dirty="0"/>
              <a:t>U-shaped</a:t>
            </a:r>
            <a:r>
              <a:rPr lang="en-US" dirty="0"/>
              <a:t>, reflecting both economies and diseconomies of scale:</a:t>
            </a:r>
          </a:p>
          <a:p>
            <a:pPr>
              <a:buFont typeface="+mj-lt"/>
              <a:buAutoNum type="arabicPeriod"/>
            </a:pPr>
            <a:r>
              <a:rPr lang="en-US" b="1" dirty="0"/>
              <a:t>Decreasing Costs (Economies of Scale): </a:t>
            </a:r>
            <a:r>
              <a:rPr lang="en-US" dirty="0"/>
              <a:t>As output increases, the firm enjoys lower average costs. This is due to factors such as more efficient use of resources, technological improvements, or the spreading of fixed costs over a larger number of units. This section of the curve slopes downward.</a:t>
            </a:r>
          </a:p>
          <a:p>
            <a:pPr>
              <a:buFont typeface="+mj-lt"/>
              <a:buAutoNum type="arabicPeriod"/>
            </a:pPr>
            <a:r>
              <a:rPr lang="en-US" b="1" dirty="0"/>
              <a:t>Constant Costs (Constant Returns to Scale): </a:t>
            </a:r>
            <a:r>
              <a:rPr lang="en-US" dirty="0"/>
              <a:t>After a certain point, the firm may reach a stage where increasing production doesn’t significantly affect the cost per unit. At this stage, the firm is experiencing constant returns to scale—doubling the inputs results in a doubling of output, with no change in per-unit cost. The curve becomes flat during this period.</a:t>
            </a:r>
          </a:p>
          <a:p>
            <a:pPr>
              <a:buFont typeface="+mj-lt"/>
              <a:buAutoNum type="arabicPeriod"/>
            </a:pPr>
            <a:r>
              <a:rPr lang="en-US" b="1" dirty="0"/>
              <a:t>Increasing Costs (Diseconomies of Scale): </a:t>
            </a:r>
            <a:r>
              <a:rPr lang="en-US" dirty="0"/>
              <a:t>Eventually, as the firm grows too large, it may encounter </a:t>
            </a:r>
            <a:r>
              <a:rPr lang="en-US" b="1" dirty="0"/>
              <a:t>diseconomies of scale</a:t>
            </a:r>
            <a:r>
              <a:rPr lang="en-US" dirty="0"/>
              <a:t>—increasing costs as production rises. This can happen due to factors such as management inefficiencies, overcrowding, or logistical difficulties. The long-run cost curve slopes upward during this stage.</a:t>
            </a:r>
          </a:p>
          <a:p>
            <a:pPr>
              <a:buFont typeface="+mj-lt"/>
              <a:buNone/>
            </a:pPr>
            <a:endParaRPr lang="en-US" dirty="0"/>
          </a:p>
          <a:p>
            <a:r>
              <a:rPr lang="en-US" b="1" dirty="0"/>
              <a:t>Key Phases of the Long-Run Cost Curve</a:t>
            </a:r>
          </a:p>
          <a:p>
            <a:pPr>
              <a:buFont typeface="Arial" panose="020B0604020202020204" pitchFamily="34" charset="0"/>
              <a:buChar char="•"/>
            </a:pPr>
            <a:r>
              <a:rPr lang="en-US" b="1" dirty="0"/>
              <a:t>Stage 1: Economies of Scale (Decreasing Average Cost)</a:t>
            </a:r>
            <a:endParaRPr lang="en-US" dirty="0"/>
          </a:p>
          <a:p>
            <a:pPr marL="742950" lvl="1" indent="-285750">
              <a:buFont typeface="Arial" panose="020B0604020202020204" pitchFamily="34" charset="0"/>
              <a:buChar char="•"/>
            </a:pPr>
            <a:r>
              <a:rPr lang="en-US" dirty="0"/>
              <a:t>At the initial stages of production, a firm can reduce its average cost significantly as output increases. This is because fixed costs (such as building or machinery) are spread across a larger number of units, and operational efficiencies (like bulk buying or technological improvements) kick in.</a:t>
            </a:r>
          </a:p>
          <a:p>
            <a:pPr marL="742950" lvl="1" indent="-285750">
              <a:buFont typeface="Arial" panose="020B0604020202020204" pitchFamily="34" charset="0"/>
              <a:buChar char="•"/>
            </a:pPr>
            <a:r>
              <a:rPr lang="en-US" b="1" dirty="0"/>
              <a:t>Key Characteristics:</a:t>
            </a:r>
            <a:endParaRPr lang="en-US" dirty="0"/>
          </a:p>
          <a:p>
            <a:pPr marL="1143000" lvl="2" indent="-228600">
              <a:buFont typeface="Arial" panose="020B0604020202020204" pitchFamily="34" charset="0"/>
              <a:buChar char="•"/>
            </a:pPr>
            <a:r>
              <a:rPr lang="en-US" dirty="0"/>
              <a:t>Efficient use of resources.</a:t>
            </a:r>
          </a:p>
          <a:p>
            <a:pPr marL="1143000" lvl="2" indent="-228600">
              <a:buFont typeface="Arial" panose="020B0604020202020204" pitchFamily="34" charset="0"/>
              <a:buChar char="•"/>
            </a:pPr>
            <a:r>
              <a:rPr lang="en-US" dirty="0"/>
              <a:t>Increasing production leads to lower cost per unit.</a:t>
            </a:r>
          </a:p>
          <a:p>
            <a:pPr marL="1143000" lvl="2" indent="-228600">
              <a:buFont typeface="Arial" panose="020B0604020202020204" pitchFamily="34" charset="0"/>
              <a:buChar char="•"/>
            </a:pPr>
            <a:r>
              <a:rPr lang="en-US" dirty="0"/>
              <a:t>Technological advancements and specialization contribute to lower costs.</a:t>
            </a:r>
          </a:p>
          <a:p>
            <a:pPr marL="1143000" lvl="2" indent="-228600">
              <a:buFont typeface="Arial" panose="020B0604020202020204" pitchFamily="34" charset="0"/>
              <a:buChar char="•"/>
            </a:pPr>
            <a:endParaRPr lang="en-US" dirty="0"/>
          </a:p>
          <a:p>
            <a:pPr>
              <a:buFont typeface="Arial" panose="020B0604020202020204" pitchFamily="34" charset="0"/>
              <a:buChar char="•"/>
            </a:pPr>
            <a:r>
              <a:rPr lang="en-US" b="1" dirty="0"/>
              <a:t>Stage 2: Constant Returns to Scale (Flat Average Cost)</a:t>
            </a:r>
            <a:endParaRPr lang="en-US" dirty="0"/>
          </a:p>
          <a:p>
            <a:pPr marL="742950" lvl="1" indent="-285750">
              <a:buFont typeface="Arial" panose="020B0604020202020204" pitchFamily="34" charset="0"/>
              <a:buChar char="•"/>
            </a:pPr>
            <a:r>
              <a:rPr lang="en-US" dirty="0"/>
              <a:t>After a certain point, the firm might reach a level of output where further increases in production do not change the per-unit cost. This is the stage of </a:t>
            </a:r>
            <a:r>
              <a:rPr lang="en-US" b="1" dirty="0"/>
              <a:t>constant returns to scale</a:t>
            </a:r>
            <a:r>
              <a:rPr lang="en-US" dirty="0"/>
              <a:t>—where doubling inputs results in a doubling of output, and average costs remain constant.</a:t>
            </a:r>
          </a:p>
          <a:p>
            <a:pPr marL="742950" lvl="1" indent="-285750">
              <a:buFont typeface="Arial" panose="020B0604020202020204" pitchFamily="34" charset="0"/>
              <a:buChar char="•"/>
            </a:pPr>
            <a:r>
              <a:rPr lang="en-US" b="1" dirty="0"/>
              <a:t>Key Characteristics:</a:t>
            </a:r>
            <a:endParaRPr lang="en-US" dirty="0"/>
          </a:p>
          <a:p>
            <a:pPr marL="1143000" lvl="2" indent="-228600">
              <a:buFont typeface="Arial" panose="020B0604020202020204" pitchFamily="34" charset="0"/>
              <a:buChar char="•"/>
            </a:pPr>
            <a:r>
              <a:rPr lang="en-US" dirty="0"/>
              <a:t>No change in cost per unit as output increases.</a:t>
            </a:r>
          </a:p>
          <a:p>
            <a:pPr marL="1143000" lvl="2" indent="-228600">
              <a:buFont typeface="Arial" panose="020B0604020202020204" pitchFamily="34" charset="0"/>
              <a:buChar char="•"/>
            </a:pPr>
            <a:r>
              <a:rPr lang="en-US" dirty="0"/>
              <a:t>The firm has reached optimal capacity for its resources and infrastructure.</a:t>
            </a:r>
          </a:p>
          <a:p>
            <a:pPr marL="1143000" lvl="2" indent="-228600">
              <a:buFont typeface="Arial" panose="020B0604020202020204" pitchFamily="34" charset="0"/>
              <a:buChar char="•"/>
            </a:pPr>
            <a:endParaRPr lang="en-US" dirty="0"/>
          </a:p>
          <a:p>
            <a:pPr>
              <a:buFont typeface="Arial" panose="020B0604020202020204" pitchFamily="34" charset="0"/>
              <a:buChar char="•"/>
            </a:pPr>
            <a:r>
              <a:rPr lang="en-US" b="1" dirty="0"/>
              <a:t>Stage 3: Diseconomies of Scale (Increasing Average Cost)</a:t>
            </a:r>
            <a:endParaRPr lang="en-US" dirty="0"/>
          </a:p>
          <a:p>
            <a:pPr marL="742950" lvl="1" indent="-285750">
              <a:buFont typeface="Arial" panose="020B0604020202020204" pitchFamily="34" charset="0"/>
              <a:buChar char="•"/>
            </a:pPr>
            <a:r>
              <a:rPr lang="en-US" dirty="0"/>
              <a:t>As production continues to rise beyond a certain point, a firm may encounter </a:t>
            </a:r>
            <a:r>
              <a:rPr lang="en-US" b="1" dirty="0"/>
              <a:t>diseconomies of scale</a:t>
            </a:r>
            <a:r>
              <a:rPr lang="en-US" dirty="0"/>
              <a:t>, where average costs begin to rise again. This happens due to factors such as poor management coordination, inefficiencies in communication, and logistical issues that arise as the firm becomes larger.</a:t>
            </a:r>
          </a:p>
          <a:p>
            <a:pPr marL="742950" lvl="1" indent="-285750">
              <a:buFont typeface="Arial" panose="020B0604020202020204" pitchFamily="34" charset="0"/>
              <a:buChar char="•"/>
            </a:pPr>
            <a:r>
              <a:rPr lang="en-US" b="1" dirty="0"/>
              <a:t>Key Characteristics:</a:t>
            </a:r>
            <a:endParaRPr lang="en-US" dirty="0"/>
          </a:p>
          <a:p>
            <a:pPr marL="1143000" lvl="2" indent="-228600">
              <a:buFont typeface="Arial" panose="020B0604020202020204" pitchFamily="34" charset="0"/>
              <a:buChar char="•"/>
            </a:pPr>
            <a:r>
              <a:rPr lang="en-US" dirty="0"/>
              <a:t>Increased complexity in operations, leading to inefficiency.</a:t>
            </a:r>
          </a:p>
          <a:p>
            <a:pPr marL="1143000" lvl="2" indent="-228600">
              <a:buFont typeface="Arial" panose="020B0604020202020204" pitchFamily="34" charset="0"/>
              <a:buChar char="•"/>
            </a:pPr>
            <a:r>
              <a:rPr lang="en-US" dirty="0"/>
              <a:t>Management challenges, including communication breakdowns or control issues.</a:t>
            </a:r>
          </a:p>
          <a:p>
            <a:pPr marL="1143000" lvl="2" indent="-228600">
              <a:buFont typeface="Arial" panose="020B0604020202020204" pitchFamily="34" charset="0"/>
              <a:buChar char="•"/>
            </a:pPr>
            <a:r>
              <a:rPr lang="en-US" dirty="0"/>
              <a:t>Overcrowding or lack of flexibility in the production process.</a:t>
            </a:r>
          </a:p>
          <a:p>
            <a:r>
              <a:rPr lang="en-US" b="1" dirty="0"/>
              <a:t>4: Graphing the Long-Run Cost Curve</a:t>
            </a:r>
          </a:p>
          <a:p>
            <a:r>
              <a:rPr lang="en-US" dirty="0"/>
              <a:t>The long-run cost curve typically looks like a </a:t>
            </a:r>
            <a:r>
              <a:rPr lang="en-US" b="1" dirty="0"/>
              <a:t>U-shape</a:t>
            </a:r>
            <a:r>
              <a:rPr lang="en-US" dirty="0"/>
              <a:t>. Here's how it works:</a:t>
            </a:r>
          </a:p>
          <a:p>
            <a:pPr>
              <a:buFont typeface="Arial" panose="020B0604020202020204" pitchFamily="34" charset="0"/>
              <a:buChar char="•"/>
            </a:pPr>
            <a:r>
              <a:rPr lang="en-US" dirty="0"/>
              <a:t>The </a:t>
            </a:r>
            <a:r>
              <a:rPr lang="en-US" b="1" dirty="0"/>
              <a:t>left portion</a:t>
            </a:r>
            <a:r>
              <a:rPr lang="en-US" dirty="0"/>
              <a:t> of the curve is downward-sloping, representing economies of scale, where average costs decrease as output increases.</a:t>
            </a:r>
          </a:p>
          <a:p>
            <a:pPr>
              <a:buFont typeface="Arial" panose="020B0604020202020204" pitchFamily="34" charset="0"/>
              <a:buChar char="•"/>
            </a:pPr>
            <a:r>
              <a:rPr lang="en-US" dirty="0"/>
              <a:t>The </a:t>
            </a:r>
            <a:r>
              <a:rPr lang="en-US" b="1" dirty="0"/>
              <a:t>middle portion</a:t>
            </a:r>
            <a:r>
              <a:rPr lang="en-US" dirty="0"/>
              <a:t> of the curve is flat, indicating constant returns to scale, where output increases without any change in average costs.</a:t>
            </a:r>
          </a:p>
          <a:p>
            <a:pPr>
              <a:buFont typeface="Arial" panose="020B0604020202020204" pitchFamily="34" charset="0"/>
              <a:buChar char="•"/>
            </a:pPr>
            <a:r>
              <a:rPr lang="en-US" dirty="0"/>
              <a:t>The </a:t>
            </a:r>
            <a:r>
              <a:rPr lang="en-US" b="1" dirty="0"/>
              <a:t>right portion</a:t>
            </a:r>
            <a:r>
              <a:rPr lang="en-US" dirty="0"/>
              <a:t> of the curve slopes upward, representing diseconomies of scale, where further increases in output lead to higher average costs.</a:t>
            </a:r>
          </a:p>
          <a:p>
            <a:pPr>
              <a:buFont typeface="Arial" panose="020B0604020202020204" pitchFamily="34" charset="0"/>
              <a:buChar char="•"/>
            </a:pPr>
            <a:r>
              <a:rPr lang="en-US" b="1" dirty="0"/>
              <a:t>Left side of the curve</a:t>
            </a:r>
            <a:r>
              <a:rPr lang="en-US" dirty="0"/>
              <a:t> (decreasing): Represents economies of </a:t>
            </a:r>
            <a:r>
              <a:rPr lang="en-US" dirty="0" err="1"/>
              <a:t>scale.</a:t>
            </a:r>
            <a:r>
              <a:rPr lang="en-US" b="1" dirty="0" err="1"/>
              <a:t>Flat</a:t>
            </a:r>
            <a:r>
              <a:rPr lang="en-US" b="1" dirty="0"/>
              <a:t> middle</a:t>
            </a:r>
            <a:r>
              <a:rPr lang="en-US" dirty="0"/>
              <a:t>: Represents constant returns to </a:t>
            </a:r>
            <a:r>
              <a:rPr lang="en-US" dirty="0" err="1"/>
              <a:t>scale.</a:t>
            </a:r>
            <a:r>
              <a:rPr lang="en-US" b="1" dirty="0" err="1"/>
              <a:t>Right</a:t>
            </a:r>
            <a:r>
              <a:rPr lang="en-US" b="1" dirty="0"/>
              <a:t> side of the curve</a:t>
            </a:r>
            <a:r>
              <a:rPr lang="en-US" dirty="0"/>
              <a:t> (increasing): Represents diseconomies of scale.</a:t>
            </a:r>
          </a:p>
          <a:p>
            <a:pPr>
              <a:buFont typeface="Arial" panose="020B0604020202020204" pitchFamily="34" charset="0"/>
              <a:buChar char="•"/>
            </a:pPr>
            <a:endParaRPr lang="en-US" dirty="0"/>
          </a:p>
          <a:p>
            <a:r>
              <a:rPr lang="en-US" b="1" dirty="0"/>
              <a:t>Implications for Firms</a:t>
            </a:r>
          </a:p>
          <a:p>
            <a:pPr>
              <a:buFont typeface="Arial" panose="020B0604020202020204" pitchFamily="34" charset="0"/>
              <a:buNone/>
            </a:pPr>
            <a:r>
              <a:rPr lang="en-US" b="1" dirty="0"/>
              <a:t>Firms experiencing economies of scale</a:t>
            </a:r>
            <a:r>
              <a:rPr lang="en-US" dirty="0"/>
              <a:t> will aim to expand their production as much as possible to take advantage of the declining average costs.</a:t>
            </a:r>
          </a:p>
          <a:p>
            <a:pPr>
              <a:buFont typeface="Arial" panose="020B0604020202020204" pitchFamily="34" charset="0"/>
              <a:buNone/>
            </a:pPr>
            <a:r>
              <a:rPr lang="en-US" b="1" dirty="0"/>
              <a:t>Firms at constant returns to scale</a:t>
            </a:r>
            <a:r>
              <a:rPr lang="en-US" dirty="0"/>
              <a:t> will focus on optimizing their operations, as any additional production will not lead to lower costs.</a:t>
            </a:r>
          </a:p>
          <a:p>
            <a:pPr>
              <a:buFont typeface="Arial" panose="020B0604020202020204" pitchFamily="34" charset="0"/>
              <a:buNone/>
            </a:pPr>
            <a:r>
              <a:rPr lang="en-US" b="1" dirty="0"/>
              <a:t>Firms experiencing diseconomies of scale</a:t>
            </a:r>
            <a:r>
              <a:rPr lang="en-US" dirty="0"/>
              <a:t> should reconsider their growth strategy, as expanding further might reduce profitability by increasing per-unit costs.</a:t>
            </a:r>
          </a:p>
          <a:p>
            <a:pPr>
              <a:buFont typeface="Arial" panose="020B0604020202020204" pitchFamily="34" charset="0"/>
              <a:buNone/>
            </a:pPr>
            <a:r>
              <a:rPr lang="en-US" dirty="0"/>
              <a:t>The </a:t>
            </a:r>
            <a:r>
              <a:rPr lang="en-US" b="1" dirty="0"/>
              <a:t>long-run cost curve</a:t>
            </a:r>
            <a:r>
              <a:rPr lang="en-US" dirty="0"/>
              <a:t> and the concept of </a:t>
            </a:r>
            <a:r>
              <a:rPr lang="en-US" b="1" dirty="0"/>
              <a:t>economies of scale</a:t>
            </a:r>
            <a:r>
              <a:rPr lang="en-US" dirty="0"/>
              <a:t> illustrate how firms can lower their average costs by expanding production and taking advantage of technological, operational, and managerial efficiencies. However, beyond a certain point, diseconomies of scale may set in, and further growth may lead to higher average costs. Understanding the long-run cost curve helps businesses make informed decisions about optimal production levels, cost management, and growth strategies.</a:t>
            </a:r>
          </a:p>
          <a:p>
            <a:pPr>
              <a:buFont typeface="+mj-lt"/>
              <a:buAutoNum type="arabicPeriod"/>
            </a:pPr>
            <a:endParaRPr lang="en-US" dirty="0"/>
          </a:p>
          <a:p>
            <a:endParaRPr lang="en-GB" dirty="0"/>
          </a:p>
        </p:txBody>
      </p:sp>
      <p:sp>
        <p:nvSpPr>
          <p:cNvPr id="4" name="Slide Number Placeholder 3"/>
          <p:cNvSpPr>
            <a:spLocks noGrp="1"/>
          </p:cNvSpPr>
          <p:nvPr>
            <p:ph type="sldNum" sz="quarter" idx="5"/>
          </p:nvPr>
        </p:nvSpPr>
        <p:spPr/>
        <p:txBody>
          <a:bodyPr/>
          <a:lstStyle/>
          <a:p>
            <a:fld id="{0685DB5A-010B-4DE3-AF5E-9E2D59F1E588}" type="slidenum">
              <a:rPr lang="en-GB" smtClean="0"/>
              <a:t>13</a:t>
            </a:fld>
            <a:endParaRPr lang="en-GB"/>
          </a:p>
        </p:txBody>
      </p:sp>
    </p:spTree>
    <p:extLst>
      <p:ext uri="{BB962C8B-B14F-4D97-AF65-F5344CB8AC3E}">
        <p14:creationId xmlns:p14="http://schemas.microsoft.com/office/powerpoint/2010/main" val="1403757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Experience Curve</a:t>
            </a:r>
            <a:r>
              <a:rPr lang="en-US" dirty="0"/>
              <a:t> concept, which was later formalized by </a:t>
            </a:r>
            <a:r>
              <a:rPr lang="en-US" b="1" dirty="0"/>
              <a:t>Boston Consulting Group</a:t>
            </a:r>
            <a:r>
              <a:rPr lang="en-US" dirty="0"/>
              <a:t> in the 1960s, is rooted in the idea that the more a company produces a particular product, the lower the per-unit cost becomes over time. This reduction in cost is largely due to accumulated experience, process improvements, learning effects, and economies of scale.</a:t>
            </a:r>
          </a:p>
          <a:p>
            <a:r>
              <a:rPr lang="en-US" dirty="0"/>
              <a:t>The </a:t>
            </a:r>
            <a:r>
              <a:rPr lang="en-US" b="1" dirty="0"/>
              <a:t>Ford Model T</a:t>
            </a:r>
            <a:r>
              <a:rPr lang="en-US" dirty="0"/>
              <a:t> (1909–1920) is one of the most famous examples of a product that benefited significantly from the experience curve. The development of the Model T by </a:t>
            </a:r>
            <a:r>
              <a:rPr lang="en-US" b="1" dirty="0"/>
              <a:t>Ford Motor Company</a:t>
            </a:r>
            <a:r>
              <a:rPr lang="en-US" dirty="0"/>
              <a:t> revolutionized manufacturing, lowering production costs dramatically as production volumes increased.</a:t>
            </a:r>
          </a:p>
          <a:p>
            <a:r>
              <a:rPr lang="en-US" dirty="0"/>
              <a:t>Here’s an overview of how the </a:t>
            </a:r>
            <a:r>
              <a:rPr lang="en-US" b="1" dirty="0"/>
              <a:t>Experience Curve</a:t>
            </a:r>
            <a:r>
              <a:rPr lang="en-US" dirty="0"/>
              <a:t> applied to the Ford Model T between 1909 and 1920:</a:t>
            </a:r>
          </a:p>
          <a:p>
            <a:r>
              <a:rPr lang="en-US" b="1" dirty="0"/>
              <a:t>The Ford Model T and Its Impact on the Automotive Industry (1909–1920)</a:t>
            </a:r>
          </a:p>
          <a:p>
            <a:r>
              <a:rPr lang="en-US" dirty="0"/>
              <a:t>When Ford launched the </a:t>
            </a:r>
            <a:r>
              <a:rPr lang="en-US" b="1" dirty="0"/>
              <a:t>Model T</a:t>
            </a:r>
            <a:r>
              <a:rPr lang="en-US" dirty="0"/>
              <a:t> in 1908, it was a game-changer in the automobile industry. Prior to the Model T, automobiles were expensive luxury items, often handcrafted and sold in limited quantities. Ford’s goal was to make the car affordable for the average American, and he did so through a strategy of mass production.</a:t>
            </a:r>
          </a:p>
          <a:p>
            <a:r>
              <a:rPr lang="en-US" dirty="0"/>
              <a:t>Ford's key innovation was the </a:t>
            </a:r>
            <a:r>
              <a:rPr lang="en-US" b="1" dirty="0"/>
              <a:t>assembly line</a:t>
            </a:r>
            <a:r>
              <a:rPr lang="en-US" dirty="0"/>
              <a:t>, which allowed the company to produce cars more efficiently and in much larger volumes. The </a:t>
            </a:r>
            <a:r>
              <a:rPr lang="en-US" b="1" dirty="0"/>
              <a:t>Model T</a:t>
            </a:r>
            <a:r>
              <a:rPr lang="en-US" dirty="0"/>
              <a:t> became incredibly popular due to its affordability, durability, and simplicity, and it was produced in vast quantities from 1909 to 1927.</a:t>
            </a:r>
          </a:p>
          <a:p>
            <a:r>
              <a:rPr lang="en-US" b="1" dirty="0"/>
              <a:t>The Experience Curve and Its Application to the Model T</a:t>
            </a:r>
          </a:p>
          <a:p>
            <a:r>
              <a:rPr lang="en-US" dirty="0"/>
              <a:t>The </a:t>
            </a:r>
            <a:r>
              <a:rPr lang="en-US" b="1" dirty="0"/>
              <a:t>Experience Curve</a:t>
            </a:r>
            <a:r>
              <a:rPr lang="en-US" dirty="0"/>
              <a:t> describes the phenomenon where a company’s cost per unit decreases as it gains more experience in producing a particular product. The idea is that the more times an activity is performed, the better an organization becomes at performing it, leading to efficiencies and reduced costs.</a:t>
            </a:r>
          </a:p>
          <a:p>
            <a:r>
              <a:rPr lang="en-US" dirty="0"/>
              <a:t>For Ford’s Model T, the experience curve was evident in the following ways:</a:t>
            </a:r>
          </a:p>
          <a:p>
            <a:pPr>
              <a:buFont typeface="Arial" panose="020B0604020202020204" pitchFamily="34" charset="0"/>
              <a:buChar char="•"/>
            </a:pPr>
            <a:r>
              <a:rPr lang="en-US" b="1" dirty="0"/>
              <a:t>Learning Effects:</a:t>
            </a:r>
            <a:r>
              <a:rPr lang="en-US" dirty="0"/>
              <a:t> As Ford's workers and managers gained more experience with the assembly process, they discovered ways to streamline production, reduce waste, and improve the quality of the cars.</a:t>
            </a:r>
          </a:p>
          <a:p>
            <a:pPr>
              <a:buFont typeface="Arial" panose="020B0604020202020204" pitchFamily="34" charset="0"/>
              <a:buChar char="•"/>
            </a:pPr>
            <a:r>
              <a:rPr lang="en-US" b="1" dirty="0"/>
              <a:t>Process Improvements:</a:t>
            </a:r>
            <a:r>
              <a:rPr lang="en-US" dirty="0"/>
              <a:t> The introduction of the </a:t>
            </a:r>
            <a:r>
              <a:rPr lang="en-US" b="1" dirty="0"/>
              <a:t>moving assembly line</a:t>
            </a:r>
            <a:r>
              <a:rPr lang="en-US" dirty="0"/>
              <a:t> in 1913 played a central role in Ford’s cost reductions. This system allowed the workers to specialize in specific tasks and dramatically cut down the time required to produce each car.</a:t>
            </a:r>
          </a:p>
          <a:p>
            <a:pPr>
              <a:buFont typeface="Arial" panose="020B0604020202020204" pitchFamily="34" charset="0"/>
              <a:buChar char="•"/>
            </a:pPr>
            <a:r>
              <a:rPr lang="en-US" b="1" dirty="0"/>
              <a:t>Standardization:</a:t>
            </a:r>
            <a:r>
              <a:rPr lang="en-US" dirty="0"/>
              <a:t> The </a:t>
            </a:r>
            <a:r>
              <a:rPr lang="en-US" b="1" dirty="0"/>
              <a:t>Model T</a:t>
            </a:r>
            <a:r>
              <a:rPr lang="en-US" dirty="0"/>
              <a:t> was a simple, standardized vehicle, which allowed Ford to use interchangeable parts and keep manufacturing costs low. By using the same parts across all vehicles, Ford achieved greater efficiency in assembly and parts supply.</a:t>
            </a:r>
          </a:p>
          <a:p>
            <a:r>
              <a:rPr lang="en-US" b="1" dirty="0"/>
              <a:t>Key Metrics: Production Time and Costs</a:t>
            </a:r>
          </a:p>
          <a:p>
            <a:r>
              <a:rPr lang="en-US" dirty="0"/>
              <a:t>Ford’s implementation of the </a:t>
            </a:r>
            <a:r>
              <a:rPr lang="en-US" b="1" dirty="0"/>
              <a:t>experience curve</a:t>
            </a:r>
            <a:r>
              <a:rPr lang="en-US" dirty="0"/>
              <a:t> is best demonstrated by the significant reduction in both production time and costs over the decade from 1909 to 1920:</a:t>
            </a:r>
          </a:p>
          <a:p>
            <a:pPr>
              <a:buFont typeface="Arial" panose="020B0604020202020204" pitchFamily="34" charset="0"/>
              <a:buChar char="•"/>
            </a:pPr>
            <a:r>
              <a:rPr lang="en-US" b="1" dirty="0"/>
              <a:t>Reduction in Production Time:</a:t>
            </a:r>
            <a:endParaRPr lang="en-US" dirty="0"/>
          </a:p>
          <a:p>
            <a:pPr marL="742950" lvl="1" indent="-285750">
              <a:buFont typeface="Arial" panose="020B0604020202020204" pitchFamily="34" charset="0"/>
              <a:buChar char="•"/>
            </a:pPr>
            <a:r>
              <a:rPr lang="en-US" dirty="0"/>
              <a:t>In </a:t>
            </a:r>
            <a:r>
              <a:rPr lang="en-US" b="1" dirty="0"/>
              <a:t>1909</a:t>
            </a:r>
            <a:r>
              <a:rPr lang="en-US" dirty="0"/>
              <a:t>, the production time for a </a:t>
            </a:r>
            <a:r>
              <a:rPr lang="en-US" b="1" dirty="0"/>
              <a:t>Model T</a:t>
            </a:r>
            <a:r>
              <a:rPr lang="en-US" dirty="0"/>
              <a:t> was approximately </a:t>
            </a:r>
            <a:r>
              <a:rPr lang="en-US" b="1" dirty="0"/>
              <a:t>12.5 hours</a:t>
            </a:r>
            <a:r>
              <a:rPr lang="en-US" dirty="0"/>
              <a:t>.</a:t>
            </a:r>
          </a:p>
          <a:p>
            <a:pPr marL="742950" lvl="1" indent="-285750">
              <a:buFont typeface="Arial" panose="020B0604020202020204" pitchFamily="34" charset="0"/>
              <a:buChar char="•"/>
            </a:pPr>
            <a:r>
              <a:rPr lang="en-US" dirty="0"/>
              <a:t>By </a:t>
            </a:r>
            <a:r>
              <a:rPr lang="en-US" b="1" dirty="0"/>
              <a:t>1914</a:t>
            </a:r>
            <a:r>
              <a:rPr lang="en-US" dirty="0"/>
              <a:t>, Ford had reduced this production time to around </a:t>
            </a:r>
            <a:r>
              <a:rPr lang="en-US" b="1" dirty="0"/>
              <a:t>93 minutes</a:t>
            </a:r>
            <a:r>
              <a:rPr lang="en-US" dirty="0"/>
              <a:t> per vehicle. This dramatic improvement was made possible by the introduction of the </a:t>
            </a:r>
            <a:r>
              <a:rPr lang="en-US" b="1" dirty="0"/>
              <a:t>moving assembly line</a:t>
            </a:r>
            <a:r>
              <a:rPr lang="en-US" dirty="0"/>
              <a:t>, which improved workflow efficiency and allowed workers to specialize in specific tasks.</a:t>
            </a:r>
          </a:p>
          <a:p>
            <a:pPr>
              <a:buFont typeface="Arial" panose="020B0604020202020204" pitchFamily="34" charset="0"/>
              <a:buChar char="•"/>
            </a:pPr>
            <a:r>
              <a:rPr lang="en-US" b="1" dirty="0"/>
              <a:t>Cost Reduction:</a:t>
            </a:r>
            <a:endParaRPr lang="en-US" dirty="0"/>
          </a:p>
          <a:p>
            <a:pPr marL="742950" lvl="1" indent="-285750">
              <a:buFont typeface="Arial" panose="020B0604020202020204" pitchFamily="34" charset="0"/>
              <a:buChar char="•"/>
            </a:pPr>
            <a:r>
              <a:rPr lang="en-US" dirty="0"/>
              <a:t>In </a:t>
            </a:r>
            <a:r>
              <a:rPr lang="en-US" b="1" dirty="0"/>
              <a:t>1909</a:t>
            </a:r>
            <a:r>
              <a:rPr lang="en-US" dirty="0"/>
              <a:t>, the price of a Model T was approximately </a:t>
            </a:r>
            <a:r>
              <a:rPr lang="en-US" b="1" dirty="0"/>
              <a:t>$850</a:t>
            </a:r>
            <a:r>
              <a:rPr lang="en-US" dirty="0"/>
              <a:t> (a high price for the time).</a:t>
            </a:r>
          </a:p>
          <a:p>
            <a:pPr marL="742950" lvl="1" indent="-285750">
              <a:buFont typeface="Arial" panose="020B0604020202020204" pitchFamily="34" charset="0"/>
              <a:buChar char="•"/>
            </a:pPr>
            <a:r>
              <a:rPr lang="en-US" dirty="0"/>
              <a:t>By </a:t>
            </a:r>
            <a:r>
              <a:rPr lang="en-US" b="1" dirty="0"/>
              <a:t>1920</a:t>
            </a:r>
            <a:r>
              <a:rPr lang="en-US" dirty="0"/>
              <a:t>, the price of the Model T had fallen to about </a:t>
            </a:r>
            <a:r>
              <a:rPr lang="en-US" b="1" dirty="0"/>
              <a:t>$290</a:t>
            </a:r>
            <a:r>
              <a:rPr lang="en-US" dirty="0"/>
              <a:t> due to the significant drop in production costs. This price reduction made the car affordable to a much larger portion of the American public.</a:t>
            </a:r>
          </a:p>
          <a:p>
            <a:r>
              <a:rPr lang="en-US" b="1" dirty="0"/>
              <a:t>The "Doubling Effect" of the Experience Curve</a:t>
            </a:r>
          </a:p>
          <a:p>
            <a:r>
              <a:rPr lang="en-US" dirty="0"/>
              <a:t>Ford’s experience with the Model T is a textbook example of how the experience curve works. For every doubling of cumulative production, Ford was able to reduce its per-unit cost by a fixed percentage—this is known as the </a:t>
            </a:r>
            <a:r>
              <a:rPr lang="en-US" b="1" dirty="0"/>
              <a:t>learning curve effect</a:t>
            </a:r>
            <a:r>
              <a:rPr lang="en-US" dirty="0"/>
              <a:t>.</a:t>
            </a:r>
          </a:p>
          <a:p>
            <a:r>
              <a:rPr lang="en-US" dirty="0"/>
              <a:t>Ford’s cost reduction can be summarized by the fact that, as Ford increased production, the cost of producing a single Model T declined consistently due to:</a:t>
            </a:r>
          </a:p>
          <a:p>
            <a:pPr>
              <a:buFont typeface="Arial" panose="020B0604020202020204" pitchFamily="34" charset="0"/>
              <a:buChar char="•"/>
            </a:pPr>
            <a:r>
              <a:rPr lang="en-US" b="1" dirty="0"/>
              <a:t>Increased Efficiency:</a:t>
            </a:r>
            <a:r>
              <a:rPr lang="en-US" dirty="0"/>
              <a:t> More cars produced meant more experience, leading to improved processes and faster production times.</a:t>
            </a:r>
          </a:p>
          <a:p>
            <a:pPr>
              <a:buFont typeface="Arial" panose="020B0604020202020204" pitchFamily="34" charset="0"/>
              <a:buChar char="•"/>
            </a:pPr>
            <a:r>
              <a:rPr lang="en-US" b="1" dirty="0"/>
              <a:t>Economies of Scale:</a:t>
            </a:r>
            <a:r>
              <a:rPr lang="en-US" dirty="0"/>
              <a:t> As production volumes grew, Ford was able to negotiate better terms with suppliers, reducing the cost of materials and components.</a:t>
            </a:r>
          </a:p>
          <a:p>
            <a:pPr>
              <a:buFont typeface="Arial" panose="020B0604020202020204" pitchFamily="34" charset="0"/>
              <a:buChar char="•"/>
            </a:pPr>
            <a:r>
              <a:rPr lang="en-US" b="1" dirty="0"/>
              <a:t>Technological Improvements:</a:t>
            </a:r>
            <a:r>
              <a:rPr lang="en-US" dirty="0"/>
              <a:t> Over time, new machinery and manufacturing techniques further helped reduce costs and improve production.</a:t>
            </a:r>
          </a:p>
          <a:p>
            <a:r>
              <a:rPr lang="en-US" b="1" dirty="0"/>
              <a:t>The Impact on the Auto Industry and the Broader Economy</a:t>
            </a:r>
          </a:p>
          <a:p>
            <a:r>
              <a:rPr lang="en-US" dirty="0"/>
              <a:t>The </a:t>
            </a:r>
            <a:r>
              <a:rPr lang="en-US" b="1" dirty="0"/>
              <a:t>experience curve effect</a:t>
            </a:r>
            <a:r>
              <a:rPr lang="en-US" dirty="0"/>
              <a:t> that Ford experienced with the Model T didn’t just benefit the company—it had a significant impact on the entire automobile industry and the broader economy:</a:t>
            </a:r>
          </a:p>
          <a:p>
            <a:pPr>
              <a:buFont typeface="Arial" panose="020B0604020202020204" pitchFamily="34" charset="0"/>
              <a:buChar char="•"/>
            </a:pPr>
            <a:r>
              <a:rPr lang="en-US" b="1" dirty="0"/>
              <a:t>Market Expansion:</a:t>
            </a:r>
            <a:r>
              <a:rPr lang="en-US" dirty="0"/>
              <a:t> As Ford lowered the cost of the Model T, it became affordable to a much broader market. In turn, the automotive industry grew rapidly, and cars became a common part of daily life in America.</a:t>
            </a:r>
          </a:p>
          <a:p>
            <a:pPr>
              <a:buFont typeface="Arial" panose="020B0604020202020204" pitchFamily="34" charset="0"/>
              <a:buChar char="•"/>
            </a:pPr>
            <a:r>
              <a:rPr lang="en-US" b="1" dirty="0"/>
              <a:t>Industry Standardization:</a:t>
            </a:r>
            <a:r>
              <a:rPr lang="en-US" dirty="0"/>
              <a:t> Ford’s success with standardized production processes pushed competitors to adopt similar methods, making mass production a standard practice in the manufacturing industry.</a:t>
            </a:r>
          </a:p>
          <a:p>
            <a:pPr>
              <a:buFont typeface="Arial" panose="020B0604020202020204" pitchFamily="34" charset="0"/>
              <a:buChar char="•"/>
            </a:pPr>
            <a:r>
              <a:rPr lang="en-US" b="1" dirty="0"/>
              <a:t>Boost to Other Sectors:</a:t>
            </a:r>
            <a:r>
              <a:rPr lang="en-US" dirty="0"/>
              <a:t> Ford’s innovations in assembly line production also had ripple effects in other industries, including consumer goods and electronics, as companies adopted similar techniques to reduce production costs.</a:t>
            </a:r>
          </a:p>
          <a:p>
            <a:r>
              <a:rPr lang="en-US" b="1" dirty="0"/>
              <a:t>Lessons Learned and Legacy</a:t>
            </a:r>
          </a:p>
          <a:p>
            <a:r>
              <a:rPr lang="en-US" dirty="0"/>
              <a:t>Ford’s experience with the Model T offers key lessons about the importance of the experience curve in business strategy:</a:t>
            </a:r>
          </a:p>
          <a:p>
            <a:pPr>
              <a:buFont typeface="Arial" panose="020B0604020202020204" pitchFamily="34" charset="0"/>
              <a:buChar char="•"/>
            </a:pPr>
            <a:r>
              <a:rPr lang="en-US" b="1" dirty="0"/>
              <a:t>Mass Production is Key to Cost Reduction:</a:t>
            </a:r>
            <a:r>
              <a:rPr lang="en-US" dirty="0"/>
              <a:t> By focusing on mass production and scaling up, Ford was able to dramatically reduce the cost of producing each car.</a:t>
            </a:r>
          </a:p>
          <a:p>
            <a:pPr>
              <a:buFont typeface="Arial" panose="020B0604020202020204" pitchFamily="34" charset="0"/>
              <a:buChar char="•"/>
            </a:pPr>
            <a:r>
              <a:rPr lang="en-US" b="1" dirty="0"/>
              <a:t>Continuous Improvement:</a:t>
            </a:r>
            <a:r>
              <a:rPr lang="en-US" dirty="0"/>
              <a:t> Ford constantly worked to refine and improve its manufacturing processes, ensuring that the company benefited from the experience curve at every stage of production.</a:t>
            </a:r>
          </a:p>
          <a:p>
            <a:pPr>
              <a:buFont typeface="Arial" panose="020B0604020202020204" pitchFamily="34" charset="0"/>
              <a:buChar char="•"/>
            </a:pPr>
            <a:r>
              <a:rPr lang="en-US" b="1" dirty="0"/>
              <a:t>Innovation in Operations:</a:t>
            </a:r>
            <a:r>
              <a:rPr lang="en-US" dirty="0"/>
              <a:t> Ford’s </a:t>
            </a:r>
            <a:r>
              <a:rPr lang="en-US" b="1" dirty="0"/>
              <a:t>assembly line innovation</a:t>
            </a:r>
            <a:r>
              <a:rPr lang="en-US" dirty="0"/>
              <a:t> transformed manufacturing not just for automobiles but for virtually every mass-produced good.</a:t>
            </a:r>
          </a:p>
          <a:p>
            <a:r>
              <a:rPr lang="en-US" dirty="0"/>
              <a:t>The legacy of Ford’s experience with the Model T is still felt today, as mass production, continuous improvement, and economies of scale remain central to manufacturing strategies in industries around the world.</a:t>
            </a:r>
          </a:p>
          <a:p>
            <a:r>
              <a:rPr lang="en-US" dirty="0"/>
              <a:t>The </a:t>
            </a:r>
            <a:r>
              <a:rPr lang="en-US" b="1" dirty="0"/>
              <a:t>Ford Model T</a:t>
            </a:r>
            <a:r>
              <a:rPr lang="en-US" dirty="0"/>
              <a:t> serves as one of the most iconic examples of the </a:t>
            </a:r>
            <a:r>
              <a:rPr lang="en-US" b="1" dirty="0"/>
              <a:t>experience curve</a:t>
            </a:r>
            <a:r>
              <a:rPr lang="en-US" dirty="0"/>
              <a:t> in action. By employing efficient production methods, improving over time, and scaling up its manufacturing operations, Ford was able to reduce the cost of the Model T dramatically over its production run from 1909 to 1920. This not only made the car affordable for the average American but also revolutionized manufacturing techniques that are still applied today. Ford’s experience with the Model T shows how </a:t>
            </a:r>
            <a:r>
              <a:rPr lang="en-US" b="1" dirty="0"/>
              <a:t>learning effects</a:t>
            </a:r>
            <a:r>
              <a:rPr lang="en-US" dirty="0"/>
              <a:t>, </a:t>
            </a:r>
            <a:r>
              <a:rPr lang="en-US" b="1" dirty="0"/>
              <a:t>process improvements</a:t>
            </a:r>
            <a:r>
              <a:rPr lang="en-US" dirty="0"/>
              <a:t>, and </a:t>
            </a:r>
            <a:r>
              <a:rPr lang="en-US" b="1" dirty="0"/>
              <a:t>economies of scale</a:t>
            </a:r>
            <a:r>
              <a:rPr lang="en-US" dirty="0"/>
              <a:t> can lead to significant cost reductions and market expansion over time.</a:t>
            </a:r>
            <a:endParaRPr lang="en-GB" dirty="0"/>
          </a:p>
        </p:txBody>
      </p:sp>
      <p:sp>
        <p:nvSpPr>
          <p:cNvPr id="4" name="Slide Number Placeholder 3"/>
          <p:cNvSpPr>
            <a:spLocks noGrp="1"/>
          </p:cNvSpPr>
          <p:nvPr>
            <p:ph type="sldNum" sz="quarter" idx="5"/>
          </p:nvPr>
        </p:nvSpPr>
        <p:spPr/>
        <p:txBody>
          <a:bodyPr/>
          <a:lstStyle/>
          <a:p>
            <a:fld id="{0685DB5A-010B-4DE3-AF5E-9E2D59F1E588}" type="slidenum">
              <a:rPr lang="en-GB" smtClean="0"/>
              <a:t>14</a:t>
            </a:fld>
            <a:endParaRPr lang="en-GB"/>
          </a:p>
        </p:txBody>
      </p:sp>
    </p:spTree>
    <p:extLst>
      <p:ext uri="{BB962C8B-B14F-4D97-AF65-F5344CB8AC3E}">
        <p14:creationId xmlns:p14="http://schemas.microsoft.com/office/powerpoint/2010/main" val="2904775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81012-63C1-5609-4A77-04F9C08F260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3B84A940-6003-B933-883C-099A26AAEC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C6EBC067-7BAE-52C1-1B1F-818E9800CC77}"/>
              </a:ext>
            </a:extLst>
          </p:cNvPr>
          <p:cNvSpPr>
            <a:spLocks noGrp="1"/>
          </p:cNvSpPr>
          <p:nvPr>
            <p:ph type="dt" sz="half" idx="10"/>
          </p:nvPr>
        </p:nvSpPr>
        <p:spPr/>
        <p:txBody>
          <a:bodyPr/>
          <a:lstStyle/>
          <a:p>
            <a:fld id="{9D2179E0-8F19-4DDF-A5C2-4BEBD59DDA4C}" type="datetimeFigureOut">
              <a:rPr lang="en-GB" smtClean="0"/>
              <a:t>13/02/2025</a:t>
            </a:fld>
            <a:endParaRPr lang="en-GB"/>
          </a:p>
        </p:txBody>
      </p:sp>
      <p:sp>
        <p:nvSpPr>
          <p:cNvPr id="5" name="Footer Placeholder 4">
            <a:extLst>
              <a:ext uri="{FF2B5EF4-FFF2-40B4-BE49-F238E27FC236}">
                <a16:creationId xmlns:a16="http://schemas.microsoft.com/office/drawing/2014/main" id="{88B45F47-CFA6-ED79-C972-4E9739BAF0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77AA73-300D-096D-052A-B0D0BED4047F}"/>
              </a:ext>
            </a:extLst>
          </p:cNvPr>
          <p:cNvSpPr>
            <a:spLocks noGrp="1"/>
          </p:cNvSpPr>
          <p:nvPr>
            <p:ph type="sldNum" sz="quarter" idx="12"/>
          </p:nvPr>
        </p:nvSpPr>
        <p:spPr/>
        <p:txBody>
          <a:bodyPr/>
          <a:lstStyle/>
          <a:p>
            <a:fld id="{A0C67B7F-0D11-4E3E-8371-CFD57799D113}" type="slidenum">
              <a:rPr lang="en-GB" smtClean="0"/>
              <a:t>‹#›</a:t>
            </a:fld>
            <a:endParaRPr lang="en-GB"/>
          </a:p>
        </p:txBody>
      </p:sp>
    </p:spTree>
    <p:extLst>
      <p:ext uri="{BB962C8B-B14F-4D97-AF65-F5344CB8AC3E}">
        <p14:creationId xmlns:p14="http://schemas.microsoft.com/office/powerpoint/2010/main" val="315970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1D9D0-E084-11D2-D516-78C07018C249}"/>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28A4BD88-2D85-6FD0-6274-AA4D98D8527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AD3C5DE-796A-BAF0-6019-247B4631537A}"/>
              </a:ext>
            </a:extLst>
          </p:cNvPr>
          <p:cNvSpPr>
            <a:spLocks noGrp="1"/>
          </p:cNvSpPr>
          <p:nvPr>
            <p:ph type="dt" sz="half" idx="10"/>
          </p:nvPr>
        </p:nvSpPr>
        <p:spPr/>
        <p:txBody>
          <a:bodyPr/>
          <a:lstStyle/>
          <a:p>
            <a:fld id="{9D2179E0-8F19-4DDF-A5C2-4BEBD59DDA4C}" type="datetimeFigureOut">
              <a:rPr lang="en-GB" smtClean="0"/>
              <a:t>13/02/2025</a:t>
            </a:fld>
            <a:endParaRPr lang="en-GB"/>
          </a:p>
        </p:txBody>
      </p:sp>
      <p:sp>
        <p:nvSpPr>
          <p:cNvPr id="5" name="Footer Placeholder 4">
            <a:extLst>
              <a:ext uri="{FF2B5EF4-FFF2-40B4-BE49-F238E27FC236}">
                <a16:creationId xmlns:a16="http://schemas.microsoft.com/office/drawing/2014/main" id="{5D17D986-45C8-715F-8150-C7237BE281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16F9E1-84AA-38EF-B8AB-5862BAE6A199}"/>
              </a:ext>
            </a:extLst>
          </p:cNvPr>
          <p:cNvSpPr>
            <a:spLocks noGrp="1"/>
          </p:cNvSpPr>
          <p:nvPr>
            <p:ph type="sldNum" sz="quarter" idx="12"/>
          </p:nvPr>
        </p:nvSpPr>
        <p:spPr/>
        <p:txBody>
          <a:bodyPr/>
          <a:lstStyle/>
          <a:p>
            <a:fld id="{A0C67B7F-0D11-4E3E-8371-CFD57799D113}" type="slidenum">
              <a:rPr lang="en-GB" smtClean="0"/>
              <a:t>‹#›</a:t>
            </a:fld>
            <a:endParaRPr lang="en-GB"/>
          </a:p>
        </p:txBody>
      </p:sp>
    </p:spTree>
    <p:extLst>
      <p:ext uri="{BB962C8B-B14F-4D97-AF65-F5344CB8AC3E}">
        <p14:creationId xmlns:p14="http://schemas.microsoft.com/office/powerpoint/2010/main" val="237748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5908E1-899D-B09E-463D-93B0561AE48D}"/>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905CEA02-75E6-9951-D822-B644640C04C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38E0FAE-5C1E-CA60-96DF-B4A820A0CB0C}"/>
              </a:ext>
            </a:extLst>
          </p:cNvPr>
          <p:cNvSpPr>
            <a:spLocks noGrp="1"/>
          </p:cNvSpPr>
          <p:nvPr>
            <p:ph type="dt" sz="half" idx="10"/>
          </p:nvPr>
        </p:nvSpPr>
        <p:spPr/>
        <p:txBody>
          <a:bodyPr/>
          <a:lstStyle/>
          <a:p>
            <a:fld id="{9D2179E0-8F19-4DDF-A5C2-4BEBD59DDA4C}" type="datetimeFigureOut">
              <a:rPr lang="en-GB" smtClean="0"/>
              <a:t>13/02/2025</a:t>
            </a:fld>
            <a:endParaRPr lang="en-GB"/>
          </a:p>
        </p:txBody>
      </p:sp>
      <p:sp>
        <p:nvSpPr>
          <p:cNvPr id="5" name="Footer Placeholder 4">
            <a:extLst>
              <a:ext uri="{FF2B5EF4-FFF2-40B4-BE49-F238E27FC236}">
                <a16:creationId xmlns:a16="http://schemas.microsoft.com/office/drawing/2014/main" id="{9F957634-1EEB-363E-C3E0-6478CFC0BD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BDF263-A936-F5B3-6220-2ED5709A0DD6}"/>
              </a:ext>
            </a:extLst>
          </p:cNvPr>
          <p:cNvSpPr>
            <a:spLocks noGrp="1"/>
          </p:cNvSpPr>
          <p:nvPr>
            <p:ph type="sldNum" sz="quarter" idx="12"/>
          </p:nvPr>
        </p:nvSpPr>
        <p:spPr/>
        <p:txBody>
          <a:bodyPr/>
          <a:lstStyle/>
          <a:p>
            <a:fld id="{A0C67B7F-0D11-4E3E-8371-CFD57799D113}" type="slidenum">
              <a:rPr lang="en-GB" smtClean="0"/>
              <a:t>‹#›</a:t>
            </a:fld>
            <a:endParaRPr lang="en-GB"/>
          </a:p>
        </p:txBody>
      </p:sp>
    </p:spTree>
    <p:extLst>
      <p:ext uri="{BB962C8B-B14F-4D97-AF65-F5344CB8AC3E}">
        <p14:creationId xmlns:p14="http://schemas.microsoft.com/office/powerpoint/2010/main" val="3378700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3BA0-9E84-45FF-1D3A-4303132D3CA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BA90239-7128-FF1C-21ED-76D59A2924A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3F89931-90F7-C454-6201-E770A0F77AF0}"/>
              </a:ext>
            </a:extLst>
          </p:cNvPr>
          <p:cNvSpPr>
            <a:spLocks noGrp="1"/>
          </p:cNvSpPr>
          <p:nvPr>
            <p:ph type="dt" sz="half" idx="10"/>
          </p:nvPr>
        </p:nvSpPr>
        <p:spPr/>
        <p:txBody>
          <a:bodyPr/>
          <a:lstStyle/>
          <a:p>
            <a:fld id="{9D2179E0-8F19-4DDF-A5C2-4BEBD59DDA4C}" type="datetimeFigureOut">
              <a:rPr lang="en-GB" smtClean="0"/>
              <a:t>13/02/2025</a:t>
            </a:fld>
            <a:endParaRPr lang="en-GB"/>
          </a:p>
        </p:txBody>
      </p:sp>
      <p:sp>
        <p:nvSpPr>
          <p:cNvPr id="5" name="Footer Placeholder 4">
            <a:extLst>
              <a:ext uri="{FF2B5EF4-FFF2-40B4-BE49-F238E27FC236}">
                <a16:creationId xmlns:a16="http://schemas.microsoft.com/office/drawing/2014/main" id="{DEB5EE6A-B7B8-D66B-5FF2-8C5E06E124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9F88DA7-996F-AA82-49C3-895889E22DB9}"/>
              </a:ext>
            </a:extLst>
          </p:cNvPr>
          <p:cNvSpPr>
            <a:spLocks noGrp="1"/>
          </p:cNvSpPr>
          <p:nvPr>
            <p:ph type="sldNum" sz="quarter" idx="12"/>
          </p:nvPr>
        </p:nvSpPr>
        <p:spPr/>
        <p:txBody>
          <a:bodyPr/>
          <a:lstStyle/>
          <a:p>
            <a:fld id="{A0C67B7F-0D11-4E3E-8371-CFD57799D113}" type="slidenum">
              <a:rPr lang="en-GB" smtClean="0"/>
              <a:t>‹#›</a:t>
            </a:fld>
            <a:endParaRPr lang="en-GB"/>
          </a:p>
        </p:txBody>
      </p:sp>
    </p:spTree>
    <p:extLst>
      <p:ext uri="{BB962C8B-B14F-4D97-AF65-F5344CB8AC3E}">
        <p14:creationId xmlns:p14="http://schemas.microsoft.com/office/powerpoint/2010/main" val="4176296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DD9D-138A-43F6-F457-1EC896B85AF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B86187D8-9806-D6F9-ACAD-7EBA23050D8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3F7B10A-A344-60F4-0536-5BC6DC70452F}"/>
              </a:ext>
            </a:extLst>
          </p:cNvPr>
          <p:cNvSpPr>
            <a:spLocks noGrp="1"/>
          </p:cNvSpPr>
          <p:nvPr>
            <p:ph type="dt" sz="half" idx="10"/>
          </p:nvPr>
        </p:nvSpPr>
        <p:spPr/>
        <p:txBody>
          <a:bodyPr/>
          <a:lstStyle/>
          <a:p>
            <a:fld id="{9D2179E0-8F19-4DDF-A5C2-4BEBD59DDA4C}" type="datetimeFigureOut">
              <a:rPr lang="en-GB" smtClean="0"/>
              <a:t>13/02/2025</a:t>
            </a:fld>
            <a:endParaRPr lang="en-GB"/>
          </a:p>
        </p:txBody>
      </p:sp>
      <p:sp>
        <p:nvSpPr>
          <p:cNvPr id="5" name="Footer Placeholder 4">
            <a:extLst>
              <a:ext uri="{FF2B5EF4-FFF2-40B4-BE49-F238E27FC236}">
                <a16:creationId xmlns:a16="http://schemas.microsoft.com/office/drawing/2014/main" id="{0969661E-D137-D34D-849B-2765BFE54F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C807B6-DE13-44A2-E6A6-27D8E97A0049}"/>
              </a:ext>
            </a:extLst>
          </p:cNvPr>
          <p:cNvSpPr>
            <a:spLocks noGrp="1"/>
          </p:cNvSpPr>
          <p:nvPr>
            <p:ph type="sldNum" sz="quarter" idx="12"/>
          </p:nvPr>
        </p:nvSpPr>
        <p:spPr/>
        <p:txBody>
          <a:bodyPr/>
          <a:lstStyle/>
          <a:p>
            <a:fld id="{A0C67B7F-0D11-4E3E-8371-CFD57799D113}" type="slidenum">
              <a:rPr lang="en-GB" smtClean="0"/>
              <a:t>‹#›</a:t>
            </a:fld>
            <a:endParaRPr lang="en-GB"/>
          </a:p>
        </p:txBody>
      </p:sp>
    </p:spTree>
    <p:extLst>
      <p:ext uri="{BB962C8B-B14F-4D97-AF65-F5344CB8AC3E}">
        <p14:creationId xmlns:p14="http://schemas.microsoft.com/office/powerpoint/2010/main" val="2041908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B729E-A0E8-320C-F648-5531F4B9998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0A7F59F-F31C-930F-8E7A-5658CE63A46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CA80A09F-78D7-7788-E334-87E00ED2909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AC4D5C9C-C47A-2A8E-C335-3D94DFAE0A9B}"/>
              </a:ext>
            </a:extLst>
          </p:cNvPr>
          <p:cNvSpPr>
            <a:spLocks noGrp="1"/>
          </p:cNvSpPr>
          <p:nvPr>
            <p:ph type="dt" sz="half" idx="10"/>
          </p:nvPr>
        </p:nvSpPr>
        <p:spPr/>
        <p:txBody>
          <a:bodyPr/>
          <a:lstStyle/>
          <a:p>
            <a:fld id="{9D2179E0-8F19-4DDF-A5C2-4BEBD59DDA4C}" type="datetimeFigureOut">
              <a:rPr lang="en-GB" smtClean="0"/>
              <a:t>13/02/2025</a:t>
            </a:fld>
            <a:endParaRPr lang="en-GB"/>
          </a:p>
        </p:txBody>
      </p:sp>
      <p:sp>
        <p:nvSpPr>
          <p:cNvPr id="6" name="Footer Placeholder 5">
            <a:extLst>
              <a:ext uri="{FF2B5EF4-FFF2-40B4-BE49-F238E27FC236}">
                <a16:creationId xmlns:a16="http://schemas.microsoft.com/office/drawing/2014/main" id="{6BB08982-E1DA-A62C-5585-A26E3CAEEE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A6DBCF4-19F9-01F6-FBF7-C7EDF5EBC2BE}"/>
              </a:ext>
            </a:extLst>
          </p:cNvPr>
          <p:cNvSpPr>
            <a:spLocks noGrp="1"/>
          </p:cNvSpPr>
          <p:nvPr>
            <p:ph type="sldNum" sz="quarter" idx="12"/>
          </p:nvPr>
        </p:nvSpPr>
        <p:spPr/>
        <p:txBody>
          <a:bodyPr/>
          <a:lstStyle/>
          <a:p>
            <a:fld id="{A0C67B7F-0D11-4E3E-8371-CFD57799D113}" type="slidenum">
              <a:rPr lang="en-GB" smtClean="0"/>
              <a:t>‹#›</a:t>
            </a:fld>
            <a:endParaRPr lang="en-GB"/>
          </a:p>
        </p:txBody>
      </p:sp>
    </p:spTree>
    <p:extLst>
      <p:ext uri="{BB962C8B-B14F-4D97-AF65-F5344CB8AC3E}">
        <p14:creationId xmlns:p14="http://schemas.microsoft.com/office/powerpoint/2010/main" val="3530992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E66F9-0FFE-2BB0-7930-F014CD5F02B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D7936A37-9F42-F4C9-502D-9AB8F2A557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64399D0-F3F0-09AE-EDFB-409CD37FCAD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14E3D6BE-C970-F7B3-52DA-A74457EB87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D11243-5CDE-C206-806E-4EEF15E4E8E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23067BB1-2F45-F9F3-96CD-F6FCE824B369}"/>
              </a:ext>
            </a:extLst>
          </p:cNvPr>
          <p:cNvSpPr>
            <a:spLocks noGrp="1"/>
          </p:cNvSpPr>
          <p:nvPr>
            <p:ph type="dt" sz="half" idx="10"/>
          </p:nvPr>
        </p:nvSpPr>
        <p:spPr/>
        <p:txBody>
          <a:bodyPr/>
          <a:lstStyle/>
          <a:p>
            <a:fld id="{9D2179E0-8F19-4DDF-A5C2-4BEBD59DDA4C}" type="datetimeFigureOut">
              <a:rPr lang="en-GB" smtClean="0"/>
              <a:t>13/02/2025</a:t>
            </a:fld>
            <a:endParaRPr lang="en-GB"/>
          </a:p>
        </p:txBody>
      </p:sp>
      <p:sp>
        <p:nvSpPr>
          <p:cNvPr id="8" name="Footer Placeholder 7">
            <a:extLst>
              <a:ext uri="{FF2B5EF4-FFF2-40B4-BE49-F238E27FC236}">
                <a16:creationId xmlns:a16="http://schemas.microsoft.com/office/drawing/2014/main" id="{32D8BE18-7A36-28C3-8DD8-2B8DCCBCF56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5C6073B-B924-316D-185E-7E58B8780B89}"/>
              </a:ext>
            </a:extLst>
          </p:cNvPr>
          <p:cNvSpPr>
            <a:spLocks noGrp="1"/>
          </p:cNvSpPr>
          <p:nvPr>
            <p:ph type="sldNum" sz="quarter" idx="12"/>
          </p:nvPr>
        </p:nvSpPr>
        <p:spPr/>
        <p:txBody>
          <a:bodyPr/>
          <a:lstStyle/>
          <a:p>
            <a:fld id="{A0C67B7F-0D11-4E3E-8371-CFD57799D113}" type="slidenum">
              <a:rPr lang="en-GB" smtClean="0"/>
              <a:t>‹#›</a:t>
            </a:fld>
            <a:endParaRPr lang="en-GB"/>
          </a:p>
        </p:txBody>
      </p:sp>
    </p:spTree>
    <p:extLst>
      <p:ext uri="{BB962C8B-B14F-4D97-AF65-F5344CB8AC3E}">
        <p14:creationId xmlns:p14="http://schemas.microsoft.com/office/powerpoint/2010/main" val="213725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CA69D-1B90-D703-0C0F-2D0775EDEAA5}"/>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1A7AB120-3196-CB7A-7FC8-FE9ABFB330BA}"/>
              </a:ext>
            </a:extLst>
          </p:cNvPr>
          <p:cNvSpPr>
            <a:spLocks noGrp="1"/>
          </p:cNvSpPr>
          <p:nvPr>
            <p:ph type="dt" sz="half" idx="10"/>
          </p:nvPr>
        </p:nvSpPr>
        <p:spPr/>
        <p:txBody>
          <a:bodyPr/>
          <a:lstStyle/>
          <a:p>
            <a:fld id="{9D2179E0-8F19-4DDF-A5C2-4BEBD59DDA4C}" type="datetimeFigureOut">
              <a:rPr lang="en-GB" smtClean="0"/>
              <a:t>13/02/2025</a:t>
            </a:fld>
            <a:endParaRPr lang="en-GB"/>
          </a:p>
        </p:txBody>
      </p:sp>
      <p:sp>
        <p:nvSpPr>
          <p:cNvPr id="4" name="Footer Placeholder 3">
            <a:extLst>
              <a:ext uri="{FF2B5EF4-FFF2-40B4-BE49-F238E27FC236}">
                <a16:creationId xmlns:a16="http://schemas.microsoft.com/office/drawing/2014/main" id="{7A216664-7897-5D1E-FF77-166DA2E8F97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93669B9-1334-F2E9-95C2-C9AE753D348D}"/>
              </a:ext>
            </a:extLst>
          </p:cNvPr>
          <p:cNvSpPr>
            <a:spLocks noGrp="1"/>
          </p:cNvSpPr>
          <p:nvPr>
            <p:ph type="sldNum" sz="quarter" idx="12"/>
          </p:nvPr>
        </p:nvSpPr>
        <p:spPr/>
        <p:txBody>
          <a:bodyPr/>
          <a:lstStyle/>
          <a:p>
            <a:fld id="{A0C67B7F-0D11-4E3E-8371-CFD57799D113}" type="slidenum">
              <a:rPr lang="en-GB" smtClean="0"/>
              <a:t>‹#›</a:t>
            </a:fld>
            <a:endParaRPr lang="en-GB"/>
          </a:p>
        </p:txBody>
      </p:sp>
    </p:spTree>
    <p:extLst>
      <p:ext uri="{BB962C8B-B14F-4D97-AF65-F5344CB8AC3E}">
        <p14:creationId xmlns:p14="http://schemas.microsoft.com/office/powerpoint/2010/main" val="333726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1F9ADF-B778-0429-1F2D-963376D80F8B}"/>
              </a:ext>
            </a:extLst>
          </p:cNvPr>
          <p:cNvSpPr>
            <a:spLocks noGrp="1"/>
          </p:cNvSpPr>
          <p:nvPr>
            <p:ph type="dt" sz="half" idx="10"/>
          </p:nvPr>
        </p:nvSpPr>
        <p:spPr/>
        <p:txBody>
          <a:bodyPr/>
          <a:lstStyle/>
          <a:p>
            <a:fld id="{9D2179E0-8F19-4DDF-A5C2-4BEBD59DDA4C}" type="datetimeFigureOut">
              <a:rPr lang="en-GB" smtClean="0"/>
              <a:t>13/02/2025</a:t>
            </a:fld>
            <a:endParaRPr lang="en-GB"/>
          </a:p>
        </p:txBody>
      </p:sp>
      <p:sp>
        <p:nvSpPr>
          <p:cNvPr id="3" name="Footer Placeholder 2">
            <a:extLst>
              <a:ext uri="{FF2B5EF4-FFF2-40B4-BE49-F238E27FC236}">
                <a16:creationId xmlns:a16="http://schemas.microsoft.com/office/drawing/2014/main" id="{96CDA510-10E4-9B3F-7307-151AB6A6F0C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E19ED44-1BF6-E17E-9B41-02E6B94E5748}"/>
              </a:ext>
            </a:extLst>
          </p:cNvPr>
          <p:cNvSpPr>
            <a:spLocks noGrp="1"/>
          </p:cNvSpPr>
          <p:nvPr>
            <p:ph type="sldNum" sz="quarter" idx="12"/>
          </p:nvPr>
        </p:nvSpPr>
        <p:spPr/>
        <p:txBody>
          <a:bodyPr/>
          <a:lstStyle/>
          <a:p>
            <a:fld id="{A0C67B7F-0D11-4E3E-8371-CFD57799D113}" type="slidenum">
              <a:rPr lang="en-GB" smtClean="0"/>
              <a:t>‹#›</a:t>
            </a:fld>
            <a:endParaRPr lang="en-GB"/>
          </a:p>
        </p:txBody>
      </p:sp>
    </p:spTree>
    <p:extLst>
      <p:ext uri="{BB962C8B-B14F-4D97-AF65-F5344CB8AC3E}">
        <p14:creationId xmlns:p14="http://schemas.microsoft.com/office/powerpoint/2010/main" val="4096858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C2F19-F6FC-F491-F3EA-F27FADECCD2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5B6949CB-A917-6FB8-6AAB-D1E18EE0D2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9C2155F2-B56F-141B-37F7-80880CD8A1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B266EE5-0CE9-A89C-A11F-4498B2A983ED}"/>
              </a:ext>
            </a:extLst>
          </p:cNvPr>
          <p:cNvSpPr>
            <a:spLocks noGrp="1"/>
          </p:cNvSpPr>
          <p:nvPr>
            <p:ph type="dt" sz="half" idx="10"/>
          </p:nvPr>
        </p:nvSpPr>
        <p:spPr/>
        <p:txBody>
          <a:bodyPr/>
          <a:lstStyle/>
          <a:p>
            <a:fld id="{9D2179E0-8F19-4DDF-A5C2-4BEBD59DDA4C}" type="datetimeFigureOut">
              <a:rPr lang="en-GB" smtClean="0"/>
              <a:t>13/02/2025</a:t>
            </a:fld>
            <a:endParaRPr lang="en-GB"/>
          </a:p>
        </p:txBody>
      </p:sp>
      <p:sp>
        <p:nvSpPr>
          <p:cNvPr id="6" name="Footer Placeholder 5">
            <a:extLst>
              <a:ext uri="{FF2B5EF4-FFF2-40B4-BE49-F238E27FC236}">
                <a16:creationId xmlns:a16="http://schemas.microsoft.com/office/drawing/2014/main" id="{E76FFE45-A3A5-EDD9-E1FA-D7FC307A1EB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6BD6B68-121D-CA29-0707-3A343DA8EE0E}"/>
              </a:ext>
            </a:extLst>
          </p:cNvPr>
          <p:cNvSpPr>
            <a:spLocks noGrp="1"/>
          </p:cNvSpPr>
          <p:nvPr>
            <p:ph type="sldNum" sz="quarter" idx="12"/>
          </p:nvPr>
        </p:nvSpPr>
        <p:spPr/>
        <p:txBody>
          <a:bodyPr/>
          <a:lstStyle/>
          <a:p>
            <a:fld id="{A0C67B7F-0D11-4E3E-8371-CFD57799D113}" type="slidenum">
              <a:rPr lang="en-GB" smtClean="0"/>
              <a:t>‹#›</a:t>
            </a:fld>
            <a:endParaRPr lang="en-GB"/>
          </a:p>
        </p:txBody>
      </p:sp>
    </p:spTree>
    <p:extLst>
      <p:ext uri="{BB962C8B-B14F-4D97-AF65-F5344CB8AC3E}">
        <p14:creationId xmlns:p14="http://schemas.microsoft.com/office/powerpoint/2010/main" val="1690778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BF190-3F03-47A6-4189-707C397772F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F9AF67A9-353C-327A-12DE-096AF904C5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164CBEC-03D6-40CA-649E-2A68FCD95A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37E80E7-D5E3-A80B-17BD-29A903A07B96}"/>
              </a:ext>
            </a:extLst>
          </p:cNvPr>
          <p:cNvSpPr>
            <a:spLocks noGrp="1"/>
          </p:cNvSpPr>
          <p:nvPr>
            <p:ph type="dt" sz="half" idx="10"/>
          </p:nvPr>
        </p:nvSpPr>
        <p:spPr/>
        <p:txBody>
          <a:bodyPr/>
          <a:lstStyle/>
          <a:p>
            <a:fld id="{9D2179E0-8F19-4DDF-A5C2-4BEBD59DDA4C}" type="datetimeFigureOut">
              <a:rPr lang="en-GB" smtClean="0"/>
              <a:t>13/02/2025</a:t>
            </a:fld>
            <a:endParaRPr lang="en-GB"/>
          </a:p>
        </p:txBody>
      </p:sp>
      <p:sp>
        <p:nvSpPr>
          <p:cNvPr id="6" name="Footer Placeholder 5">
            <a:extLst>
              <a:ext uri="{FF2B5EF4-FFF2-40B4-BE49-F238E27FC236}">
                <a16:creationId xmlns:a16="http://schemas.microsoft.com/office/drawing/2014/main" id="{C90B73A3-FF48-5BC2-874F-646487BE053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3B31F6-DBAE-E800-F50E-75AA404E357B}"/>
              </a:ext>
            </a:extLst>
          </p:cNvPr>
          <p:cNvSpPr>
            <a:spLocks noGrp="1"/>
          </p:cNvSpPr>
          <p:nvPr>
            <p:ph type="sldNum" sz="quarter" idx="12"/>
          </p:nvPr>
        </p:nvSpPr>
        <p:spPr/>
        <p:txBody>
          <a:bodyPr/>
          <a:lstStyle/>
          <a:p>
            <a:fld id="{A0C67B7F-0D11-4E3E-8371-CFD57799D113}" type="slidenum">
              <a:rPr lang="en-GB" smtClean="0"/>
              <a:t>‹#›</a:t>
            </a:fld>
            <a:endParaRPr lang="en-GB"/>
          </a:p>
        </p:txBody>
      </p:sp>
    </p:spTree>
    <p:extLst>
      <p:ext uri="{BB962C8B-B14F-4D97-AF65-F5344CB8AC3E}">
        <p14:creationId xmlns:p14="http://schemas.microsoft.com/office/powerpoint/2010/main" val="416409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B931BB-9E46-EABD-0BB5-D34B106E7E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2070817D-5CFF-4582-C5EE-B26BE6ED8F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3E4D455-156D-23F3-11B0-FDBD69F66B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D2179E0-8F19-4DDF-A5C2-4BEBD59DDA4C}" type="datetimeFigureOut">
              <a:rPr lang="en-GB" smtClean="0"/>
              <a:t>13/02/2025</a:t>
            </a:fld>
            <a:endParaRPr lang="en-GB"/>
          </a:p>
        </p:txBody>
      </p:sp>
      <p:sp>
        <p:nvSpPr>
          <p:cNvPr id="5" name="Footer Placeholder 4">
            <a:extLst>
              <a:ext uri="{FF2B5EF4-FFF2-40B4-BE49-F238E27FC236}">
                <a16:creationId xmlns:a16="http://schemas.microsoft.com/office/drawing/2014/main" id="{57F9E6E2-53CF-928E-D739-B0ACB23BC9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5F01A3CB-02EB-399D-232C-74A2CAB6D6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0C67B7F-0D11-4E3E-8371-CFD57799D113}" type="slidenum">
              <a:rPr lang="en-GB" smtClean="0"/>
              <a:t>‹#›</a:t>
            </a:fld>
            <a:endParaRPr lang="en-GB"/>
          </a:p>
        </p:txBody>
      </p:sp>
    </p:spTree>
    <p:extLst>
      <p:ext uri="{BB962C8B-B14F-4D97-AF65-F5344CB8AC3E}">
        <p14:creationId xmlns:p14="http://schemas.microsoft.com/office/powerpoint/2010/main" val="29437138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6.emf"/></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6.emf"/></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pollev.com/multiple_choice_polls/QYHX4Tdr8B9BRkWmphECJ/respond"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emf"/></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youtube.com/watch?v=sYdaa02CS5E&amp;t=70s" TargetMode="Externa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AF433-DF71-83C1-00B0-C0E5FD08C8A7}"/>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85945704-AA39-753B-B489-C9E6320D0D01}"/>
              </a:ext>
            </a:extLst>
          </p:cNvPr>
          <p:cNvSpPr>
            <a:spLocks noGrp="1"/>
          </p:cNvSpPr>
          <p:nvPr>
            <p:ph type="subTitle" idx="1"/>
          </p:nvPr>
        </p:nvSpPr>
        <p:spPr/>
        <p:txBody>
          <a:bodyPr/>
          <a:lstStyle/>
          <a:p>
            <a:endParaRPr lang="en-GB"/>
          </a:p>
        </p:txBody>
      </p:sp>
      <p:sp>
        <p:nvSpPr>
          <p:cNvPr id="4" name="Teal Background" descr="Teal Background">
            <a:extLst>
              <a:ext uri="{FF2B5EF4-FFF2-40B4-BE49-F238E27FC236}">
                <a16:creationId xmlns:a16="http://schemas.microsoft.com/office/drawing/2014/main" id="{AD034583-932E-86F4-CCAF-F9AA8E064B8E}"/>
              </a:ext>
            </a:extLst>
          </p:cNvPr>
          <p:cNvSpPr/>
          <p:nvPr/>
        </p:nvSpPr>
        <p:spPr>
          <a:xfrm>
            <a:off x="7027" y="0"/>
            <a:ext cx="12192000" cy="6858000"/>
          </a:xfrm>
          <a:prstGeom prst="rect">
            <a:avLst/>
          </a:prstGeom>
          <a:solidFill>
            <a:srgbClr val="4FB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Orange tall tower">
            <a:extLst>
              <a:ext uri="{FF2B5EF4-FFF2-40B4-BE49-F238E27FC236}">
                <a16:creationId xmlns:a16="http://schemas.microsoft.com/office/drawing/2014/main" id="{193A67C8-F971-D1DD-6EC1-11932290C97C}"/>
              </a:ext>
            </a:extLst>
          </p:cNvPr>
          <p:cNvPicPr>
            <a:picLocks noChangeAspect="1"/>
          </p:cNvPicPr>
          <p:nvPr/>
        </p:nvPicPr>
        <p:blipFill>
          <a:blip r:embed="rId2"/>
          <a:srcRect/>
          <a:stretch/>
        </p:blipFill>
        <p:spPr>
          <a:xfrm>
            <a:off x="714605" y="649480"/>
            <a:ext cx="676364" cy="6208520"/>
          </a:xfrm>
          <a:prstGeom prst="rect">
            <a:avLst/>
          </a:prstGeom>
        </p:spPr>
      </p:pic>
      <p:pic>
        <p:nvPicPr>
          <p:cNvPr id="6" name="Picture 5" descr="Orange asbract">
            <a:extLst>
              <a:ext uri="{FF2B5EF4-FFF2-40B4-BE49-F238E27FC236}">
                <a16:creationId xmlns:a16="http://schemas.microsoft.com/office/drawing/2014/main" id="{1292465A-BDE4-2CD1-81AD-40FFF140B859}"/>
              </a:ext>
            </a:extLst>
          </p:cNvPr>
          <p:cNvPicPr>
            <a:picLocks noChangeAspect="1"/>
          </p:cNvPicPr>
          <p:nvPr/>
        </p:nvPicPr>
        <p:blipFill rotWithShape="1">
          <a:blip r:embed="rId3"/>
          <a:srcRect t="11996" r="12326"/>
          <a:stretch/>
        </p:blipFill>
        <p:spPr>
          <a:xfrm>
            <a:off x="8774268" y="19150"/>
            <a:ext cx="3417732" cy="4720990"/>
          </a:xfrm>
          <a:prstGeom prst="rect">
            <a:avLst/>
          </a:prstGeom>
        </p:spPr>
      </p:pic>
      <p:pic>
        <p:nvPicPr>
          <p:cNvPr id="7" name="Navy Shape Logo" descr="Navy building shape holder">
            <a:extLst>
              <a:ext uri="{FF2B5EF4-FFF2-40B4-BE49-F238E27FC236}">
                <a16:creationId xmlns:a16="http://schemas.microsoft.com/office/drawing/2014/main" id="{E721A0E1-02A7-2876-2D58-31987ED13BD7}"/>
              </a:ext>
            </a:extLst>
          </p:cNvPr>
          <p:cNvPicPr>
            <a:picLocks noChangeAspect="1"/>
          </p:cNvPicPr>
          <p:nvPr/>
        </p:nvPicPr>
        <p:blipFill>
          <a:blip r:embed="rId4"/>
          <a:stretch>
            <a:fillRect/>
          </a:stretch>
        </p:blipFill>
        <p:spPr>
          <a:xfrm>
            <a:off x="6356196" y="2398676"/>
            <a:ext cx="5835804" cy="4505361"/>
          </a:xfrm>
          <a:prstGeom prst="rect">
            <a:avLst/>
          </a:prstGeom>
        </p:spPr>
      </p:pic>
      <p:pic>
        <p:nvPicPr>
          <p:cNvPr id="8" name="White Large Logo" descr="White Wrexham University logo">
            <a:extLst>
              <a:ext uri="{FF2B5EF4-FFF2-40B4-BE49-F238E27FC236}">
                <a16:creationId xmlns:a16="http://schemas.microsoft.com/office/drawing/2014/main" id="{91456F64-3615-8DF1-5105-D68C7D1BF9A6}"/>
              </a:ext>
            </a:extLst>
          </p:cNvPr>
          <p:cNvPicPr>
            <a:picLocks noChangeAspect="1"/>
          </p:cNvPicPr>
          <p:nvPr/>
        </p:nvPicPr>
        <p:blipFill>
          <a:blip r:embed="rId5"/>
          <a:stretch>
            <a:fillRect/>
          </a:stretch>
        </p:blipFill>
        <p:spPr>
          <a:xfrm>
            <a:off x="7481990" y="4961420"/>
            <a:ext cx="4084539" cy="902972"/>
          </a:xfrm>
          <a:prstGeom prst="rect">
            <a:avLst/>
          </a:prstGeom>
        </p:spPr>
      </p:pic>
      <p:sp>
        <p:nvSpPr>
          <p:cNvPr id="9" name="Title 1">
            <a:extLst>
              <a:ext uri="{FF2B5EF4-FFF2-40B4-BE49-F238E27FC236}">
                <a16:creationId xmlns:a16="http://schemas.microsoft.com/office/drawing/2014/main" id="{5DFA8602-37B5-E915-B25B-708E1AA76A58}"/>
              </a:ext>
            </a:extLst>
          </p:cNvPr>
          <p:cNvSpPr txBox="1">
            <a:spLocks/>
          </p:cNvSpPr>
          <p:nvPr/>
        </p:nvSpPr>
        <p:spPr>
          <a:xfrm>
            <a:off x="1402520" y="402515"/>
            <a:ext cx="5168630" cy="4159757"/>
          </a:xfrm>
          <a:prstGeom prst="rect">
            <a:avLst/>
          </a:prstGeom>
        </p:spPr>
        <p:txBody>
          <a:bodyPr vert="horz" lIns="91440" tIns="45720" rIns="91440" bIns="45720" rtlCol="0" anchor="b">
            <a:normAutofit fontScale="9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5200">
                <a:latin typeface="Arial" panose="020B0604020202020204" pitchFamily="34" charset="0"/>
                <a:cs typeface="Arial" panose="020B0604020202020204" pitchFamily="34" charset="0"/>
              </a:rPr>
              <a:t>BUS7C1</a:t>
            </a:r>
            <a:br>
              <a:rPr lang="en-US" sz="5200">
                <a:latin typeface="Arial" panose="020B0604020202020204" pitchFamily="34" charset="0"/>
                <a:cs typeface="Arial" panose="020B0604020202020204" pitchFamily="34" charset="0"/>
              </a:rPr>
            </a:br>
            <a:r>
              <a:rPr lang="en-US" sz="5200">
                <a:latin typeface="Arial" panose="020B0604020202020204" pitchFamily="34" charset="0"/>
                <a:cs typeface="Arial" panose="020B0604020202020204" pitchFamily="34" charset="0"/>
              </a:rPr>
              <a:t>CORPORATE STRATEGY AND INTERNATIONAL MANAGEMENT</a:t>
            </a:r>
            <a:br>
              <a:rPr lang="en-US"/>
            </a:br>
            <a:endParaRPr lang="en-GB" dirty="0"/>
          </a:p>
        </p:txBody>
      </p:sp>
      <p:sp>
        <p:nvSpPr>
          <p:cNvPr id="10" name="Subtitle 2">
            <a:extLst>
              <a:ext uri="{FF2B5EF4-FFF2-40B4-BE49-F238E27FC236}">
                <a16:creationId xmlns:a16="http://schemas.microsoft.com/office/drawing/2014/main" id="{B3B187B3-0445-218E-C167-3CC0D031C912}"/>
              </a:ext>
            </a:extLst>
          </p:cNvPr>
          <p:cNvSpPr txBox="1">
            <a:spLocks/>
          </p:cNvSpPr>
          <p:nvPr/>
        </p:nvSpPr>
        <p:spPr>
          <a:xfrm>
            <a:off x="1712069" y="4740140"/>
            <a:ext cx="3862026"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600" dirty="0">
                <a:latin typeface="Arial" panose="020B0604020202020204" pitchFamily="34" charset="0"/>
                <a:cs typeface="Arial" panose="020B0604020202020204" pitchFamily="34" charset="0"/>
              </a:rPr>
              <a:t>Lecture 4</a:t>
            </a:r>
            <a:endParaRPr lang="en-GB"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69856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958FE-AF42-4CCC-1AF9-E19A5B14C8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604870-2983-0352-CFBE-B9AF5C9D76B5}"/>
              </a:ext>
            </a:extLst>
          </p:cNvPr>
          <p:cNvSpPr>
            <a:spLocks noGrp="1"/>
          </p:cNvSpPr>
          <p:nvPr>
            <p:ph type="title"/>
          </p:nvPr>
        </p:nvSpPr>
        <p:spPr/>
        <p:txBody>
          <a:bodyPr>
            <a:normAutofit fontScale="90000"/>
          </a:bodyPr>
          <a:lstStyle/>
          <a:p>
            <a:pPr algn="ctr"/>
            <a:r>
              <a:rPr lang="en-US" altLang="en-US" sz="4400" b="1" dirty="0">
                <a:latin typeface="Arial" panose="020B0604020202020204" pitchFamily="34" charset="0"/>
                <a:cs typeface="Arial" panose="020B0604020202020204" pitchFamily="34" charset="0"/>
              </a:rPr>
              <a:t>Sustaining Competitive Advantage: Types of Isolating Mechanisms</a:t>
            </a:r>
            <a:br>
              <a:rPr lang="en-US" altLang="en-US" sz="4400" b="1" dirty="0">
                <a:solidFill>
                  <a:srgbClr val="C00000"/>
                </a:solidFill>
                <a:latin typeface="Liberation Sans" pitchFamily="34" charset="0"/>
              </a:rPr>
            </a:br>
            <a:endParaRPr lang="en-GB" dirty="0"/>
          </a:p>
        </p:txBody>
      </p:sp>
      <p:sp>
        <p:nvSpPr>
          <p:cNvPr id="4" name="Navy Footer Strip" descr="Footer navy">
            <a:extLst>
              <a:ext uri="{FF2B5EF4-FFF2-40B4-BE49-F238E27FC236}">
                <a16:creationId xmlns:a16="http://schemas.microsoft.com/office/drawing/2014/main" id="{F1D9D28F-BFC1-A343-73E9-7FFED678671F}"/>
              </a:ext>
            </a:extLst>
          </p:cNvPr>
          <p:cNvSpPr/>
          <p:nvPr/>
        </p:nvSpPr>
        <p:spPr>
          <a:xfrm>
            <a:off x="12646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ort orange tower">
            <a:extLst>
              <a:ext uri="{FF2B5EF4-FFF2-40B4-BE49-F238E27FC236}">
                <a16:creationId xmlns:a16="http://schemas.microsoft.com/office/drawing/2014/main" id="{ABE43EA6-5C66-3F56-5410-B7F3D82DC51A}"/>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FCC9E7E2-B6FD-F0E9-3A8D-738601771B16}"/>
              </a:ext>
            </a:extLst>
          </p:cNvPr>
          <p:cNvPicPr>
            <a:picLocks noChangeAspect="1"/>
          </p:cNvPicPr>
          <p:nvPr/>
        </p:nvPicPr>
        <p:blipFill>
          <a:blip r:embed="rId3"/>
          <a:stretch>
            <a:fillRect/>
          </a:stretch>
        </p:blipFill>
        <p:spPr>
          <a:xfrm>
            <a:off x="534811" y="6217213"/>
            <a:ext cx="1801495" cy="397654"/>
          </a:xfrm>
          <a:prstGeom prst="rect">
            <a:avLst/>
          </a:prstGeom>
        </p:spPr>
      </p:pic>
      <p:sp>
        <p:nvSpPr>
          <p:cNvPr id="7" name="Rectangle 24">
            <a:extLst>
              <a:ext uri="{FF2B5EF4-FFF2-40B4-BE49-F238E27FC236}">
                <a16:creationId xmlns:a16="http://schemas.microsoft.com/office/drawing/2014/main" id="{965F8341-29CB-B377-52BA-3C7A4EE9F1F1}"/>
              </a:ext>
            </a:extLst>
          </p:cNvPr>
          <p:cNvSpPr>
            <a:spLocks noChangeArrowheads="1"/>
          </p:cNvSpPr>
          <p:nvPr/>
        </p:nvSpPr>
        <p:spPr bwMode="auto">
          <a:xfrm>
            <a:off x="468313" y="1582255"/>
            <a:ext cx="2428875" cy="719137"/>
          </a:xfrm>
          <a:prstGeom prst="rect">
            <a:avLst/>
          </a:prstGeom>
          <a:solidFill>
            <a:schemeClr val="tx2">
              <a:lumMod val="25000"/>
              <a:lumOff val="75000"/>
            </a:schemeClr>
          </a:solidFill>
          <a:ln w="28575">
            <a:solidFill>
              <a:schemeClr val="tx1"/>
            </a:solidFill>
            <a:headEnd/>
            <a:tailEnd/>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spcBef>
                <a:spcPct val="20000"/>
              </a:spcBef>
              <a:defRPr/>
            </a:pPr>
            <a:r>
              <a:rPr lang="en-US" sz="2000" b="1" i="1" dirty="0">
                <a:solidFill>
                  <a:schemeClr val="tx1"/>
                </a:solidFill>
                <a:latin typeface="Liberation sans"/>
              </a:rPr>
              <a:t>Requirement for Imitation</a:t>
            </a:r>
            <a:endParaRPr lang="it-IT" sz="2000" i="1" dirty="0">
              <a:solidFill>
                <a:schemeClr val="tx1"/>
              </a:solidFill>
              <a:latin typeface="Liberation sans"/>
            </a:endParaRPr>
          </a:p>
        </p:txBody>
      </p:sp>
      <p:sp>
        <p:nvSpPr>
          <p:cNvPr id="8" name="Rectangle 25">
            <a:extLst>
              <a:ext uri="{FF2B5EF4-FFF2-40B4-BE49-F238E27FC236}">
                <a16:creationId xmlns:a16="http://schemas.microsoft.com/office/drawing/2014/main" id="{4C31C2E1-30A3-4998-4B4A-EEF1E72A4559}"/>
              </a:ext>
            </a:extLst>
          </p:cNvPr>
          <p:cNvSpPr>
            <a:spLocks noChangeArrowheads="1"/>
          </p:cNvSpPr>
          <p:nvPr/>
        </p:nvSpPr>
        <p:spPr bwMode="auto">
          <a:xfrm>
            <a:off x="477838" y="2584935"/>
            <a:ext cx="2419350" cy="657225"/>
          </a:xfrm>
          <a:prstGeom prst="rect">
            <a:avLst/>
          </a:prstGeom>
          <a:solidFill>
            <a:schemeClr val="tx2">
              <a:lumMod val="25000"/>
              <a:lumOff val="75000"/>
            </a:schemeClr>
          </a:solidFill>
          <a:ln w="28575">
            <a:solidFill>
              <a:srgbClr val="002060"/>
            </a:solidFill>
            <a:headEnd/>
            <a:tailEnd/>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spcBef>
                <a:spcPct val="20000"/>
              </a:spcBef>
              <a:defRPr/>
            </a:pPr>
            <a:r>
              <a:rPr lang="en-US" sz="1900" b="1" i="1" dirty="0">
                <a:solidFill>
                  <a:srgbClr val="000000"/>
                </a:solidFill>
                <a:latin typeface="Liberation sans"/>
              </a:rPr>
              <a:t>Identification</a:t>
            </a:r>
          </a:p>
        </p:txBody>
      </p:sp>
      <p:sp>
        <p:nvSpPr>
          <p:cNvPr id="9" name="Rectangle 26">
            <a:extLst>
              <a:ext uri="{FF2B5EF4-FFF2-40B4-BE49-F238E27FC236}">
                <a16:creationId xmlns:a16="http://schemas.microsoft.com/office/drawing/2014/main" id="{F7A87183-49BA-F640-EB8A-C61D5744864E}"/>
              </a:ext>
            </a:extLst>
          </p:cNvPr>
          <p:cNvSpPr>
            <a:spLocks noChangeArrowheads="1"/>
          </p:cNvSpPr>
          <p:nvPr/>
        </p:nvSpPr>
        <p:spPr bwMode="auto">
          <a:xfrm>
            <a:off x="477838" y="3551878"/>
            <a:ext cx="2400300" cy="657225"/>
          </a:xfrm>
          <a:prstGeom prst="rect">
            <a:avLst/>
          </a:prstGeom>
          <a:solidFill>
            <a:schemeClr val="tx2">
              <a:lumMod val="25000"/>
              <a:lumOff val="75000"/>
            </a:schemeClr>
          </a:solidFill>
          <a:ln w="28575">
            <a:solidFill>
              <a:srgbClr val="002060"/>
            </a:solidFill>
            <a:headEnd/>
            <a:tailEnd/>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spcBef>
                <a:spcPct val="20000"/>
              </a:spcBef>
              <a:defRPr/>
            </a:pPr>
            <a:r>
              <a:rPr lang="en-US" sz="1900" b="1" i="1" dirty="0">
                <a:solidFill>
                  <a:srgbClr val="000000"/>
                </a:solidFill>
                <a:latin typeface="Liberation sans"/>
              </a:rPr>
              <a:t>Incentives for imitation</a:t>
            </a:r>
          </a:p>
        </p:txBody>
      </p:sp>
      <p:sp>
        <p:nvSpPr>
          <p:cNvPr id="10" name="Rectangle 27">
            <a:extLst>
              <a:ext uri="{FF2B5EF4-FFF2-40B4-BE49-F238E27FC236}">
                <a16:creationId xmlns:a16="http://schemas.microsoft.com/office/drawing/2014/main" id="{F84C8038-1F13-9C76-836C-AA8BEB214C4B}"/>
              </a:ext>
            </a:extLst>
          </p:cNvPr>
          <p:cNvSpPr>
            <a:spLocks noChangeArrowheads="1"/>
          </p:cNvSpPr>
          <p:nvPr/>
        </p:nvSpPr>
        <p:spPr bwMode="auto">
          <a:xfrm>
            <a:off x="493713" y="4447603"/>
            <a:ext cx="2387600" cy="657225"/>
          </a:xfrm>
          <a:prstGeom prst="rect">
            <a:avLst/>
          </a:prstGeom>
          <a:solidFill>
            <a:schemeClr val="tx2">
              <a:lumMod val="25000"/>
              <a:lumOff val="75000"/>
            </a:schemeClr>
          </a:solidFill>
          <a:ln w="28575">
            <a:solidFill>
              <a:srgbClr val="002060"/>
            </a:solidFill>
            <a:headEnd/>
            <a:tailEnd/>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spcBef>
                <a:spcPct val="20000"/>
              </a:spcBef>
              <a:defRPr/>
            </a:pPr>
            <a:r>
              <a:rPr lang="en-US" sz="1900" b="1" i="1" dirty="0">
                <a:solidFill>
                  <a:srgbClr val="000000"/>
                </a:solidFill>
                <a:latin typeface="Liberation sans"/>
              </a:rPr>
              <a:t>Diagnosis</a:t>
            </a:r>
          </a:p>
        </p:txBody>
      </p:sp>
      <p:sp>
        <p:nvSpPr>
          <p:cNvPr id="11" name="Rectangle 28">
            <a:extLst>
              <a:ext uri="{FF2B5EF4-FFF2-40B4-BE49-F238E27FC236}">
                <a16:creationId xmlns:a16="http://schemas.microsoft.com/office/drawing/2014/main" id="{15C14994-284C-3093-F59D-6BF7DE981F38}"/>
              </a:ext>
            </a:extLst>
          </p:cNvPr>
          <p:cNvSpPr>
            <a:spLocks noChangeArrowheads="1"/>
          </p:cNvSpPr>
          <p:nvPr/>
        </p:nvSpPr>
        <p:spPr bwMode="auto">
          <a:xfrm>
            <a:off x="503238" y="5275745"/>
            <a:ext cx="2374900" cy="657225"/>
          </a:xfrm>
          <a:prstGeom prst="rect">
            <a:avLst/>
          </a:prstGeom>
          <a:solidFill>
            <a:schemeClr val="tx2">
              <a:lumMod val="25000"/>
              <a:lumOff val="75000"/>
            </a:schemeClr>
          </a:solidFill>
          <a:ln w="28575">
            <a:solidFill>
              <a:srgbClr val="002060"/>
            </a:solidFill>
            <a:headEnd/>
            <a:tailEnd/>
          </a:ln>
          <a:effectLst/>
        </p:spPr>
        <p:style>
          <a:lnRef idx="1">
            <a:schemeClr val="accent1"/>
          </a:lnRef>
          <a:fillRef idx="3">
            <a:schemeClr val="accent1"/>
          </a:fillRef>
          <a:effectRef idx="2">
            <a:schemeClr val="accent1"/>
          </a:effectRef>
          <a:fontRef idx="minor">
            <a:schemeClr val="lt1"/>
          </a:fontRef>
        </p:style>
        <p:txBody>
          <a:bodyPr lIns="0" tIns="0" rIns="0" bIns="0" anchor="ctr"/>
          <a:lstStyle/>
          <a:p>
            <a:pPr algn="ctr">
              <a:spcBef>
                <a:spcPct val="20000"/>
              </a:spcBef>
              <a:defRPr/>
            </a:pPr>
            <a:r>
              <a:rPr lang="en-US" sz="1900" b="1" i="1" dirty="0">
                <a:solidFill>
                  <a:schemeClr val="tx1"/>
                </a:solidFill>
                <a:latin typeface="Liberation sans"/>
              </a:rPr>
              <a:t>Resource acquisition</a:t>
            </a:r>
          </a:p>
        </p:txBody>
      </p:sp>
      <p:sp>
        <p:nvSpPr>
          <p:cNvPr id="12" name="Rectangle 4">
            <a:extLst>
              <a:ext uri="{FF2B5EF4-FFF2-40B4-BE49-F238E27FC236}">
                <a16:creationId xmlns:a16="http://schemas.microsoft.com/office/drawing/2014/main" id="{ECC8BC06-4CDC-1018-DEA3-96BAF3FBD657}"/>
              </a:ext>
            </a:extLst>
          </p:cNvPr>
          <p:cNvSpPr>
            <a:spLocks noChangeArrowheads="1"/>
          </p:cNvSpPr>
          <p:nvPr/>
        </p:nvSpPr>
        <p:spPr bwMode="auto">
          <a:xfrm>
            <a:off x="3365855" y="1582255"/>
            <a:ext cx="8529282" cy="657225"/>
          </a:xfrm>
          <a:prstGeom prst="rect">
            <a:avLst/>
          </a:prstGeom>
          <a:solidFill>
            <a:schemeClr val="tx2">
              <a:lumMod val="25000"/>
              <a:lumOff val="75000"/>
            </a:schemeClr>
          </a:solidFill>
          <a:ln>
            <a:headEnd/>
            <a:tailEnd/>
          </a:ln>
        </p:spPr>
        <p:style>
          <a:lnRef idx="2">
            <a:schemeClr val="accent2"/>
          </a:lnRef>
          <a:fillRef idx="1">
            <a:schemeClr val="lt1"/>
          </a:fillRef>
          <a:effectRef idx="0">
            <a:schemeClr val="accent2"/>
          </a:effectRef>
          <a:fontRef idx="minor">
            <a:schemeClr val="dk1"/>
          </a:fontRef>
        </p:style>
        <p:txBody>
          <a:bodyPr lIns="0" tIns="0" rIns="0" bIns="0" anchor="ctr"/>
          <a:lstStyle/>
          <a:p>
            <a:pPr algn="ctr">
              <a:spcBef>
                <a:spcPct val="20000"/>
              </a:spcBef>
              <a:defRPr/>
            </a:pPr>
            <a:r>
              <a:rPr lang="en-US" sz="2200" b="1" i="1" dirty="0">
                <a:solidFill>
                  <a:schemeClr val="tx1"/>
                </a:solidFill>
                <a:latin typeface="Liberation sans"/>
              </a:rPr>
              <a:t>Isolating Mechanism</a:t>
            </a:r>
          </a:p>
        </p:txBody>
      </p:sp>
      <p:sp>
        <p:nvSpPr>
          <p:cNvPr id="13" name="Rectangle 8">
            <a:extLst>
              <a:ext uri="{FF2B5EF4-FFF2-40B4-BE49-F238E27FC236}">
                <a16:creationId xmlns:a16="http://schemas.microsoft.com/office/drawing/2014/main" id="{32309C72-6E8D-1192-9CC5-9B8353EFAE36}"/>
              </a:ext>
            </a:extLst>
          </p:cNvPr>
          <p:cNvSpPr>
            <a:spLocks noChangeArrowheads="1"/>
          </p:cNvSpPr>
          <p:nvPr/>
        </p:nvSpPr>
        <p:spPr bwMode="auto">
          <a:xfrm>
            <a:off x="3357917" y="2584935"/>
            <a:ext cx="8537220" cy="657225"/>
          </a:xfrm>
          <a:prstGeom prst="rect">
            <a:avLst/>
          </a:prstGeom>
          <a:solidFill>
            <a:schemeClr val="tx2">
              <a:lumMod val="25000"/>
              <a:lumOff val="75000"/>
            </a:schemeClr>
          </a:solidFill>
          <a:ln>
            <a:headEnd/>
            <a:tailEnd/>
          </a:ln>
        </p:spPr>
        <p:style>
          <a:lnRef idx="2">
            <a:schemeClr val="accent2"/>
          </a:lnRef>
          <a:fillRef idx="1">
            <a:schemeClr val="lt1"/>
          </a:fillRef>
          <a:effectRef idx="0">
            <a:schemeClr val="accent2"/>
          </a:effectRef>
          <a:fontRef idx="minor">
            <a:schemeClr val="dk1"/>
          </a:fontRef>
        </p:style>
        <p:txBody>
          <a:bodyPr lIns="108000" tIns="0" rIns="0" bIns="0" anchor="ctr"/>
          <a:lstStyle/>
          <a:p>
            <a:pPr marL="144000" indent="-216000">
              <a:spcBef>
                <a:spcPts val="600"/>
              </a:spcBef>
              <a:buFont typeface="Arial" pitchFamily="34" charset="0"/>
              <a:buChar char="•"/>
              <a:defRPr/>
            </a:pPr>
            <a:r>
              <a:rPr lang="en-US" sz="1600" b="1" dirty="0">
                <a:solidFill>
                  <a:srgbClr val="000000"/>
                </a:solidFill>
                <a:latin typeface="Liberation sans"/>
              </a:rPr>
              <a:t>Obscure superior performance. E.g., Public or not !! </a:t>
            </a:r>
          </a:p>
        </p:txBody>
      </p:sp>
      <p:sp>
        <p:nvSpPr>
          <p:cNvPr id="14" name="Rectangle 12">
            <a:extLst>
              <a:ext uri="{FF2B5EF4-FFF2-40B4-BE49-F238E27FC236}">
                <a16:creationId xmlns:a16="http://schemas.microsoft.com/office/drawing/2014/main" id="{689F0E27-5C40-EF08-168E-88446D2EF715}"/>
              </a:ext>
            </a:extLst>
          </p:cNvPr>
          <p:cNvSpPr>
            <a:spLocks noChangeArrowheads="1"/>
          </p:cNvSpPr>
          <p:nvPr/>
        </p:nvSpPr>
        <p:spPr bwMode="auto">
          <a:xfrm>
            <a:off x="3357916" y="3421064"/>
            <a:ext cx="8537221" cy="863600"/>
          </a:xfrm>
          <a:prstGeom prst="rect">
            <a:avLst/>
          </a:prstGeom>
          <a:solidFill>
            <a:schemeClr val="tx2">
              <a:lumMod val="25000"/>
              <a:lumOff val="75000"/>
            </a:schemeClr>
          </a:solidFill>
          <a:ln>
            <a:headEnd/>
            <a:tailEnd/>
          </a:ln>
        </p:spPr>
        <p:style>
          <a:lnRef idx="2">
            <a:schemeClr val="accent2"/>
          </a:lnRef>
          <a:fillRef idx="1">
            <a:schemeClr val="lt1"/>
          </a:fillRef>
          <a:effectRef idx="0">
            <a:schemeClr val="accent2"/>
          </a:effectRef>
          <a:fontRef idx="minor">
            <a:schemeClr val="dk1"/>
          </a:fontRef>
        </p:style>
        <p:txBody>
          <a:bodyPr lIns="108000" tIns="0" rIns="0" bIns="0" anchor="ctr"/>
          <a:lstStyle/>
          <a:p>
            <a:pPr marL="285750" indent="-285750">
              <a:spcBef>
                <a:spcPct val="20000"/>
              </a:spcBef>
              <a:buFont typeface="Arial" pitchFamily="34" charset="0"/>
              <a:buChar char="•"/>
              <a:defRPr/>
            </a:pPr>
            <a:r>
              <a:rPr lang="en-US" sz="1600" b="1" dirty="0">
                <a:solidFill>
                  <a:srgbClr val="000000"/>
                </a:solidFill>
                <a:latin typeface="Liberation sans"/>
              </a:rPr>
              <a:t>Deterrence: signal aggressive intentions to imitators E.g., Apple Vs Samsung</a:t>
            </a:r>
          </a:p>
          <a:p>
            <a:pPr marL="285750" indent="-285750">
              <a:spcBef>
                <a:spcPct val="20000"/>
              </a:spcBef>
              <a:buFont typeface="Arial" pitchFamily="34" charset="0"/>
              <a:buChar char="•"/>
              <a:defRPr/>
            </a:pPr>
            <a:r>
              <a:rPr lang="en-US" sz="1600" b="1" dirty="0">
                <a:solidFill>
                  <a:srgbClr val="000000"/>
                </a:solidFill>
                <a:latin typeface="Liberation sans"/>
              </a:rPr>
              <a:t>Pre-emption: Exploit all available investments opportunities E.g., Food Products </a:t>
            </a:r>
          </a:p>
        </p:txBody>
      </p:sp>
      <p:sp>
        <p:nvSpPr>
          <p:cNvPr id="15" name="Rectangle 16">
            <a:extLst>
              <a:ext uri="{FF2B5EF4-FFF2-40B4-BE49-F238E27FC236}">
                <a16:creationId xmlns:a16="http://schemas.microsoft.com/office/drawing/2014/main" id="{4143F9BD-2023-F8C2-69DB-EB23C4779469}"/>
              </a:ext>
            </a:extLst>
          </p:cNvPr>
          <p:cNvSpPr>
            <a:spLocks noChangeArrowheads="1"/>
          </p:cNvSpPr>
          <p:nvPr/>
        </p:nvSpPr>
        <p:spPr bwMode="auto">
          <a:xfrm>
            <a:off x="3357916" y="4464983"/>
            <a:ext cx="8578495" cy="657225"/>
          </a:xfrm>
          <a:prstGeom prst="rect">
            <a:avLst/>
          </a:prstGeom>
          <a:solidFill>
            <a:schemeClr val="tx2">
              <a:lumMod val="25000"/>
              <a:lumOff val="75000"/>
            </a:schemeClr>
          </a:solidFill>
          <a:ln>
            <a:headEnd/>
            <a:tailEnd/>
          </a:ln>
        </p:spPr>
        <p:style>
          <a:lnRef idx="2">
            <a:schemeClr val="accent2"/>
          </a:lnRef>
          <a:fillRef idx="1">
            <a:schemeClr val="lt1"/>
          </a:fillRef>
          <a:effectRef idx="0">
            <a:schemeClr val="accent2"/>
          </a:effectRef>
          <a:fontRef idx="minor">
            <a:schemeClr val="dk1"/>
          </a:fontRef>
        </p:style>
        <p:txBody>
          <a:bodyPr lIns="108000" tIns="0" rIns="0" bIns="0" anchor="ctr"/>
          <a:lstStyle/>
          <a:p>
            <a:pPr marL="342900" indent="-342900">
              <a:spcBef>
                <a:spcPct val="20000"/>
              </a:spcBef>
              <a:buFont typeface="Arial" pitchFamily="34" charset="0"/>
              <a:buChar char="•"/>
              <a:defRPr/>
            </a:pPr>
            <a:r>
              <a:rPr lang="it-IT" sz="2000" b="1" dirty="0">
                <a:solidFill>
                  <a:srgbClr val="000000"/>
                </a:solidFill>
                <a:latin typeface="Liberation sans"/>
              </a:rPr>
              <a:t> </a:t>
            </a:r>
            <a:r>
              <a:rPr lang="en-US" sz="1600" b="1" dirty="0">
                <a:solidFill>
                  <a:srgbClr val="000000"/>
                </a:solidFill>
                <a:latin typeface="Liberation sans"/>
              </a:rPr>
              <a:t>Rely upon multiple sources of competitive advantages to create “</a:t>
            </a:r>
            <a:r>
              <a:rPr lang="en-US" sz="1600" b="1" i="1" dirty="0">
                <a:solidFill>
                  <a:srgbClr val="000000"/>
                </a:solidFill>
                <a:latin typeface="Liberation sans"/>
              </a:rPr>
              <a:t>causal ambiguity</a:t>
            </a:r>
            <a:r>
              <a:rPr lang="en-US" sz="1600" dirty="0">
                <a:solidFill>
                  <a:srgbClr val="000000"/>
                </a:solidFill>
                <a:latin typeface="Liberation sans"/>
              </a:rPr>
              <a:t>”</a:t>
            </a:r>
          </a:p>
          <a:p>
            <a:pPr marL="342900" indent="-342900">
              <a:spcBef>
                <a:spcPct val="20000"/>
              </a:spcBef>
              <a:buFont typeface="Arial" pitchFamily="34" charset="0"/>
              <a:buChar char="•"/>
              <a:defRPr/>
            </a:pPr>
            <a:r>
              <a:rPr lang="en-US" sz="1600" dirty="0">
                <a:solidFill>
                  <a:srgbClr val="000000"/>
                </a:solidFill>
                <a:latin typeface="Liberation sans"/>
              </a:rPr>
              <a:t>E.g., Toyota in US and Big Three </a:t>
            </a:r>
          </a:p>
        </p:txBody>
      </p:sp>
      <p:sp>
        <p:nvSpPr>
          <p:cNvPr id="16" name="Rectangle 15">
            <a:extLst>
              <a:ext uri="{FF2B5EF4-FFF2-40B4-BE49-F238E27FC236}">
                <a16:creationId xmlns:a16="http://schemas.microsoft.com/office/drawing/2014/main" id="{DF7B4AE8-9AD2-3832-1A59-C065B2F05283}"/>
              </a:ext>
            </a:extLst>
          </p:cNvPr>
          <p:cNvSpPr>
            <a:spLocks noChangeArrowheads="1"/>
          </p:cNvSpPr>
          <p:nvPr/>
        </p:nvSpPr>
        <p:spPr bwMode="auto">
          <a:xfrm>
            <a:off x="3316642" y="5226475"/>
            <a:ext cx="8578495" cy="727050"/>
          </a:xfrm>
          <a:prstGeom prst="rect">
            <a:avLst/>
          </a:prstGeom>
          <a:solidFill>
            <a:schemeClr val="tx2">
              <a:lumMod val="25000"/>
              <a:lumOff val="75000"/>
            </a:schemeClr>
          </a:solidFill>
          <a:ln>
            <a:headEnd/>
            <a:tailEnd/>
          </a:ln>
        </p:spPr>
        <p:style>
          <a:lnRef idx="2">
            <a:schemeClr val="accent2"/>
          </a:lnRef>
          <a:fillRef idx="1">
            <a:schemeClr val="lt1"/>
          </a:fillRef>
          <a:effectRef idx="0">
            <a:schemeClr val="accent2"/>
          </a:effectRef>
          <a:fontRef idx="minor">
            <a:schemeClr val="dk1"/>
          </a:fontRef>
        </p:style>
        <p:txBody>
          <a:bodyPr lIns="108000" tIns="0" rIns="0" bIns="0" anchor="ctr"/>
          <a:lstStyle/>
          <a:p>
            <a:pPr marL="342900" indent="-342900">
              <a:buFont typeface="Arial" pitchFamily="34" charset="0"/>
              <a:buChar char="•"/>
              <a:defRPr/>
            </a:pPr>
            <a:r>
              <a:rPr lang="en-US" sz="1600" b="1" dirty="0">
                <a:solidFill>
                  <a:srgbClr val="000000"/>
                </a:solidFill>
                <a:latin typeface="Liberation sans"/>
              </a:rPr>
              <a:t>Base competitive advantage upon resources and capabilities that are immobile and difficult to replicate.</a:t>
            </a:r>
            <a:endParaRPr lang="it-IT" sz="1600" b="1" dirty="0">
              <a:solidFill>
                <a:srgbClr val="000000"/>
              </a:solidFill>
              <a:latin typeface="Liberation sans"/>
            </a:endParaRPr>
          </a:p>
        </p:txBody>
      </p:sp>
      <p:sp>
        <p:nvSpPr>
          <p:cNvPr id="17" name="Right Arrow 1">
            <a:extLst>
              <a:ext uri="{FF2B5EF4-FFF2-40B4-BE49-F238E27FC236}">
                <a16:creationId xmlns:a16="http://schemas.microsoft.com/office/drawing/2014/main" id="{4E0146AC-D3FA-7A77-7128-C858A2C8B221}"/>
              </a:ext>
            </a:extLst>
          </p:cNvPr>
          <p:cNvSpPr>
            <a:spLocks noChangeArrowheads="1"/>
          </p:cNvSpPr>
          <p:nvPr/>
        </p:nvSpPr>
        <p:spPr bwMode="auto">
          <a:xfrm>
            <a:off x="2956280" y="2733366"/>
            <a:ext cx="360362" cy="360362"/>
          </a:xfrm>
          <a:prstGeom prst="rightArrow">
            <a:avLst>
              <a:gd name="adj1" fmla="val 50000"/>
              <a:gd name="adj2" fmla="val 50000"/>
            </a:avLst>
          </a:prstGeom>
          <a:solidFill>
            <a:schemeClr val="tx2">
              <a:lumMod val="25000"/>
              <a:lumOff val="75000"/>
            </a:schemeClr>
          </a:solidFill>
          <a:ln w="28575" algn="ctr">
            <a:solidFill>
              <a:srgbClr val="002060"/>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latin typeface="Liberation Sans" pitchFamily="34" charset="0"/>
            </a:endParaRPr>
          </a:p>
        </p:txBody>
      </p:sp>
      <p:sp>
        <p:nvSpPr>
          <p:cNvPr id="18" name="Right Arrow 1">
            <a:extLst>
              <a:ext uri="{FF2B5EF4-FFF2-40B4-BE49-F238E27FC236}">
                <a16:creationId xmlns:a16="http://schemas.microsoft.com/office/drawing/2014/main" id="{9B27E09D-AB00-B2F8-C0BD-C05AF13813BB}"/>
              </a:ext>
            </a:extLst>
          </p:cNvPr>
          <p:cNvSpPr>
            <a:spLocks noChangeArrowheads="1"/>
          </p:cNvSpPr>
          <p:nvPr/>
        </p:nvSpPr>
        <p:spPr bwMode="auto">
          <a:xfrm>
            <a:off x="2956280" y="3700309"/>
            <a:ext cx="360362" cy="360362"/>
          </a:xfrm>
          <a:prstGeom prst="rightArrow">
            <a:avLst>
              <a:gd name="adj1" fmla="val 50000"/>
              <a:gd name="adj2" fmla="val 50000"/>
            </a:avLst>
          </a:prstGeom>
          <a:solidFill>
            <a:schemeClr val="tx2">
              <a:lumMod val="25000"/>
              <a:lumOff val="75000"/>
            </a:schemeClr>
          </a:solidFill>
          <a:ln w="28575" algn="ctr">
            <a:solidFill>
              <a:srgbClr val="002060"/>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latin typeface="Liberation Sans" pitchFamily="34" charset="0"/>
            </a:endParaRPr>
          </a:p>
        </p:txBody>
      </p:sp>
      <p:sp>
        <p:nvSpPr>
          <p:cNvPr id="19" name="Right Arrow 1">
            <a:extLst>
              <a:ext uri="{FF2B5EF4-FFF2-40B4-BE49-F238E27FC236}">
                <a16:creationId xmlns:a16="http://schemas.microsoft.com/office/drawing/2014/main" id="{6ADFB362-053A-0C8B-4EA7-444B51D4A601}"/>
              </a:ext>
            </a:extLst>
          </p:cNvPr>
          <p:cNvSpPr>
            <a:spLocks noChangeArrowheads="1"/>
          </p:cNvSpPr>
          <p:nvPr/>
        </p:nvSpPr>
        <p:spPr bwMode="auto">
          <a:xfrm>
            <a:off x="2952450" y="4611668"/>
            <a:ext cx="360362" cy="360362"/>
          </a:xfrm>
          <a:prstGeom prst="rightArrow">
            <a:avLst>
              <a:gd name="adj1" fmla="val 50000"/>
              <a:gd name="adj2" fmla="val 50000"/>
            </a:avLst>
          </a:prstGeom>
          <a:solidFill>
            <a:schemeClr val="tx2">
              <a:lumMod val="25000"/>
              <a:lumOff val="75000"/>
            </a:schemeClr>
          </a:solidFill>
          <a:ln w="28575" algn="ctr">
            <a:solidFill>
              <a:srgbClr val="002060"/>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latin typeface="Liberation Sans" pitchFamily="34" charset="0"/>
            </a:endParaRPr>
          </a:p>
        </p:txBody>
      </p:sp>
      <p:sp>
        <p:nvSpPr>
          <p:cNvPr id="20" name="Right Arrow 1">
            <a:extLst>
              <a:ext uri="{FF2B5EF4-FFF2-40B4-BE49-F238E27FC236}">
                <a16:creationId xmlns:a16="http://schemas.microsoft.com/office/drawing/2014/main" id="{5EFA5966-B3A5-DEC3-5F47-6962C5E34B7B}"/>
              </a:ext>
            </a:extLst>
          </p:cNvPr>
          <p:cNvSpPr>
            <a:spLocks noChangeArrowheads="1"/>
          </p:cNvSpPr>
          <p:nvPr/>
        </p:nvSpPr>
        <p:spPr bwMode="auto">
          <a:xfrm>
            <a:off x="2897188" y="5461597"/>
            <a:ext cx="360362" cy="360362"/>
          </a:xfrm>
          <a:prstGeom prst="rightArrow">
            <a:avLst>
              <a:gd name="adj1" fmla="val 50000"/>
              <a:gd name="adj2" fmla="val 50000"/>
            </a:avLst>
          </a:prstGeom>
          <a:solidFill>
            <a:schemeClr val="tx2">
              <a:lumMod val="25000"/>
              <a:lumOff val="75000"/>
            </a:schemeClr>
          </a:solidFill>
          <a:ln w="28575" algn="ctr">
            <a:solidFill>
              <a:srgbClr val="002060"/>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latin typeface="Liberation Sans" pitchFamily="34" charset="0"/>
            </a:endParaRPr>
          </a:p>
        </p:txBody>
      </p:sp>
    </p:spTree>
    <p:extLst>
      <p:ext uri="{BB962C8B-B14F-4D97-AF65-F5344CB8AC3E}">
        <p14:creationId xmlns:p14="http://schemas.microsoft.com/office/powerpoint/2010/main" val="3876182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E4F19-4AEC-96D0-AC55-8D5D58ACD9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9B6DDC-CCE5-082B-D145-337BC04D6362}"/>
              </a:ext>
            </a:extLst>
          </p:cNvPr>
          <p:cNvSpPr>
            <a:spLocks noGrp="1"/>
          </p:cNvSpPr>
          <p:nvPr>
            <p:ph type="title"/>
          </p:nvPr>
        </p:nvSpPr>
        <p:spPr/>
        <p:txBody>
          <a:bodyPr/>
          <a:lstStyle/>
          <a:p>
            <a:pPr algn="ctr"/>
            <a:r>
              <a:rPr lang="en-US" altLang="en-US" b="1" dirty="0">
                <a:latin typeface="Liberation Sans" pitchFamily="34" charset="0"/>
              </a:rPr>
              <a:t>Porter’s Generic Strategies</a:t>
            </a:r>
            <a:br>
              <a:rPr lang="en-US" altLang="en-US" sz="6000" b="1" dirty="0">
                <a:solidFill>
                  <a:srgbClr val="C00000"/>
                </a:solidFill>
                <a:latin typeface="Liberation Sans" pitchFamily="34" charset="0"/>
              </a:rPr>
            </a:br>
            <a:endParaRPr lang="en-GB" dirty="0"/>
          </a:p>
        </p:txBody>
      </p:sp>
      <p:sp>
        <p:nvSpPr>
          <p:cNvPr id="3" name="Content Placeholder 2">
            <a:extLst>
              <a:ext uri="{FF2B5EF4-FFF2-40B4-BE49-F238E27FC236}">
                <a16:creationId xmlns:a16="http://schemas.microsoft.com/office/drawing/2014/main" id="{26C2303A-0515-504A-D091-64369D5CDA03}"/>
              </a:ext>
            </a:extLst>
          </p:cNvPr>
          <p:cNvSpPr>
            <a:spLocks noGrp="1"/>
          </p:cNvSpPr>
          <p:nvPr>
            <p:ph idx="1"/>
          </p:nvPr>
        </p:nvSpPr>
        <p:spPr/>
        <p:txBody>
          <a:bodyPr>
            <a:normAutofit/>
          </a:bodyPr>
          <a:lstStyle/>
          <a:p>
            <a:r>
              <a:rPr lang="en-GB" sz="3600" dirty="0"/>
              <a:t>Cost Leadership Strategy</a:t>
            </a:r>
          </a:p>
          <a:p>
            <a:r>
              <a:rPr lang="en-GB" sz="3600" dirty="0"/>
              <a:t>Differentiation Strategy</a:t>
            </a:r>
          </a:p>
          <a:p>
            <a:r>
              <a:rPr lang="en-GB" sz="3600" dirty="0"/>
              <a:t>Focus Strategy</a:t>
            </a:r>
          </a:p>
          <a:p>
            <a:r>
              <a:rPr lang="en-GB" sz="3600" dirty="0"/>
              <a:t>Competitive Advantage</a:t>
            </a:r>
          </a:p>
        </p:txBody>
      </p:sp>
      <p:sp>
        <p:nvSpPr>
          <p:cNvPr id="4" name="Navy Footer Strip" descr="Footer navy">
            <a:extLst>
              <a:ext uri="{FF2B5EF4-FFF2-40B4-BE49-F238E27FC236}">
                <a16:creationId xmlns:a16="http://schemas.microsoft.com/office/drawing/2014/main" id="{EE07D2C8-FEB7-B1FA-9ACE-D0AAF519C6C6}"/>
              </a:ext>
            </a:extLst>
          </p:cNvPr>
          <p:cNvSpPr/>
          <p:nvPr/>
        </p:nvSpPr>
        <p:spPr>
          <a:xfrm>
            <a:off x="12646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ort orange tower">
            <a:extLst>
              <a:ext uri="{FF2B5EF4-FFF2-40B4-BE49-F238E27FC236}">
                <a16:creationId xmlns:a16="http://schemas.microsoft.com/office/drawing/2014/main" id="{767C8438-797D-A0A9-49AE-D94BEDE5434B}"/>
              </a:ext>
            </a:extLst>
          </p:cNvPr>
          <p:cNvPicPr>
            <a:picLocks noChangeAspect="1"/>
          </p:cNvPicPr>
          <p:nvPr/>
        </p:nvPicPr>
        <p:blipFill>
          <a:blip r:embed="rId3"/>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9FE67EF4-7613-952C-0E0B-103236DFE5A6}"/>
              </a:ext>
            </a:extLst>
          </p:cNvPr>
          <p:cNvPicPr>
            <a:picLocks noChangeAspect="1"/>
          </p:cNvPicPr>
          <p:nvPr/>
        </p:nvPicPr>
        <p:blipFill>
          <a:blip r:embed="rId4"/>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4034630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43B425-BC24-9B2A-AE9A-BB88771907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83C0D4-B510-86D3-CFC2-1B9E675931C7}"/>
              </a:ext>
            </a:extLst>
          </p:cNvPr>
          <p:cNvSpPr>
            <a:spLocks noGrp="1"/>
          </p:cNvSpPr>
          <p:nvPr>
            <p:ph type="title"/>
          </p:nvPr>
        </p:nvSpPr>
        <p:spPr>
          <a:xfrm>
            <a:off x="838200" y="365125"/>
            <a:ext cx="10515600" cy="705139"/>
          </a:xfrm>
        </p:spPr>
        <p:txBody>
          <a:bodyPr>
            <a:normAutofit/>
          </a:bodyPr>
          <a:lstStyle/>
          <a:p>
            <a:pPr algn="ctr"/>
            <a:r>
              <a:rPr lang="en-US" sz="3200" dirty="0"/>
              <a:t>Comparison of Cost Leadership and Differentiation Strategies</a:t>
            </a:r>
            <a:endParaRPr lang="en-GB" sz="3200" dirty="0"/>
          </a:p>
        </p:txBody>
      </p:sp>
      <p:pic>
        <p:nvPicPr>
          <p:cNvPr id="8" name="Content Placeholder 7">
            <a:extLst>
              <a:ext uri="{FF2B5EF4-FFF2-40B4-BE49-F238E27FC236}">
                <a16:creationId xmlns:a16="http://schemas.microsoft.com/office/drawing/2014/main" id="{8BA2EC84-3540-B6D1-4837-32B59B041F12}"/>
              </a:ext>
            </a:extLst>
          </p:cNvPr>
          <p:cNvPicPr>
            <a:picLocks noGrp="1" noChangeAspect="1"/>
          </p:cNvPicPr>
          <p:nvPr>
            <p:ph idx="1"/>
          </p:nvPr>
        </p:nvPicPr>
        <p:blipFill>
          <a:blip r:embed="rId3"/>
          <a:stretch>
            <a:fillRect/>
          </a:stretch>
        </p:blipFill>
        <p:spPr>
          <a:xfrm>
            <a:off x="838200" y="1120945"/>
            <a:ext cx="10266218" cy="4769176"/>
          </a:xfrm>
        </p:spPr>
      </p:pic>
      <p:sp>
        <p:nvSpPr>
          <p:cNvPr id="4" name="Navy Footer Strip" descr="Footer navy">
            <a:extLst>
              <a:ext uri="{FF2B5EF4-FFF2-40B4-BE49-F238E27FC236}">
                <a16:creationId xmlns:a16="http://schemas.microsoft.com/office/drawing/2014/main" id="{63D4F2C4-872C-0CA7-8569-51355B050BBC}"/>
              </a:ext>
            </a:extLst>
          </p:cNvPr>
          <p:cNvSpPr/>
          <p:nvPr/>
        </p:nvSpPr>
        <p:spPr>
          <a:xfrm>
            <a:off x="12646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ort orange tower">
            <a:extLst>
              <a:ext uri="{FF2B5EF4-FFF2-40B4-BE49-F238E27FC236}">
                <a16:creationId xmlns:a16="http://schemas.microsoft.com/office/drawing/2014/main" id="{9FC70C94-9F71-4E29-E5E4-3E678D1BD3A3}"/>
              </a:ext>
            </a:extLst>
          </p:cNvPr>
          <p:cNvPicPr>
            <a:picLocks noChangeAspect="1"/>
          </p:cNvPicPr>
          <p:nvPr/>
        </p:nvPicPr>
        <p:blipFill>
          <a:blip r:embed="rId4"/>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BBA0DE7F-4EA5-B1DF-723D-EEAB8EA6BDFA}"/>
              </a:ext>
            </a:extLst>
          </p:cNvPr>
          <p:cNvPicPr>
            <a:picLocks noChangeAspect="1"/>
          </p:cNvPicPr>
          <p:nvPr/>
        </p:nvPicPr>
        <p:blipFill>
          <a:blip r:embed="rId5"/>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375110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9EE1E-C918-65A3-A2F5-9C7D8F94E7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5DBE0C-7EC0-97F0-777E-D883A8023717}"/>
              </a:ext>
            </a:extLst>
          </p:cNvPr>
          <p:cNvSpPr>
            <a:spLocks noGrp="1"/>
          </p:cNvSpPr>
          <p:nvPr>
            <p:ph type="title"/>
          </p:nvPr>
        </p:nvSpPr>
        <p:spPr>
          <a:xfrm>
            <a:off x="838200" y="243133"/>
            <a:ext cx="10515600" cy="1325563"/>
          </a:xfrm>
        </p:spPr>
        <p:txBody>
          <a:bodyPr>
            <a:normAutofit fontScale="90000"/>
          </a:bodyPr>
          <a:lstStyle/>
          <a:p>
            <a:pPr algn="ctr">
              <a:spcBef>
                <a:spcPct val="0"/>
              </a:spcBef>
            </a:pPr>
            <a:r>
              <a:rPr lang="en-US" altLang="en-US" b="1" dirty="0">
                <a:latin typeface="Liberation Sans" pitchFamily="34" charset="0"/>
              </a:rPr>
              <a:t>Economies of Scale: </a:t>
            </a:r>
            <a:br>
              <a:rPr lang="en-US" altLang="en-US" b="1" dirty="0">
                <a:latin typeface="Liberation Sans" pitchFamily="34" charset="0"/>
              </a:rPr>
            </a:br>
            <a:r>
              <a:rPr lang="en-US" altLang="en-US" b="1" dirty="0">
                <a:latin typeface="Liberation Sans" pitchFamily="34" charset="0"/>
              </a:rPr>
              <a:t>The Long-Run Cost Curve for a Plant</a:t>
            </a:r>
            <a:br>
              <a:rPr lang="en-US" altLang="en-US" sz="6600" b="1" dirty="0">
                <a:solidFill>
                  <a:srgbClr val="C00000"/>
                </a:solidFill>
                <a:latin typeface="Liberation Sans" pitchFamily="34" charset="0"/>
              </a:rPr>
            </a:br>
            <a:endParaRPr lang="en-GB" dirty="0"/>
          </a:p>
        </p:txBody>
      </p:sp>
      <p:sp>
        <p:nvSpPr>
          <p:cNvPr id="4" name="Navy Footer Strip" descr="Footer navy">
            <a:extLst>
              <a:ext uri="{FF2B5EF4-FFF2-40B4-BE49-F238E27FC236}">
                <a16:creationId xmlns:a16="http://schemas.microsoft.com/office/drawing/2014/main" id="{1B98532A-873D-0514-B7DB-1FAF0A94332A}"/>
              </a:ext>
            </a:extLst>
          </p:cNvPr>
          <p:cNvSpPr/>
          <p:nvPr/>
        </p:nvSpPr>
        <p:spPr>
          <a:xfrm>
            <a:off x="12646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ort orange tower">
            <a:extLst>
              <a:ext uri="{FF2B5EF4-FFF2-40B4-BE49-F238E27FC236}">
                <a16:creationId xmlns:a16="http://schemas.microsoft.com/office/drawing/2014/main" id="{2E5338E2-B1DA-AB45-856A-8760CE2D59FA}"/>
              </a:ext>
            </a:extLst>
          </p:cNvPr>
          <p:cNvPicPr>
            <a:picLocks noChangeAspect="1"/>
          </p:cNvPicPr>
          <p:nvPr/>
        </p:nvPicPr>
        <p:blipFill>
          <a:blip r:embed="rId3"/>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9FCA1024-86B5-C4B5-69C2-028E7311ADC2}"/>
              </a:ext>
            </a:extLst>
          </p:cNvPr>
          <p:cNvPicPr>
            <a:picLocks noChangeAspect="1"/>
          </p:cNvPicPr>
          <p:nvPr/>
        </p:nvPicPr>
        <p:blipFill>
          <a:blip r:embed="rId4"/>
          <a:stretch>
            <a:fillRect/>
          </a:stretch>
        </p:blipFill>
        <p:spPr>
          <a:xfrm>
            <a:off x="534811" y="6217213"/>
            <a:ext cx="1801495" cy="397654"/>
          </a:xfrm>
          <a:prstGeom prst="rect">
            <a:avLst/>
          </a:prstGeom>
        </p:spPr>
      </p:pic>
      <p:pic>
        <p:nvPicPr>
          <p:cNvPr id="8" name="Picture 7">
            <a:extLst>
              <a:ext uri="{FF2B5EF4-FFF2-40B4-BE49-F238E27FC236}">
                <a16:creationId xmlns:a16="http://schemas.microsoft.com/office/drawing/2014/main" id="{59FFEAB0-9963-3BC3-E23D-438C75854C63}"/>
              </a:ext>
            </a:extLst>
          </p:cNvPr>
          <p:cNvPicPr>
            <a:picLocks noChangeAspect="1"/>
          </p:cNvPicPr>
          <p:nvPr/>
        </p:nvPicPr>
        <p:blipFill>
          <a:blip r:embed="rId5"/>
          <a:stretch>
            <a:fillRect/>
          </a:stretch>
        </p:blipFill>
        <p:spPr>
          <a:xfrm>
            <a:off x="796586" y="1395374"/>
            <a:ext cx="4822459" cy="3367889"/>
          </a:xfrm>
          <a:prstGeom prst="rect">
            <a:avLst/>
          </a:prstGeom>
        </p:spPr>
      </p:pic>
      <p:sp>
        <p:nvSpPr>
          <p:cNvPr id="9" name="TextBox 8">
            <a:extLst>
              <a:ext uri="{FF2B5EF4-FFF2-40B4-BE49-F238E27FC236}">
                <a16:creationId xmlns:a16="http://schemas.microsoft.com/office/drawing/2014/main" id="{54680B7C-4230-07E0-8908-32165AABC66A}"/>
              </a:ext>
            </a:extLst>
          </p:cNvPr>
          <p:cNvSpPr txBox="1"/>
          <p:nvPr/>
        </p:nvSpPr>
        <p:spPr>
          <a:xfrm>
            <a:off x="6016978" y="1456267"/>
            <a:ext cx="5734755" cy="3693319"/>
          </a:xfrm>
          <a:prstGeom prst="rect">
            <a:avLst/>
          </a:prstGeom>
          <a:noFill/>
        </p:spPr>
        <p:txBody>
          <a:bodyPr wrap="square" rtlCol="0">
            <a:spAutoFit/>
          </a:bodyPr>
          <a:lstStyle/>
          <a:p>
            <a:r>
              <a:rPr lang="en-US" dirty="0"/>
              <a:t>The long-run cost curve typically looks like a </a:t>
            </a:r>
            <a:r>
              <a:rPr lang="en-US" b="1" dirty="0"/>
              <a:t>U-shape</a:t>
            </a:r>
            <a:r>
              <a:rPr lang="en-US" dirty="0"/>
              <a:t>. Here's how it works:</a:t>
            </a:r>
          </a:p>
          <a:p>
            <a:pPr>
              <a:buFont typeface="Arial" panose="020B0604020202020204" pitchFamily="34" charset="0"/>
              <a:buChar char="•"/>
            </a:pPr>
            <a:r>
              <a:rPr lang="en-US" dirty="0"/>
              <a:t>The </a:t>
            </a:r>
            <a:r>
              <a:rPr lang="en-US" b="1" dirty="0"/>
              <a:t>left portion</a:t>
            </a:r>
            <a:r>
              <a:rPr lang="en-US" dirty="0"/>
              <a:t> of the curve is downward-sloping, representing economies of scale, where average costs decrease as output increases.</a:t>
            </a:r>
          </a:p>
          <a:p>
            <a:pPr>
              <a:buFont typeface="Arial" panose="020B0604020202020204" pitchFamily="34" charset="0"/>
              <a:buChar char="•"/>
            </a:pPr>
            <a:r>
              <a:rPr lang="en-US" dirty="0"/>
              <a:t>The </a:t>
            </a:r>
            <a:r>
              <a:rPr lang="en-US" b="1" dirty="0"/>
              <a:t>middle portion</a:t>
            </a:r>
            <a:r>
              <a:rPr lang="en-US" dirty="0"/>
              <a:t> of the curve is flat, indicating constant returns to scale, where output increases without any change in average costs.</a:t>
            </a:r>
          </a:p>
          <a:p>
            <a:pPr>
              <a:buFont typeface="Arial" panose="020B0604020202020204" pitchFamily="34" charset="0"/>
              <a:buChar char="•"/>
            </a:pPr>
            <a:r>
              <a:rPr lang="en-US" dirty="0"/>
              <a:t>The </a:t>
            </a:r>
            <a:r>
              <a:rPr lang="en-US" b="1" dirty="0"/>
              <a:t>right portion</a:t>
            </a:r>
            <a:r>
              <a:rPr lang="en-US" dirty="0"/>
              <a:t> of the curve slopes upward, representing diseconomies of scale, where further increases in output lead to higher average costs.</a:t>
            </a:r>
          </a:p>
          <a:p>
            <a:pPr>
              <a:buFont typeface="Arial" panose="020B0604020202020204" pitchFamily="34" charset="0"/>
              <a:buChar char="•"/>
            </a:pPr>
            <a:endParaRPr lang="en-US" dirty="0"/>
          </a:p>
          <a:p>
            <a:endParaRPr lang="en-GB" dirty="0"/>
          </a:p>
        </p:txBody>
      </p:sp>
      <p:sp>
        <p:nvSpPr>
          <p:cNvPr id="11" name="Rectangle 2">
            <a:extLst>
              <a:ext uri="{FF2B5EF4-FFF2-40B4-BE49-F238E27FC236}">
                <a16:creationId xmlns:a16="http://schemas.microsoft.com/office/drawing/2014/main" id="{E7AAC131-F6F0-65D7-0CCB-17BFE4AD5EA2}"/>
              </a:ext>
            </a:extLst>
          </p:cNvPr>
          <p:cNvSpPr>
            <a:spLocks noChangeArrowheads="1"/>
          </p:cNvSpPr>
          <p:nvPr/>
        </p:nvSpPr>
        <p:spPr bwMode="auto">
          <a:xfrm>
            <a:off x="1172093" y="4993667"/>
            <a:ext cx="1010073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Left side of the curve</a:t>
            </a:r>
            <a:r>
              <a:rPr kumimoji="0" lang="en-US" altLang="en-US" b="0" i="0" u="none" strike="noStrike" cap="none" normalizeH="0" baseline="0" dirty="0">
                <a:ln>
                  <a:noFill/>
                </a:ln>
                <a:solidFill>
                  <a:schemeClr val="tx1"/>
                </a:solidFill>
                <a:effectLst/>
                <a:latin typeface="Arial" panose="020B0604020202020204" pitchFamily="34" charset="0"/>
              </a:rPr>
              <a:t> (decreasing): Represents economies of scale.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Flat middle</a:t>
            </a:r>
            <a:r>
              <a:rPr kumimoji="0" lang="en-US" altLang="en-US" sz="1800" b="0" i="0" u="none" strike="noStrike" cap="none" normalizeH="0" baseline="0" dirty="0">
                <a:ln>
                  <a:noFill/>
                </a:ln>
                <a:solidFill>
                  <a:schemeClr val="tx1"/>
                </a:solidFill>
                <a:effectLst/>
                <a:latin typeface="Arial" panose="020B0604020202020204" pitchFamily="34" charset="0"/>
              </a:rPr>
              <a:t>: Represents constant returns to scale.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Right side of the curve</a:t>
            </a:r>
            <a:r>
              <a:rPr kumimoji="0" lang="en-US" altLang="en-US" sz="1800" b="0" i="0" u="none" strike="noStrike" cap="none" normalizeH="0" baseline="0" dirty="0">
                <a:ln>
                  <a:noFill/>
                </a:ln>
                <a:solidFill>
                  <a:schemeClr val="tx1"/>
                </a:solidFill>
                <a:effectLst/>
                <a:latin typeface="Arial" panose="020B0604020202020204" pitchFamily="34" charset="0"/>
              </a:rPr>
              <a:t> (increasing): Represents diseconomies of scale. </a:t>
            </a:r>
          </a:p>
        </p:txBody>
      </p:sp>
    </p:spTree>
    <p:extLst>
      <p:ext uri="{BB962C8B-B14F-4D97-AF65-F5344CB8AC3E}">
        <p14:creationId xmlns:p14="http://schemas.microsoft.com/office/powerpoint/2010/main" val="3278093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E5FB2-104C-6C93-2AE9-E46A07059E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CD0E0B-A065-A408-2A49-4AE9021A40BA}"/>
              </a:ext>
            </a:extLst>
          </p:cNvPr>
          <p:cNvSpPr>
            <a:spLocks noGrp="1"/>
          </p:cNvSpPr>
          <p:nvPr>
            <p:ph type="title"/>
          </p:nvPr>
        </p:nvSpPr>
        <p:spPr>
          <a:xfrm>
            <a:off x="838200" y="467590"/>
            <a:ext cx="10515600" cy="1325563"/>
          </a:xfrm>
        </p:spPr>
        <p:txBody>
          <a:bodyPr>
            <a:normAutofit fontScale="90000"/>
          </a:bodyPr>
          <a:lstStyle/>
          <a:p>
            <a:pPr algn="ctr"/>
            <a:r>
              <a:rPr lang="en-US" altLang="en-US" sz="4400" b="1" dirty="0">
                <a:latin typeface="Liberation Sans" pitchFamily="34" charset="0"/>
              </a:rPr>
              <a:t>Experience Curve for the Ford Model T, 1909-1920</a:t>
            </a:r>
            <a:br>
              <a:rPr lang="en-US" altLang="en-US" sz="4400" b="1" dirty="0">
                <a:solidFill>
                  <a:srgbClr val="C00000"/>
                </a:solidFill>
                <a:latin typeface="Liberation Sans" pitchFamily="34" charset="0"/>
              </a:rPr>
            </a:br>
            <a:endParaRPr lang="en-GB" dirty="0"/>
          </a:p>
        </p:txBody>
      </p:sp>
      <p:sp>
        <p:nvSpPr>
          <p:cNvPr id="4" name="Navy Footer Strip" descr="Footer navy">
            <a:extLst>
              <a:ext uri="{FF2B5EF4-FFF2-40B4-BE49-F238E27FC236}">
                <a16:creationId xmlns:a16="http://schemas.microsoft.com/office/drawing/2014/main" id="{F8410F8D-6E20-5D2B-333F-66BBAED62909}"/>
              </a:ext>
            </a:extLst>
          </p:cNvPr>
          <p:cNvSpPr/>
          <p:nvPr/>
        </p:nvSpPr>
        <p:spPr>
          <a:xfrm>
            <a:off x="12646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ort orange tower">
            <a:extLst>
              <a:ext uri="{FF2B5EF4-FFF2-40B4-BE49-F238E27FC236}">
                <a16:creationId xmlns:a16="http://schemas.microsoft.com/office/drawing/2014/main" id="{3104BCCB-DF88-1529-A379-9070FC4D867D}"/>
              </a:ext>
            </a:extLst>
          </p:cNvPr>
          <p:cNvPicPr>
            <a:picLocks noChangeAspect="1"/>
          </p:cNvPicPr>
          <p:nvPr/>
        </p:nvPicPr>
        <p:blipFill>
          <a:blip r:embed="rId3"/>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AC23F2FF-E970-1197-1769-54A8B88547DB}"/>
              </a:ext>
            </a:extLst>
          </p:cNvPr>
          <p:cNvPicPr>
            <a:picLocks noChangeAspect="1"/>
          </p:cNvPicPr>
          <p:nvPr/>
        </p:nvPicPr>
        <p:blipFill>
          <a:blip r:embed="rId4"/>
          <a:stretch>
            <a:fillRect/>
          </a:stretch>
        </p:blipFill>
        <p:spPr>
          <a:xfrm>
            <a:off x="534811" y="6217213"/>
            <a:ext cx="1801495" cy="397654"/>
          </a:xfrm>
          <a:prstGeom prst="rect">
            <a:avLst/>
          </a:prstGeom>
        </p:spPr>
      </p:pic>
      <p:pic>
        <p:nvPicPr>
          <p:cNvPr id="8" name="Picture 7">
            <a:extLst>
              <a:ext uri="{FF2B5EF4-FFF2-40B4-BE49-F238E27FC236}">
                <a16:creationId xmlns:a16="http://schemas.microsoft.com/office/drawing/2014/main" id="{C1807056-DEC1-0378-C45C-1873879B3229}"/>
              </a:ext>
            </a:extLst>
          </p:cNvPr>
          <p:cNvPicPr>
            <a:picLocks noChangeAspect="1"/>
          </p:cNvPicPr>
          <p:nvPr/>
        </p:nvPicPr>
        <p:blipFill>
          <a:blip r:embed="rId5"/>
          <a:stretch>
            <a:fillRect/>
          </a:stretch>
        </p:blipFill>
        <p:spPr>
          <a:xfrm>
            <a:off x="3643252" y="1373505"/>
            <a:ext cx="4743450" cy="4600575"/>
          </a:xfrm>
          <a:prstGeom prst="rect">
            <a:avLst/>
          </a:prstGeom>
        </p:spPr>
      </p:pic>
    </p:spTree>
    <p:extLst>
      <p:ext uri="{BB962C8B-B14F-4D97-AF65-F5344CB8AC3E}">
        <p14:creationId xmlns:p14="http://schemas.microsoft.com/office/powerpoint/2010/main" val="433144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A255F-ADC6-53C7-4796-4B7658B48C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C0C8F9-A0D6-E0E6-2B87-1D5C753D7218}"/>
              </a:ext>
            </a:extLst>
          </p:cNvPr>
          <p:cNvSpPr>
            <a:spLocks noGrp="1"/>
          </p:cNvSpPr>
          <p:nvPr>
            <p:ph type="title"/>
          </p:nvPr>
        </p:nvSpPr>
        <p:spPr/>
        <p:txBody>
          <a:bodyPr/>
          <a:lstStyle/>
          <a:p>
            <a:pPr algn="ctr"/>
            <a:r>
              <a:rPr lang="en-US" altLang="en-US" sz="4400" b="1" dirty="0">
                <a:latin typeface="Liberation Sans" pitchFamily="34" charset="0"/>
              </a:rPr>
              <a:t>The Importance of Market Share</a:t>
            </a:r>
            <a:br>
              <a:rPr lang="en-US" altLang="en-US" sz="4400" b="1" dirty="0">
                <a:solidFill>
                  <a:srgbClr val="C00000"/>
                </a:solidFill>
                <a:latin typeface="Liberation Sans" pitchFamily="34" charset="0"/>
              </a:rPr>
            </a:br>
            <a:endParaRPr lang="en-GB" dirty="0"/>
          </a:p>
        </p:txBody>
      </p:sp>
      <p:sp>
        <p:nvSpPr>
          <p:cNvPr id="4" name="Navy Footer Strip" descr="Footer navy">
            <a:extLst>
              <a:ext uri="{FF2B5EF4-FFF2-40B4-BE49-F238E27FC236}">
                <a16:creationId xmlns:a16="http://schemas.microsoft.com/office/drawing/2014/main" id="{D2CBAB11-95D0-230C-C5FC-081E91ADF7CD}"/>
              </a:ext>
            </a:extLst>
          </p:cNvPr>
          <p:cNvSpPr/>
          <p:nvPr/>
        </p:nvSpPr>
        <p:spPr>
          <a:xfrm>
            <a:off x="12646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ort orange tower">
            <a:extLst>
              <a:ext uri="{FF2B5EF4-FFF2-40B4-BE49-F238E27FC236}">
                <a16:creationId xmlns:a16="http://schemas.microsoft.com/office/drawing/2014/main" id="{0F1E58D4-0F8F-3443-8A35-708AA45F3904}"/>
              </a:ext>
            </a:extLst>
          </p:cNvPr>
          <p:cNvPicPr>
            <a:picLocks noChangeAspect="1"/>
          </p:cNvPicPr>
          <p:nvPr/>
        </p:nvPicPr>
        <p:blipFill>
          <a:blip r:embed="rId3"/>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6576B3AD-FC08-EF9E-6134-7ED223E27830}"/>
              </a:ext>
            </a:extLst>
          </p:cNvPr>
          <p:cNvPicPr>
            <a:picLocks noChangeAspect="1"/>
          </p:cNvPicPr>
          <p:nvPr/>
        </p:nvPicPr>
        <p:blipFill>
          <a:blip r:embed="rId4"/>
          <a:stretch>
            <a:fillRect/>
          </a:stretch>
        </p:blipFill>
        <p:spPr>
          <a:xfrm>
            <a:off x="534811" y="6217213"/>
            <a:ext cx="1801495" cy="397654"/>
          </a:xfrm>
          <a:prstGeom prst="rect">
            <a:avLst/>
          </a:prstGeom>
        </p:spPr>
      </p:pic>
      <p:pic>
        <p:nvPicPr>
          <p:cNvPr id="8" name="Picture 7">
            <a:extLst>
              <a:ext uri="{FF2B5EF4-FFF2-40B4-BE49-F238E27FC236}">
                <a16:creationId xmlns:a16="http://schemas.microsoft.com/office/drawing/2014/main" id="{593C340E-FB12-CE83-626B-480C55F4EFF8}"/>
              </a:ext>
            </a:extLst>
          </p:cNvPr>
          <p:cNvPicPr>
            <a:picLocks noChangeAspect="1"/>
          </p:cNvPicPr>
          <p:nvPr/>
        </p:nvPicPr>
        <p:blipFill>
          <a:blip r:embed="rId5"/>
          <a:stretch>
            <a:fillRect/>
          </a:stretch>
        </p:blipFill>
        <p:spPr>
          <a:xfrm>
            <a:off x="3472405" y="1133474"/>
            <a:ext cx="5004845" cy="4824671"/>
          </a:xfrm>
          <a:prstGeom prst="rect">
            <a:avLst/>
          </a:prstGeom>
        </p:spPr>
      </p:pic>
    </p:spTree>
    <p:extLst>
      <p:ext uri="{BB962C8B-B14F-4D97-AF65-F5344CB8AC3E}">
        <p14:creationId xmlns:p14="http://schemas.microsoft.com/office/powerpoint/2010/main" val="4142199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A6D38-D3D8-7A43-7CA2-209C34899E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6EF538-9FE1-48D1-5ED2-CFCEB8B5AC23}"/>
              </a:ext>
            </a:extLst>
          </p:cNvPr>
          <p:cNvSpPr>
            <a:spLocks noGrp="1"/>
          </p:cNvSpPr>
          <p:nvPr>
            <p:ph type="title"/>
          </p:nvPr>
        </p:nvSpPr>
        <p:spPr>
          <a:xfrm>
            <a:off x="838200" y="365125"/>
            <a:ext cx="10515600" cy="688171"/>
          </a:xfrm>
        </p:spPr>
        <p:txBody>
          <a:bodyPr>
            <a:normAutofit fontScale="90000"/>
          </a:bodyPr>
          <a:lstStyle/>
          <a:p>
            <a:pPr algn="ctr"/>
            <a:r>
              <a:rPr lang="en-US" altLang="en-US" sz="4400" b="1" dirty="0">
                <a:latin typeface="Liberation Sans" pitchFamily="34" charset="0"/>
              </a:rPr>
              <a:t>Drivers of Cost Advantage</a:t>
            </a:r>
            <a:br>
              <a:rPr lang="en-US" altLang="en-US" sz="4400" b="1" dirty="0">
                <a:solidFill>
                  <a:srgbClr val="C00000"/>
                </a:solidFill>
                <a:latin typeface="Liberation Sans" pitchFamily="34" charset="0"/>
              </a:rPr>
            </a:br>
            <a:endParaRPr lang="en-GB" dirty="0"/>
          </a:p>
        </p:txBody>
      </p:sp>
      <p:sp>
        <p:nvSpPr>
          <p:cNvPr id="4" name="Navy Footer Strip" descr="Footer navy">
            <a:extLst>
              <a:ext uri="{FF2B5EF4-FFF2-40B4-BE49-F238E27FC236}">
                <a16:creationId xmlns:a16="http://schemas.microsoft.com/office/drawing/2014/main" id="{26C3AC85-5806-29C1-817A-56B3BA1028C5}"/>
              </a:ext>
            </a:extLst>
          </p:cNvPr>
          <p:cNvSpPr/>
          <p:nvPr/>
        </p:nvSpPr>
        <p:spPr>
          <a:xfrm>
            <a:off x="12646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ort orange tower">
            <a:extLst>
              <a:ext uri="{FF2B5EF4-FFF2-40B4-BE49-F238E27FC236}">
                <a16:creationId xmlns:a16="http://schemas.microsoft.com/office/drawing/2014/main" id="{203E3C96-D42D-0B85-9A91-235F0AB9F188}"/>
              </a:ext>
            </a:extLst>
          </p:cNvPr>
          <p:cNvPicPr>
            <a:picLocks noChangeAspect="1"/>
          </p:cNvPicPr>
          <p:nvPr/>
        </p:nvPicPr>
        <p:blipFill>
          <a:blip r:embed="rId3"/>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74C8B48D-359B-C347-7C2D-4650FF592F55}"/>
              </a:ext>
            </a:extLst>
          </p:cNvPr>
          <p:cNvPicPr>
            <a:picLocks noChangeAspect="1"/>
          </p:cNvPicPr>
          <p:nvPr/>
        </p:nvPicPr>
        <p:blipFill>
          <a:blip r:embed="rId4"/>
          <a:stretch>
            <a:fillRect/>
          </a:stretch>
        </p:blipFill>
        <p:spPr>
          <a:xfrm>
            <a:off x="534811" y="6217213"/>
            <a:ext cx="1801495" cy="397654"/>
          </a:xfrm>
          <a:prstGeom prst="rect">
            <a:avLst/>
          </a:prstGeom>
        </p:spPr>
      </p:pic>
      <p:sp>
        <p:nvSpPr>
          <p:cNvPr id="28" name="TextBox 27">
            <a:extLst>
              <a:ext uri="{FF2B5EF4-FFF2-40B4-BE49-F238E27FC236}">
                <a16:creationId xmlns:a16="http://schemas.microsoft.com/office/drawing/2014/main" id="{B0285078-D98F-EA24-4F36-24049E8705F0}"/>
              </a:ext>
            </a:extLst>
          </p:cNvPr>
          <p:cNvSpPr txBox="1"/>
          <p:nvPr/>
        </p:nvSpPr>
        <p:spPr>
          <a:xfrm>
            <a:off x="1307939" y="1539433"/>
            <a:ext cx="10325260" cy="3539430"/>
          </a:xfrm>
          <a:prstGeom prst="rect">
            <a:avLst/>
          </a:prstGeom>
          <a:noFill/>
        </p:spPr>
        <p:txBody>
          <a:bodyPr wrap="square" rtlCol="0">
            <a:spAutoFit/>
          </a:bodyPr>
          <a:lstStyle/>
          <a:p>
            <a:pPr marL="285750" indent="-285750">
              <a:buFont typeface="Arial" panose="020B0604020202020204" pitchFamily="34" charset="0"/>
              <a:buChar char="•"/>
            </a:pPr>
            <a:r>
              <a:rPr lang="en-GB" sz="3200" dirty="0">
                <a:latin typeface="Arial" panose="020B0604020202020204" pitchFamily="34" charset="0"/>
                <a:cs typeface="Arial" panose="020B0604020202020204" pitchFamily="34" charset="0"/>
              </a:rPr>
              <a:t>Economies of Scale</a:t>
            </a:r>
          </a:p>
          <a:p>
            <a:pPr marL="285750" indent="-285750">
              <a:buFont typeface="Arial" panose="020B0604020202020204" pitchFamily="34" charset="0"/>
              <a:buChar char="•"/>
            </a:pPr>
            <a:r>
              <a:rPr lang="en-GB" sz="3200" dirty="0">
                <a:latin typeface="Arial" panose="020B0604020202020204" pitchFamily="34" charset="0"/>
                <a:cs typeface="Arial" panose="020B0604020202020204" pitchFamily="34" charset="0"/>
              </a:rPr>
              <a:t>Economies of Learning</a:t>
            </a:r>
          </a:p>
          <a:p>
            <a:pPr marL="285750" indent="-285750">
              <a:buFont typeface="Arial" panose="020B0604020202020204" pitchFamily="34" charset="0"/>
              <a:buChar char="•"/>
            </a:pPr>
            <a:r>
              <a:rPr lang="en-GB" sz="3200" dirty="0">
                <a:latin typeface="Arial" panose="020B0604020202020204" pitchFamily="34" charset="0"/>
                <a:cs typeface="Arial" panose="020B0604020202020204" pitchFamily="34" charset="0"/>
              </a:rPr>
              <a:t>Production Techniques</a:t>
            </a:r>
          </a:p>
          <a:p>
            <a:pPr marL="285750" indent="-285750">
              <a:buFont typeface="Arial" panose="020B0604020202020204" pitchFamily="34" charset="0"/>
              <a:buChar char="•"/>
            </a:pPr>
            <a:r>
              <a:rPr lang="en-GB" sz="3200" dirty="0">
                <a:latin typeface="Arial" panose="020B0604020202020204" pitchFamily="34" charset="0"/>
                <a:cs typeface="Arial" panose="020B0604020202020204" pitchFamily="34" charset="0"/>
              </a:rPr>
              <a:t>Product Design</a:t>
            </a:r>
          </a:p>
          <a:p>
            <a:pPr marL="285750" indent="-285750">
              <a:buFont typeface="Arial" panose="020B0604020202020204" pitchFamily="34" charset="0"/>
              <a:buChar char="•"/>
            </a:pPr>
            <a:r>
              <a:rPr lang="en-GB" sz="3200" dirty="0">
                <a:latin typeface="Arial" panose="020B0604020202020204" pitchFamily="34" charset="0"/>
                <a:cs typeface="Arial" panose="020B0604020202020204" pitchFamily="34" charset="0"/>
              </a:rPr>
              <a:t>Input Costs</a:t>
            </a:r>
          </a:p>
          <a:p>
            <a:pPr marL="285750" indent="-285750">
              <a:buFont typeface="Arial" panose="020B0604020202020204" pitchFamily="34" charset="0"/>
              <a:buChar char="•"/>
            </a:pPr>
            <a:r>
              <a:rPr lang="en-GB" sz="3200" dirty="0">
                <a:latin typeface="Arial" panose="020B0604020202020204" pitchFamily="34" charset="0"/>
                <a:cs typeface="Arial" panose="020B0604020202020204" pitchFamily="34" charset="0"/>
              </a:rPr>
              <a:t>Capacity Utilisation</a:t>
            </a:r>
          </a:p>
          <a:p>
            <a:pPr marL="285750" indent="-285750">
              <a:buFont typeface="Arial" panose="020B0604020202020204" pitchFamily="34" charset="0"/>
              <a:buChar char="•"/>
            </a:pPr>
            <a:r>
              <a:rPr lang="en-GB" sz="3200" dirty="0">
                <a:latin typeface="Arial" panose="020B0604020202020204" pitchFamily="34" charset="0"/>
                <a:cs typeface="Arial" panose="020B0604020202020204" pitchFamily="34" charset="0"/>
              </a:rPr>
              <a:t>Residual Efficiency</a:t>
            </a:r>
          </a:p>
        </p:txBody>
      </p:sp>
    </p:spTree>
    <p:extLst>
      <p:ext uri="{BB962C8B-B14F-4D97-AF65-F5344CB8AC3E}">
        <p14:creationId xmlns:p14="http://schemas.microsoft.com/office/powerpoint/2010/main" val="4091021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054E7-F6F7-4039-221A-D540DA7AD5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215BDF-9A52-291A-69B9-CFA913034714}"/>
              </a:ext>
            </a:extLst>
          </p:cNvPr>
          <p:cNvSpPr>
            <a:spLocks noGrp="1"/>
          </p:cNvSpPr>
          <p:nvPr>
            <p:ph type="title"/>
          </p:nvPr>
        </p:nvSpPr>
        <p:spPr/>
        <p:txBody>
          <a:bodyPr/>
          <a:lstStyle/>
          <a:p>
            <a:pPr algn="ctr"/>
            <a:r>
              <a:rPr lang="en-GB" altLang="en-US" sz="4400" b="1" dirty="0">
                <a:latin typeface="Liberation Sans" pitchFamily="34" charset="0"/>
              </a:rPr>
              <a:t>Understanding Differentiation </a:t>
            </a:r>
            <a:br>
              <a:rPr lang="en-US" altLang="en-US" sz="4400" b="1" dirty="0">
                <a:solidFill>
                  <a:srgbClr val="C00000"/>
                </a:solidFill>
                <a:latin typeface="Liberation Sans" pitchFamily="34" charset="0"/>
              </a:rPr>
            </a:br>
            <a:endParaRPr lang="en-GB" dirty="0"/>
          </a:p>
        </p:txBody>
      </p:sp>
      <p:sp>
        <p:nvSpPr>
          <p:cNvPr id="4" name="Navy Footer Strip" descr="Footer navy">
            <a:extLst>
              <a:ext uri="{FF2B5EF4-FFF2-40B4-BE49-F238E27FC236}">
                <a16:creationId xmlns:a16="http://schemas.microsoft.com/office/drawing/2014/main" id="{D0A02E91-0A2F-7F1C-626E-F3E4B2486A0E}"/>
              </a:ext>
            </a:extLst>
          </p:cNvPr>
          <p:cNvSpPr/>
          <p:nvPr/>
        </p:nvSpPr>
        <p:spPr>
          <a:xfrm>
            <a:off x="12646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ort orange tower">
            <a:extLst>
              <a:ext uri="{FF2B5EF4-FFF2-40B4-BE49-F238E27FC236}">
                <a16:creationId xmlns:a16="http://schemas.microsoft.com/office/drawing/2014/main" id="{44ED5010-88B2-F579-A832-5B5E0421937E}"/>
              </a:ext>
            </a:extLst>
          </p:cNvPr>
          <p:cNvPicPr>
            <a:picLocks noChangeAspect="1"/>
          </p:cNvPicPr>
          <p:nvPr/>
        </p:nvPicPr>
        <p:blipFill>
          <a:blip r:embed="rId3"/>
          <a:srcRect/>
          <a:stretch/>
        </p:blipFill>
        <p:spPr>
          <a:xfrm>
            <a:off x="11186160" y="5363376"/>
            <a:ext cx="548323" cy="1494624"/>
          </a:xfrm>
          <a:prstGeom prst="rect">
            <a:avLst/>
          </a:prstGeom>
        </p:spPr>
      </p:pic>
      <p:pic>
        <p:nvPicPr>
          <p:cNvPr id="6" name="Small White Logo" descr="Small WU logo">
            <a:extLst>
              <a:ext uri="{FF2B5EF4-FFF2-40B4-BE49-F238E27FC236}">
                <a16:creationId xmlns:a16="http://schemas.microsoft.com/office/drawing/2014/main" id="{C3F974CA-CFE7-3522-FA4D-9A8EF97A6364}"/>
              </a:ext>
            </a:extLst>
          </p:cNvPr>
          <p:cNvPicPr>
            <a:picLocks noChangeAspect="1"/>
          </p:cNvPicPr>
          <p:nvPr/>
        </p:nvPicPr>
        <p:blipFill>
          <a:blip r:embed="rId4"/>
          <a:stretch>
            <a:fillRect/>
          </a:stretch>
        </p:blipFill>
        <p:spPr>
          <a:xfrm>
            <a:off x="534811" y="6217213"/>
            <a:ext cx="1801495" cy="397654"/>
          </a:xfrm>
          <a:prstGeom prst="rect">
            <a:avLst/>
          </a:prstGeom>
        </p:spPr>
      </p:pic>
      <p:pic>
        <p:nvPicPr>
          <p:cNvPr id="8" name="Picture 7">
            <a:extLst>
              <a:ext uri="{FF2B5EF4-FFF2-40B4-BE49-F238E27FC236}">
                <a16:creationId xmlns:a16="http://schemas.microsoft.com/office/drawing/2014/main" id="{B0AB308B-14D7-DF25-B366-E14CD2B44986}"/>
              </a:ext>
            </a:extLst>
          </p:cNvPr>
          <p:cNvPicPr>
            <a:picLocks noChangeAspect="1"/>
          </p:cNvPicPr>
          <p:nvPr/>
        </p:nvPicPr>
        <p:blipFill>
          <a:blip r:embed="rId5"/>
          <a:stretch>
            <a:fillRect/>
          </a:stretch>
        </p:blipFill>
        <p:spPr>
          <a:xfrm>
            <a:off x="825475" y="1215039"/>
            <a:ext cx="10360685" cy="4515907"/>
          </a:xfrm>
          <a:prstGeom prst="rect">
            <a:avLst/>
          </a:prstGeom>
        </p:spPr>
      </p:pic>
    </p:spTree>
    <p:extLst>
      <p:ext uri="{BB962C8B-B14F-4D97-AF65-F5344CB8AC3E}">
        <p14:creationId xmlns:p14="http://schemas.microsoft.com/office/powerpoint/2010/main" val="2920541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90E3B-322A-6FCE-0F35-C8A76B398B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27A7D2-6FA8-BC89-4E7B-3D28BBDD93C8}"/>
              </a:ext>
            </a:extLst>
          </p:cNvPr>
          <p:cNvSpPr>
            <a:spLocks noGrp="1"/>
          </p:cNvSpPr>
          <p:nvPr>
            <p:ph type="title"/>
          </p:nvPr>
        </p:nvSpPr>
        <p:spPr/>
        <p:txBody>
          <a:bodyPr>
            <a:normAutofit/>
          </a:bodyPr>
          <a:lstStyle/>
          <a:p>
            <a:pPr algn="ctr"/>
            <a:r>
              <a:rPr lang="en-US" altLang="en-US" sz="3600" b="1" dirty="0">
                <a:latin typeface="Arial" panose="020B0604020202020204" pitchFamily="34" charset="0"/>
              </a:rPr>
              <a:t>Analyzing Differentiation on the Demand Side</a:t>
            </a:r>
            <a:br>
              <a:rPr lang="en-US" altLang="en-US" sz="4400" b="1" dirty="0">
                <a:solidFill>
                  <a:srgbClr val="C00000"/>
                </a:solidFill>
                <a:latin typeface="Arial" panose="020B0604020202020204" pitchFamily="34" charset="0"/>
              </a:rPr>
            </a:br>
            <a:endParaRPr lang="en-GB" dirty="0"/>
          </a:p>
        </p:txBody>
      </p:sp>
      <p:sp>
        <p:nvSpPr>
          <p:cNvPr id="4" name="Navy Footer Strip" descr="Footer navy">
            <a:extLst>
              <a:ext uri="{FF2B5EF4-FFF2-40B4-BE49-F238E27FC236}">
                <a16:creationId xmlns:a16="http://schemas.microsoft.com/office/drawing/2014/main" id="{5E1EAE71-2A6A-F7C8-7951-96827EC5A770}"/>
              </a:ext>
            </a:extLst>
          </p:cNvPr>
          <p:cNvSpPr/>
          <p:nvPr/>
        </p:nvSpPr>
        <p:spPr>
          <a:xfrm>
            <a:off x="12646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ort orange tower">
            <a:extLst>
              <a:ext uri="{FF2B5EF4-FFF2-40B4-BE49-F238E27FC236}">
                <a16:creationId xmlns:a16="http://schemas.microsoft.com/office/drawing/2014/main" id="{DEBFE38B-0390-62C1-0DE8-7F5288BF997F}"/>
              </a:ext>
            </a:extLst>
          </p:cNvPr>
          <p:cNvPicPr>
            <a:picLocks noChangeAspect="1"/>
          </p:cNvPicPr>
          <p:nvPr/>
        </p:nvPicPr>
        <p:blipFill>
          <a:blip r:embed="rId3"/>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A43E1A05-6B79-B870-B55C-068014B5993E}"/>
              </a:ext>
            </a:extLst>
          </p:cNvPr>
          <p:cNvPicPr>
            <a:picLocks noChangeAspect="1"/>
          </p:cNvPicPr>
          <p:nvPr/>
        </p:nvPicPr>
        <p:blipFill>
          <a:blip r:embed="rId4"/>
          <a:stretch>
            <a:fillRect/>
          </a:stretch>
        </p:blipFill>
        <p:spPr>
          <a:xfrm>
            <a:off x="534811" y="6217213"/>
            <a:ext cx="1801495" cy="397654"/>
          </a:xfrm>
          <a:prstGeom prst="rect">
            <a:avLst/>
          </a:prstGeom>
        </p:spPr>
      </p:pic>
      <p:pic>
        <p:nvPicPr>
          <p:cNvPr id="8" name="Picture 7">
            <a:extLst>
              <a:ext uri="{FF2B5EF4-FFF2-40B4-BE49-F238E27FC236}">
                <a16:creationId xmlns:a16="http://schemas.microsoft.com/office/drawing/2014/main" id="{8F49410E-20C8-7AD9-44E9-B796E5F23447}"/>
              </a:ext>
            </a:extLst>
          </p:cNvPr>
          <p:cNvPicPr>
            <a:picLocks noChangeAspect="1"/>
          </p:cNvPicPr>
          <p:nvPr/>
        </p:nvPicPr>
        <p:blipFill>
          <a:blip r:embed="rId5"/>
          <a:stretch>
            <a:fillRect/>
          </a:stretch>
        </p:blipFill>
        <p:spPr>
          <a:xfrm>
            <a:off x="1750472" y="1383030"/>
            <a:ext cx="8943975" cy="4591050"/>
          </a:xfrm>
          <a:prstGeom prst="rect">
            <a:avLst/>
          </a:prstGeom>
        </p:spPr>
      </p:pic>
    </p:spTree>
    <p:extLst>
      <p:ext uri="{BB962C8B-B14F-4D97-AF65-F5344CB8AC3E}">
        <p14:creationId xmlns:p14="http://schemas.microsoft.com/office/powerpoint/2010/main" val="289533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52C2F-4CFF-4625-6228-4317B4493D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00159E-36A3-644F-3887-6F31E0001A15}"/>
              </a:ext>
            </a:extLst>
          </p:cNvPr>
          <p:cNvSpPr>
            <a:spLocks noGrp="1"/>
          </p:cNvSpPr>
          <p:nvPr>
            <p:ph type="title"/>
          </p:nvPr>
        </p:nvSpPr>
        <p:spPr/>
        <p:txBody>
          <a:bodyPr>
            <a:normAutofit fontScale="90000"/>
          </a:bodyPr>
          <a:lstStyle/>
          <a:p>
            <a:pPr algn="ctr"/>
            <a:r>
              <a:rPr lang="en-US" altLang="en-US" sz="4000" b="1" dirty="0">
                <a:latin typeface="Arial" panose="020B0604020202020204" pitchFamily="34" charset="0"/>
              </a:rPr>
              <a:t>Analyzing Differentiation on the Supply Side</a:t>
            </a:r>
            <a:br>
              <a:rPr lang="en-US" altLang="en-US" sz="4400" b="1" dirty="0">
                <a:solidFill>
                  <a:srgbClr val="C00000"/>
                </a:solidFill>
                <a:latin typeface="Arial" panose="020B0604020202020204" pitchFamily="34" charset="0"/>
              </a:rPr>
            </a:br>
            <a:endParaRPr lang="en-GB" dirty="0"/>
          </a:p>
        </p:txBody>
      </p:sp>
      <p:pic>
        <p:nvPicPr>
          <p:cNvPr id="8" name="Content Placeholder 7">
            <a:extLst>
              <a:ext uri="{FF2B5EF4-FFF2-40B4-BE49-F238E27FC236}">
                <a16:creationId xmlns:a16="http://schemas.microsoft.com/office/drawing/2014/main" id="{653717C0-4F6C-DC36-A7F1-D36AA2CFC866}"/>
              </a:ext>
            </a:extLst>
          </p:cNvPr>
          <p:cNvPicPr>
            <a:picLocks noGrp="1" noChangeAspect="1"/>
          </p:cNvPicPr>
          <p:nvPr>
            <p:ph idx="1"/>
          </p:nvPr>
        </p:nvPicPr>
        <p:blipFill>
          <a:blip r:embed="rId3"/>
          <a:stretch>
            <a:fillRect/>
          </a:stretch>
        </p:blipFill>
        <p:spPr>
          <a:xfrm>
            <a:off x="2502644" y="988827"/>
            <a:ext cx="7792562" cy="4985253"/>
          </a:xfrm>
        </p:spPr>
      </p:pic>
      <p:sp>
        <p:nvSpPr>
          <p:cNvPr id="4" name="Navy Footer Strip" descr="Footer navy">
            <a:extLst>
              <a:ext uri="{FF2B5EF4-FFF2-40B4-BE49-F238E27FC236}">
                <a16:creationId xmlns:a16="http://schemas.microsoft.com/office/drawing/2014/main" id="{2926471A-1136-96F5-C1DE-02AFD1E099D1}"/>
              </a:ext>
            </a:extLst>
          </p:cNvPr>
          <p:cNvSpPr/>
          <p:nvPr/>
        </p:nvSpPr>
        <p:spPr>
          <a:xfrm>
            <a:off x="12646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ort orange tower">
            <a:extLst>
              <a:ext uri="{FF2B5EF4-FFF2-40B4-BE49-F238E27FC236}">
                <a16:creationId xmlns:a16="http://schemas.microsoft.com/office/drawing/2014/main" id="{D8C3C17C-FAC6-809E-C3E0-7A2D03DA060F}"/>
              </a:ext>
            </a:extLst>
          </p:cNvPr>
          <p:cNvPicPr>
            <a:picLocks noChangeAspect="1"/>
          </p:cNvPicPr>
          <p:nvPr/>
        </p:nvPicPr>
        <p:blipFill>
          <a:blip r:embed="rId4"/>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C2E8B2B0-D8DF-ABF2-CB71-CE87286404AF}"/>
              </a:ext>
            </a:extLst>
          </p:cNvPr>
          <p:cNvPicPr>
            <a:picLocks noChangeAspect="1"/>
          </p:cNvPicPr>
          <p:nvPr/>
        </p:nvPicPr>
        <p:blipFill>
          <a:blip r:embed="rId5"/>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997026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74232-84E0-B442-723D-F6B1A38FBF1E}"/>
              </a:ext>
            </a:extLst>
          </p:cNvPr>
          <p:cNvSpPr>
            <a:spLocks noGrp="1"/>
          </p:cNvSpPr>
          <p:nvPr>
            <p:ph type="title"/>
          </p:nvPr>
        </p:nvSpPr>
        <p:spPr/>
        <p:txBody>
          <a:bodyPr/>
          <a:lstStyle/>
          <a:p>
            <a:pPr algn="ctr"/>
            <a:r>
              <a:rPr lang="en-US" dirty="0"/>
              <a:t>Activity 1 </a:t>
            </a:r>
            <a:endParaRPr lang="en-GB" dirty="0"/>
          </a:p>
        </p:txBody>
      </p:sp>
      <p:sp>
        <p:nvSpPr>
          <p:cNvPr id="3" name="Content Placeholder 2">
            <a:extLst>
              <a:ext uri="{FF2B5EF4-FFF2-40B4-BE49-F238E27FC236}">
                <a16:creationId xmlns:a16="http://schemas.microsoft.com/office/drawing/2014/main" id="{A0407F0F-CFC0-1378-2BC6-9993FEBC7CF9}"/>
              </a:ext>
            </a:extLst>
          </p:cNvPr>
          <p:cNvSpPr>
            <a:spLocks noGrp="1"/>
          </p:cNvSpPr>
          <p:nvPr>
            <p:ph idx="1"/>
          </p:nvPr>
        </p:nvSpPr>
        <p:spPr/>
        <p:txBody>
          <a:bodyPr/>
          <a:lstStyle/>
          <a:p>
            <a:pPr marL="0" indent="0">
              <a:buNone/>
            </a:pPr>
            <a:r>
              <a:rPr lang="en-GB" dirty="0">
                <a:hlinkClick r:id="rId2"/>
              </a:rPr>
              <a:t>https://PollEv.com/multiple_choice_polls/QYHX4Tdr8B9BRkWmphECJ/respond</a:t>
            </a:r>
            <a:endParaRPr lang="en-GB" dirty="0"/>
          </a:p>
          <a:p>
            <a:endParaRPr lang="en-GB" dirty="0"/>
          </a:p>
        </p:txBody>
      </p:sp>
      <p:sp>
        <p:nvSpPr>
          <p:cNvPr id="4" name="Navy Footer Strip" descr="Footer navy">
            <a:extLst>
              <a:ext uri="{FF2B5EF4-FFF2-40B4-BE49-F238E27FC236}">
                <a16:creationId xmlns:a16="http://schemas.microsoft.com/office/drawing/2014/main" id="{72A33909-47EC-D2BD-5A51-A13AFDFDD6CE}"/>
              </a:ext>
            </a:extLst>
          </p:cNvPr>
          <p:cNvSpPr/>
          <p:nvPr/>
        </p:nvSpPr>
        <p:spPr>
          <a:xfrm>
            <a:off x="12646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ort orange tower">
            <a:extLst>
              <a:ext uri="{FF2B5EF4-FFF2-40B4-BE49-F238E27FC236}">
                <a16:creationId xmlns:a16="http://schemas.microsoft.com/office/drawing/2014/main" id="{07309BA3-6636-E22E-7F8A-A2D2E1381072}"/>
              </a:ext>
            </a:extLst>
          </p:cNvPr>
          <p:cNvPicPr>
            <a:picLocks noChangeAspect="1"/>
          </p:cNvPicPr>
          <p:nvPr/>
        </p:nvPicPr>
        <p:blipFill>
          <a:blip r:embed="rId3"/>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880E29EC-C475-8409-F2BF-EAFD01541A16}"/>
              </a:ext>
            </a:extLst>
          </p:cNvPr>
          <p:cNvPicPr>
            <a:picLocks noChangeAspect="1"/>
          </p:cNvPicPr>
          <p:nvPr/>
        </p:nvPicPr>
        <p:blipFill>
          <a:blip r:embed="rId4"/>
          <a:stretch>
            <a:fillRect/>
          </a:stretch>
        </p:blipFill>
        <p:spPr>
          <a:xfrm>
            <a:off x="534811" y="6217213"/>
            <a:ext cx="1801495" cy="397654"/>
          </a:xfrm>
          <a:prstGeom prst="rect">
            <a:avLst/>
          </a:prstGeom>
        </p:spPr>
      </p:pic>
      <p:pic>
        <p:nvPicPr>
          <p:cNvPr id="8" name="Picture 7">
            <a:extLst>
              <a:ext uri="{FF2B5EF4-FFF2-40B4-BE49-F238E27FC236}">
                <a16:creationId xmlns:a16="http://schemas.microsoft.com/office/drawing/2014/main" id="{8698E6C6-6440-D9F5-3AFF-F3BD48609C4A}"/>
              </a:ext>
            </a:extLst>
          </p:cNvPr>
          <p:cNvPicPr>
            <a:picLocks noChangeAspect="1"/>
          </p:cNvPicPr>
          <p:nvPr/>
        </p:nvPicPr>
        <p:blipFill>
          <a:blip r:embed="rId5"/>
          <a:stretch>
            <a:fillRect/>
          </a:stretch>
        </p:blipFill>
        <p:spPr>
          <a:xfrm>
            <a:off x="4624539" y="2574903"/>
            <a:ext cx="3254865" cy="3359021"/>
          </a:xfrm>
          <a:prstGeom prst="rect">
            <a:avLst/>
          </a:prstGeom>
        </p:spPr>
      </p:pic>
    </p:spTree>
    <p:extLst>
      <p:ext uri="{BB962C8B-B14F-4D97-AF65-F5344CB8AC3E}">
        <p14:creationId xmlns:p14="http://schemas.microsoft.com/office/powerpoint/2010/main" val="2806453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9A86B-AF25-D4E9-ADE0-C581416CED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8089C4-C3A4-EA8A-1677-B228F6C0F142}"/>
              </a:ext>
            </a:extLst>
          </p:cNvPr>
          <p:cNvSpPr>
            <a:spLocks noGrp="1"/>
          </p:cNvSpPr>
          <p:nvPr>
            <p:ph type="title"/>
          </p:nvPr>
        </p:nvSpPr>
        <p:spPr/>
        <p:txBody>
          <a:bodyPr>
            <a:normAutofit fontScale="90000"/>
          </a:bodyPr>
          <a:lstStyle/>
          <a:p>
            <a:pPr algn="ctr"/>
            <a:r>
              <a:rPr lang="en-US" altLang="en-US" sz="4400" b="1" dirty="0">
                <a:latin typeface="Liberation Sans" pitchFamily="34" charset="0"/>
              </a:rPr>
              <a:t>The integrated cost leadership-differentiation strategy</a:t>
            </a:r>
            <a:br>
              <a:rPr lang="en-US" altLang="en-US" sz="4400" b="1" dirty="0">
                <a:solidFill>
                  <a:srgbClr val="C00000"/>
                </a:solidFill>
                <a:latin typeface="Liberation Sans" pitchFamily="34" charset="0"/>
              </a:rPr>
            </a:br>
            <a:endParaRPr lang="en-GB" dirty="0"/>
          </a:p>
        </p:txBody>
      </p:sp>
      <p:sp>
        <p:nvSpPr>
          <p:cNvPr id="4" name="Navy Footer Strip" descr="Footer navy">
            <a:extLst>
              <a:ext uri="{FF2B5EF4-FFF2-40B4-BE49-F238E27FC236}">
                <a16:creationId xmlns:a16="http://schemas.microsoft.com/office/drawing/2014/main" id="{95C161F4-6068-F786-2838-5EE371FC730D}"/>
              </a:ext>
            </a:extLst>
          </p:cNvPr>
          <p:cNvSpPr/>
          <p:nvPr/>
        </p:nvSpPr>
        <p:spPr>
          <a:xfrm>
            <a:off x="12646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ort orange tower">
            <a:extLst>
              <a:ext uri="{FF2B5EF4-FFF2-40B4-BE49-F238E27FC236}">
                <a16:creationId xmlns:a16="http://schemas.microsoft.com/office/drawing/2014/main" id="{1C1A4100-037F-5087-F55B-C469F6A826AE}"/>
              </a:ext>
            </a:extLst>
          </p:cNvPr>
          <p:cNvPicPr>
            <a:picLocks noChangeAspect="1"/>
          </p:cNvPicPr>
          <p:nvPr/>
        </p:nvPicPr>
        <p:blipFill>
          <a:blip r:embed="rId3"/>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1C77B38A-FF20-36E0-6C88-5F4A9680E8C3}"/>
              </a:ext>
            </a:extLst>
          </p:cNvPr>
          <p:cNvPicPr>
            <a:picLocks noChangeAspect="1"/>
          </p:cNvPicPr>
          <p:nvPr/>
        </p:nvPicPr>
        <p:blipFill>
          <a:blip r:embed="rId4"/>
          <a:stretch>
            <a:fillRect/>
          </a:stretch>
        </p:blipFill>
        <p:spPr>
          <a:xfrm>
            <a:off x="534811" y="6217213"/>
            <a:ext cx="1801495" cy="397654"/>
          </a:xfrm>
          <a:prstGeom prst="rect">
            <a:avLst/>
          </a:prstGeom>
        </p:spPr>
      </p:pic>
      <p:sp>
        <p:nvSpPr>
          <p:cNvPr id="8" name="TextBox 7">
            <a:extLst>
              <a:ext uri="{FF2B5EF4-FFF2-40B4-BE49-F238E27FC236}">
                <a16:creationId xmlns:a16="http://schemas.microsoft.com/office/drawing/2014/main" id="{54CD73A3-C7D5-2C6E-4754-264395A9A7AF}"/>
              </a:ext>
            </a:extLst>
          </p:cNvPr>
          <p:cNvSpPr txBox="1"/>
          <p:nvPr/>
        </p:nvSpPr>
        <p:spPr>
          <a:xfrm>
            <a:off x="1435558" y="1690688"/>
            <a:ext cx="8531158" cy="2585323"/>
          </a:xfrm>
          <a:prstGeom prst="rect">
            <a:avLst/>
          </a:prstGeom>
          <a:noFill/>
        </p:spPr>
        <p:txBody>
          <a:bodyPr wrap="square">
            <a:spAutoFit/>
          </a:bodyPr>
          <a:lstStyle/>
          <a:p>
            <a:pPr marL="342900" indent="-342900">
              <a:spcBef>
                <a:spcPts val="0"/>
              </a:spcBef>
            </a:pPr>
            <a:r>
              <a:rPr lang="en-US" dirty="0"/>
              <a:t>Customers want innovative, high quality, cheap products and fast delivery </a:t>
            </a:r>
          </a:p>
          <a:p>
            <a:pPr marL="342900" indent="-342900">
              <a:spcBef>
                <a:spcPts val="0"/>
              </a:spcBef>
            </a:pPr>
            <a:r>
              <a:rPr lang="en-US" dirty="0"/>
              <a:t>Some companies try to combine cost leadership with differentiation</a:t>
            </a:r>
          </a:p>
          <a:p>
            <a:pPr marL="342900" indent="-342900">
              <a:spcBef>
                <a:spcPts val="0"/>
              </a:spcBef>
            </a:pPr>
            <a:r>
              <a:rPr lang="en-US" dirty="0"/>
              <a:t>Example: </a:t>
            </a:r>
          </a:p>
          <a:p>
            <a:pPr marL="0" indent="0">
              <a:spcBef>
                <a:spcPts val="0"/>
              </a:spcBef>
              <a:buNone/>
            </a:pPr>
            <a:r>
              <a:rPr lang="en-US" dirty="0"/>
              <a:t>-Tesco: international food aisle. </a:t>
            </a:r>
          </a:p>
          <a:p>
            <a:pPr marL="0" indent="0">
              <a:spcBef>
                <a:spcPts val="0"/>
              </a:spcBef>
              <a:buNone/>
            </a:pPr>
            <a:r>
              <a:rPr lang="en-US" dirty="0"/>
              <a:t>- Furniture stores that sell unfinished high-end Furniture.</a:t>
            </a:r>
          </a:p>
          <a:p>
            <a:pPr marL="0" indent="0">
              <a:spcBef>
                <a:spcPts val="0"/>
              </a:spcBef>
              <a:buNone/>
            </a:pPr>
            <a:endParaRPr lang="en-US" dirty="0"/>
          </a:p>
          <a:p>
            <a:pPr marL="342900" indent="-342900">
              <a:spcBef>
                <a:spcPts val="0"/>
              </a:spcBef>
            </a:pPr>
            <a:r>
              <a:rPr lang="en-US" dirty="0"/>
              <a:t>Risks:</a:t>
            </a:r>
          </a:p>
          <a:p>
            <a:pPr marL="0" indent="0">
              <a:spcBef>
                <a:spcPts val="0"/>
              </a:spcBef>
              <a:buNone/>
            </a:pPr>
            <a:r>
              <a:rPr lang="en-US" dirty="0"/>
              <a:t>-Overcommitting yourself </a:t>
            </a:r>
          </a:p>
          <a:p>
            <a:pPr marL="0" indent="0">
              <a:spcBef>
                <a:spcPts val="0"/>
              </a:spcBef>
              <a:buNone/>
            </a:pPr>
            <a:r>
              <a:rPr lang="en-US" dirty="0"/>
              <a:t>-Getting stuck in the middle </a:t>
            </a:r>
          </a:p>
        </p:txBody>
      </p:sp>
    </p:spTree>
    <p:extLst>
      <p:ext uri="{BB962C8B-B14F-4D97-AF65-F5344CB8AC3E}">
        <p14:creationId xmlns:p14="http://schemas.microsoft.com/office/powerpoint/2010/main" val="3277297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D8E10-4796-A352-5E0C-813432C5BB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A0E00C-7660-8845-21E1-CBFDD9E0DFF3}"/>
              </a:ext>
            </a:extLst>
          </p:cNvPr>
          <p:cNvSpPr>
            <a:spLocks noGrp="1"/>
          </p:cNvSpPr>
          <p:nvPr>
            <p:ph type="title"/>
          </p:nvPr>
        </p:nvSpPr>
        <p:spPr/>
        <p:txBody>
          <a:bodyPr>
            <a:normAutofit fontScale="90000"/>
          </a:bodyPr>
          <a:lstStyle/>
          <a:p>
            <a:pPr algn="ctr"/>
            <a:r>
              <a:rPr lang="en-US" altLang="en-US" sz="4400" b="1" dirty="0">
                <a:latin typeface="Arial" panose="020B0604020202020204" pitchFamily="34" charset="0"/>
              </a:rPr>
              <a:t>The Nature of Differentiation:</a:t>
            </a:r>
            <a:br>
              <a:rPr lang="en-US" altLang="en-US" sz="4400" b="1" dirty="0">
                <a:latin typeface="Arial" panose="020B0604020202020204" pitchFamily="34" charset="0"/>
              </a:rPr>
            </a:br>
            <a:r>
              <a:rPr lang="en-US" altLang="en-US" sz="4400" b="1" dirty="0">
                <a:latin typeface="Arial" panose="020B0604020202020204" pitchFamily="34" charset="0"/>
              </a:rPr>
              <a:t>Differentiation and Segmentation</a:t>
            </a:r>
            <a:br>
              <a:rPr lang="en-US" altLang="en-US" sz="4400" b="1" dirty="0">
                <a:solidFill>
                  <a:srgbClr val="C00000"/>
                </a:solidFill>
                <a:latin typeface="Arial" panose="020B0604020202020204" pitchFamily="34" charset="0"/>
              </a:rPr>
            </a:br>
            <a:endParaRPr lang="en-GB" dirty="0"/>
          </a:p>
        </p:txBody>
      </p:sp>
      <p:sp>
        <p:nvSpPr>
          <p:cNvPr id="3" name="Content Placeholder 2">
            <a:extLst>
              <a:ext uri="{FF2B5EF4-FFF2-40B4-BE49-F238E27FC236}">
                <a16:creationId xmlns:a16="http://schemas.microsoft.com/office/drawing/2014/main" id="{41AE2267-C6C9-8B85-93DC-8EB4FF9EF054}"/>
              </a:ext>
            </a:extLst>
          </p:cNvPr>
          <p:cNvSpPr>
            <a:spLocks noGrp="1"/>
          </p:cNvSpPr>
          <p:nvPr>
            <p:ph idx="1"/>
          </p:nvPr>
        </p:nvSpPr>
        <p:spPr>
          <a:xfrm>
            <a:off x="838200" y="1949347"/>
            <a:ext cx="10515600" cy="2959306"/>
          </a:xfrm>
        </p:spPr>
        <p:txBody>
          <a:bodyPr/>
          <a:lstStyle/>
          <a:p>
            <a:r>
              <a:rPr lang="en-US" dirty="0"/>
              <a:t>Differentiation and segmentation are fundamental concepts in modern marketing strategies, both crucial in helping businesses gain a competitive advantage and deliver value to their target audiences. While these two concepts are often intertwined, they serve distinct purposes and have unique implications in practice. </a:t>
            </a:r>
            <a:endParaRPr lang="en-GB" dirty="0"/>
          </a:p>
        </p:txBody>
      </p:sp>
      <p:sp>
        <p:nvSpPr>
          <p:cNvPr id="4" name="Navy Footer Strip" descr="Footer navy">
            <a:extLst>
              <a:ext uri="{FF2B5EF4-FFF2-40B4-BE49-F238E27FC236}">
                <a16:creationId xmlns:a16="http://schemas.microsoft.com/office/drawing/2014/main" id="{4A64D503-CCCC-D7A3-D7BE-B70E01F7FC3C}"/>
              </a:ext>
            </a:extLst>
          </p:cNvPr>
          <p:cNvSpPr/>
          <p:nvPr/>
        </p:nvSpPr>
        <p:spPr>
          <a:xfrm>
            <a:off x="12646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ort orange tower">
            <a:extLst>
              <a:ext uri="{FF2B5EF4-FFF2-40B4-BE49-F238E27FC236}">
                <a16:creationId xmlns:a16="http://schemas.microsoft.com/office/drawing/2014/main" id="{8D2179E5-7246-6E34-3526-7DAA5487CF12}"/>
              </a:ext>
            </a:extLst>
          </p:cNvPr>
          <p:cNvPicPr>
            <a:picLocks noChangeAspect="1"/>
          </p:cNvPicPr>
          <p:nvPr/>
        </p:nvPicPr>
        <p:blipFill>
          <a:blip r:embed="rId3"/>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EABA6E8F-DAB3-EA18-344C-4373CF387B8A}"/>
              </a:ext>
            </a:extLst>
          </p:cNvPr>
          <p:cNvPicPr>
            <a:picLocks noChangeAspect="1"/>
          </p:cNvPicPr>
          <p:nvPr/>
        </p:nvPicPr>
        <p:blipFill>
          <a:blip r:embed="rId4"/>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1534704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794F8-DEDC-508A-730D-0C7CA4E8B1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B4296F-8991-070E-3F86-917287A4EB1D}"/>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The Emergence Of Competitive Advantage </a:t>
            </a:r>
            <a:br>
              <a:rPr lang="en-GB" b="1" dirty="0">
                <a:latin typeface="Times New Roman" panose="02020603050405020304" pitchFamily="18" charset="0"/>
                <a:cs typeface="Times New Roman" panose="02020603050405020304" pitchFamily="18" charset="0"/>
              </a:rPr>
            </a:br>
            <a:endParaRPr lang="en-GB" dirty="0"/>
          </a:p>
        </p:txBody>
      </p:sp>
      <p:sp>
        <p:nvSpPr>
          <p:cNvPr id="4" name="Navy Footer Strip" descr="Footer navy">
            <a:extLst>
              <a:ext uri="{FF2B5EF4-FFF2-40B4-BE49-F238E27FC236}">
                <a16:creationId xmlns:a16="http://schemas.microsoft.com/office/drawing/2014/main" id="{F57CF699-7EFE-8B23-5E9D-ED7096FA3D19}"/>
              </a:ext>
            </a:extLst>
          </p:cNvPr>
          <p:cNvSpPr/>
          <p:nvPr/>
        </p:nvSpPr>
        <p:spPr>
          <a:xfrm>
            <a:off x="12646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ort orange tower">
            <a:extLst>
              <a:ext uri="{FF2B5EF4-FFF2-40B4-BE49-F238E27FC236}">
                <a16:creationId xmlns:a16="http://schemas.microsoft.com/office/drawing/2014/main" id="{751684D6-479A-65C4-B0A2-734F2268847B}"/>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AB94ECB0-E0DC-CB11-15DE-A77A77296F7E}"/>
              </a:ext>
            </a:extLst>
          </p:cNvPr>
          <p:cNvPicPr>
            <a:picLocks noChangeAspect="1"/>
          </p:cNvPicPr>
          <p:nvPr/>
        </p:nvPicPr>
        <p:blipFill>
          <a:blip r:embed="rId3"/>
          <a:stretch>
            <a:fillRect/>
          </a:stretch>
        </p:blipFill>
        <p:spPr>
          <a:xfrm>
            <a:off x="534811" y="6217213"/>
            <a:ext cx="1801495" cy="397654"/>
          </a:xfrm>
          <a:prstGeom prst="rect">
            <a:avLst/>
          </a:prstGeom>
        </p:spPr>
      </p:pic>
      <p:sp>
        <p:nvSpPr>
          <p:cNvPr id="11" name="Rectangle 10">
            <a:extLst>
              <a:ext uri="{FF2B5EF4-FFF2-40B4-BE49-F238E27FC236}">
                <a16:creationId xmlns:a16="http://schemas.microsoft.com/office/drawing/2014/main" id="{05F0698F-3198-E2A3-783B-C6F8E73E0643}"/>
              </a:ext>
            </a:extLst>
          </p:cNvPr>
          <p:cNvSpPr/>
          <p:nvPr/>
        </p:nvSpPr>
        <p:spPr>
          <a:xfrm>
            <a:off x="4167219" y="1177095"/>
            <a:ext cx="3079070" cy="6197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FB5FC377-A57E-75FF-898F-B1B01D293607}"/>
              </a:ext>
            </a:extLst>
          </p:cNvPr>
          <p:cNvSpPr txBox="1"/>
          <p:nvPr/>
        </p:nvSpPr>
        <p:spPr>
          <a:xfrm>
            <a:off x="4534998" y="1211303"/>
            <a:ext cx="2711291" cy="584775"/>
          </a:xfrm>
          <a:prstGeom prst="rect">
            <a:avLst/>
          </a:prstGeom>
          <a:noFill/>
        </p:spPr>
        <p:txBody>
          <a:bodyPr wrap="square" rtlCol="0">
            <a:spAutoFit/>
          </a:bodyPr>
          <a:lstStyle/>
          <a:p>
            <a:r>
              <a:rPr lang="en-GB" sz="1600" dirty="0"/>
              <a:t>How does competitive advantage emerge? </a:t>
            </a:r>
          </a:p>
        </p:txBody>
      </p:sp>
      <p:sp>
        <p:nvSpPr>
          <p:cNvPr id="13" name="Rectangle 12">
            <a:extLst>
              <a:ext uri="{FF2B5EF4-FFF2-40B4-BE49-F238E27FC236}">
                <a16:creationId xmlns:a16="http://schemas.microsoft.com/office/drawing/2014/main" id="{66D40416-0E33-8B6B-1F19-249A8932C4AC}"/>
              </a:ext>
            </a:extLst>
          </p:cNvPr>
          <p:cNvSpPr/>
          <p:nvPr/>
        </p:nvSpPr>
        <p:spPr>
          <a:xfrm>
            <a:off x="572175" y="2460477"/>
            <a:ext cx="4093839" cy="13660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13">
            <a:extLst>
              <a:ext uri="{FF2B5EF4-FFF2-40B4-BE49-F238E27FC236}">
                <a16:creationId xmlns:a16="http://schemas.microsoft.com/office/drawing/2014/main" id="{E987AE11-45C1-45F7-D52B-62B4FF2D9296}"/>
              </a:ext>
            </a:extLst>
          </p:cNvPr>
          <p:cNvSpPr/>
          <p:nvPr/>
        </p:nvSpPr>
        <p:spPr>
          <a:xfrm>
            <a:off x="7837179" y="2428556"/>
            <a:ext cx="1846707" cy="10772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Rectangle 14">
            <a:extLst>
              <a:ext uri="{FF2B5EF4-FFF2-40B4-BE49-F238E27FC236}">
                <a16:creationId xmlns:a16="http://schemas.microsoft.com/office/drawing/2014/main" id="{415C518D-C323-94B5-5766-1FDE91EF44C9}"/>
              </a:ext>
            </a:extLst>
          </p:cNvPr>
          <p:cNvSpPr/>
          <p:nvPr/>
        </p:nvSpPr>
        <p:spPr>
          <a:xfrm>
            <a:off x="483873" y="4800031"/>
            <a:ext cx="2469282" cy="1034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Rectangle 15">
            <a:extLst>
              <a:ext uri="{FF2B5EF4-FFF2-40B4-BE49-F238E27FC236}">
                <a16:creationId xmlns:a16="http://schemas.microsoft.com/office/drawing/2014/main" id="{D0E705E1-765E-B055-6426-7228A3B6832A}"/>
              </a:ext>
            </a:extLst>
          </p:cNvPr>
          <p:cNvSpPr/>
          <p:nvPr/>
        </p:nvSpPr>
        <p:spPr>
          <a:xfrm>
            <a:off x="4102372" y="4711835"/>
            <a:ext cx="2469282" cy="1034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Rectangle 16">
            <a:extLst>
              <a:ext uri="{FF2B5EF4-FFF2-40B4-BE49-F238E27FC236}">
                <a16:creationId xmlns:a16="http://schemas.microsoft.com/office/drawing/2014/main" id="{B6D373EE-BF5D-5EA3-4EDF-D13C69879CA2}"/>
              </a:ext>
            </a:extLst>
          </p:cNvPr>
          <p:cNvSpPr/>
          <p:nvPr/>
        </p:nvSpPr>
        <p:spPr>
          <a:xfrm>
            <a:off x="7720871" y="4618896"/>
            <a:ext cx="2469282" cy="1034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a:extLst>
              <a:ext uri="{FF2B5EF4-FFF2-40B4-BE49-F238E27FC236}">
                <a16:creationId xmlns:a16="http://schemas.microsoft.com/office/drawing/2014/main" id="{CEA8F6E2-DB83-5028-5BD2-E90BC13A28E8}"/>
              </a:ext>
            </a:extLst>
          </p:cNvPr>
          <p:cNvSpPr txBox="1"/>
          <p:nvPr/>
        </p:nvSpPr>
        <p:spPr>
          <a:xfrm>
            <a:off x="855848" y="2609691"/>
            <a:ext cx="4531160" cy="1077218"/>
          </a:xfrm>
          <a:prstGeom prst="rect">
            <a:avLst/>
          </a:prstGeom>
          <a:noFill/>
        </p:spPr>
        <p:txBody>
          <a:bodyPr wrap="square" rtlCol="0">
            <a:spAutoFit/>
          </a:bodyPr>
          <a:lstStyle/>
          <a:p>
            <a:r>
              <a:rPr lang="en-GB" sz="1600" dirty="0"/>
              <a:t>External Sources of Change e.g. </a:t>
            </a:r>
          </a:p>
          <a:p>
            <a:r>
              <a:rPr lang="en-GB" sz="1600" dirty="0"/>
              <a:t>Changing customer demand </a:t>
            </a:r>
          </a:p>
          <a:p>
            <a:r>
              <a:rPr lang="en-GB" sz="1600" dirty="0"/>
              <a:t>Changing prices of inputs </a:t>
            </a:r>
          </a:p>
          <a:p>
            <a:r>
              <a:rPr lang="en-GB" sz="1600" dirty="0"/>
              <a:t>Technological Change </a:t>
            </a:r>
          </a:p>
        </p:txBody>
      </p:sp>
      <p:sp>
        <p:nvSpPr>
          <p:cNvPr id="19" name="TextBox 18">
            <a:extLst>
              <a:ext uri="{FF2B5EF4-FFF2-40B4-BE49-F238E27FC236}">
                <a16:creationId xmlns:a16="http://schemas.microsoft.com/office/drawing/2014/main" id="{B8290C4B-0C7C-73E2-82F7-3332C81A1E80}"/>
              </a:ext>
            </a:extLst>
          </p:cNvPr>
          <p:cNvSpPr txBox="1"/>
          <p:nvPr/>
        </p:nvSpPr>
        <p:spPr>
          <a:xfrm>
            <a:off x="7947107" y="2660584"/>
            <a:ext cx="1482393" cy="584775"/>
          </a:xfrm>
          <a:prstGeom prst="rect">
            <a:avLst/>
          </a:prstGeom>
          <a:noFill/>
        </p:spPr>
        <p:txBody>
          <a:bodyPr wrap="none" rtlCol="0">
            <a:spAutoFit/>
          </a:bodyPr>
          <a:lstStyle/>
          <a:p>
            <a:r>
              <a:rPr lang="en-GB" sz="1600" dirty="0"/>
              <a:t>Internal source </a:t>
            </a:r>
          </a:p>
          <a:p>
            <a:r>
              <a:rPr lang="en-GB" sz="1600" dirty="0"/>
              <a:t>Of Change </a:t>
            </a:r>
          </a:p>
        </p:txBody>
      </p:sp>
      <p:sp>
        <p:nvSpPr>
          <p:cNvPr id="20" name="TextBox 19">
            <a:extLst>
              <a:ext uri="{FF2B5EF4-FFF2-40B4-BE49-F238E27FC236}">
                <a16:creationId xmlns:a16="http://schemas.microsoft.com/office/drawing/2014/main" id="{36C96850-6F73-6E67-CA73-A3D7AD28FE19}"/>
              </a:ext>
            </a:extLst>
          </p:cNvPr>
          <p:cNvSpPr txBox="1"/>
          <p:nvPr/>
        </p:nvSpPr>
        <p:spPr>
          <a:xfrm>
            <a:off x="410137" y="4866775"/>
            <a:ext cx="2711291" cy="830997"/>
          </a:xfrm>
          <a:prstGeom prst="rect">
            <a:avLst/>
          </a:prstGeom>
          <a:noFill/>
        </p:spPr>
        <p:txBody>
          <a:bodyPr wrap="square" rtlCol="0">
            <a:spAutoFit/>
          </a:bodyPr>
          <a:lstStyle/>
          <a:p>
            <a:r>
              <a:rPr lang="en-GB" sz="1600" dirty="0"/>
              <a:t>Resource heterogeneity </a:t>
            </a:r>
          </a:p>
          <a:p>
            <a:r>
              <a:rPr lang="en-GB" sz="1600" dirty="0"/>
              <a:t>Among firms creates winner and loser </a:t>
            </a:r>
          </a:p>
        </p:txBody>
      </p:sp>
      <p:sp>
        <p:nvSpPr>
          <p:cNvPr id="21" name="TextBox 20">
            <a:extLst>
              <a:ext uri="{FF2B5EF4-FFF2-40B4-BE49-F238E27FC236}">
                <a16:creationId xmlns:a16="http://schemas.microsoft.com/office/drawing/2014/main" id="{78538581-A3A3-4684-6979-DA5DBC00C37D}"/>
              </a:ext>
            </a:extLst>
          </p:cNvPr>
          <p:cNvSpPr txBox="1"/>
          <p:nvPr/>
        </p:nvSpPr>
        <p:spPr>
          <a:xfrm>
            <a:off x="4089887" y="4800031"/>
            <a:ext cx="2711291" cy="830997"/>
          </a:xfrm>
          <a:prstGeom prst="rect">
            <a:avLst/>
          </a:prstGeom>
          <a:noFill/>
        </p:spPr>
        <p:txBody>
          <a:bodyPr wrap="square" rtlCol="0">
            <a:spAutoFit/>
          </a:bodyPr>
          <a:lstStyle/>
          <a:p>
            <a:r>
              <a:rPr lang="en-GB" sz="1600" dirty="0"/>
              <a:t>Some firms are faster and </a:t>
            </a:r>
          </a:p>
          <a:p>
            <a:r>
              <a:rPr lang="en-GB" sz="1600" dirty="0"/>
              <a:t>More effective in exploiting change </a:t>
            </a:r>
          </a:p>
        </p:txBody>
      </p:sp>
      <p:sp>
        <p:nvSpPr>
          <p:cNvPr id="22" name="TextBox 21">
            <a:extLst>
              <a:ext uri="{FF2B5EF4-FFF2-40B4-BE49-F238E27FC236}">
                <a16:creationId xmlns:a16="http://schemas.microsoft.com/office/drawing/2014/main" id="{382F160A-6ED3-AF10-192C-5FEEE39EC868}"/>
              </a:ext>
            </a:extLst>
          </p:cNvPr>
          <p:cNvSpPr txBox="1"/>
          <p:nvPr/>
        </p:nvSpPr>
        <p:spPr>
          <a:xfrm>
            <a:off x="7722553" y="4739817"/>
            <a:ext cx="2711291" cy="830997"/>
          </a:xfrm>
          <a:prstGeom prst="rect">
            <a:avLst/>
          </a:prstGeom>
          <a:noFill/>
        </p:spPr>
        <p:txBody>
          <a:bodyPr wrap="square" rtlCol="0">
            <a:spAutoFit/>
          </a:bodyPr>
          <a:lstStyle/>
          <a:p>
            <a:r>
              <a:rPr lang="en-GB" sz="1600" dirty="0"/>
              <a:t>Some firms have greater creative and innovative capacity </a:t>
            </a:r>
          </a:p>
        </p:txBody>
      </p:sp>
      <p:cxnSp>
        <p:nvCxnSpPr>
          <p:cNvPr id="23" name="Straight Arrow Connector 22">
            <a:extLst>
              <a:ext uri="{FF2B5EF4-FFF2-40B4-BE49-F238E27FC236}">
                <a16:creationId xmlns:a16="http://schemas.microsoft.com/office/drawing/2014/main" id="{AC286FB5-7EE7-5320-43F3-C8C479E049A5}"/>
              </a:ext>
            </a:extLst>
          </p:cNvPr>
          <p:cNvCxnSpPr>
            <a:cxnSpLocks/>
          </p:cNvCxnSpPr>
          <p:nvPr/>
        </p:nvCxnSpPr>
        <p:spPr>
          <a:xfrm flipH="1">
            <a:off x="2953155" y="1824192"/>
            <a:ext cx="577012" cy="5234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15B5AF7-FB00-DC51-08DA-DFC8FD9BBBE3}"/>
              </a:ext>
            </a:extLst>
          </p:cNvPr>
          <p:cNvCxnSpPr>
            <a:cxnSpLocks/>
          </p:cNvCxnSpPr>
          <p:nvPr/>
        </p:nvCxnSpPr>
        <p:spPr>
          <a:xfrm>
            <a:off x="7525892" y="1872049"/>
            <a:ext cx="389958" cy="362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7C0F9CB-B33C-1342-38B2-55F67EDCAED6}"/>
              </a:ext>
            </a:extLst>
          </p:cNvPr>
          <p:cNvCxnSpPr>
            <a:cxnSpLocks/>
          </p:cNvCxnSpPr>
          <p:nvPr/>
        </p:nvCxnSpPr>
        <p:spPr>
          <a:xfrm flipH="1">
            <a:off x="1745086" y="3944829"/>
            <a:ext cx="297542" cy="6535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B262B5-B308-6ACD-693E-AE4BA7F31786}"/>
              </a:ext>
            </a:extLst>
          </p:cNvPr>
          <p:cNvCxnSpPr>
            <a:cxnSpLocks/>
          </p:cNvCxnSpPr>
          <p:nvPr/>
        </p:nvCxnSpPr>
        <p:spPr>
          <a:xfrm>
            <a:off x="4089887" y="3970797"/>
            <a:ext cx="588505" cy="619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25E801D-5E0D-FADB-84A9-274803378744}"/>
              </a:ext>
            </a:extLst>
          </p:cNvPr>
          <p:cNvCxnSpPr>
            <a:cxnSpLocks/>
          </p:cNvCxnSpPr>
          <p:nvPr/>
        </p:nvCxnSpPr>
        <p:spPr>
          <a:xfrm>
            <a:off x="8760532" y="3720521"/>
            <a:ext cx="0" cy="725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531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3A4CB-F141-3EC7-82BA-982A96B4C8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17C083-B5D3-88F1-18DF-77E8D117CD3A}"/>
              </a:ext>
            </a:extLst>
          </p:cNvPr>
          <p:cNvSpPr>
            <a:spLocks noGrp="1"/>
          </p:cNvSpPr>
          <p:nvPr>
            <p:ph type="title"/>
          </p:nvPr>
        </p:nvSpPr>
        <p:spPr>
          <a:xfrm>
            <a:off x="838200" y="365125"/>
            <a:ext cx="10515600" cy="1217367"/>
          </a:xfrm>
        </p:spPr>
        <p:txBody>
          <a:bodyPr>
            <a:normAutofit fontScale="90000"/>
          </a:bodyPr>
          <a:lstStyle/>
          <a:p>
            <a:pPr algn="ctr"/>
            <a:r>
              <a:rPr lang="en-GB" b="1" dirty="0">
                <a:latin typeface="Times New Roman" panose="02020603050405020304" pitchFamily="18" charset="0"/>
                <a:cs typeface="Times New Roman" panose="02020603050405020304" pitchFamily="18" charset="0"/>
              </a:rPr>
              <a:t>External Source of Change </a:t>
            </a:r>
            <a:br>
              <a:rPr lang="en-GB" b="1" dirty="0">
                <a:latin typeface="Times New Roman" panose="02020603050405020304" pitchFamily="18"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BA47DEFA-BAF0-B90C-EE89-5BD8D1D1C043}"/>
              </a:ext>
            </a:extLst>
          </p:cNvPr>
          <p:cNvSpPr>
            <a:spLocks noGrp="1"/>
          </p:cNvSpPr>
          <p:nvPr>
            <p:ph idx="1"/>
          </p:nvPr>
        </p:nvSpPr>
        <p:spPr>
          <a:xfrm>
            <a:off x="838200" y="1395889"/>
            <a:ext cx="10515600" cy="4351338"/>
          </a:xfrm>
        </p:spPr>
        <p:txBody>
          <a:bodyPr>
            <a:normAutofit lnSpcReduction="10000"/>
          </a:bodyPr>
          <a:lstStyle/>
          <a:p>
            <a:r>
              <a:rPr lang="en-US" dirty="0"/>
              <a:t>Some changes have different implication for firm's base on their competitive position and can endow some firms, but not others, with a competitive advantage. E.g. Tesla Vs Jeep during Covid. </a:t>
            </a:r>
          </a:p>
          <a:p>
            <a:endParaRPr lang="en-US" dirty="0"/>
          </a:p>
          <a:p>
            <a:pPr marL="342900" indent="-342900">
              <a:spcBef>
                <a:spcPts val="0"/>
              </a:spcBef>
            </a:pPr>
            <a:r>
              <a:rPr lang="en-US" dirty="0"/>
              <a:t>Other changes affect many firms in similar way , but some firms are better equipped to make use of them and establish a competitive advantage due to: </a:t>
            </a:r>
          </a:p>
          <a:p>
            <a:pPr marL="342900" indent="-342900">
              <a:spcBef>
                <a:spcPts val="0"/>
              </a:spcBef>
              <a:buFontTx/>
              <a:buChar char="-"/>
            </a:pPr>
            <a:r>
              <a:rPr lang="en-US" dirty="0"/>
              <a:t>Superior ability to anticipate change. E.g. Business intelligence, insider information. </a:t>
            </a:r>
          </a:p>
          <a:p>
            <a:pPr marL="342900" indent="-342900">
              <a:spcBef>
                <a:spcPts val="0"/>
              </a:spcBef>
              <a:buFontTx/>
              <a:buChar char="-"/>
            </a:pPr>
            <a:r>
              <a:rPr lang="en-US" dirty="0"/>
              <a:t>Superior ability to respond to change quickly. E.g. R&amp;D in place, SME, agile supply chain. </a:t>
            </a:r>
          </a:p>
          <a:p>
            <a:endParaRPr lang="en-GB" dirty="0"/>
          </a:p>
        </p:txBody>
      </p:sp>
      <p:sp>
        <p:nvSpPr>
          <p:cNvPr id="4" name="Navy Footer Strip" descr="Footer navy">
            <a:extLst>
              <a:ext uri="{FF2B5EF4-FFF2-40B4-BE49-F238E27FC236}">
                <a16:creationId xmlns:a16="http://schemas.microsoft.com/office/drawing/2014/main" id="{403B6263-170D-8715-F00F-05966969E113}"/>
              </a:ext>
            </a:extLst>
          </p:cNvPr>
          <p:cNvSpPr/>
          <p:nvPr/>
        </p:nvSpPr>
        <p:spPr>
          <a:xfrm>
            <a:off x="12646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ort orange tower">
            <a:extLst>
              <a:ext uri="{FF2B5EF4-FFF2-40B4-BE49-F238E27FC236}">
                <a16:creationId xmlns:a16="http://schemas.microsoft.com/office/drawing/2014/main" id="{86BCB06F-8D8A-7105-A150-868AB844ED58}"/>
              </a:ext>
            </a:extLst>
          </p:cNvPr>
          <p:cNvPicPr>
            <a:picLocks noChangeAspect="1"/>
          </p:cNvPicPr>
          <p:nvPr/>
        </p:nvPicPr>
        <p:blipFill>
          <a:blip r:embed="rId3"/>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3AFAD699-88BA-691F-EFF0-5B05E3C6A0DD}"/>
              </a:ext>
            </a:extLst>
          </p:cNvPr>
          <p:cNvPicPr>
            <a:picLocks noChangeAspect="1"/>
          </p:cNvPicPr>
          <p:nvPr/>
        </p:nvPicPr>
        <p:blipFill>
          <a:blip r:embed="rId4"/>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828365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7C1F6-13E5-7157-BDFF-E6B8223CDD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FCAA75-575A-5BF1-3118-65F6C6CF67F3}"/>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Internal sources of change: Innovation </a:t>
            </a:r>
            <a:br>
              <a:rPr lang="en-GB" b="1" dirty="0">
                <a:latin typeface="Times New Roman" panose="02020603050405020304" pitchFamily="18"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725C5502-3C6F-D951-26F9-92D29EDEAE4B}"/>
              </a:ext>
            </a:extLst>
          </p:cNvPr>
          <p:cNvSpPr>
            <a:spLocks noGrp="1"/>
          </p:cNvSpPr>
          <p:nvPr>
            <p:ph idx="1"/>
          </p:nvPr>
        </p:nvSpPr>
        <p:spPr/>
        <p:txBody>
          <a:bodyPr/>
          <a:lstStyle/>
          <a:p>
            <a:pPr marL="342900" indent="-342900">
              <a:spcBef>
                <a:spcPts val="0"/>
              </a:spcBef>
            </a:pPr>
            <a:r>
              <a:rPr lang="en-US" dirty="0"/>
              <a:t>New Products or Service </a:t>
            </a:r>
          </a:p>
          <a:p>
            <a:pPr marL="342900" indent="-342900">
              <a:spcBef>
                <a:spcPts val="0"/>
              </a:spcBef>
            </a:pPr>
            <a:r>
              <a:rPr lang="en-US" dirty="0"/>
              <a:t>New Inputs ( Electric car: Tesla) </a:t>
            </a:r>
          </a:p>
          <a:p>
            <a:pPr marL="342900" indent="-342900">
              <a:spcBef>
                <a:spcPts val="0"/>
              </a:spcBef>
            </a:pPr>
            <a:r>
              <a:rPr lang="en-US" dirty="0"/>
              <a:t>New process ( Pilkington Glass) </a:t>
            </a:r>
          </a:p>
          <a:p>
            <a:pPr marL="342900" indent="-342900">
              <a:spcBef>
                <a:spcPts val="0"/>
              </a:spcBef>
            </a:pPr>
            <a:r>
              <a:rPr lang="en-US" dirty="0"/>
              <a:t>New markets ( looking into other countries to sell your product or service) </a:t>
            </a:r>
          </a:p>
          <a:p>
            <a:pPr marL="342900" indent="-342900">
              <a:spcBef>
                <a:spcPts val="0"/>
              </a:spcBef>
            </a:pPr>
            <a:r>
              <a:rPr lang="en-US" dirty="0"/>
              <a:t>New ways of </a:t>
            </a:r>
            <a:r>
              <a:rPr lang="en-US" dirty="0" err="1"/>
              <a:t>Organising</a:t>
            </a:r>
            <a:r>
              <a:rPr lang="en-US" dirty="0"/>
              <a:t>  ( Amazon, </a:t>
            </a:r>
            <a:r>
              <a:rPr lang="en-US" dirty="0" err="1"/>
              <a:t>Ebay</a:t>
            </a:r>
            <a:r>
              <a:rPr lang="en-US" dirty="0"/>
              <a:t>) </a:t>
            </a:r>
          </a:p>
          <a:p>
            <a:endParaRPr lang="en-GB" dirty="0"/>
          </a:p>
        </p:txBody>
      </p:sp>
      <p:sp>
        <p:nvSpPr>
          <p:cNvPr id="4" name="Navy Footer Strip" descr="Footer navy">
            <a:extLst>
              <a:ext uri="{FF2B5EF4-FFF2-40B4-BE49-F238E27FC236}">
                <a16:creationId xmlns:a16="http://schemas.microsoft.com/office/drawing/2014/main" id="{0155A289-7DEA-5037-6552-33FEEFBA2181}"/>
              </a:ext>
            </a:extLst>
          </p:cNvPr>
          <p:cNvSpPr/>
          <p:nvPr/>
        </p:nvSpPr>
        <p:spPr>
          <a:xfrm>
            <a:off x="12646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ort orange tower">
            <a:extLst>
              <a:ext uri="{FF2B5EF4-FFF2-40B4-BE49-F238E27FC236}">
                <a16:creationId xmlns:a16="http://schemas.microsoft.com/office/drawing/2014/main" id="{82ED9876-FB03-D83B-2C47-48AEE0BB8B2E}"/>
              </a:ext>
            </a:extLst>
          </p:cNvPr>
          <p:cNvPicPr>
            <a:picLocks noChangeAspect="1"/>
          </p:cNvPicPr>
          <p:nvPr/>
        </p:nvPicPr>
        <p:blipFill>
          <a:blip r:embed="rId3"/>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F8EA34B7-622F-4E30-35CB-53C2CE4DF2A2}"/>
              </a:ext>
            </a:extLst>
          </p:cNvPr>
          <p:cNvPicPr>
            <a:picLocks noChangeAspect="1"/>
          </p:cNvPicPr>
          <p:nvPr/>
        </p:nvPicPr>
        <p:blipFill>
          <a:blip r:embed="rId4"/>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422391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74B975-E7EA-142D-3BC6-98F56B2E0E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4356B1-B5A4-A5B5-26F8-700E66FA5F97}"/>
              </a:ext>
            </a:extLst>
          </p:cNvPr>
          <p:cNvSpPr>
            <a:spLocks noGrp="1"/>
          </p:cNvSpPr>
          <p:nvPr>
            <p:ph type="title"/>
          </p:nvPr>
        </p:nvSpPr>
        <p:spPr/>
        <p:txBody>
          <a:bodyPr>
            <a:normAutofit/>
          </a:bodyPr>
          <a:lstStyle/>
          <a:p>
            <a:pPr algn="ctr"/>
            <a:r>
              <a:rPr lang="en-GB" altLang="en-US" sz="3100" b="1" dirty="0">
                <a:solidFill>
                  <a:srgbClr val="000000"/>
                </a:solidFill>
                <a:latin typeface="Liberation Sans" pitchFamily="34" charset="0"/>
              </a:rPr>
              <a:t>HOW IS COMPETITIVE ADVANTAGE ESTABLISHED? </a:t>
            </a:r>
            <a:br>
              <a:rPr lang="en-GB" altLang="en-US" sz="4400" b="1" i="1" dirty="0">
                <a:solidFill>
                  <a:srgbClr val="000000"/>
                </a:solidFill>
                <a:latin typeface="Liberation Sans" pitchFamily="34" charset="0"/>
              </a:rPr>
            </a:br>
            <a:endParaRPr lang="en-GB" dirty="0"/>
          </a:p>
        </p:txBody>
      </p:sp>
      <p:sp>
        <p:nvSpPr>
          <p:cNvPr id="3" name="Content Placeholder 2">
            <a:extLst>
              <a:ext uri="{FF2B5EF4-FFF2-40B4-BE49-F238E27FC236}">
                <a16:creationId xmlns:a16="http://schemas.microsoft.com/office/drawing/2014/main" id="{BFA85E40-1F6C-0F87-00F1-6463549C7005}"/>
              </a:ext>
            </a:extLst>
          </p:cNvPr>
          <p:cNvSpPr>
            <a:spLocks noGrp="1"/>
          </p:cNvSpPr>
          <p:nvPr>
            <p:ph idx="1"/>
          </p:nvPr>
        </p:nvSpPr>
        <p:spPr>
          <a:xfrm>
            <a:off x="838200" y="1467293"/>
            <a:ext cx="10515600" cy="4709670"/>
          </a:xfrm>
        </p:spPr>
        <p:txBody>
          <a:bodyPr>
            <a:normAutofit lnSpcReduction="10000"/>
          </a:bodyPr>
          <a:lstStyle/>
          <a:p>
            <a:pPr marL="0" indent="0">
              <a:buNone/>
            </a:pPr>
            <a:r>
              <a:rPr lang="en-US" altLang="en-US" sz="2400" dirty="0">
                <a:latin typeface="Liberation sans"/>
                <a:ea typeface="+mn-ea"/>
                <a:cs typeface="+mn-cs"/>
              </a:rPr>
              <a:t>Blue Ocean Strategy</a:t>
            </a:r>
          </a:p>
          <a:p>
            <a:endParaRPr lang="en-US" altLang="en-US" sz="2400" kern="0" dirty="0">
              <a:latin typeface="Liberation sans"/>
            </a:endParaRPr>
          </a:p>
          <a:p>
            <a:pPr marL="0" indent="0">
              <a:spcBef>
                <a:spcPts val="0"/>
              </a:spcBef>
              <a:buNone/>
            </a:pPr>
            <a:r>
              <a:rPr lang="en-GB" sz="1800" dirty="0">
                <a:latin typeface="Arial"/>
                <a:cs typeface="Arial"/>
              </a:rPr>
              <a:t>Can bring new value proposition – Raise, Reduce, Eliminate, Create </a:t>
            </a:r>
          </a:p>
          <a:p>
            <a:pPr marL="0" indent="0">
              <a:spcBef>
                <a:spcPts val="0"/>
              </a:spcBef>
              <a:buNone/>
            </a:pPr>
            <a:br>
              <a:rPr lang="en-GB" sz="2800" b="1" dirty="0">
                <a:latin typeface="Arial"/>
                <a:cs typeface="Arial"/>
              </a:rPr>
            </a:br>
            <a:r>
              <a:rPr lang="en-US" sz="2200" b="1" dirty="0"/>
              <a:t>Raise</a:t>
            </a:r>
          </a:p>
          <a:p>
            <a:pPr marL="0" indent="0">
              <a:spcBef>
                <a:spcPts val="0"/>
              </a:spcBef>
              <a:buNone/>
            </a:pPr>
            <a:r>
              <a:rPr lang="en-US" sz="2200" dirty="0"/>
              <a:t> What factors should be raised well above the industry’s standard?</a:t>
            </a:r>
          </a:p>
          <a:p>
            <a:pPr marL="0" indent="0">
              <a:spcBef>
                <a:spcPts val="0"/>
              </a:spcBef>
              <a:buNone/>
            </a:pPr>
            <a:endParaRPr lang="en-US" sz="2200" dirty="0"/>
          </a:p>
          <a:p>
            <a:pPr marL="0" indent="0">
              <a:spcBef>
                <a:spcPts val="0"/>
              </a:spcBef>
              <a:buNone/>
            </a:pPr>
            <a:r>
              <a:rPr lang="en-US" sz="2200" b="1" dirty="0"/>
              <a:t>Eliminate </a:t>
            </a:r>
          </a:p>
          <a:p>
            <a:pPr marL="0" indent="0">
              <a:spcBef>
                <a:spcPts val="0"/>
              </a:spcBef>
              <a:buNone/>
            </a:pPr>
            <a:r>
              <a:rPr lang="en-US" sz="2200" dirty="0"/>
              <a:t>What factors that the industry has long competed on should be eliminated? </a:t>
            </a:r>
          </a:p>
          <a:p>
            <a:pPr marL="0" indent="0">
              <a:spcBef>
                <a:spcPts val="0"/>
              </a:spcBef>
              <a:buNone/>
            </a:pPr>
            <a:endParaRPr lang="en-US" sz="2200" b="1" dirty="0"/>
          </a:p>
          <a:p>
            <a:pPr marL="0" indent="0">
              <a:spcBef>
                <a:spcPts val="0"/>
              </a:spcBef>
              <a:buNone/>
            </a:pPr>
            <a:r>
              <a:rPr lang="en-US" sz="2200" b="1" dirty="0"/>
              <a:t>Reduce </a:t>
            </a:r>
          </a:p>
          <a:p>
            <a:pPr marL="0" indent="0">
              <a:spcBef>
                <a:spcPts val="0"/>
              </a:spcBef>
              <a:buNone/>
            </a:pPr>
            <a:r>
              <a:rPr lang="en-US" sz="2200" dirty="0"/>
              <a:t>Which factors should be reduced well below the industry’s standard? </a:t>
            </a:r>
          </a:p>
          <a:p>
            <a:pPr marL="0" indent="0">
              <a:spcBef>
                <a:spcPts val="0"/>
              </a:spcBef>
              <a:buNone/>
            </a:pPr>
            <a:endParaRPr lang="en-US" sz="2200" dirty="0"/>
          </a:p>
          <a:p>
            <a:pPr marL="0" indent="0">
              <a:spcBef>
                <a:spcPts val="0"/>
              </a:spcBef>
              <a:buNone/>
            </a:pPr>
            <a:r>
              <a:rPr lang="en-US" sz="2200" b="1" dirty="0"/>
              <a:t>Create </a:t>
            </a:r>
          </a:p>
          <a:p>
            <a:pPr marL="0" indent="0">
              <a:spcBef>
                <a:spcPts val="0"/>
              </a:spcBef>
              <a:buNone/>
            </a:pPr>
            <a:r>
              <a:rPr lang="en-US" sz="2200" dirty="0"/>
              <a:t>Which factors should be crated that the industry has never offered? </a:t>
            </a:r>
          </a:p>
          <a:p>
            <a:endParaRPr lang="en-GB" dirty="0"/>
          </a:p>
        </p:txBody>
      </p:sp>
      <p:sp>
        <p:nvSpPr>
          <p:cNvPr id="4" name="Navy Footer Strip" descr="Footer navy">
            <a:extLst>
              <a:ext uri="{FF2B5EF4-FFF2-40B4-BE49-F238E27FC236}">
                <a16:creationId xmlns:a16="http://schemas.microsoft.com/office/drawing/2014/main" id="{288B2748-F312-6B0A-6798-E4AE6D567A41}"/>
              </a:ext>
            </a:extLst>
          </p:cNvPr>
          <p:cNvSpPr/>
          <p:nvPr/>
        </p:nvSpPr>
        <p:spPr>
          <a:xfrm>
            <a:off x="12646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ort orange tower">
            <a:extLst>
              <a:ext uri="{FF2B5EF4-FFF2-40B4-BE49-F238E27FC236}">
                <a16:creationId xmlns:a16="http://schemas.microsoft.com/office/drawing/2014/main" id="{6852405B-3AF2-C850-D858-482D9FF19745}"/>
              </a:ext>
            </a:extLst>
          </p:cNvPr>
          <p:cNvPicPr>
            <a:picLocks noChangeAspect="1"/>
          </p:cNvPicPr>
          <p:nvPr/>
        </p:nvPicPr>
        <p:blipFill>
          <a:blip r:embed="rId3"/>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4CC472B8-51BD-C8A7-4E09-6FDBABA4207F}"/>
              </a:ext>
            </a:extLst>
          </p:cNvPr>
          <p:cNvPicPr>
            <a:picLocks noChangeAspect="1"/>
          </p:cNvPicPr>
          <p:nvPr/>
        </p:nvPicPr>
        <p:blipFill>
          <a:blip r:embed="rId4"/>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4198316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95D50-952E-5F68-9FF3-596E083D0A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2EF871-AF92-DC24-7A84-86F61130F73A}"/>
              </a:ext>
            </a:extLst>
          </p:cNvPr>
          <p:cNvSpPr>
            <a:spLocks noGrp="1"/>
          </p:cNvSpPr>
          <p:nvPr>
            <p:ph type="title"/>
          </p:nvPr>
        </p:nvSpPr>
        <p:spPr/>
        <p:txBody>
          <a:bodyPr/>
          <a:lstStyle/>
          <a:p>
            <a:pPr algn="ctr"/>
            <a:r>
              <a:rPr lang="en-US" altLang="en-US" sz="4400" b="1" dirty="0">
                <a:latin typeface="Liberation sans"/>
                <a:ea typeface="+mn-ea"/>
                <a:cs typeface="+mn-cs"/>
              </a:rPr>
              <a:t>Blue Ocean Strategy</a:t>
            </a:r>
            <a:br>
              <a:rPr lang="en-US" altLang="en-US" sz="4800" b="1" kern="0" dirty="0">
                <a:solidFill>
                  <a:schemeClr val="accent1"/>
                </a:solidFill>
                <a:latin typeface="Liberation sans"/>
              </a:rPr>
            </a:br>
            <a:endParaRPr lang="en-GB" dirty="0"/>
          </a:p>
        </p:txBody>
      </p:sp>
      <p:sp>
        <p:nvSpPr>
          <p:cNvPr id="3" name="Content Placeholder 2">
            <a:extLst>
              <a:ext uri="{FF2B5EF4-FFF2-40B4-BE49-F238E27FC236}">
                <a16:creationId xmlns:a16="http://schemas.microsoft.com/office/drawing/2014/main" id="{2C0F797F-1AF3-2195-A33A-0CEC7193751D}"/>
              </a:ext>
            </a:extLst>
          </p:cNvPr>
          <p:cNvSpPr>
            <a:spLocks noGrp="1"/>
          </p:cNvSpPr>
          <p:nvPr>
            <p:ph idx="1"/>
          </p:nvPr>
        </p:nvSpPr>
        <p:spPr/>
        <p:txBody>
          <a:bodyPr/>
          <a:lstStyle/>
          <a:p>
            <a:endParaRPr lang="en-US" dirty="0">
              <a:latin typeface="Calibri Light"/>
              <a:cs typeface="Calibri Light"/>
            </a:endParaRPr>
          </a:p>
          <a:p>
            <a:pPr marL="0" indent="0">
              <a:buNone/>
            </a:pPr>
            <a:r>
              <a:rPr lang="en-US" dirty="0">
                <a:latin typeface="Calibri Light"/>
                <a:cs typeface="Calibri Light"/>
                <a:hlinkClick r:id="rId2"/>
              </a:rPr>
              <a:t>      https://www.youtube.com/watch?v=sYdaa02CS5E&amp;t=70s</a:t>
            </a:r>
            <a:endParaRPr lang="en-US" dirty="0">
              <a:latin typeface="Calibri Light"/>
              <a:cs typeface="Calibri Light"/>
            </a:endParaRPr>
          </a:p>
          <a:p>
            <a:endParaRPr lang="en-US" dirty="0">
              <a:latin typeface="Calibri Light"/>
              <a:cs typeface="Calibri Light"/>
            </a:endParaRPr>
          </a:p>
          <a:p>
            <a:endParaRPr lang="en-GB" dirty="0"/>
          </a:p>
        </p:txBody>
      </p:sp>
      <p:sp>
        <p:nvSpPr>
          <p:cNvPr id="4" name="Navy Footer Strip" descr="Footer navy">
            <a:extLst>
              <a:ext uri="{FF2B5EF4-FFF2-40B4-BE49-F238E27FC236}">
                <a16:creationId xmlns:a16="http://schemas.microsoft.com/office/drawing/2014/main" id="{1000540C-94BE-593E-5206-96E2047150C4}"/>
              </a:ext>
            </a:extLst>
          </p:cNvPr>
          <p:cNvSpPr/>
          <p:nvPr/>
        </p:nvSpPr>
        <p:spPr>
          <a:xfrm>
            <a:off x="12646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ort orange tower">
            <a:extLst>
              <a:ext uri="{FF2B5EF4-FFF2-40B4-BE49-F238E27FC236}">
                <a16:creationId xmlns:a16="http://schemas.microsoft.com/office/drawing/2014/main" id="{FBD03F0D-8FD7-99D1-75EC-8BD504DCD411}"/>
              </a:ext>
            </a:extLst>
          </p:cNvPr>
          <p:cNvPicPr>
            <a:picLocks noChangeAspect="1"/>
          </p:cNvPicPr>
          <p:nvPr/>
        </p:nvPicPr>
        <p:blipFill>
          <a:blip r:embed="rId3"/>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60779088-551A-DE72-1B98-944050B78FAF}"/>
              </a:ext>
            </a:extLst>
          </p:cNvPr>
          <p:cNvPicPr>
            <a:picLocks noChangeAspect="1"/>
          </p:cNvPicPr>
          <p:nvPr/>
        </p:nvPicPr>
        <p:blipFill>
          <a:blip r:embed="rId4"/>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664469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43504-5FC3-A7D6-65FD-7F36B9129A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4094AC-45BE-0BC0-EFCF-4ABD87028E00}"/>
              </a:ext>
            </a:extLst>
          </p:cNvPr>
          <p:cNvSpPr>
            <a:spLocks noGrp="1"/>
          </p:cNvSpPr>
          <p:nvPr>
            <p:ph type="title"/>
          </p:nvPr>
        </p:nvSpPr>
        <p:spPr/>
        <p:txBody>
          <a:bodyPr>
            <a:normAutofit fontScale="90000"/>
          </a:bodyPr>
          <a:lstStyle/>
          <a:p>
            <a:r>
              <a:rPr lang="en-US" altLang="en-US" sz="4400" b="1" dirty="0">
                <a:latin typeface="Liberation Sans" pitchFamily="34" charset="0"/>
              </a:rPr>
              <a:t>Competitive Advantage from Internally-Generated Change: Strategic Innovation</a:t>
            </a:r>
            <a:br>
              <a:rPr lang="en-US" altLang="en-US" sz="4400" b="1" dirty="0">
                <a:solidFill>
                  <a:srgbClr val="C00000"/>
                </a:solidFill>
                <a:latin typeface="Liberation Sans" pitchFamily="34" charset="0"/>
              </a:rPr>
            </a:br>
            <a:endParaRPr lang="en-GB" dirty="0"/>
          </a:p>
        </p:txBody>
      </p:sp>
      <p:sp>
        <p:nvSpPr>
          <p:cNvPr id="3" name="Content Placeholder 2">
            <a:extLst>
              <a:ext uri="{FF2B5EF4-FFF2-40B4-BE49-F238E27FC236}">
                <a16:creationId xmlns:a16="http://schemas.microsoft.com/office/drawing/2014/main" id="{9A55424E-A9AB-9C32-1D6E-9B344E2047E0}"/>
              </a:ext>
            </a:extLst>
          </p:cNvPr>
          <p:cNvSpPr>
            <a:spLocks noGrp="1"/>
          </p:cNvSpPr>
          <p:nvPr>
            <p:ph idx="1"/>
          </p:nvPr>
        </p:nvSpPr>
        <p:spPr/>
        <p:txBody>
          <a:bodyPr/>
          <a:lstStyle/>
          <a:p>
            <a:r>
              <a:rPr lang="en-GB" altLang="en-US" sz="2000" dirty="0">
                <a:latin typeface="Arial" panose="020B0604020202020204" pitchFamily="34" charset="0"/>
                <a:cs typeface="Arial" panose="020B0604020202020204" pitchFamily="34" charset="0"/>
              </a:rPr>
              <a:t>STRATEGIC INNOVATION:  creating customer value from new products, experiences, or modes of product delivery</a:t>
            </a:r>
            <a:endParaRPr lang="en-US" altLang="en-US" sz="2000" dirty="0">
              <a:latin typeface="Arial" panose="020B0604020202020204" pitchFamily="34" charset="0"/>
              <a:cs typeface="Arial" panose="020B0604020202020204" pitchFamily="34" charset="0"/>
            </a:endParaRPr>
          </a:p>
          <a:p>
            <a:pPr>
              <a:buFontTx/>
              <a:buNone/>
            </a:pPr>
            <a:r>
              <a:rPr lang="en-US" altLang="en-US" sz="1800" dirty="0">
                <a:latin typeface="Arial" panose="020B0604020202020204" pitchFamily="34" charset="0"/>
                <a:cs typeface="Arial" panose="020B0604020202020204" pitchFamily="34" charset="0"/>
              </a:rPr>
              <a:t>Innovatory strategies may involve:</a:t>
            </a:r>
          </a:p>
          <a:p>
            <a:pPr lvl="1"/>
            <a:r>
              <a:rPr lang="en-US" altLang="en-US" sz="1800" i="1" dirty="0">
                <a:latin typeface="Arial" panose="020B0604020202020204" pitchFamily="34" charset="0"/>
                <a:cs typeface="Arial" panose="020B0604020202020204" pitchFamily="34" charset="0"/>
              </a:rPr>
              <a:t>Creating whole new markets/industries </a:t>
            </a:r>
            <a:r>
              <a:rPr lang="en-US" altLang="en-US" sz="1800" dirty="0">
                <a:latin typeface="Arial" panose="020B0604020202020204" pitchFamily="34" charset="0"/>
                <a:cs typeface="Arial" panose="020B0604020202020204" pitchFamily="34" charset="0"/>
              </a:rPr>
              <a:t>(e.g. Craig McCaw and wireless telephony services; My Space and Facebook in social networking)</a:t>
            </a:r>
          </a:p>
          <a:p>
            <a:pPr lvl="1"/>
            <a:r>
              <a:rPr lang="en-US" altLang="en-US" sz="1800" i="1" dirty="0">
                <a:latin typeface="Arial" panose="020B0604020202020204" pitchFamily="34" charset="0"/>
                <a:cs typeface="Arial" panose="020B0604020202020204" pitchFamily="34" charset="0"/>
              </a:rPr>
              <a:t>Creating new customer segments</a:t>
            </a:r>
            <a:r>
              <a:rPr lang="en-US" altLang="en-US" sz="1800" dirty="0">
                <a:latin typeface="Arial" panose="020B0604020202020204" pitchFamily="34" charset="0"/>
                <a:cs typeface="Arial" panose="020B0604020202020204" pitchFamily="34" charset="0"/>
              </a:rPr>
              <a:t> (e.g. AirAsia in low-cost air travel in SE Asia; Nintendo’s Wii games console;) </a:t>
            </a:r>
          </a:p>
          <a:p>
            <a:pPr lvl="1"/>
            <a:r>
              <a:rPr lang="en-US" altLang="en-US" sz="1800" i="1" dirty="0">
                <a:latin typeface="Arial" panose="020B0604020202020204" pitchFamily="34" charset="0"/>
                <a:cs typeface="Arial" panose="020B0604020202020204" pitchFamily="34" charset="0"/>
              </a:rPr>
              <a:t>New sources of competitive advantage</a:t>
            </a:r>
            <a:endParaRPr lang="en-US" altLang="en-US" sz="1800" dirty="0">
              <a:latin typeface="Arial" panose="020B0604020202020204" pitchFamily="34" charset="0"/>
              <a:cs typeface="Arial" panose="020B0604020202020204" pitchFamily="34" charset="0"/>
            </a:endParaRPr>
          </a:p>
          <a:p>
            <a:pPr lvl="2"/>
            <a:r>
              <a:rPr lang="en-US" altLang="en-US" sz="1800" dirty="0">
                <a:latin typeface="Arial" panose="020B0604020202020204" pitchFamily="34" charset="0"/>
                <a:cs typeface="Arial" panose="020B0604020202020204" pitchFamily="34" charset="0"/>
              </a:rPr>
              <a:t>Reconfiguring the value chain: Zara in fashion clothing; Southwest in airlines; Cemex in cement; IKEA in furniture</a:t>
            </a:r>
          </a:p>
          <a:p>
            <a:pPr lvl="2">
              <a:spcBef>
                <a:spcPts val="600"/>
              </a:spcBef>
            </a:pPr>
            <a:r>
              <a:rPr lang="en-US" altLang="en-US" sz="1800" dirty="0">
                <a:latin typeface="Arial" panose="020B0604020202020204" pitchFamily="34" charset="0"/>
                <a:cs typeface="Arial" panose="020B0604020202020204" pitchFamily="34" charset="0"/>
              </a:rPr>
              <a:t>Reconceptualizing the product: Cirque du Soleil in circuses; Starbucks in coffee shops; Apple in computers (iPad)</a:t>
            </a:r>
          </a:p>
          <a:p>
            <a:pPr lvl="2">
              <a:spcBef>
                <a:spcPts val="600"/>
              </a:spcBef>
            </a:pPr>
            <a:r>
              <a:rPr lang="en-GB" altLang="en-US" sz="1800" dirty="0">
                <a:latin typeface="Arial" panose="020B0604020202020204" pitchFamily="34" charset="0"/>
                <a:cs typeface="Arial" panose="020B0604020202020204" pitchFamily="34" charset="0"/>
              </a:rPr>
              <a:t>New performance combinations :  e.g. Low prices with quality (Virgin Atlantic); low prices and style (H&amp;M, Primark, Target)</a:t>
            </a:r>
            <a:endParaRPr lang="en-US" altLang="en-US" sz="1800" dirty="0">
              <a:latin typeface="Arial" panose="020B0604020202020204" pitchFamily="34" charset="0"/>
              <a:cs typeface="Arial" panose="020B0604020202020204" pitchFamily="34" charset="0"/>
            </a:endParaRPr>
          </a:p>
          <a:p>
            <a:endParaRPr lang="en-GB" dirty="0"/>
          </a:p>
        </p:txBody>
      </p:sp>
      <p:sp>
        <p:nvSpPr>
          <p:cNvPr id="4" name="Navy Footer Strip" descr="Footer navy">
            <a:extLst>
              <a:ext uri="{FF2B5EF4-FFF2-40B4-BE49-F238E27FC236}">
                <a16:creationId xmlns:a16="http://schemas.microsoft.com/office/drawing/2014/main" id="{9BBB0D6B-4612-D737-4B06-45FBF4278B6F}"/>
              </a:ext>
            </a:extLst>
          </p:cNvPr>
          <p:cNvSpPr/>
          <p:nvPr/>
        </p:nvSpPr>
        <p:spPr>
          <a:xfrm>
            <a:off x="12646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ort orange tower">
            <a:extLst>
              <a:ext uri="{FF2B5EF4-FFF2-40B4-BE49-F238E27FC236}">
                <a16:creationId xmlns:a16="http://schemas.microsoft.com/office/drawing/2014/main" id="{D4E99B9D-2A47-7890-C36C-6BDAA650B42B}"/>
              </a:ext>
            </a:extLst>
          </p:cNvPr>
          <p:cNvPicPr>
            <a:picLocks noChangeAspect="1"/>
          </p:cNvPicPr>
          <p:nvPr/>
        </p:nvPicPr>
        <p:blipFill>
          <a:blip r:embed="rId3"/>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6A295C94-9CAB-6242-5A68-50BBEE1D38B3}"/>
              </a:ext>
            </a:extLst>
          </p:cNvPr>
          <p:cNvPicPr>
            <a:picLocks noChangeAspect="1"/>
          </p:cNvPicPr>
          <p:nvPr/>
        </p:nvPicPr>
        <p:blipFill>
          <a:blip r:embed="rId4"/>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668789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82213-504C-7A2D-766B-F92296E47C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3A8F9D-2909-7E92-0D18-CAF59A950CE4}"/>
              </a:ext>
            </a:extLst>
          </p:cNvPr>
          <p:cNvSpPr>
            <a:spLocks noGrp="1"/>
          </p:cNvSpPr>
          <p:nvPr>
            <p:ph type="title"/>
          </p:nvPr>
        </p:nvSpPr>
        <p:spPr/>
        <p:txBody>
          <a:bodyPr>
            <a:normAutofit fontScale="90000"/>
          </a:bodyPr>
          <a:lstStyle/>
          <a:p>
            <a:pPr algn="ctr"/>
            <a:r>
              <a:rPr lang="en-US" altLang="en-US" sz="4400" b="1" dirty="0">
                <a:latin typeface="Liberation sans"/>
                <a:ea typeface="+mn-ea"/>
                <a:cs typeface="+mn-cs"/>
              </a:rPr>
              <a:t>Historical Origins of Business Model Innovations</a:t>
            </a:r>
            <a:br>
              <a:rPr lang="en-US" altLang="en-US" sz="4400" b="1" dirty="0">
                <a:solidFill>
                  <a:srgbClr val="C00000"/>
                </a:solidFill>
                <a:latin typeface="Liberation sans"/>
              </a:rPr>
            </a:br>
            <a:endParaRPr lang="en-GB" dirty="0"/>
          </a:p>
        </p:txBody>
      </p:sp>
      <p:sp>
        <p:nvSpPr>
          <p:cNvPr id="4" name="Navy Footer Strip" descr="Footer navy">
            <a:extLst>
              <a:ext uri="{FF2B5EF4-FFF2-40B4-BE49-F238E27FC236}">
                <a16:creationId xmlns:a16="http://schemas.microsoft.com/office/drawing/2014/main" id="{8BDC0A7C-20ED-0BDC-6DCD-BF2F58B03205}"/>
              </a:ext>
            </a:extLst>
          </p:cNvPr>
          <p:cNvSpPr/>
          <p:nvPr/>
        </p:nvSpPr>
        <p:spPr>
          <a:xfrm>
            <a:off x="12646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hort orange tower">
            <a:extLst>
              <a:ext uri="{FF2B5EF4-FFF2-40B4-BE49-F238E27FC236}">
                <a16:creationId xmlns:a16="http://schemas.microsoft.com/office/drawing/2014/main" id="{A66D9727-C698-ACAB-1FD5-CF75A58196B7}"/>
              </a:ext>
            </a:extLst>
          </p:cNvPr>
          <p:cNvPicPr>
            <a:picLocks noChangeAspect="1"/>
          </p:cNvPicPr>
          <p:nvPr/>
        </p:nvPicPr>
        <p:blipFill>
          <a:blip r:embed="rId3"/>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7CEB83AE-173D-3121-63A6-D3E90D167ED4}"/>
              </a:ext>
            </a:extLst>
          </p:cNvPr>
          <p:cNvPicPr>
            <a:picLocks noChangeAspect="1"/>
          </p:cNvPicPr>
          <p:nvPr/>
        </p:nvPicPr>
        <p:blipFill>
          <a:blip r:embed="rId4"/>
          <a:stretch>
            <a:fillRect/>
          </a:stretch>
        </p:blipFill>
        <p:spPr>
          <a:xfrm>
            <a:off x="534811" y="6217213"/>
            <a:ext cx="1801495" cy="397654"/>
          </a:xfrm>
          <a:prstGeom prst="rect">
            <a:avLst/>
          </a:prstGeom>
        </p:spPr>
      </p:pic>
      <p:pic>
        <p:nvPicPr>
          <p:cNvPr id="10" name="Picture 9">
            <a:extLst>
              <a:ext uri="{FF2B5EF4-FFF2-40B4-BE49-F238E27FC236}">
                <a16:creationId xmlns:a16="http://schemas.microsoft.com/office/drawing/2014/main" id="{DC5C536F-ACEE-2495-B213-9860A09EC6C0}"/>
              </a:ext>
            </a:extLst>
          </p:cNvPr>
          <p:cNvPicPr>
            <a:picLocks noChangeAspect="1"/>
          </p:cNvPicPr>
          <p:nvPr/>
        </p:nvPicPr>
        <p:blipFill>
          <a:blip r:embed="rId5"/>
          <a:stretch>
            <a:fillRect/>
          </a:stretch>
        </p:blipFill>
        <p:spPr>
          <a:xfrm>
            <a:off x="1942197" y="1336258"/>
            <a:ext cx="7922239" cy="4499050"/>
          </a:xfrm>
          <a:prstGeom prst="rect">
            <a:avLst/>
          </a:prstGeom>
        </p:spPr>
      </p:pic>
    </p:spTree>
    <p:extLst>
      <p:ext uri="{BB962C8B-B14F-4D97-AF65-F5344CB8AC3E}">
        <p14:creationId xmlns:p14="http://schemas.microsoft.com/office/powerpoint/2010/main" val="2456893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303</TotalTime>
  <Words>14489</Words>
  <Application>Microsoft Office PowerPoint</Application>
  <PresentationFormat>Widescreen</PresentationFormat>
  <Paragraphs>620</Paragraphs>
  <Slides>21</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Aptos Display</vt:lpstr>
      <vt:lpstr>Arial</vt:lpstr>
      <vt:lpstr>Calibri Light</vt:lpstr>
      <vt:lpstr>Liberation Sans</vt:lpstr>
      <vt:lpstr>Liberation Sans</vt:lpstr>
      <vt:lpstr>Times New Roman</vt:lpstr>
      <vt:lpstr>Office Theme</vt:lpstr>
      <vt:lpstr>PowerPoint Presentation</vt:lpstr>
      <vt:lpstr>Activity 1 </vt:lpstr>
      <vt:lpstr>The Emergence Of Competitive Advantage  </vt:lpstr>
      <vt:lpstr>External Source of Change  </vt:lpstr>
      <vt:lpstr>Internal sources of change: Innovation  </vt:lpstr>
      <vt:lpstr>HOW IS COMPETITIVE ADVANTAGE ESTABLISHED?  </vt:lpstr>
      <vt:lpstr>Blue Ocean Strategy </vt:lpstr>
      <vt:lpstr>Competitive Advantage from Internally-Generated Change: Strategic Innovation </vt:lpstr>
      <vt:lpstr>Historical Origins of Business Model Innovations </vt:lpstr>
      <vt:lpstr>Sustaining Competitive Advantage: Types of Isolating Mechanisms </vt:lpstr>
      <vt:lpstr>Porter’s Generic Strategies </vt:lpstr>
      <vt:lpstr>Comparison of Cost Leadership and Differentiation Strategies</vt:lpstr>
      <vt:lpstr>Economies of Scale:  The Long-Run Cost Curve for a Plant </vt:lpstr>
      <vt:lpstr>Experience Curve for the Ford Model T, 1909-1920 </vt:lpstr>
      <vt:lpstr>The Importance of Market Share </vt:lpstr>
      <vt:lpstr>Drivers of Cost Advantage </vt:lpstr>
      <vt:lpstr>Understanding Differentiation  </vt:lpstr>
      <vt:lpstr>Analyzing Differentiation on the Demand Side </vt:lpstr>
      <vt:lpstr>Analyzing Differentiation on the Supply Side </vt:lpstr>
      <vt:lpstr>The integrated cost leadership-differentiation strategy </vt:lpstr>
      <vt:lpstr>The Nature of Differentiation: Differentiation and Segmentation </vt:lpstr>
    </vt:vector>
  </TitlesOfParts>
  <Company>Wrexham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Kayleigh Cottam</dc:creator>
  <cp:lastModifiedBy>Kayleigh Cottam</cp:lastModifiedBy>
  <cp:revision>1</cp:revision>
  <dcterms:created xsi:type="dcterms:W3CDTF">2025-02-13T09:50:45Z</dcterms:created>
  <dcterms:modified xsi:type="dcterms:W3CDTF">2025-02-13T14:54:31Z</dcterms:modified>
</cp:coreProperties>
</file>