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57" r:id="rId3"/>
    <p:sldId id="258" r:id="rId4"/>
    <p:sldId id="295" r:id="rId5"/>
    <p:sldId id="294" r:id="rId6"/>
    <p:sldId id="293" r:id="rId7"/>
    <p:sldId id="292" r:id="rId8"/>
    <p:sldId id="291" r:id="rId9"/>
    <p:sldId id="290" r:id="rId10"/>
    <p:sldId id="289" r:id="rId11"/>
    <p:sldId id="288" r:id="rId12"/>
    <p:sldId id="287" r:id="rId13"/>
    <p:sldId id="286" r:id="rId14"/>
    <p:sldId id="285" r:id="rId15"/>
    <p:sldId id="284" r:id="rId16"/>
    <p:sldId id="283" r:id="rId17"/>
    <p:sldId id="282" r:id="rId18"/>
    <p:sldId id="281" r:id="rId19"/>
    <p:sldId id="280" r:id="rId20"/>
    <p:sldId id="279" r:id="rId21"/>
    <p:sldId id="278" r:id="rId22"/>
    <p:sldId id="277" r:id="rId23"/>
    <p:sldId id="276" r:id="rId24"/>
    <p:sldId id="275" r:id="rId25"/>
    <p:sldId id="274" r:id="rId26"/>
    <p:sldId id="273" r:id="rId27"/>
    <p:sldId id="272" r:id="rId28"/>
    <p:sldId id="271" r:id="rId29"/>
    <p:sldId id="270" r:id="rId30"/>
    <p:sldId id="269" r:id="rId31"/>
    <p:sldId id="268" r:id="rId32"/>
    <p:sldId id="267" r:id="rId33"/>
    <p:sldId id="266" r:id="rId34"/>
    <p:sldId id="265" r:id="rId35"/>
    <p:sldId id="264" r:id="rId36"/>
    <p:sldId id="263" r:id="rId37"/>
    <p:sldId id="262" r:id="rId38"/>
    <p:sldId id="261" r:id="rId39"/>
    <p:sldId id="260" r:id="rId40"/>
    <p:sldId id="259" r:id="rId41"/>
    <p:sldId id="297" r:id="rId42"/>
    <p:sldId id="296" r:id="rId43"/>
    <p:sldId id="298" r:id="rId44"/>
    <p:sldId id="299" r:id="rId45"/>
    <p:sldId id="300"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2968" autoAdjust="0"/>
  </p:normalViewPr>
  <p:slideViewPr>
    <p:cSldViewPr snapToGrid="0">
      <p:cViewPr varScale="1">
        <p:scale>
          <a:sx n="69" d="100"/>
          <a:sy n="69" d="100"/>
        </p:scale>
        <p:origin x="12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6F1EB4-AB97-445F-A045-B73F9D8A0B77}" type="doc">
      <dgm:prSet loTypeId="urn:microsoft.com/office/officeart/2005/8/layout/cycle4" loCatId="matrix" qsTypeId="urn:microsoft.com/office/officeart/2005/8/quickstyle/3d3" qsCatId="3D" csTypeId="urn:microsoft.com/office/officeart/2005/8/colors/colorful4" csCatId="colorful" phldr="1"/>
      <dgm:spPr/>
      <dgm:t>
        <a:bodyPr/>
        <a:lstStyle/>
        <a:p>
          <a:endParaRPr lang="en-GB"/>
        </a:p>
      </dgm:t>
    </dgm:pt>
    <dgm:pt modelId="{527DE5C9-373D-4A13-924B-9AE128FF96AF}">
      <dgm:prSet phldrT="[Text]"/>
      <dgm:spPr/>
      <dgm:t>
        <a:bodyPr/>
        <a:lstStyle/>
        <a:p>
          <a:r>
            <a:rPr lang="en-GB" dirty="0"/>
            <a:t>Financial perspective </a:t>
          </a:r>
        </a:p>
      </dgm:t>
    </dgm:pt>
    <dgm:pt modelId="{EB7FD1DA-B0E8-4FD4-9C77-BB06BA147ED2}" type="parTrans" cxnId="{B41EF3B7-60F5-4CF8-B502-29517E1BB13D}">
      <dgm:prSet/>
      <dgm:spPr/>
      <dgm:t>
        <a:bodyPr/>
        <a:lstStyle/>
        <a:p>
          <a:endParaRPr lang="en-GB"/>
        </a:p>
      </dgm:t>
    </dgm:pt>
    <dgm:pt modelId="{90DC4BFF-ADB9-4AB7-8178-A72CEAE48198}" type="sibTrans" cxnId="{B41EF3B7-60F5-4CF8-B502-29517E1BB13D}">
      <dgm:prSet/>
      <dgm:spPr/>
      <dgm:t>
        <a:bodyPr/>
        <a:lstStyle/>
        <a:p>
          <a:endParaRPr lang="en-GB"/>
        </a:p>
      </dgm:t>
    </dgm:pt>
    <dgm:pt modelId="{51ADBC37-8E4C-4F02-9640-032E61EA2736}">
      <dgm:prSet phldrT="[Text]"/>
      <dgm:spPr/>
      <dgm:t>
        <a:bodyPr/>
        <a:lstStyle/>
        <a:p>
          <a:r>
            <a:rPr lang="en-GB" dirty="0"/>
            <a:t>Profit</a:t>
          </a:r>
        </a:p>
      </dgm:t>
    </dgm:pt>
    <dgm:pt modelId="{D4D8F6F0-AABB-4E8E-9944-A066F2106953}" type="parTrans" cxnId="{E474C14A-30E7-404E-B2B3-73458422C258}">
      <dgm:prSet/>
      <dgm:spPr/>
      <dgm:t>
        <a:bodyPr/>
        <a:lstStyle/>
        <a:p>
          <a:endParaRPr lang="en-GB"/>
        </a:p>
      </dgm:t>
    </dgm:pt>
    <dgm:pt modelId="{FED6A798-8819-4B23-9B61-BBC8C5BBE852}" type="sibTrans" cxnId="{E474C14A-30E7-404E-B2B3-73458422C258}">
      <dgm:prSet/>
      <dgm:spPr/>
      <dgm:t>
        <a:bodyPr/>
        <a:lstStyle/>
        <a:p>
          <a:endParaRPr lang="en-GB"/>
        </a:p>
      </dgm:t>
    </dgm:pt>
    <dgm:pt modelId="{CC287A52-109B-4A1E-95EA-209BA9EC0348}">
      <dgm:prSet phldrT="[Text]"/>
      <dgm:spPr/>
      <dgm:t>
        <a:bodyPr/>
        <a:lstStyle/>
        <a:p>
          <a:r>
            <a:rPr lang="en-GB" dirty="0"/>
            <a:t>Customer perspective </a:t>
          </a:r>
        </a:p>
      </dgm:t>
    </dgm:pt>
    <dgm:pt modelId="{5B19ED72-FD6C-4849-8756-E755BCC67632}" type="parTrans" cxnId="{8B1BBC1B-C0F7-46B3-AA84-2E8D5A40F402}">
      <dgm:prSet/>
      <dgm:spPr/>
      <dgm:t>
        <a:bodyPr/>
        <a:lstStyle/>
        <a:p>
          <a:endParaRPr lang="en-GB"/>
        </a:p>
      </dgm:t>
    </dgm:pt>
    <dgm:pt modelId="{4537C053-EEF3-4FA4-A103-AC7D3D2F7DE8}" type="sibTrans" cxnId="{8B1BBC1B-C0F7-46B3-AA84-2E8D5A40F402}">
      <dgm:prSet/>
      <dgm:spPr/>
      <dgm:t>
        <a:bodyPr/>
        <a:lstStyle/>
        <a:p>
          <a:endParaRPr lang="en-GB"/>
        </a:p>
      </dgm:t>
    </dgm:pt>
    <dgm:pt modelId="{0A8BF4BF-4D58-41F7-8045-27597FA14D96}">
      <dgm:prSet phldrT="[Text]"/>
      <dgm:spPr/>
      <dgm:t>
        <a:bodyPr/>
        <a:lstStyle/>
        <a:p>
          <a:r>
            <a:rPr lang="en-GB" dirty="0"/>
            <a:t>Differentiation</a:t>
          </a:r>
        </a:p>
      </dgm:t>
    </dgm:pt>
    <dgm:pt modelId="{19E6069F-E443-4EEC-A963-881860E8CF3F}" type="parTrans" cxnId="{4B6E90AB-9032-412F-883A-8B54200A0038}">
      <dgm:prSet/>
      <dgm:spPr/>
      <dgm:t>
        <a:bodyPr/>
        <a:lstStyle/>
        <a:p>
          <a:endParaRPr lang="en-GB"/>
        </a:p>
      </dgm:t>
    </dgm:pt>
    <dgm:pt modelId="{7BEA3B5D-101A-4F2B-9E04-7D7B53E4E220}" type="sibTrans" cxnId="{4B6E90AB-9032-412F-883A-8B54200A0038}">
      <dgm:prSet/>
      <dgm:spPr/>
      <dgm:t>
        <a:bodyPr/>
        <a:lstStyle/>
        <a:p>
          <a:endParaRPr lang="en-GB"/>
        </a:p>
      </dgm:t>
    </dgm:pt>
    <dgm:pt modelId="{C1E953AA-AA47-4907-BA9B-2F562D06F227}">
      <dgm:prSet phldrT="[Text]"/>
      <dgm:spPr/>
      <dgm:t>
        <a:bodyPr/>
        <a:lstStyle/>
        <a:p>
          <a:r>
            <a:rPr lang="en-GB" dirty="0"/>
            <a:t>Innovation and learning perspective </a:t>
          </a:r>
        </a:p>
      </dgm:t>
    </dgm:pt>
    <dgm:pt modelId="{02443BD5-462D-48EA-B929-B99180FB3FDE}" type="parTrans" cxnId="{C700FC20-5622-4A6A-9258-26F0107050F9}">
      <dgm:prSet/>
      <dgm:spPr/>
      <dgm:t>
        <a:bodyPr/>
        <a:lstStyle/>
        <a:p>
          <a:endParaRPr lang="en-GB"/>
        </a:p>
      </dgm:t>
    </dgm:pt>
    <dgm:pt modelId="{3EE72DD9-7038-4DFA-B1DC-569C8E3507C2}" type="sibTrans" cxnId="{C700FC20-5622-4A6A-9258-26F0107050F9}">
      <dgm:prSet/>
      <dgm:spPr/>
      <dgm:t>
        <a:bodyPr/>
        <a:lstStyle/>
        <a:p>
          <a:endParaRPr lang="en-GB"/>
        </a:p>
      </dgm:t>
    </dgm:pt>
    <dgm:pt modelId="{B41E187D-15A3-4060-9EAF-B92736EE8EC7}">
      <dgm:prSet phldrT="[Text]"/>
      <dgm:spPr/>
      <dgm:t>
        <a:bodyPr/>
        <a:lstStyle/>
        <a:p>
          <a:r>
            <a:rPr lang="en-GB" dirty="0"/>
            <a:t>Employee skills &amp; training</a:t>
          </a:r>
        </a:p>
      </dgm:t>
    </dgm:pt>
    <dgm:pt modelId="{20F08750-5953-47D1-882E-69AD114A5786}" type="parTrans" cxnId="{395D124F-43AE-4BF7-B143-A822CFEE3B0A}">
      <dgm:prSet/>
      <dgm:spPr/>
      <dgm:t>
        <a:bodyPr/>
        <a:lstStyle/>
        <a:p>
          <a:endParaRPr lang="en-GB"/>
        </a:p>
      </dgm:t>
    </dgm:pt>
    <dgm:pt modelId="{65702336-6525-4C5B-A9F6-3913AF11A32F}" type="sibTrans" cxnId="{395D124F-43AE-4BF7-B143-A822CFEE3B0A}">
      <dgm:prSet/>
      <dgm:spPr/>
      <dgm:t>
        <a:bodyPr/>
        <a:lstStyle/>
        <a:p>
          <a:endParaRPr lang="en-GB"/>
        </a:p>
      </dgm:t>
    </dgm:pt>
    <dgm:pt modelId="{12B44990-53E8-426B-8D3E-5C6D1BFA4852}">
      <dgm:prSet phldrT="[Text]"/>
      <dgm:spPr/>
      <dgm:t>
        <a:bodyPr/>
        <a:lstStyle/>
        <a:p>
          <a:r>
            <a:rPr lang="en-GB" dirty="0"/>
            <a:t>Internal business perspective </a:t>
          </a:r>
        </a:p>
      </dgm:t>
    </dgm:pt>
    <dgm:pt modelId="{FBEDC840-CD4D-45BF-9F47-1DAD4F11A8A6}" type="parTrans" cxnId="{635613A3-BFC4-479D-AC01-D7870DB28ED1}">
      <dgm:prSet/>
      <dgm:spPr/>
      <dgm:t>
        <a:bodyPr/>
        <a:lstStyle/>
        <a:p>
          <a:endParaRPr lang="en-GB"/>
        </a:p>
      </dgm:t>
    </dgm:pt>
    <dgm:pt modelId="{F2E5E56F-4C2A-476E-AE1D-E61A57993D2C}" type="sibTrans" cxnId="{635613A3-BFC4-479D-AC01-D7870DB28ED1}">
      <dgm:prSet/>
      <dgm:spPr/>
      <dgm:t>
        <a:bodyPr/>
        <a:lstStyle/>
        <a:p>
          <a:endParaRPr lang="en-GB"/>
        </a:p>
      </dgm:t>
    </dgm:pt>
    <dgm:pt modelId="{01AC692E-5AE9-408B-89BE-25902A2DCA55}">
      <dgm:prSet phldrT="[Text]"/>
      <dgm:spPr/>
      <dgm:t>
        <a:bodyPr/>
        <a:lstStyle/>
        <a:p>
          <a:r>
            <a:rPr lang="en-GB" dirty="0"/>
            <a:t>Alignment between organisational processes and financial and customer perspectives.</a:t>
          </a:r>
        </a:p>
      </dgm:t>
    </dgm:pt>
    <dgm:pt modelId="{3EF1489E-3153-4A31-9E0C-E45BBDD63465}" type="parTrans" cxnId="{A39D3260-4ABA-434A-B476-BBD795A07087}">
      <dgm:prSet/>
      <dgm:spPr/>
      <dgm:t>
        <a:bodyPr/>
        <a:lstStyle/>
        <a:p>
          <a:endParaRPr lang="en-GB"/>
        </a:p>
      </dgm:t>
    </dgm:pt>
    <dgm:pt modelId="{D6B015B9-9124-4FA3-BF4F-6D508DD2BDD3}" type="sibTrans" cxnId="{A39D3260-4ABA-434A-B476-BBD795A07087}">
      <dgm:prSet/>
      <dgm:spPr/>
      <dgm:t>
        <a:bodyPr/>
        <a:lstStyle/>
        <a:p>
          <a:endParaRPr lang="en-GB"/>
        </a:p>
      </dgm:t>
    </dgm:pt>
    <dgm:pt modelId="{B455276A-D440-4B49-8EA7-390BE53D9F8A}">
      <dgm:prSet phldrT="[Text]"/>
      <dgm:spPr/>
      <dgm:t>
        <a:bodyPr/>
        <a:lstStyle/>
        <a:p>
          <a:r>
            <a:rPr lang="en-GB" dirty="0"/>
            <a:t>Shareholder value</a:t>
          </a:r>
        </a:p>
      </dgm:t>
    </dgm:pt>
    <dgm:pt modelId="{B2EABB9A-3E50-4AA1-8225-0E780FEB9CD8}" type="parTrans" cxnId="{D3553753-C9B8-462E-BEEA-D24A8E697EDF}">
      <dgm:prSet/>
      <dgm:spPr/>
      <dgm:t>
        <a:bodyPr/>
        <a:lstStyle/>
        <a:p>
          <a:endParaRPr lang="en-GB"/>
        </a:p>
      </dgm:t>
    </dgm:pt>
    <dgm:pt modelId="{3420EE5B-075C-4A2D-A600-2285FCB42A00}" type="sibTrans" cxnId="{D3553753-C9B8-462E-BEEA-D24A8E697EDF}">
      <dgm:prSet/>
      <dgm:spPr/>
      <dgm:t>
        <a:bodyPr/>
        <a:lstStyle/>
        <a:p>
          <a:endParaRPr lang="en-GB"/>
        </a:p>
      </dgm:t>
    </dgm:pt>
    <dgm:pt modelId="{14CDB9D5-4B90-409A-9761-14EE6749707D}">
      <dgm:prSet phldrT="[Text]"/>
      <dgm:spPr/>
      <dgm:t>
        <a:bodyPr/>
        <a:lstStyle/>
        <a:p>
          <a:r>
            <a:rPr lang="en-GB" dirty="0"/>
            <a:t>Revenue</a:t>
          </a:r>
        </a:p>
      </dgm:t>
    </dgm:pt>
    <dgm:pt modelId="{68060DB6-1012-4BC2-B9AD-EFE488FD08E2}" type="parTrans" cxnId="{E6FA0F01-2F13-4DFD-BE7F-06319422ABF7}">
      <dgm:prSet/>
      <dgm:spPr/>
      <dgm:t>
        <a:bodyPr/>
        <a:lstStyle/>
        <a:p>
          <a:endParaRPr lang="en-GB"/>
        </a:p>
      </dgm:t>
    </dgm:pt>
    <dgm:pt modelId="{9D5CBD5E-88D7-447E-8F68-AD339B4D405C}" type="sibTrans" cxnId="{E6FA0F01-2F13-4DFD-BE7F-06319422ABF7}">
      <dgm:prSet/>
      <dgm:spPr/>
      <dgm:t>
        <a:bodyPr/>
        <a:lstStyle/>
        <a:p>
          <a:endParaRPr lang="en-GB"/>
        </a:p>
      </dgm:t>
    </dgm:pt>
    <dgm:pt modelId="{F14BF6C8-32AA-4F5F-9B4D-B0B738A07327}">
      <dgm:prSet phldrT="[Text]"/>
      <dgm:spPr/>
      <dgm:t>
        <a:bodyPr/>
        <a:lstStyle/>
        <a:p>
          <a:r>
            <a:rPr lang="en-GB" dirty="0"/>
            <a:t>Productivity gains </a:t>
          </a:r>
        </a:p>
      </dgm:t>
    </dgm:pt>
    <dgm:pt modelId="{6BF9883A-2E11-47CF-A148-F779EC847D11}" type="parTrans" cxnId="{C0354566-73DA-41B6-AEF8-E60FB244FE4D}">
      <dgm:prSet/>
      <dgm:spPr/>
      <dgm:t>
        <a:bodyPr/>
        <a:lstStyle/>
        <a:p>
          <a:endParaRPr lang="en-GB"/>
        </a:p>
      </dgm:t>
    </dgm:pt>
    <dgm:pt modelId="{38AA3652-D021-4B33-9DDD-CE2E69E31387}" type="sibTrans" cxnId="{C0354566-73DA-41B6-AEF8-E60FB244FE4D}">
      <dgm:prSet/>
      <dgm:spPr/>
      <dgm:t>
        <a:bodyPr/>
        <a:lstStyle/>
        <a:p>
          <a:endParaRPr lang="en-GB"/>
        </a:p>
      </dgm:t>
    </dgm:pt>
    <dgm:pt modelId="{0B3EC166-8764-4224-BA7D-913BF435DAF7}">
      <dgm:prSet phldrT="[Text]"/>
      <dgm:spPr/>
      <dgm:t>
        <a:bodyPr/>
        <a:lstStyle/>
        <a:p>
          <a:r>
            <a:rPr lang="en-GB" dirty="0"/>
            <a:t>Customer satisfaction </a:t>
          </a:r>
        </a:p>
      </dgm:t>
    </dgm:pt>
    <dgm:pt modelId="{CB65E83B-3C95-4F7E-B21A-6CAF45EFDE2C}" type="parTrans" cxnId="{60D61236-A1B4-4EDC-9CB4-2801AB1C43CE}">
      <dgm:prSet/>
      <dgm:spPr/>
      <dgm:t>
        <a:bodyPr/>
        <a:lstStyle/>
        <a:p>
          <a:endParaRPr lang="en-GB"/>
        </a:p>
      </dgm:t>
    </dgm:pt>
    <dgm:pt modelId="{EB41B1AD-1F5E-4391-ADD4-9913C5D8130F}" type="sibTrans" cxnId="{60D61236-A1B4-4EDC-9CB4-2801AB1C43CE}">
      <dgm:prSet/>
      <dgm:spPr/>
      <dgm:t>
        <a:bodyPr/>
        <a:lstStyle/>
        <a:p>
          <a:endParaRPr lang="en-GB"/>
        </a:p>
      </dgm:t>
    </dgm:pt>
    <dgm:pt modelId="{BB88DC2F-C0D5-4E1C-B28C-0B6F2321AAF9}">
      <dgm:prSet phldrT="[Text]"/>
      <dgm:spPr/>
      <dgm:t>
        <a:bodyPr/>
        <a:lstStyle/>
        <a:p>
          <a:r>
            <a:rPr lang="en-GB" dirty="0"/>
            <a:t>Product quality</a:t>
          </a:r>
        </a:p>
      </dgm:t>
    </dgm:pt>
    <dgm:pt modelId="{7D427440-C3CE-448D-B135-31BBBB9338CC}" type="parTrans" cxnId="{28363CCD-A993-48B1-922A-2F6BD032B9F0}">
      <dgm:prSet/>
      <dgm:spPr/>
      <dgm:t>
        <a:bodyPr/>
        <a:lstStyle/>
        <a:p>
          <a:endParaRPr lang="en-GB"/>
        </a:p>
      </dgm:t>
    </dgm:pt>
    <dgm:pt modelId="{D7FAC4E6-E35E-4AB1-9894-F9EF1EE8B52A}" type="sibTrans" cxnId="{28363CCD-A993-48B1-922A-2F6BD032B9F0}">
      <dgm:prSet/>
      <dgm:spPr/>
      <dgm:t>
        <a:bodyPr/>
        <a:lstStyle/>
        <a:p>
          <a:endParaRPr lang="en-GB"/>
        </a:p>
      </dgm:t>
    </dgm:pt>
    <dgm:pt modelId="{9F0D364A-9CCD-4528-8025-0D2CC01CC8EA}">
      <dgm:prSet phldrT="[Text]"/>
      <dgm:spPr/>
      <dgm:t>
        <a:bodyPr/>
        <a:lstStyle/>
        <a:p>
          <a:r>
            <a:rPr lang="en-GB" dirty="0"/>
            <a:t>HR </a:t>
          </a:r>
        </a:p>
      </dgm:t>
    </dgm:pt>
    <dgm:pt modelId="{B4BF47BB-31D5-4218-8A5C-0EF3DC1CE423}" type="parTrans" cxnId="{1E94B34D-9696-4A03-A041-343652B6CC5F}">
      <dgm:prSet/>
      <dgm:spPr/>
      <dgm:t>
        <a:bodyPr/>
        <a:lstStyle/>
        <a:p>
          <a:endParaRPr lang="en-GB"/>
        </a:p>
      </dgm:t>
    </dgm:pt>
    <dgm:pt modelId="{EBBF90E6-91A9-409A-9D3C-87A9896721DE}" type="sibTrans" cxnId="{1E94B34D-9696-4A03-A041-343652B6CC5F}">
      <dgm:prSet/>
      <dgm:spPr/>
      <dgm:t>
        <a:bodyPr/>
        <a:lstStyle/>
        <a:p>
          <a:endParaRPr lang="en-GB"/>
        </a:p>
      </dgm:t>
    </dgm:pt>
    <dgm:pt modelId="{CC5A0F0C-5157-4ACA-83BB-158B2B5F5687}">
      <dgm:prSet phldrT="[Text]"/>
      <dgm:spPr/>
      <dgm:t>
        <a:bodyPr/>
        <a:lstStyle/>
        <a:p>
          <a:r>
            <a:rPr lang="en-GB" dirty="0"/>
            <a:t>Support </a:t>
          </a:r>
        </a:p>
      </dgm:t>
    </dgm:pt>
    <dgm:pt modelId="{7FB4F2F0-19C0-4823-BE42-C53676886BCB}" type="parTrans" cxnId="{07C4A443-6348-4946-AA8D-C11C22912BF7}">
      <dgm:prSet/>
      <dgm:spPr/>
      <dgm:t>
        <a:bodyPr/>
        <a:lstStyle/>
        <a:p>
          <a:endParaRPr lang="en-GB"/>
        </a:p>
      </dgm:t>
    </dgm:pt>
    <dgm:pt modelId="{C097C537-5696-4E12-87CD-AA1AB5798D9C}" type="sibTrans" cxnId="{07C4A443-6348-4946-AA8D-C11C22912BF7}">
      <dgm:prSet/>
      <dgm:spPr/>
      <dgm:t>
        <a:bodyPr/>
        <a:lstStyle/>
        <a:p>
          <a:endParaRPr lang="en-GB"/>
        </a:p>
      </dgm:t>
    </dgm:pt>
    <dgm:pt modelId="{EEEED52E-2D5A-4B83-BDF4-A406109A3059}" type="pres">
      <dgm:prSet presAssocID="{016F1EB4-AB97-445F-A045-B73F9D8A0B77}" presName="cycleMatrixDiagram" presStyleCnt="0">
        <dgm:presLayoutVars>
          <dgm:chMax val="1"/>
          <dgm:dir/>
          <dgm:animLvl val="lvl"/>
          <dgm:resizeHandles val="exact"/>
        </dgm:presLayoutVars>
      </dgm:prSet>
      <dgm:spPr/>
    </dgm:pt>
    <dgm:pt modelId="{B07929C5-8629-4E1C-916A-EC5E73083F59}" type="pres">
      <dgm:prSet presAssocID="{016F1EB4-AB97-445F-A045-B73F9D8A0B77}" presName="children" presStyleCnt="0"/>
      <dgm:spPr/>
    </dgm:pt>
    <dgm:pt modelId="{5AC5B9A0-3243-4E9E-9FE1-2B30D3B12E0F}" type="pres">
      <dgm:prSet presAssocID="{016F1EB4-AB97-445F-A045-B73F9D8A0B77}" presName="child1group" presStyleCnt="0"/>
      <dgm:spPr/>
    </dgm:pt>
    <dgm:pt modelId="{9B0491D1-4A26-40E6-BE9F-CBD54AD0A0F1}" type="pres">
      <dgm:prSet presAssocID="{016F1EB4-AB97-445F-A045-B73F9D8A0B77}" presName="child1" presStyleLbl="bgAcc1" presStyleIdx="0" presStyleCnt="4"/>
      <dgm:spPr/>
    </dgm:pt>
    <dgm:pt modelId="{B5B37B43-5928-4AAE-8AD1-8B0C4F2D06B9}" type="pres">
      <dgm:prSet presAssocID="{016F1EB4-AB97-445F-A045-B73F9D8A0B77}" presName="child1Text" presStyleLbl="bgAcc1" presStyleIdx="0" presStyleCnt="4">
        <dgm:presLayoutVars>
          <dgm:bulletEnabled val="1"/>
        </dgm:presLayoutVars>
      </dgm:prSet>
      <dgm:spPr/>
    </dgm:pt>
    <dgm:pt modelId="{F557C57F-E2DC-4BA6-8537-186EE45579AC}" type="pres">
      <dgm:prSet presAssocID="{016F1EB4-AB97-445F-A045-B73F9D8A0B77}" presName="child2group" presStyleCnt="0"/>
      <dgm:spPr/>
    </dgm:pt>
    <dgm:pt modelId="{345E851F-DA50-40F4-9E7B-ED26B7720B74}" type="pres">
      <dgm:prSet presAssocID="{016F1EB4-AB97-445F-A045-B73F9D8A0B77}" presName="child2" presStyleLbl="bgAcc1" presStyleIdx="1" presStyleCnt="4"/>
      <dgm:spPr/>
    </dgm:pt>
    <dgm:pt modelId="{F2A68595-3235-4D90-AB60-926DD5CFC7BC}" type="pres">
      <dgm:prSet presAssocID="{016F1EB4-AB97-445F-A045-B73F9D8A0B77}" presName="child2Text" presStyleLbl="bgAcc1" presStyleIdx="1" presStyleCnt="4">
        <dgm:presLayoutVars>
          <dgm:bulletEnabled val="1"/>
        </dgm:presLayoutVars>
      </dgm:prSet>
      <dgm:spPr/>
    </dgm:pt>
    <dgm:pt modelId="{DC92FA57-9FD8-4C0C-B172-502525DAC627}" type="pres">
      <dgm:prSet presAssocID="{016F1EB4-AB97-445F-A045-B73F9D8A0B77}" presName="child3group" presStyleCnt="0"/>
      <dgm:spPr/>
    </dgm:pt>
    <dgm:pt modelId="{AD767DD0-C3BB-427F-BCAB-E9B14D6C1C26}" type="pres">
      <dgm:prSet presAssocID="{016F1EB4-AB97-445F-A045-B73F9D8A0B77}" presName="child3" presStyleLbl="bgAcc1" presStyleIdx="2" presStyleCnt="4" custLinFactNeighborX="5173" custLinFactNeighborY="1815"/>
      <dgm:spPr/>
    </dgm:pt>
    <dgm:pt modelId="{10C3F62E-6377-4CD2-80F8-27C7D29037B9}" type="pres">
      <dgm:prSet presAssocID="{016F1EB4-AB97-445F-A045-B73F9D8A0B77}" presName="child3Text" presStyleLbl="bgAcc1" presStyleIdx="2" presStyleCnt="4">
        <dgm:presLayoutVars>
          <dgm:bulletEnabled val="1"/>
        </dgm:presLayoutVars>
      </dgm:prSet>
      <dgm:spPr/>
    </dgm:pt>
    <dgm:pt modelId="{FCAEBD5B-DC6F-4244-99BC-D16A1CCCF6FE}" type="pres">
      <dgm:prSet presAssocID="{016F1EB4-AB97-445F-A045-B73F9D8A0B77}" presName="child4group" presStyleCnt="0"/>
      <dgm:spPr/>
    </dgm:pt>
    <dgm:pt modelId="{FCA70178-2557-40DA-8DFF-B2D4056B465A}" type="pres">
      <dgm:prSet presAssocID="{016F1EB4-AB97-445F-A045-B73F9D8A0B77}" presName="child4" presStyleLbl="bgAcc1" presStyleIdx="3" presStyleCnt="4"/>
      <dgm:spPr/>
    </dgm:pt>
    <dgm:pt modelId="{554618A6-B6BD-4D97-A53A-73D63FAFE4B8}" type="pres">
      <dgm:prSet presAssocID="{016F1EB4-AB97-445F-A045-B73F9D8A0B77}" presName="child4Text" presStyleLbl="bgAcc1" presStyleIdx="3" presStyleCnt="4">
        <dgm:presLayoutVars>
          <dgm:bulletEnabled val="1"/>
        </dgm:presLayoutVars>
      </dgm:prSet>
      <dgm:spPr/>
    </dgm:pt>
    <dgm:pt modelId="{AB92DEE8-0495-4332-AC6D-1F4C632647D9}" type="pres">
      <dgm:prSet presAssocID="{016F1EB4-AB97-445F-A045-B73F9D8A0B77}" presName="childPlaceholder" presStyleCnt="0"/>
      <dgm:spPr/>
    </dgm:pt>
    <dgm:pt modelId="{78141C46-6238-4E94-8EFD-C06336FD3163}" type="pres">
      <dgm:prSet presAssocID="{016F1EB4-AB97-445F-A045-B73F9D8A0B77}" presName="circle" presStyleCnt="0"/>
      <dgm:spPr/>
    </dgm:pt>
    <dgm:pt modelId="{ACDEBECB-D39A-4272-AF73-D1BF9175595A}" type="pres">
      <dgm:prSet presAssocID="{016F1EB4-AB97-445F-A045-B73F9D8A0B77}" presName="quadrant1" presStyleLbl="node1" presStyleIdx="0" presStyleCnt="4">
        <dgm:presLayoutVars>
          <dgm:chMax val="1"/>
          <dgm:bulletEnabled val="1"/>
        </dgm:presLayoutVars>
      </dgm:prSet>
      <dgm:spPr/>
    </dgm:pt>
    <dgm:pt modelId="{A2A5D5B8-6049-4FFA-8133-1A5D5B5C8BBC}" type="pres">
      <dgm:prSet presAssocID="{016F1EB4-AB97-445F-A045-B73F9D8A0B77}" presName="quadrant2" presStyleLbl="node1" presStyleIdx="1" presStyleCnt="4">
        <dgm:presLayoutVars>
          <dgm:chMax val="1"/>
          <dgm:bulletEnabled val="1"/>
        </dgm:presLayoutVars>
      </dgm:prSet>
      <dgm:spPr/>
    </dgm:pt>
    <dgm:pt modelId="{8287D14B-7DD6-46BE-A3E6-212EFB5A41FB}" type="pres">
      <dgm:prSet presAssocID="{016F1EB4-AB97-445F-A045-B73F9D8A0B77}" presName="quadrant3" presStyleLbl="node1" presStyleIdx="2" presStyleCnt="4">
        <dgm:presLayoutVars>
          <dgm:chMax val="1"/>
          <dgm:bulletEnabled val="1"/>
        </dgm:presLayoutVars>
      </dgm:prSet>
      <dgm:spPr/>
    </dgm:pt>
    <dgm:pt modelId="{19525011-1254-459A-A40C-B156369BF895}" type="pres">
      <dgm:prSet presAssocID="{016F1EB4-AB97-445F-A045-B73F9D8A0B77}" presName="quadrant4" presStyleLbl="node1" presStyleIdx="3" presStyleCnt="4">
        <dgm:presLayoutVars>
          <dgm:chMax val="1"/>
          <dgm:bulletEnabled val="1"/>
        </dgm:presLayoutVars>
      </dgm:prSet>
      <dgm:spPr/>
    </dgm:pt>
    <dgm:pt modelId="{4E8C9445-C2A5-47CA-B535-EDB4F03469A8}" type="pres">
      <dgm:prSet presAssocID="{016F1EB4-AB97-445F-A045-B73F9D8A0B77}" presName="quadrantPlaceholder" presStyleCnt="0"/>
      <dgm:spPr/>
    </dgm:pt>
    <dgm:pt modelId="{A8FDE01B-DAB3-43FD-BBA8-4FED78893EF5}" type="pres">
      <dgm:prSet presAssocID="{016F1EB4-AB97-445F-A045-B73F9D8A0B77}" presName="center1" presStyleLbl="fgShp" presStyleIdx="0" presStyleCnt="2"/>
      <dgm:spPr/>
    </dgm:pt>
    <dgm:pt modelId="{D3EDE3C6-7C60-40A3-A2C3-85014A9F1CD7}" type="pres">
      <dgm:prSet presAssocID="{016F1EB4-AB97-445F-A045-B73F9D8A0B77}" presName="center2" presStyleLbl="fgShp" presStyleIdx="1" presStyleCnt="2"/>
      <dgm:spPr/>
    </dgm:pt>
  </dgm:ptLst>
  <dgm:cxnLst>
    <dgm:cxn modelId="{E6FA0F01-2F13-4DFD-BE7F-06319422ABF7}" srcId="{527DE5C9-373D-4A13-924B-9AE128FF96AF}" destId="{14CDB9D5-4B90-409A-9761-14EE6749707D}" srcOrd="2" destOrd="0" parTransId="{68060DB6-1012-4BC2-B9AD-EFE488FD08E2}" sibTransId="{9D5CBD5E-88D7-447E-8F68-AD339B4D405C}"/>
    <dgm:cxn modelId="{6801750B-CA82-4095-BA2A-62C58B71DACD}" type="presOf" srcId="{BB88DC2F-C0D5-4E1C-B28C-0B6F2321AAF9}" destId="{345E851F-DA50-40F4-9E7B-ED26B7720B74}" srcOrd="0" destOrd="2" presId="urn:microsoft.com/office/officeart/2005/8/layout/cycle4"/>
    <dgm:cxn modelId="{D6A9990C-E86A-4558-9808-5AABF38A3D9C}" type="presOf" srcId="{0B3EC166-8764-4224-BA7D-913BF435DAF7}" destId="{345E851F-DA50-40F4-9E7B-ED26B7720B74}" srcOrd="0" destOrd="1" presId="urn:microsoft.com/office/officeart/2005/8/layout/cycle4"/>
    <dgm:cxn modelId="{B53A5C18-2EDF-4383-B93E-691570C931FA}" type="presOf" srcId="{CC287A52-109B-4A1E-95EA-209BA9EC0348}" destId="{A2A5D5B8-6049-4FFA-8133-1A5D5B5C8BBC}" srcOrd="0" destOrd="0" presId="urn:microsoft.com/office/officeart/2005/8/layout/cycle4"/>
    <dgm:cxn modelId="{8B1BBC1B-C0F7-46B3-AA84-2E8D5A40F402}" srcId="{016F1EB4-AB97-445F-A045-B73F9D8A0B77}" destId="{CC287A52-109B-4A1E-95EA-209BA9EC0348}" srcOrd="1" destOrd="0" parTransId="{5B19ED72-FD6C-4849-8756-E755BCC67632}" sibTransId="{4537C053-EEF3-4FA4-A103-AC7D3D2F7DE8}"/>
    <dgm:cxn modelId="{9340121F-C8E4-4A3F-8890-6FDD7BF8BED4}" type="presOf" srcId="{F14BF6C8-32AA-4F5F-9B4D-B0B738A07327}" destId="{B5B37B43-5928-4AAE-8AD1-8B0C4F2D06B9}" srcOrd="1" destOrd="3" presId="urn:microsoft.com/office/officeart/2005/8/layout/cycle4"/>
    <dgm:cxn modelId="{C700FC20-5622-4A6A-9258-26F0107050F9}" srcId="{016F1EB4-AB97-445F-A045-B73F9D8A0B77}" destId="{C1E953AA-AA47-4907-BA9B-2F562D06F227}" srcOrd="2" destOrd="0" parTransId="{02443BD5-462D-48EA-B929-B99180FB3FDE}" sibTransId="{3EE72DD9-7038-4DFA-B1DC-569C8E3507C2}"/>
    <dgm:cxn modelId="{316CAE28-317D-4AE8-BC16-FCC59E1ED11D}" type="presOf" srcId="{527DE5C9-373D-4A13-924B-9AE128FF96AF}" destId="{ACDEBECB-D39A-4272-AF73-D1BF9175595A}" srcOrd="0" destOrd="0" presId="urn:microsoft.com/office/officeart/2005/8/layout/cycle4"/>
    <dgm:cxn modelId="{60D61236-A1B4-4EDC-9CB4-2801AB1C43CE}" srcId="{CC287A52-109B-4A1E-95EA-209BA9EC0348}" destId="{0B3EC166-8764-4224-BA7D-913BF435DAF7}" srcOrd="1" destOrd="0" parTransId="{CB65E83B-3C95-4F7E-B21A-6CAF45EFDE2C}" sibTransId="{EB41B1AD-1F5E-4391-ADD4-9913C5D8130F}"/>
    <dgm:cxn modelId="{E2720239-CF67-402A-ACB0-3DB8AE35374E}" type="presOf" srcId="{14CDB9D5-4B90-409A-9761-14EE6749707D}" destId="{9B0491D1-4A26-40E6-BE9F-CBD54AD0A0F1}" srcOrd="0" destOrd="2" presId="urn:microsoft.com/office/officeart/2005/8/layout/cycle4"/>
    <dgm:cxn modelId="{2877275C-16EB-4019-950A-E88831D4E68A}" type="presOf" srcId="{BB88DC2F-C0D5-4E1C-B28C-0B6F2321AAF9}" destId="{F2A68595-3235-4D90-AB60-926DD5CFC7BC}" srcOrd="1" destOrd="2" presId="urn:microsoft.com/office/officeart/2005/8/layout/cycle4"/>
    <dgm:cxn modelId="{A39D3260-4ABA-434A-B476-BBD795A07087}" srcId="{12B44990-53E8-426B-8D3E-5C6D1BFA4852}" destId="{01AC692E-5AE9-408B-89BE-25902A2DCA55}" srcOrd="0" destOrd="0" parTransId="{3EF1489E-3153-4A31-9E0C-E45BBDD63465}" sibTransId="{D6B015B9-9124-4FA3-BF4F-6D508DD2BDD3}"/>
    <dgm:cxn modelId="{07C4A443-6348-4946-AA8D-C11C22912BF7}" srcId="{C1E953AA-AA47-4907-BA9B-2F562D06F227}" destId="{CC5A0F0C-5157-4ACA-83BB-158B2B5F5687}" srcOrd="2" destOrd="0" parTransId="{7FB4F2F0-19C0-4823-BE42-C53676886BCB}" sibTransId="{C097C537-5696-4E12-87CD-AA1AB5798D9C}"/>
    <dgm:cxn modelId="{4EB09145-B9DC-438C-86F6-C49CEC85D669}" type="presOf" srcId="{B455276A-D440-4B49-8EA7-390BE53D9F8A}" destId="{9B0491D1-4A26-40E6-BE9F-CBD54AD0A0F1}" srcOrd="0" destOrd="1" presId="urn:microsoft.com/office/officeart/2005/8/layout/cycle4"/>
    <dgm:cxn modelId="{C0354566-73DA-41B6-AEF8-E60FB244FE4D}" srcId="{527DE5C9-373D-4A13-924B-9AE128FF96AF}" destId="{F14BF6C8-32AA-4F5F-9B4D-B0B738A07327}" srcOrd="3" destOrd="0" parTransId="{6BF9883A-2E11-47CF-A148-F779EC847D11}" sibTransId="{38AA3652-D021-4B33-9DDD-CE2E69E31387}"/>
    <dgm:cxn modelId="{735CFA46-A757-4BDA-9CA7-F358CCEE42DA}" type="presOf" srcId="{0A8BF4BF-4D58-41F7-8045-27597FA14D96}" destId="{345E851F-DA50-40F4-9E7B-ED26B7720B74}" srcOrd="0" destOrd="0" presId="urn:microsoft.com/office/officeart/2005/8/layout/cycle4"/>
    <dgm:cxn modelId="{0F406B68-2373-45D4-86E2-AC1662D8BD3B}" type="presOf" srcId="{51ADBC37-8E4C-4F02-9640-032E61EA2736}" destId="{B5B37B43-5928-4AAE-8AD1-8B0C4F2D06B9}" srcOrd="1" destOrd="0" presId="urn:microsoft.com/office/officeart/2005/8/layout/cycle4"/>
    <dgm:cxn modelId="{E474C14A-30E7-404E-B2B3-73458422C258}" srcId="{527DE5C9-373D-4A13-924B-9AE128FF96AF}" destId="{51ADBC37-8E4C-4F02-9640-032E61EA2736}" srcOrd="0" destOrd="0" parTransId="{D4D8F6F0-AABB-4E8E-9944-A066F2106953}" sibTransId="{FED6A798-8819-4B23-9B61-BBC8C5BBE852}"/>
    <dgm:cxn modelId="{1E94B34D-9696-4A03-A041-343652B6CC5F}" srcId="{C1E953AA-AA47-4907-BA9B-2F562D06F227}" destId="{9F0D364A-9CCD-4528-8025-0D2CC01CC8EA}" srcOrd="1" destOrd="0" parTransId="{B4BF47BB-31D5-4218-8A5C-0EF3DC1CE423}" sibTransId="{EBBF90E6-91A9-409A-9D3C-87A9896721DE}"/>
    <dgm:cxn modelId="{395D124F-43AE-4BF7-B143-A822CFEE3B0A}" srcId="{C1E953AA-AA47-4907-BA9B-2F562D06F227}" destId="{B41E187D-15A3-4060-9EAF-B92736EE8EC7}" srcOrd="0" destOrd="0" parTransId="{20F08750-5953-47D1-882E-69AD114A5786}" sibTransId="{65702336-6525-4C5B-A9F6-3913AF11A32F}"/>
    <dgm:cxn modelId="{D3553753-C9B8-462E-BEEA-D24A8E697EDF}" srcId="{527DE5C9-373D-4A13-924B-9AE128FF96AF}" destId="{B455276A-D440-4B49-8EA7-390BE53D9F8A}" srcOrd="1" destOrd="0" parTransId="{B2EABB9A-3E50-4AA1-8225-0E780FEB9CD8}" sibTransId="{3420EE5B-075C-4A2D-A600-2285FCB42A00}"/>
    <dgm:cxn modelId="{F105F576-37B8-4C38-8EE4-F8F10588247E}" type="presOf" srcId="{01AC692E-5AE9-408B-89BE-25902A2DCA55}" destId="{FCA70178-2557-40DA-8DFF-B2D4056B465A}" srcOrd="0" destOrd="0" presId="urn:microsoft.com/office/officeart/2005/8/layout/cycle4"/>
    <dgm:cxn modelId="{7D62A87B-2070-484E-8031-4CD4585C7545}" type="presOf" srcId="{14CDB9D5-4B90-409A-9761-14EE6749707D}" destId="{B5B37B43-5928-4AAE-8AD1-8B0C4F2D06B9}" srcOrd="1" destOrd="2" presId="urn:microsoft.com/office/officeart/2005/8/layout/cycle4"/>
    <dgm:cxn modelId="{EEDCFC7B-B757-4432-BF50-3102BD9BAAD8}" type="presOf" srcId="{9F0D364A-9CCD-4528-8025-0D2CC01CC8EA}" destId="{AD767DD0-C3BB-427F-BCAB-E9B14D6C1C26}" srcOrd="0" destOrd="1" presId="urn:microsoft.com/office/officeart/2005/8/layout/cycle4"/>
    <dgm:cxn modelId="{E225F283-FEFA-454E-ADF8-C39224C6AA8B}" type="presOf" srcId="{0B3EC166-8764-4224-BA7D-913BF435DAF7}" destId="{F2A68595-3235-4D90-AB60-926DD5CFC7BC}" srcOrd="1" destOrd="1" presId="urn:microsoft.com/office/officeart/2005/8/layout/cycle4"/>
    <dgm:cxn modelId="{E8D58199-3564-4EB5-AFBD-2B8A3980852C}" type="presOf" srcId="{01AC692E-5AE9-408B-89BE-25902A2DCA55}" destId="{554618A6-B6BD-4D97-A53A-73D63FAFE4B8}" srcOrd="1" destOrd="0" presId="urn:microsoft.com/office/officeart/2005/8/layout/cycle4"/>
    <dgm:cxn modelId="{25A89C9F-DF49-4C78-A2F0-FDA15446FB81}" type="presOf" srcId="{B41E187D-15A3-4060-9EAF-B92736EE8EC7}" destId="{AD767DD0-C3BB-427F-BCAB-E9B14D6C1C26}" srcOrd="0" destOrd="0" presId="urn:microsoft.com/office/officeart/2005/8/layout/cycle4"/>
    <dgm:cxn modelId="{635613A3-BFC4-479D-AC01-D7870DB28ED1}" srcId="{016F1EB4-AB97-445F-A045-B73F9D8A0B77}" destId="{12B44990-53E8-426B-8D3E-5C6D1BFA4852}" srcOrd="3" destOrd="0" parTransId="{FBEDC840-CD4D-45BF-9F47-1DAD4F11A8A6}" sibTransId="{F2E5E56F-4C2A-476E-AE1D-E61A57993D2C}"/>
    <dgm:cxn modelId="{DE2933A8-26E8-43D7-A064-3B2E9AD4C063}" type="presOf" srcId="{12B44990-53E8-426B-8D3E-5C6D1BFA4852}" destId="{19525011-1254-459A-A40C-B156369BF895}" srcOrd="0" destOrd="0" presId="urn:microsoft.com/office/officeart/2005/8/layout/cycle4"/>
    <dgm:cxn modelId="{AB85F4A9-A74A-4F20-88AC-49EE3FB47C73}" type="presOf" srcId="{016F1EB4-AB97-445F-A045-B73F9D8A0B77}" destId="{EEEED52E-2D5A-4B83-BDF4-A406109A3059}" srcOrd="0" destOrd="0" presId="urn:microsoft.com/office/officeart/2005/8/layout/cycle4"/>
    <dgm:cxn modelId="{4B6E90AB-9032-412F-883A-8B54200A0038}" srcId="{CC287A52-109B-4A1E-95EA-209BA9EC0348}" destId="{0A8BF4BF-4D58-41F7-8045-27597FA14D96}" srcOrd="0" destOrd="0" parTransId="{19E6069F-E443-4EEC-A963-881860E8CF3F}" sibTransId="{7BEA3B5D-101A-4F2B-9E04-7D7B53E4E220}"/>
    <dgm:cxn modelId="{888BA2B1-2A7A-4AF2-9E18-F70D939B0F37}" type="presOf" srcId="{CC5A0F0C-5157-4ACA-83BB-158B2B5F5687}" destId="{AD767DD0-C3BB-427F-BCAB-E9B14D6C1C26}" srcOrd="0" destOrd="2" presId="urn:microsoft.com/office/officeart/2005/8/layout/cycle4"/>
    <dgm:cxn modelId="{B41EF3B7-60F5-4CF8-B502-29517E1BB13D}" srcId="{016F1EB4-AB97-445F-A045-B73F9D8A0B77}" destId="{527DE5C9-373D-4A13-924B-9AE128FF96AF}" srcOrd="0" destOrd="0" parTransId="{EB7FD1DA-B0E8-4FD4-9C77-BB06BA147ED2}" sibTransId="{90DC4BFF-ADB9-4AB7-8178-A72CEAE48198}"/>
    <dgm:cxn modelId="{A32F88CC-793D-4F40-8ACB-DF8456271FA2}" type="presOf" srcId="{9F0D364A-9CCD-4528-8025-0D2CC01CC8EA}" destId="{10C3F62E-6377-4CD2-80F8-27C7D29037B9}" srcOrd="1" destOrd="1" presId="urn:microsoft.com/office/officeart/2005/8/layout/cycle4"/>
    <dgm:cxn modelId="{28363CCD-A993-48B1-922A-2F6BD032B9F0}" srcId="{CC287A52-109B-4A1E-95EA-209BA9EC0348}" destId="{BB88DC2F-C0D5-4E1C-B28C-0B6F2321AAF9}" srcOrd="2" destOrd="0" parTransId="{7D427440-C3CE-448D-B135-31BBBB9338CC}" sibTransId="{D7FAC4E6-E35E-4AB1-9894-F9EF1EE8B52A}"/>
    <dgm:cxn modelId="{D01D4AD6-4488-41C0-89FD-92034C118157}" type="presOf" srcId="{B455276A-D440-4B49-8EA7-390BE53D9F8A}" destId="{B5B37B43-5928-4AAE-8AD1-8B0C4F2D06B9}" srcOrd="1" destOrd="1" presId="urn:microsoft.com/office/officeart/2005/8/layout/cycle4"/>
    <dgm:cxn modelId="{21B824DE-724E-40B0-B8E0-402524F90885}" type="presOf" srcId="{51ADBC37-8E4C-4F02-9640-032E61EA2736}" destId="{9B0491D1-4A26-40E6-BE9F-CBD54AD0A0F1}" srcOrd="0" destOrd="0" presId="urn:microsoft.com/office/officeart/2005/8/layout/cycle4"/>
    <dgm:cxn modelId="{9D66B9E4-40EC-4715-A7DD-0DA0377BF296}" type="presOf" srcId="{C1E953AA-AA47-4907-BA9B-2F562D06F227}" destId="{8287D14B-7DD6-46BE-A3E6-212EFB5A41FB}" srcOrd="0" destOrd="0" presId="urn:microsoft.com/office/officeart/2005/8/layout/cycle4"/>
    <dgm:cxn modelId="{F5492FE5-018A-46DB-A767-C27A4834D8EA}" type="presOf" srcId="{B41E187D-15A3-4060-9EAF-B92736EE8EC7}" destId="{10C3F62E-6377-4CD2-80F8-27C7D29037B9}" srcOrd="1" destOrd="0" presId="urn:microsoft.com/office/officeart/2005/8/layout/cycle4"/>
    <dgm:cxn modelId="{C8C5BEEA-787E-4237-9CAA-FE58C240BF07}" type="presOf" srcId="{0A8BF4BF-4D58-41F7-8045-27597FA14D96}" destId="{F2A68595-3235-4D90-AB60-926DD5CFC7BC}" srcOrd="1" destOrd="0" presId="urn:microsoft.com/office/officeart/2005/8/layout/cycle4"/>
    <dgm:cxn modelId="{3AF014EC-507B-41C1-AC38-09E50701FBFA}" type="presOf" srcId="{F14BF6C8-32AA-4F5F-9B4D-B0B738A07327}" destId="{9B0491D1-4A26-40E6-BE9F-CBD54AD0A0F1}" srcOrd="0" destOrd="3" presId="urn:microsoft.com/office/officeart/2005/8/layout/cycle4"/>
    <dgm:cxn modelId="{16A8D2F1-A987-4FC5-924C-8E68FDD661C2}" type="presOf" srcId="{CC5A0F0C-5157-4ACA-83BB-158B2B5F5687}" destId="{10C3F62E-6377-4CD2-80F8-27C7D29037B9}" srcOrd="1" destOrd="2" presId="urn:microsoft.com/office/officeart/2005/8/layout/cycle4"/>
    <dgm:cxn modelId="{C8205BA6-A653-451A-8F3E-198A42CD8245}" type="presParOf" srcId="{EEEED52E-2D5A-4B83-BDF4-A406109A3059}" destId="{B07929C5-8629-4E1C-916A-EC5E73083F59}" srcOrd="0" destOrd="0" presId="urn:microsoft.com/office/officeart/2005/8/layout/cycle4"/>
    <dgm:cxn modelId="{CDE5D179-3589-4F45-A069-3787F8F93A63}" type="presParOf" srcId="{B07929C5-8629-4E1C-916A-EC5E73083F59}" destId="{5AC5B9A0-3243-4E9E-9FE1-2B30D3B12E0F}" srcOrd="0" destOrd="0" presId="urn:microsoft.com/office/officeart/2005/8/layout/cycle4"/>
    <dgm:cxn modelId="{C2EADF4A-E0A3-44DE-9CAC-06DDC38D275E}" type="presParOf" srcId="{5AC5B9A0-3243-4E9E-9FE1-2B30D3B12E0F}" destId="{9B0491D1-4A26-40E6-BE9F-CBD54AD0A0F1}" srcOrd="0" destOrd="0" presId="urn:microsoft.com/office/officeart/2005/8/layout/cycle4"/>
    <dgm:cxn modelId="{E8208F3D-B0E3-4437-9AEB-82554F49D332}" type="presParOf" srcId="{5AC5B9A0-3243-4E9E-9FE1-2B30D3B12E0F}" destId="{B5B37B43-5928-4AAE-8AD1-8B0C4F2D06B9}" srcOrd="1" destOrd="0" presId="urn:microsoft.com/office/officeart/2005/8/layout/cycle4"/>
    <dgm:cxn modelId="{1970F3BE-0F30-4B91-90CB-7DD9EEA37D00}" type="presParOf" srcId="{B07929C5-8629-4E1C-916A-EC5E73083F59}" destId="{F557C57F-E2DC-4BA6-8537-186EE45579AC}" srcOrd="1" destOrd="0" presId="urn:microsoft.com/office/officeart/2005/8/layout/cycle4"/>
    <dgm:cxn modelId="{49C56753-4AF2-4A79-8FDC-5A24A0245971}" type="presParOf" srcId="{F557C57F-E2DC-4BA6-8537-186EE45579AC}" destId="{345E851F-DA50-40F4-9E7B-ED26B7720B74}" srcOrd="0" destOrd="0" presId="urn:microsoft.com/office/officeart/2005/8/layout/cycle4"/>
    <dgm:cxn modelId="{94B61B4B-3981-4C3B-BC36-AB5EAAC280A5}" type="presParOf" srcId="{F557C57F-E2DC-4BA6-8537-186EE45579AC}" destId="{F2A68595-3235-4D90-AB60-926DD5CFC7BC}" srcOrd="1" destOrd="0" presId="urn:microsoft.com/office/officeart/2005/8/layout/cycle4"/>
    <dgm:cxn modelId="{AC85DDB4-4B71-47E0-A3B7-1E063DACD7D6}" type="presParOf" srcId="{B07929C5-8629-4E1C-916A-EC5E73083F59}" destId="{DC92FA57-9FD8-4C0C-B172-502525DAC627}" srcOrd="2" destOrd="0" presId="urn:microsoft.com/office/officeart/2005/8/layout/cycle4"/>
    <dgm:cxn modelId="{F06AA8F3-5179-4EC6-B50C-9ED9EEC925C8}" type="presParOf" srcId="{DC92FA57-9FD8-4C0C-B172-502525DAC627}" destId="{AD767DD0-C3BB-427F-BCAB-E9B14D6C1C26}" srcOrd="0" destOrd="0" presId="urn:microsoft.com/office/officeart/2005/8/layout/cycle4"/>
    <dgm:cxn modelId="{3500026D-1369-42DE-AFF1-64B217E5BF9A}" type="presParOf" srcId="{DC92FA57-9FD8-4C0C-B172-502525DAC627}" destId="{10C3F62E-6377-4CD2-80F8-27C7D29037B9}" srcOrd="1" destOrd="0" presId="urn:microsoft.com/office/officeart/2005/8/layout/cycle4"/>
    <dgm:cxn modelId="{E0AAE3BA-35E8-48A9-BFC2-7AE135E0791E}" type="presParOf" srcId="{B07929C5-8629-4E1C-916A-EC5E73083F59}" destId="{FCAEBD5B-DC6F-4244-99BC-D16A1CCCF6FE}" srcOrd="3" destOrd="0" presId="urn:microsoft.com/office/officeart/2005/8/layout/cycle4"/>
    <dgm:cxn modelId="{098CBD09-1216-4317-B1D3-FD7CB7FEDC26}" type="presParOf" srcId="{FCAEBD5B-DC6F-4244-99BC-D16A1CCCF6FE}" destId="{FCA70178-2557-40DA-8DFF-B2D4056B465A}" srcOrd="0" destOrd="0" presId="urn:microsoft.com/office/officeart/2005/8/layout/cycle4"/>
    <dgm:cxn modelId="{75516309-B50D-4FF9-AD56-E8362A70D05E}" type="presParOf" srcId="{FCAEBD5B-DC6F-4244-99BC-D16A1CCCF6FE}" destId="{554618A6-B6BD-4D97-A53A-73D63FAFE4B8}" srcOrd="1" destOrd="0" presId="urn:microsoft.com/office/officeart/2005/8/layout/cycle4"/>
    <dgm:cxn modelId="{15D59195-D7C2-4A3F-B36E-493761844B49}" type="presParOf" srcId="{B07929C5-8629-4E1C-916A-EC5E73083F59}" destId="{AB92DEE8-0495-4332-AC6D-1F4C632647D9}" srcOrd="4" destOrd="0" presId="urn:microsoft.com/office/officeart/2005/8/layout/cycle4"/>
    <dgm:cxn modelId="{FF0A4A1C-D824-4A58-A405-5050ADB7450F}" type="presParOf" srcId="{EEEED52E-2D5A-4B83-BDF4-A406109A3059}" destId="{78141C46-6238-4E94-8EFD-C06336FD3163}" srcOrd="1" destOrd="0" presId="urn:microsoft.com/office/officeart/2005/8/layout/cycle4"/>
    <dgm:cxn modelId="{726CDABF-03D3-4B6E-ACFB-206023C37714}" type="presParOf" srcId="{78141C46-6238-4E94-8EFD-C06336FD3163}" destId="{ACDEBECB-D39A-4272-AF73-D1BF9175595A}" srcOrd="0" destOrd="0" presId="urn:microsoft.com/office/officeart/2005/8/layout/cycle4"/>
    <dgm:cxn modelId="{1E7865DD-5C95-43CE-A837-BE87B153399D}" type="presParOf" srcId="{78141C46-6238-4E94-8EFD-C06336FD3163}" destId="{A2A5D5B8-6049-4FFA-8133-1A5D5B5C8BBC}" srcOrd="1" destOrd="0" presId="urn:microsoft.com/office/officeart/2005/8/layout/cycle4"/>
    <dgm:cxn modelId="{9355F46E-44F2-4F01-B381-A1F6C9D9CAC8}" type="presParOf" srcId="{78141C46-6238-4E94-8EFD-C06336FD3163}" destId="{8287D14B-7DD6-46BE-A3E6-212EFB5A41FB}" srcOrd="2" destOrd="0" presId="urn:microsoft.com/office/officeart/2005/8/layout/cycle4"/>
    <dgm:cxn modelId="{24773301-16AD-4B61-A286-B1B4FD2EA807}" type="presParOf" srcId="{78141C46-6238-4E94-8EFD-C06336FD3163}" destId="{19525011-1254-459A-A40C-B156369BF895}" srcOrd="3" destOrd="0" presId="urn:microsoft.com/office/officeart/2005/8/layout/cycle4"/>
    <dgm:cxn modelId="{7F56FE3B-0A67-48D6-B238-27F31A55643A}" type="presParOf" srcId="{78141C46-6238-4E94-8EFD-C06336FD3163}" destId="{4E8C9445-C2A5-47CA-B535-EDB4F03469A8}" srcOrd="4" destOrd="0" presId="urn:microsoft.com/office/officeart/2005/8/layout/cycle4"/>
    <dgm:cxn modelId="{FA600D04-26F7-4692-AD57-58ACA407B46C}" type="presParOf" srcId="{EEEED52E-2D5A-4B83-BDF4-A406109A3059}" destId="{A8FDE01B-DAB3-43FD-BBA8-4FED78893EF5}" srcOrd="2" destOrd="0" presId="urn:microsoft.com/office/officeart/2005/8/layout/cycle4"/>
    <dgm:cxn modelId="{6C328489-8E6D-4074-ACE9-BEBD25B59D24}" type="presParOf" srcId="{EEEED52E-2D5A-4B83-BDF4-A406109A3059}" destId="{D3EDE3C6-7C60-40A3-A2C3-85014A9F1CD7}" srcOrd="3" destOrd="0" presId="urn:microsoft.com/office/officeart/2005/8/layout/cycle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051A7D4-11D6-45FB-B911-3AECBC7AE1EE}" type="doc">
      <dgm:prSet loTypeId="urn:microsoft.com/office/officeart/2005/8/layout/venn1" loCatId="relationship" qsTypeId="urn:microsoft.com/office/officeart/2005/8/quickstyle/simple1" qsCatId="simple" csTypeId="urn:microsoft.com/office/officeart/2005/8/colors/colorful4" csCatId="colorful" phldr="1"/>
      <dgm:spPr/>
    </dgm:pt>
    <dgm:pt modelId="{0F06DECA-0AEB-4C93-90CB-5A986A3DE26D}">
      <dgm:prSet phldrT="[Text]"/>
      <dgm:spPr/>
      <dgm:t>
        <a:bodyPr/>
        <a:lstStyle/>
        <a:p>
          <a:r>
            <a:rPr lang="en-GB" dirty="0"/>
            <a:t>People</a:t>
          </a:r>
        </a:p>
      </dgm:t>
    </dgm:pt>
    <dgm:pt modelId="{48960FD3-3B6D-4088-8D38-61CFC938AC88}" type="parTrans" cxnId="{936A0731-EA47-486A-B50C-408D4A1492D0}">
      <dgm:prSet/>
      <dgm:spPr/>
      <dgm:t>
        <a:bodyPr/>
        <a:lstStyle/>
        <a:p>
          <a:endParaRPr lang="en-GB"/>
        </a:p>
      </dgm:t>
    </dgm:pt>
    <dgm:pt modelId="{E29DF457-E3E0-445D-9E3B-644EFBEA0408}" type="sibTrans" cxnId="{936A0731-EA47-486A-B50C-408D4A1492D0}">
      <dgm:prSet/>
      <dgm:spPr/>
      <dgm:t>
        <a:bodyPr/>
        <a:lstStyle/>
        <a:p>
          <a:endParaRPr lang="en-GB"/>
        </a:p>
      </dgm:t>
    </dgm:pt>
    <dgm:pt modelId="{49869CE8-D25F-4448-93E9-6EAD88E26D4B}">
      <dgm:prSet phldrT="[Text]"/>
      <dgm:spPr/>
      <dgm:t>
        <a:bodyPr/>
        <a:lstStyle/>
        <a:p>
          <a:r>
            <a:rPr lang="en-GB" dirty="0"/>
            <a:t>Profit</a:t>
          </a:r>
        </a:p>
      </dgm:t>
    </dgm:pt>
    <dgm:pt modelId="{6546F716-8203-481D-820E-4080F5DCDEE1}" type="parTrans" cxnId="{BEE9D26B-96A1-4AE1-8F07-7937A2149C5A}">
      <dgm:prSet/>
      <dgm:spPr/>
      <dgm:t>
        <a:bodyPr/>
        <a:lstStyle/>
        <a:p>
          <a:endParaRPr lang="en-GB"/>
        </a:p>
      </dgm:t>
    </dgm:pt>
    <dgm:pt modelId="{EC97BA07-45AB-48CE-903B-7A4A0B14BA02}" type="sibTrans" cxnId="{BEE9D26B-96A1-4AE1-8F07-7937A2149C5A}">
      <dgm:prSet/>
      <dgm:spPr/>
      <dgm:t>
        <a:bodyPr/>
        <a:lstStyle/>
        <a:p>
          <a:endParaRPr lang="en-GB"/>
        </a:p>
      </dgm:t>
    </dgm:pt>
    <dgm:pt modelId="{9C644D94-3D20-49A2-B115-14EDAAA26A45}">
      <dgm:prSet phldrT="[Text]"/>
      <dgm:spPr/>
      <dgm:t>
        <a:bodyPr/>
        <a:lstStyle/>
        <a:p>
          <a:r>
            <a:rPr lang="en-GB" dirty="0"/>
            <a:t>Planet </a:t>
          </a:r>
        </a:p>
      </dgm:t>
    </dgm:pt>
    <dgm:pt modelId="{D4B80BA8-F442-456D-8123-51794281D318}" type="parTrans" cxnId="{DBDB352D-D5E4-426B-8B87-6DC9A27BBEDF}">
      <dgm:prSet/>
      <dgm:spPr/>
      <dgm:t>
        <a:bodyPr/>
        <a:lstStyle/>
        <a:p>
          <a:endParaRPr lang="en-GB"/>
        </a:p>
      </dgm:t>
    </dgm:pt>
    <dgm:pt modelId="{D9947ABE-EF9A-4553-8E1C-7018865040FA}" type="sibTrans" cxnId="{DBDB352D-D5E4-426B-8B87-6DC9A27BBEDF}">
      <dgm:prSet/>
      <dgm:spPr/>
      <dgm:t>
        <a:bodyPr/>
        <a:lstStyle/>
        <a:p>
          <a:endParaRPr lang="en-GB"/>
        </a:p>
      </dgm:t>
    </dgm:pt>
    <dgm:pt modelId="{032D30FE-8011-4555-8B78-6468B7DFE845}" type="pres">
      <dgm:prSet presAssocID="{8051A7D4-11D6-45FB-B911-3AECBC7AE1EE}" presName="compositeShape" presStyleCnt="0">
        <dgm:presLayoutVars>
          <dgm:chMax val="7"/>
          <dgm:dir/>
          <dgm:resizeHandles val="exact"/>
        </dgm:presLayoutVars>
      </dgm:prSet>
      <dgm:spPr/>
    </dgm:pt>
    <dgm:pt modelId="{4E58481D-FFB9-4DC0-A6D2-EF67E37D2796}" type="pres">
      <dgm:prSet presAssocID="{0F06DECA-0AEB-4C93-90CB-5A986A3DE26D}" presName="circ1" presStyleLbl="vennNode1" presStyleIdx="0" presStyleCnt="3"/>
      <dgm:spPr/>
    </dgm:pt>
    <dgm:pt modelId="{524142A9-0422-4BCA-8A8B-9C2B5EC5963B}" type="pres">
      <dgm:prSet presAssocID="{0F06DECA-0AEB-4C93-90CB-5A986A3DE26D}" presName="circ1Tx" presStyleLbl="revTx" presStyleIdx="0" presStyleCnt="0">
        <dgm:presLayoutVars>
          <dgm:chMax val="0"/>
          <dgm:chPref val="0"/>
          <dgm:bulletEnabled val="1"/>
        </dgm:presLayoutVars>
      </dgm:prSet>
      <dgm:spPr/>
    </dgm:pt>
    <dgm:pt modelId="{E731D483-E253-4D91-8A6C-52134FB45604}" type="pres">
      <dgm:prSet presAssocID="{49869CE8-D25F-4448-93E9-6EAD88E26D4B}" presName="circ2" presStyleLbl="vennNode1" presStyleIdx="1" presStyleCnt="3"/>
      <dgm:spPr/>
    </dgm:pt>
    <dgm:pt modelId="{132CD645-EE7A-4DA7-A36B-499178928BB1}" type="pres">
      <dgm:prSet presAssocID="{49869CE8-D25F-4448-93E9-6EAD88E26D4B}" presName="circ2Tx" presStyleLbl="revTx" presStyleIdx="0" presStyleCnt="0">
        <dgm:presLayoutVars>
          <dgm:chMax val="0"/>
          <dgm:chPref val="0"/>
          <dgm:bulletEnabled val="1"/>
        </dgm:presLayoutVars>
      </dgm:prSet>
      <dgm:spPr/>
    </dgm:pt>
    <dgm:pt modelId="{23012761-7867-4940-AC78-EB33AC3977EB}" type="pres">
      <dgm:prSet presAssocID="{9C644D94-3D20-49A2-B115-14EDAAA26A45}" presName="circ3" presStyleLbl="vennNode1" presStyleIdx="2" presStyleCnt="3" custLinFactNeighborX="1129" custLinFactNeighborY="1696"/>
      <dgm:spPr/>
    </dgm:pt>
    <dgm:pt modelId="{F7702071-92A7-45D5-8BC1-8AA19A861357}" type="pres">
      <dgm:prSet presAssocID="{9C644D94-3D20-49A2-B115-14EDAAA26A45}" presName="circ3Tx" presStyleLbl="revTx" presStyleIdx="0" presStyleCnt="0">
        <dgm:presLayoutVars>
          <dgm:chMax val="0"/>
          <dgm:chPref val="0"/>
          <dgm:bulletEnabled val="1"/>
        </dgm:presLayoutVars>
      </dgm:prSet>
      <dgm:spPr/>
    </dgm:pt>
  </dgm:ptLst>
  <dgm:cxnLst>
    <dgm:cxn modelId="{DBDB352D-D5E4-426B-8B87-6DC9A27BBEDF}" srcId="{8051A7D4-11D6-45FB-B911-3AECBC7AE1EE}" destId="{9C644D94-3D20-49A2-B115-14EDAAA26A45}" srcOrd="2" destOrd="0" parTransId="{D4B80BA8-F442-456D-8123-51794281D318}" sibTransId="{D9947ABE-EF9A-4553-8E1C-7018865040FA}"/>
    <dgm:cxn modelId="{AC0B8F2E-3888-4297-B235-F704AEE66A69}" type="presOf" srcId="{49869CE8-D25F-4448-93E9-6EAD88E26D4B}" destId="{132CD645-EE7A-4DA7-A36B-499178928BB1}" srcOrd="1" destOrd="0" presId="urn:microsoft.com/office/officeart/2005/8/layout/venn1"/>
    <dgm:cxn modelId="{936A0731-EA47-486A-B50C-408D4A1492D0}" srcId="{8051A7D4-11D6-45FB-B911-3AECBC7AE1EE}" destId="{0F06DECA-0AEB-4C93-90CB-5A986A3DE26D}" srcOrd="0" destOrd="0" parTransId="{48960FD3-3B6D-4088-8D38-61CFC938AC88}" sibTransId="{E29DF457-E3E0-445D-9E3B-644EFBEA0408}"/>
    <dgm:cxn modelId="{F8585D5B-2F45-4D20-8598-F621D7FB40BD}" type="presOf" srcId="{0F06DECA-0AEB-4C93-90CB-5A986A3DE26D}" destId="{524142A9-0422-4BCA-8A8B-9C2B5EC5963B}" srcOrd="1" destOrd="0" presId="urn:microsoft.com/office/officeart/2005/8/layout/venn1"/>
    <dgm:cxn modelId="{BEE9D26B-96A1-4AE1-8F07-7937A2149C5A}" srcId="{8051A7D4-11D6-45FB-B911-3AECBC7AE1EE}" destId="{49869CE8-D25F-4448-93E9-6EAD88E26D4B}" srcOrd="1" destOrd="0" parTransId="{6546F716-8203-481D-820E-4080F5DCDEE1}" sibTransId="{EC97BA07-45AB-48CE-903B-7A4A0B14BA02}"/>
    <dgm:cxn modelId="{ECEA99B5-8E25-4ADB-ADD5-5843555C211C}" type="presOf" srcId="{9C644D94-3D20-49A2-B115-14EDAAA26A45}" destId="{23012761-7867-4940-AC78-EB33AC3977EB}" srcOrd="0" destOrd="0" presId="urn:microsoft.com/office/officeart/2005/8/layout/venn1"/>
    <dgm:cxn modelId="{D5181ECD-BBE0-4176-80C3-4B2E75CFC29F}" type="presOf" srcId="{0F06DECA-0AEB-4C93-90CB-5A986A3DE26D}" destId="{4E58481D-FFB9-4DC0-A6D2-EF67E37D2796}" srcOrd="0" destOrd="0" presId="urn:microsoft.com/office/officeart/2005/8/layout/venn1"/>
    <dgm:cxn modelId="{1A6EA9D2-965B-4F8D-888D-DB5622E58080}" type="presOf" srcId="{49869CE8-D25F-4448-93E9-6EAD88E26D4B}" destId="{E731D483-E253-4D91-8A6C-52134FB45604}" srcOrd="0" destOrd="0" presId="urn:microsoft.com/office/officeart/2005/8/layout/venn1"/>
    <dgm:cxn modelId="{158EB1F2-BE5D-42D5-94F7-E3017FEA5547}" type="presOf" srcId="{8051A7D4-11D6-45FB-B911-3AECBC7AE1EE}" destId="{032D30FE-8011-4555-8B78-6468B7DFE845}" srcOrd="0" destOrd="0" presId="urn:microsoft.com/office/officeart/2005/8/layout/venn1"/>
    <dgm:cxn modelId="{1FE1F0FD-C6EF-46B7-9CE1-AD56C0442106}" type="presOf" srcId="{9C644D94-3D20-49A2-B115-14EDAAA26A45}" destId="{F7702071-92A7-45D5-8BC1-8AA19A861357}" srcOrd="1" destOrd="0" presId="urn:microsoft.com/office/officeart/2005/8/layout/venn1"/>
    <dgm:cxn modelId="{5DC1FBD4-ED8B-45BA-A198-D9FA6A8F60F9}" type="presParOf" srcId="{032D30FE-8011-4555-8B78-6468B7DFE845}" destId="{4E58481D-FFB9-4DC0-A6D2-EF67E37D2796}" srcOrd="0" destOrd="0" presId="urn:microsoft.com/office/officeart/2005/8/layout/venn1"/>
    <dgm:cxn modelId="{F09346A3-0DF3-4084-8AA9-0BF1508687A8}" type="presParOf" srcId="{032D30FE-8011-4555-8B78-6468B7DFE845}" destId="{524142A9-0422-4BCA-8A8B-9C2B5EC5963B}" srcOrd="1" destOrd="0" presId="urn:microsoft.com/office/officeart/2005/8/layout/venn1"/>
    <dgm:cxn modelId="{4913D242-BE42-45DC-8CAF-A8E61716245E}" type="presParOf" srcId="{032D30FE-8011-4555-8B78-6468B7DFE845}" destId="{E731D483-E253-4D91-8A6C-52134FB45604}" srcOrd="2" destOrd="0" presId="urn:microsoft.com/office/officeart/2005/8/layout/venn1"/>
    <dgm:cxn modelId="{D432E53D-D28C-4FE5-AC3A-E79C44F9D3C0}" type="presParOf" srcId="{032D30FE-8011-4555-8B78-6468B7DFE845}" destId="{132CD645-EE7A-4DA7-A36B-499178928BB1}" srcOrd="3" destOrd="0" presId="urn:microsoft.com/office/officeart/2005/8/layout/venn1"/>
    <dgm:cxn modelId="{0A2E5A73-5752-4647-99AF-AC57EEEE6351}" type="presParOf" srcId="{032D30FE-8011-4555-8B78-6468B7DFE845}" destId="{23012761-7867-4940-AC78-EB33AC3977EB}" srcOrd="4" destOrd="0" presId="urn:microsoft.com/office/officeart/2005/8/layout/venn1"/>
    <dgm:cxn modelId="{5C63DA2A-B46A-4B71-8B48-C5FB2934490D}" type="presParOf" srcId="{032D30FE-8011-4555-8B78-6468B7DFE845}" destId="{F7702071-92A7-45D5-8BC1-8AA19A861357}" srcOrd="5" destOrd="0" presId="urn:microsoft.com/office/officeart/2005/8/layout/ven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767DD0-C3BB-427F-BCAB-E9B14D6C1C26}">
      <dsp:nvSpPr>
        <dsp:cNvPr id="0" name=""/>
        <dsp:cNvSpPr/>
      </dsp:nvSpPr>
      <dsp:spPr>
        <a:xfrm>
          <a:off x="3758962" y="2610651"/>
          <a:ext cx="1896561" cy="1228542"/>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57150" lvl="1" indent="-57150" algn="l" defTabSz="400050">
            <a:lnSpc>
              <a:spcPct val="90000"/>
            </a:lnSpc>
            <a:spcBef>
              <a:spcPct val="0"/>
            </a:spcBef>
            <a:spcAft>
              <a:spcPct val="15000"/>
            </a:spcAft>
            <a:buChar char="•"/>
          </a:pPr>
          <a:r>
            <a:rPr lang="en-GB" sz="900" kern="1200" dirty="0"/>
            <a:t>Employee skills &amp; training</a:t>
          </a:r>
        </a:p>
        <a:p>
          <a:pPr marL="57150" lvl="1" indent="-57150" algn="l" defTabSz="400050">
            <a:lnSpc>
              <a:spcPct val="90000"/>
            </a:lnSpc>
            <a:spcBef>
              <a:spcPct val="0"/>
            </a:spcBef>
            <a:spcAft>
              <a:spcPct val="15000"/>
            </a:spcAft>
            <a:buChar char="•"/>
          </a:pPr>
          <a:r>
            <a:rPr lang="en-GB" sz="900" kern="1200" dirty="0"/>
            <a:t>HR </a:t>
          </a:r>
        </a:p>
        <a:p>
          <a:pPr marL="57150" lvl="1" indent="-57150" algn="l" defTabSz="400050">
            <a:lnSpc>
              <a:spcPct val="90000"/>
            </a:lnSpc>
            <a:spcBef>
              <a:spcPct val="0"/>
            </a:spcBef>
            <a:spcAft>
              <a:spcPct val="15000"/>
            </a:spcAft>
            <a:buChar char="•"/>
          </a:pPr>
          <a:r>
            <a:rPr lang="en-GB" sz="900" kern="1200" dirty="0"/>
            <a:t>Support </a:t>
          </a:r>
        </a:p>
      </dsp:txBody>
      <dsp:txXfrm>
        <a:off x="4354917" y="2944774"/>
        <a:ext cx="1273619" cy="867432"/>
      </dsp:txXfrm>
    </dsp:sp>
    <dsp:sp modelId="{FCA70178-2557-40DA-8DFF-B2D4056B465A}">
      <dsp:nvSpPr>
        <dsp:cNvPr id="0" name=""/>
        <dsp:cNvSpPr/>
      </dsp:nvSpPr>
      <dsp:spPr>
        <a:xfrm>
          <a:off x="566462" y="2610651"/>
          <a:ext cx="1896561" cy="1228542"/>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57150" lvl="1" indent="-57150" algn="l" defTabSz="400050">
            <a:lnSpc>
              <a:spcPct val="90000"/>
            </a:lnSpc>
            <a:spcBef>
              <a:spcPct val="0"/>
            </a:spcBef>
            <a:spcAft>
              <a:spcPct val="15000"/>
            </a:spcAft>
            <a:buChar char="•"/>
          </a:pPr>
          <a:r>
            <a:rPr lang="en-GB" sz="900" kern="1200" dirty="0"/>
            <a:t>Alignment between organisational processes and financial and customer perspectives.</a:t>
          </a:r>
        </a:p>
      </dsp:txBody>
      <dsp:txXfrm>
        <a:off x="593449" y="2944774"/>
        <a:ext cx="1273619" cy="867432"/>
      </dsp:txXfrm>
    </dsp:sp>
    <dsp:sp modelId="{345E851F-DA50-40F4-9E7B-ED26B7720B74}">
      <dsp:nvSpPr>
        <dsp:cNvPr id="0" name=""/>
        <dsp:cNvSpPr/>
      </dsp:nvSpPr>
      <dsp:spPr>
        <a:xfrm>
          <a:off x="3660853" y="0"/>
          <a:ext cx="1896561" cy="1228542"/>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57150" lvl="1" indent="-57150" algn="l" defTabSz="400050">
            <a:lnSpc>
              <a:spcPct val="90000"/>
            </a:lnSpc>
            <a:spcBef>
              <a:spcPct val="0"/>
            </a:spcBef>
            <a:spcAft>
              <a:spcPct val="15000"/>
            </a:spcAft>
            <a:buChar char="•"/>
          </a:pPr>
          <a:r>
            <a:rPr lang="en-GB" sz="900" kern="1200" dirty="0"/>
            <a:t>Differentiation</a:t>
          </a:r>
        </a:p>
        <a:p>
          <a:pPr marL="57150" lvl="1" indent="-57150" algn="l" defTabSz="400050">
            <a:lnSpc>
              <a:spcPct val="90000"/>
            </a:lnSpc>
            <a:spcBef>
              <a:spcPct val="0"/>
            </a:spcBef>
            <a:spcAft>
              <a:spcPct val="15000"/>
            </a:spcAft>
            <a:buChar char="•"/>
          </a:pPr>
          <a:r>
            <a:rPr lang="en-GB" sz="900" kern="1200" dirty="0"/>
            <a:t>Customer satisfaction </a:t>
          </a:r>
        </a:p>
        <a:p>
          <a:pPr marL="57150" lvl="1" indent="-57150" algn="l" defTabSz="400050">
            <a:lnSpc>
              <a:spcPct val="90000"/>
            </a:lnSpc>
            <a:spcBef>
              <a:spcPct val="0"/>
            </a:spcBef>
            <a:spcAft>
              <a:spcPct val="15000"/>
            </a:spcAft>
            <a:buChar char="•"/>
          </a:pPr>
          <a:r>
            <a:rPr lang="en-GB" sz="900" kern="1200" dirty="0"/>
            <a:t>Product quality</a:t>
          </a:r>
        </a:p>
      </dsp:txBody>
      <dsp:txXfrm>
        <a:off x="4256808" y="26987"/>
        <a:ext cx="1273619" cy="867432"/>
      </dsp:txXfrm>
    </dsp:sp>
    <dsp:sp modelId="{9B0491D1-4A26-40E6-BE9F-CBD54AD0A0F1}">
      <dsp:nvSpPr>
        <dsp:cNvPr id="0" name=""/>
        <dsp:cNvSpPr/>
      </dsp:nvSpPr>
      <dsp:spPr>
        <a:xfrm>
          <a:off x="566462" y="0"/>
          <a:ext cx="1896561" cy="1228542"/>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57150" lvl="1" indent="-57150" algn="l" defTabSz="400050">
            <a:lnSpc>
              <a:spcPct val="90000"/>
            </a:lnSpc>
            <a:spcBef>
              <a:spcPct val="0"/>
            </a:spcBef>
            <a:spcAft>
              <a:spcPct val="15000"/>
            </a:spcAft>
            <a:buChar char="•"/>
          </a:pPr>
          <a:r>
            <a:rPr lang="en-GB" sz="900" kern="1200" dirty="0"/>
            <a:t>Profit</a:t>
          </a:r>
        </a:p>
        <a:p>
          <a:pPr marL="57150" lvl="1" indent="-57150" algn="l" defTabSz="400050">
            <a:lnSpc>
              <a:spcPct val="90000"/>
            </a:lnSpc>
            <a:spcBef>
              <a:spcPct val="0"/>
            </a:spcBef>
            <a:spcAft>
              <a:spcPct val="15000"/>
            </a:spcAft>
            <a:buChar char="•"/>
          </a:pPr>
          <a:r>
            <a:rPr lang="en-GB" sz="900" kern="1200" dirty="0"/>
            <a:t>Shareholder value</a:t>
          </a:r>
        </a:p>
        <a:p>
          <a:pPr marL="57150" lvl="1" indent="-57150" algn="l" defTabSz="400050">
            <a:lnSpc>
              <a:spcPct val="90000"/>
            </a:lnSpc>
            <a:spcBef>
              <a:spcPct val="0"/>
            </a:spcBef>
            <a:spcAft>
              <a:spcPct val="15000"/>
            </a:spcAft>
            <a:buChar char="•"/>
          </a:pPr>
          <a:r>
            <a:rPr lang="en-GB" sz="900" kern="1200" dirty="0"/>
            <a:t>Revenue</a:t>
          </a:r>
        </a:p>
        <a:p>
          <a:pPr marL="57150" lvl="1" indent="-57150" algn="l" defTabSz="400050">
            <a:lnSpc>
              <a:spcPct val="90000"/>
            </a:lnSpc>
            <a:spcBef>
              <a:spcPct val="0"/>
            </a:spcBef>
            <a:spcAft>
              <a:spcPct val="15000"/>
            </a:spcAft>
            <a:buChar char="•"/>
          </a:pPr>
          <a:r>
            <a:rPr lang="en-GB" sz="900" kern="1200" dirty="0"/>
            <a:t>Productivity gains </a:t>
          </a:r>
        </a:p>
      </dsp:txBody>
      <dsp:txXfrm>
        <a:off x="593449" y="26987"/>
        <a:ext cx="1273619" cy="867432"/>
      </dsp:txXfrm>
    </dsp:sp>
    <dsp:sp modelId="{ACDEBECB-D39A-4272-AF73-D1BF9175595A}">
      <dsp:nvSpPr>
        <dsp:cNvPr id="0" name=""/>
        <dsp:cNvSpPr/>
      </dsp:nvSpPr>
      <dsp:spPr>
        <a:xfrm>
          <a:off x="1361176" y="218834"/>
          <a:ext cx="1662371" cy="1662371"/>
        </a:xfrm>
        <a:prstGeom prst="pieWedge">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GB" sz="1500" kern="1200" dirty="0"/>
            <a:t>Financial perspective </a:t>
          </a:r>
        </a:p>
      </dsp:txBody>
      <dsp:txXfrm>
        <a:off x="1848073" y="705731"/>
        <a:ext cx="1175474" cy="1175474"/>
      </dsp:txXfrm>
    </dsp:sp>
    <dsp:sp modelId="{A2A5D5B8-6049-4FFA-8133-1A5D5B5C8BBC}">
      <dsp:nvSpPr>
        <dsp:cNvPr id="0" name=""/>
        <dsp:cNvSpPr/>
      </dsp:nvSpPr>
      <dsp:spPr>
        <a:xfrm rot="5400000">
          <a:off x="3100330" y="218834"/>
          <a:ext cx="1662371" cy="1662371"/>
        </a:xfrm>
        <a:prstGeom prst="pieWedge">
          <a:avLst/>
        </a:prstGeom>
        <a:solidFill>
          <a:schemeClr val="accent4">
            <a:hueOff val="2199979"/>
            <a:satOff val="-9734"/>
            <a:lumOff val="-1634"/>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GB" sz="1500" kern="1200" dirty="0"/>
            <a:t>Customer perspective </a:t>
          </a:r>
        </a:p>
      </dsp:txBody>
      <dsp:txXfrm rot="-5400000">
        <a:off x="3100330" y="705731"/>
        <a:ext cx="1175474" cy="1175474"/>
      </dsp:txXfrm>
    </dsp:sp>
    <dsp:sp modelId="{8287D14B-7DD6-46BE-A3E6-212EFB5A41FB}">
      <dsp:nvSpPr>
        <dsp:cNvPr id="0" name=""/>
        <dsp:cNvSpPr/>
      </dsp:nvSpPr>
      <dsp:spPr>
        <a:xfrm rot="10800000">
          <a:off x="3100330" y="1957988"/>
          <a:ext cx="1662371" cy="1662371"/>
        </a:xfrm>
        <a:prstGeom prst="pieWedge">
          <a:avLst/>
        </a:prstGeom>
        <a:solidFill>
          <a:schemeClr val="accent4">
            <a:hueOff val="4399958"/>
            <a:satOff val="-19468"/>
            <a:lumOff val="-3269"/>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GB" sz="1500" kern="1200" dirty="0"/>
            <a:t>Innovation and learning perspective </a:t>
          </a:r>
        </a:p>
      </dsp:txBody>
      <dsp:txXfrm rot="10800000">
        <a:off x="3100330" y="1957988"/>
        <a:ext cx="1175474" cy="1175474"/>
      </dsp:txXfrm>
    </dsp:sp>
    <dsp:sp modelId="{19525011-1254-459A-A40C-B156369BF895}">
      <dsp:nvSpPr>
        <dsp:cNvPr id="0" name=""/>
        <dsp:cNvSpPr/>
      </dsp:nvSpPr>
      <dsp:spPr>
        <a:xfrm rot="16200000">
          <a:off x="1361176" y="1957988"/>
          <a:ext cx="1662371" cy="1662371"/>
        </a:xfrm>
        <a:prstGeom prst="pieWedge">
          <a:avLst/>
        </a:prstGeom>
        <a:solidFill>
          <a:schemeClr val="accent4">
            <a:hueOff val="6599937"/>
            <a:satOff val="-29202"/>
            <a:lumOff val="-4903"/>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GB" sz="1500" kern="1200" dirty="0"/>
            <a:t>Internal business perspective </a:t>
          </a:r>
        </a:p>
      </dsp:txBody>
      <dsp:txXfrm rot="5400000">
        <a:off x="1848073" y="1957988"/>
        <a:ext cx="1175474" cy="1175474"/>
      </dsp:txXfrm>
    </dsp:sp>
    <dsp:sp modelId="{A8FDE01B-DAB3-43FD-BBA8-4FED78893EF5}">
      <dsp:nvSpPr>
        <dsp:cNvPr id="0" name=""/>
        <dsp:cNvSpPr/>
      </dsp:nvSpPr>
      <dsp:spPr>
        <a:xfrm>
          <a:off x="2774959" y="1574069"/>
          <a:ext cx="573959" cy="499095"/>
        </a:xfrm>
        <a:prstGeom prst="circularArrow">
          <a:avLst/>
        </a:prstGeom>
        <a:solidFill>
          <a:schemeClr val="accent4">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D3EDE3C6-7C60-40A3-A2C3-85014A9F1CD7}">
      <dsp:nvSpPr>
        <dsp:cNvPr id="0" name=""/>
        <dsp:cNvSpPr/>
      </dsp:nvSpPr>
      <dsp:spPr>
        <a:xfrm rot="10800000">
          <a:off x="2774959" y="1766029"/>
          <a:ext cx="573959" cy="499095"/>
        </a:xfrm>
        <a:prstGeom prst="circularArrow">
          <a:avLst/>
        </a:prstGeom>
        <a:solidFill>
          <a:schemeClr val="accent4">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58481D-FFB9-4DC0-A6D2-EF67E37D2796}">
      <dsp:nvSpPr>
        <dsp:cNvPr id="0" name=""/>
        <dsp:cNvSpPr/>
      </dsp:nvSpPr>
      <dsp:spPr>
        <a:xfrm>
          <a:off x="1814691" y="50104"/>
          <a:ext cx="2405008" cy="2405008"/>
        </a:xfrm>
        <a:prstGeom prst="ellipse">
          <a:avLst/>
        </a:prstGeom>
        <a:solidFill>
          <a:schemeClr val="accent4">
            <a:alpha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822450">
            <a:lnSpc>
              <a:spcPct val="90000"/>
            </a:lnSpc>
            <a:spcBef>
              <a:spcPct val="0"/>
            </a:spcBef>
            <a:spcAft>
              <a:spcPct val="35000"/>
            </a:spcAft>
            <a:buNone/>
          </a:pPr>
          <a:r>
            <a:rPr lang="en-GB" sz="4100" kern="1200" dirty="0"/>
            <a:t>People</a:t>
          </a:r>
        </a:p>
      </dsp:txBody>
      <dsp:txXfrm>
        <a:off x="2135358" y="470980"/>
        <a:ext cx="1763673" cy="1082253"/>
      </dsp:txXfrm>
    </dsp:sp>
    <dsp:sp modelId="{E731D483-E253-4D91-8A6C-52134FB45604}">
      <dsp:nvSpPr>
        <dsp:cNvPr id="0" name=""/>
        <dsp:cNvSpPr/>
      </dsp:nvSpPr>
      <dsp:spPr>
        <a:xfrm>
          <a:off x="2682498" y="1553234"/>
          <a:ext cx="2405008" cy="2405008"/>
        </a:xfrm>
        <a:prstGeom prst="ellipse">
          <a:avLst/>
        </a:prstGeom>
        <a:solidFill>
          <a:schemeClr val="accent4">
            <a:alpha val="50000"/>
            <a:hueOff val="3299968"/>
            <a:satOff val="-14601"/>
            <a:lumOff val="-245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822450">
            <a:lnSpc>
              <a:spcPct val="90000"/>
            </a:lnSpc>
            <a:spcBef>
              <a:spcPct val="0"/>
            </a:spcBef>
            <a:spcAft>
              <a:spcPct val="35000"/>
            </a:spcAft>
            <a:buNone/>
          </a:pPr>
          <a:r>
            <a:rPr lang="en-GB" sz="4100" kern="1200" dirty="0"/>
            <a:t>Profit</a:t>
          </a:r>
        </a:p>
      </dsp:txBody>
      <dsp:txXfrm>
        <a:off x="3418030" y="2174528"/>
        <a:ext cx="1443005" cy="1322754"/>
      </dsp:txXfrm>
    </dsp:sp>
    <dsp:sp modelId="{23012761-7867-4940-AC78-EB33AC3977EB}">
      <dsp:nvSpPr>
        <dsp:cNvPr id="0" name=""/>
        <dsp:cNvSpPr/>
      </dsp:nvSpPr>
      <dsp:spPr>
        <a:xfrm>
          <a:off x="974036" y="1594023"/>
          <a:ext cx="2405008" cy="2405008"/>
        </a:xfrm>
        <a:prstGeom prst="ellipse">
          <a:avLst/>
        </a:prstGeom>
        <a:solidFill>
          <a:schemeClr val="accent4">
            <a:alpha val="50000"/>
            <a:hueOff val="6599937"/>
            <a:satOff val="-29202"/>
            <a:lumOff val="-4903"/>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822450">
            <a:lnSpc>
              <a:spcPct val="90000"/>
            </a:lnSpc>
            <a:spcBef>
              <a:spcPct val="0"/>
            </a:spcBef>
            <a:spcAft>
              <a:spcPct val="35000"/>
            </a:spcAft>
            <a:buNone/>
          </a:pPr>
          <a:r>
            <a:rPr lang="en-GB" sz="4100" kern="1200" dirty="0"/>
            <a:t>Planet </a:t>
          </a:r>
        </a:p>
      </dsp:txBody>
      <dsp:txXfrm>
        <a:off x="1200507" y="2215317"/>
        <a:ext cx="1443005" cy="1322754"/>
      </dsp:txXfrm>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F44C39-E4BF-4089-88FB-8A600EEBDABF}" type="datetimeFigureOut">
              <a:rPr lang="en-GB" smtClean="0"/>
              <a:t>05/03/2025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86E3CA-BF8C-4CF1-AFBE-CB2B24FF9597}" type="slidenum">
              <a:rPr lang="en-GB" smtClean="0"/>
              <a:t>‹#›</a:t>
            </a:fld>
            <a:endParaRPr lang="en-GB"/>
          </a:p>
        </p:txBody>
      </p:sp>
    </p:spTree>
    <p:extLst>
      <p:ext uri="{BB962C8B-B14F-4D97-AF65-F5344CB8AC3E}">
        <p14:creationId xmlns:p14="http://schemas.microsoft.com/office/powerpoint/2010/main" val="1273975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rtl="0">
              <a:lnSpc>
                <a:spcPct val="107000"/>
              </a:lnSpc>
              <a:spcBef>
                <a:spcPts val="0"/>
              </a:spcBef>
              <a:spcAft>
                <a:spcPts val="800"/>
              </a:spcAft>
              <a:buFont typeface="Arial" panose="020B0604020202020204" pitchFamily="34" charset="0"/>
              <a:buNone/>
              <a:tabLst>
                <a:tab pos="457200" algn="l"/>
              </a:tabLst>
            </a:pPr>
            <a:r>
              <a:rPr lang="en-US" dirty="0"/>
              <a:t>Figure shows that consumers and employees want companies to stand up for the environment, corporate social responsibility, and business governance. </a:t>
            </a:r>
          </a:p>
          <a:p>
            <a:pPr marL="0" marR="0" lvl="0" indent="0" rtl="0">
              <a:lnSpc>
                <a:spcPct val="107000"/>
              </a:lnSpc>
              <a:spcBef>
                <a:spcPts val="0"/>
              </a:spcBef>
              <a:spcAft>
                <a:spcPts val="800"/>
              </a:spcAft>
              <a:buFont typeface="Arial" panose="020B0604020202020204" pitchFamily="34" charset="0"/>
              <a:buNone/>
              <a:tabLst>
                <a:tab pos="457200" algn="l"/>
              </a:tabLst>
            </a:pPr>
            <a:endParaRPr lang="en-US" dirty="0"/>
          </a:p>
          <a:p>
            <a:pPr marL="0" marR="0" lvl="0" indent="0" rtl="0">
              <a:lnSpc>
                <a:spcPct val="107000"/>
              </a:lnSpc>
              <a:spcBef>
                <a:spcPts val="0"/>
              </a:spcBef>
              <a:spcAft>
                <a:spcPts val="800"/>
              </a:spcAft>
              <a:buFont typeface="Arial" panose="020B0604020202020204" pitchFamily="34" charset="0"/>
              <a:buNone/>
              <a:tabLst>
                <a:tab pos="457200" algn="l"/>
              </a:tabLst>
            </a:pPr>
            <a:r>
              <a:rPr lang="en-US" dirty="0"/>
              <a:t>In addition, fully 91 percent of business leaders believe their company has a responsibility to act on these issues. </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r>
              <a:rPr lang="en-US" dirty="0"/>
              <a:t>The horizontal axis is labeled, respondents (%) agreeing with each statement and ranges from 0 to 100 in increments of 10. The vertical axis lists three different categories. The data is as follows.</a:t>
            </a:r>
          </a:p>
          <a:p>
            <a:pPr marL="171450" indent="-171450">
              <a:buFont typeface="Arial" panose="020B0604020202020204" pitchFamily="34" charset="0"/>
              <a:buChar char="•"/>
            </a:pPr>
            <a:r>
              <a:rPr lang="en-US" dirty="0"/>
              <a:t>Environmental issues including climate change, pollution, and resource use. Consumers, 80%. Employees, 84%.</a:t>
            </a:r>
          </a:p>
          <a:p>
            <a:pPr marL="171450" indent="-171450">
              <a:buFont typeface="Arial" panose="020B0604020202020204" pitchFamily="34" charset="0"/>
              <a:buChar char="•"/>
            </a:pPr>
            <a:r>
              <a:rPr lang="en-US" dirty="0"/>
              <a:t>Social issues including equal opportunity, working conditions, and community impact. Consumers, 76%. Employees, 83%.</a:t>
            </a:r>
          </a:p>
          <a:p>
            <a:pPr marL="171450" indent="-171450">
              <a:buFont typeface="Arial" panose="020B0604020202020204" pitchFamily="34" charset="0"/>
              <a:buChar char="•"/>
            </a:pPr>
            <a:r>
              <a:rPr lang="en-US" dirty="0"/>
              <a:t>Governance issues including ethics, executive compensation, and risk management. Consumers, 80%. Employees, 86%.</a:t>
            </a:r>
          </a:p>
          <a:p>
            <a:endParaRPr lang="en-GB" dirty="0"/>
          </a:p>
        </p:txBody>
      </p:sp>
      <p:sp>
        <p:nvSpPr>
          <p:cNvPr id="4" name="Slide Number Placeholder 3"/>
          <p:cNvSpPr>
            <a:spLocks noGrp="1"/>
          </p:cNvSpPr>
          <p:nvPr>
            <p:ph type="sldNum" sz="quarter" idx="5"/>
          </p:nvPr>
        </p:nvSpPr>
        <p:spPr/>
        <p:txBody>
          <a:bodyPr/>
          <a:lstStyle/>
          <a:p>
            <a:fld id="{8486E3CA-BF8C-4CF1-AFBE-CB2B24FF9597}" type="slidenum">
              <a:rPr lang="en-GB" smtClean="0"/>
              <a:t>17</a:t>
            </a:fld>
            <a:endParaRPr lang="en-GB"/>
          </a:p>
        </p:txBody>
      </p:sp>
    </p:spTree>
    <p:extLst>
      <p:ext uri="{BB962C8B-B14F-4D97-AF65-F5344CB8AC3E}">
        <p14:creationId xmlns:p14="http://schemas.microsoft.com/office/powerpoint/2010/main" val="2796193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shows the results of a 28-nation survey by the Edelman Trust Barometer which found that consumers want businesses to take a greater stand on social issues.</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r>
              <a:rPr lang="en-US" dirty="0"/>
              <a:t>The horizontal axis plots respondents, percentage agreeing with each statement ranges from 0 to 100 in increments of 10. The data are as follows. C E O's should speak out about societal challenges, 80%. Business should step in when government does not fix social problems, 68%. Consumers have the power to force corporations to change, 68%. C E O's should lead on change, not wait for government to impose change, 66%. C E O's should hold themselves accountable to the public, not only to shareholders and directors, 65%.</a:t>
            </a:r>
          </a:p>
          <a:p>
            <a:endParaRPr lang="en-GB" dirty="0"/>
          </a:p>
        </p:txBody>
      </p:sp>
      <p:sp>
        <p:nvSpPr>
          <p:cNvPr id="4" name="Slide Number Placeholder 3"/>
          <p:cNvSpPr>
            <a:spLocks noGrp="1"/>
          </p:cNvSpPr>
          <p:nvPr>
            <p:ph type="sldNum" sz="quarter" idx="5"/>
          </p:nvPr>
        </p:nvSpPr>
        <p:spPr/>
        <p:txBody>
          <a:bodyPr/>
          <a:lstStyle/>
          <a:p>
            <a:fld id="{8486E3CA-BF8C-4CF1-AFBE-CB2B24FF9597}" type="slidenum">
              <a:rPr lang="en-GB" smtClean="0"/>
              <a:t>18</a:t>
            </a:fld>
            <a:endParaRPr lang="en-GB"/>
          </a:p>
        </p:txBody>
      </p:sp>
    </p:spTree>
    <p:extLst>
      <p:ext uri="{BB962C8B-B14F-4D97-AF65-F5344CB8AC3E}">
        <p14:creationId xmlns:p14="http://schemas.microsoft.com/office/powerpoint/2010/main" val="913324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As shown in Figure  a circular economy differs greatly from a linear economy in that it designs waste and pollution out of production processes from the start.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r>
              <a:rPr lang="en-US" dirty="0"/>
              <a:t>The linear economy shows resources leading to production. Production leads to use which leads to waste. The circular economy shows a cyclic diagram with production leading to use or reuse which leads to recycle or refurbish. The recycle or refurbish leads back to production. Also, resource leads to production and non-recyclable waste leads away from recycle or refurbish.</a:t>
            </a:r>
          </a:p>
          <a:p>
            <a:endParaRPr lang="en-US" dirty="0"/>
          </a:p>
          <a:p>
            <a:endParaRPr lang="en-GB" dirty="0"/>
          </a:p>
        </p:txBody>
      </p:sp>
      <p:sp>
        <p:nvSpPr>
          <p:cNvPr id="4" name="Slide Number Placeholder 3"/>
          <p:cNvSpPr>
            <a:spLocks noGrp="1"/>
          </p:cNvSpPr>
          <p:nvPr>
            <p:ph type="sldNum" sz="quarter" idx="5"/>
          </p:nvPr>
        </p:nvSpPr>
        <p:spPr/>
        <p:txBody>
          <a:bodyPr/>
          <a:lstStyle/>
          <a:p>
            <a:fld id="{8486E3CA-BF8C-4CF1-AFBE-CB2B24FF9597}" type="slidenum">
              <a:rPr lang="en-GB" smtClean="0"/>
              <a:t>20</a:t>
            </a:fld>
            <a:endParaRPr lang="en-GB"/>
          </a:p>
        </p:txBody>
      </p:sp>
    </p:spTree>
    <p:extLst>
      <p:ext uri="{BB962C8B-B14F-4D97-AF65-F5344CB8AC3E}">
        <p14:creationId xmlns:p14="http://schemas.microsoft.com/office/powerpoint/2010/main" val="1002292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https://www.youtube.com/watch?v=3offFagEWKg</a:t>
            </a:r>
          </a:p>
          <a:p>
            <a:endParaRPr lang="en-GB" dirty="0"/>
          </a:p>
        </p:txBody>
      </p:sp>
      <p:sp>
        <p:nvSpPr>
          <p:cNvPr id="4" name="Slide Number Placeholder 3"/>
          <p:cNvSpPr>
            <a:spLocks noGrp="1"/>
          </p:cNvSpPr>
          <p:nvPr>
            <p:ph type="sldNum" sz="quarter" idx="5"/>
          </p:nvPr>
        </p:nvSpPr>
        <p:spPr/>
        <p:txBody>
          <a:bodyPr/>
          <a:lstStyle/>
          <a:p>
            <a:fld id="{8486E3CA-BF8C-4CF1-AFBE-CB2B24FF9597}" type="slidenum">
              <a:rPr lang="en-GB" smtClean="0"/>
              <a:t>36</a:t>
            </a:fld>
            <a:endParaRPr lang="en-GB"/>
          </a:p>
        </p:txBody>
      </p:sp>
    </p:spTree>
    <p:extLst>
      <p:ext uri="{BB962C8B-B14F-4D97-AF65-F5344CB8AC3E}">
        <p14:creationId xmlns:p14="http://schemas.microsoft.com/office/powerpoint/2010/main" val="2128954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ltLang="en-US" b="1" i="1" dirty="0"/>
              <a:t>https://www.youtube.com/watch?v=PxtXI0K4YJs</a:t>
            </a:r>
          </a:p>
          <a:p>
            <a:endParaRPr lang="en-GB" dirty="0"/>
          </a:p>
        </p:txBody>
      </p:sp>
      <p:sp>
        <p:nvSpPr>
          <p:cNvPr id="4" name="Slide Number Placeholder 3"/>
          <p:cNvSpPr>
            <a:spLocks noGrp="1"/>
          </p:cNvSpPr>
          <p:nvPr>
            <p:ph type="sldNum" sz="quarter" idx="5"/>
          </p:nvPr>
        </p:nvSpPr>
        <p:spPr/>
        <p:txBody>
          <a:bodyPr/>
          <a:lstStyle/>
          <a:p>
            <a:fld id="{8486E3CA-BF8C-4CF1-AFBE-CB2B24FF9597}" type="slidenum">
              <a:rPr lang="en-GB" smtClean="0"/>
              <a:t>42</a:t>
            </a:fld>
            <a:endParaRPr lang="en-GB"/>
          </a:p>
        </p:txBody>
      </p:sp>
    </p:spTree>
    <p:extLst>
      <p:ext uri="{BB962C8B-B14F-4D97-AF65-F5344CB8AC3E}">
        <p14:creationId xmlns:p14="http://schemas.microsoft.com/office/powerpoint/2010/main" val="2658384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C079F-B6A1-24B0-C898-CE80834D8B3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393FBF7D-D655-225C-B809-C8EC976306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6ACCC66F-60A8-9311-1EF0-EFD7F6959504}"/>
              </a:ext>
            </a:extLst>
          </p:cNvPr>
          <p:cNvSpPr>
            <a:spLocks noGrp="1"/>
          </p:cNvSpPr>
          <p:nvPr>
            <p:ph type="dt" sz="half" idx="10"/>
          </p:nvPr>
        </p:nvSpPr>
        <p:spPr/>
        <p:txBody>
          <a:bodyPr/>
          <a:lstStyle/>
          <a:p>
            <a:fld id="{B61921A3-7C04-4F60-889D-7EDBC33A8DCB}" type="datetimeFigureOut">
              <a:rPr lang="en-GB" smtClean="0"/>
              <a:t>05/03/2025</a:t>
            </a:fld>
            <a:endParaRPr lang="en-GB"/>
          </a:p>
        </p:txBody>
      </p:sp>
      <p:sp>
        <p:nvSpPr>
          <p:cNvPr id="5" name="Footer Placeholder 4">
            <a:extLst>
              <a:ext uri="{FF2B5EF4-FFF2-40B4-BE49-F238E27FC236}">
                <a16:creationId xmlns:a16="http://schemas.microsoft.com/office/drawing/2014/main" id="{E106F129-B193-4AD5-2E3D-AB301A73322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38EC717-1561-581E-80FB-87CF88A513A5}"/>
              </a:ext>
            </a:extLst>
          </p:cNvPr>
          <p:cNvSpPr>
            <a:spLocks noGrp="1"/>
          </p:cNvSpPr>
          <p:nvPr>
            <p:ph type="sldNum" sz="quarter" idx="12"/>
          </p:nvPr>
        </p:nvSpPr>
        <p:spPr/>
        <p:txBody>
          <a:bodyPr/>
          <a:lstStyle/>
          <a:p>
            <a:fld id="{EEA40764-97DE-47F1-980B-DBFCA3792A36}" type="slidenum">
              <a:rPr lang="en-GB" smtClean="0"/>
              <a:t>‹#›</a:t>
            </a:fld>
            <a:endParaRPr lang="en-GB"/>
          </a:p>
        </p:txBody>
      </p:sp>
    </p:spTree>
    <p:extLst>
      <p:ext uri="{BB962C8B-B14F-4D97-AF65-F5344CB8AC3E}">
        <p14:creationId xmlns:p14="http://schemas.microsoft.com/office/powerpoint/2010/main" val="3140140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5C75B-0736-24D1-D2D0-07EBF71AE817}"/>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1E288C38-415C-B07E-0ADD-75E15F0BE0B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8574D90-C63F-56B1-E0E0-433B1FEF8301}"/>
              </a:ext>
            </a:extLst>
          </p:cNvPr>
          <p:cNvSpPr>
            <a:spLocks noGrp="1"/>
          </p:cNvSpPr>
          <p:nvPr>
            <p:ph type="dt" sz="half" idx="10"/>
          </p:nvPr>
        </p:nvSpPr>
        <p:spPr/>
        <p:txBody>
          <a:bodyPr/>
          <a:lstStyle/>
          <a:p>
            <a:fld id="{B61921A3-7C04-4F60-889D-7EDBC33A8DCB}" type="datetimeFigureOut">
              <a:rPr lang="en-GB" smtClean="0"/>
              <a:t>05/03/2025</a:t>
            </a:fld>
            <a:endParaRPr lang="en-GB"/>
          </a:p>
        </p:txBody>
      </p:sp>
      <p:sp>
        <p:nvSpPr>
          <p:cNvPr id="5" name="Footer Placeholder 4">
            <a:extLst>
              <a:ext uri="{FF2B5EF4-FFF2-40B4-BE49-F238E27FC236}">
                <a16:creationId xmlns:a16="http://schemas.microsoft.com/office/drawing/2014/main" id="{C6EE503B-E27A-AE7E-3009-4E8460D2D03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B303F80-F95B-DD55-8C8A-5E679466CE25}"/>
              </a:ext>
            </a:extLst>
          </p:cNvPr>
          <p:cNvSpPr>
            <a:spLocks noGrp="1"/>
          </p:cNvSpPr>
          <p:nvPr>
            <p:ph type="sldNum" sz="quarter" idx="12"/>
          </p:nvPr>
        </p:nvSpPr>
        <p:spPr/>
        <p:txBody>
          <a:bodyPr/>
          <a:lstStyle/>
          <a:p>
            <a:fld id="{EEA40764-97DE-47F1-980B-DBFCA3792A36}" type="slidenum">
              <a:rPr lang="en-GB" smtClean="0"/>
              <a:t>‹#›</a:t>
            </a:fld>
            <a:endParaRPr lang="en-GB"/>
          </a:p>
        </p:txBody>
      </p:sp>
    </p:spTree>
    <p:extLst>
      <p:ext uri="{BB962C8B-B14F-4D97-AF65-F5344CB8AC3E}">
        <p14:creationId xmlns:p14="http://schemas.microsoft.com/office/powerpoint/2010/main" val="2127702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82A303-1E6F-3865-A3AE-FB1BFF62EE48}"/>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E71B5D73-3552-A31B-D198-4EE63CDF2F2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6C20FD1D-05DE-0D55-AF1A-C1D581EC9DB9}"/>
              </a:ext>
            </a:extLst>
          </p:cNvPr>
          <p:cNvSpPr>
            <a:spLocks noGrp="1"/>
          </p:cNvSpPr>
          <p:nvPr>
            <p:ph type="dt" sz="half" idx="10"/>
          </p:nvPr>
        </p:nvSpPr>
        <p:spPr/>
        <p:txBody>
          <a:bodyPr/>
          <a:lstStyle/>
          <a:p>
            <a:fld id="{B61921A3-7C04-4F60-889D-7EDBC33A8DCB}" type="datetimeFigureOut">
              <a:rPr lang="en-GB" smtClean="0"/>
              <a:t>05/03/2025</a:t>
            </a:fld>
            <a:endParaRPr lang="en-GB"/>
          </a:p>
        </p:txBody>
      </p:sp>
      <p:sp>
        <p:nvSpPr>
          <p:cNvPr id="5" name="Footer Placeholder 4">
            <a:extLst>
              <a:ext uri="{FF2B5EF4-FFF2-40B4-BE49-F238E27FC236}">
                <a16:creationId xmlns:a16="http://schemas.microsoft.com/office/drawing/2014/main" id="{05F8B5F2-943E-4A2E-57A0-64EEFBBBB3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1820331-7499-2D0F-DC07-AA57BAC8A0B0}"/>
              </a:ext>
            </a:extLst>
          </p:cNvPr>
          <p:cNvSpPr>
            <a:spLocks noGrp="1"/>
          </p:cNvSpPr>
          <p:nvPr>
            <p:ph type="sldNum" sz="quarter" idx="12"/>
          </p:nvPr>
        </p:nvSpPr>
        <p:spPr/>
        <p:txBody>
          <a:bodyPr/>
          <a:lstStyle/>
          <a:p>
            <a:fld id="{EEA40764-97DE-47F1-980B-DBFCA3792A36}" type="slidenum">
              <a:rPr lang="en-GB" smtClean="0"/>
              <a:t>‹#›</a:t>
            </a:fld>
            <a:endParaRPr lang="en-GB"/>
          </a:p>
        </p:txBody>
      </p:sp>
    </p:spTree>
    <p:extLst>
      <p:ext uri="{BB962C8B-B14F-4D97-AF65-F5344CB8AC3E}">
        <p14:creationId xmlns:p14="http://schemas.microsoft.com/office/powerpoint/2010/main" val="1647638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93AF2-9CB1-A962-6F46-216B08E2FD01}"/>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E170DE9B-D748-75BC-7796-09956578C27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3FDD60A-AF26-FC18-7288-1D1A6670A266}"/>
              </a:ext>
            </a:extLst>
          </p:cNvPr>
          <p:cNvSpPr>
            <a:spLocks noGrp="1"/>
          </p:cNvSpPr>
          <p:nvPr>
            <p:ph type="dt" sz="half" idx="10"/>
          </p:nvPr>
        </p:nvSpPr>
        <p:spPr/>
        <p:txBody>
          <a:bodyPr/>
          <a:lstStyle/>
          <a:p>
            <a:fld id="{B61921A3-7C04-4F60-889D-7EDBC33A8DCB}" type="datetimeFigureOut">
              <a:rPr lang="en-GB" smtClean="0"/>
              <a:t>05/03/2025</a:t>
            </a:fld>
            <a:endParaRPr lang="en-GB"/>
          </a:p>
        </p:txBody>
      </p:sp>
      <p:sp>
        <p:nvSpPr>
          <p:cNvPr id="5" name="Footer Placeholder 4">
            <a:extLst>
              <a:ext uri="{FF2B5EF4-FFF2-40B4-BE49-F238E27FC236}">
                <a16:creationId xmlns:a16="http://schemas.microsoft.com/office/drawing/2014/main" id="{F6990D88-0262-196E-DDDD-A6A03F169FB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BDBD297-5B4E-70A4-E999-998509AD4D5D}"/>
              </a:ext>
            </a:extLst>
          </p:cNvPr>
          <p:cNvSpPr>
            <a:spLocks noGrp="1"/>
          </p:cNvSpPr>
          <p:nvPr>
            <p:ph type="sldNum" sz="quarter" idx="12"/>
          </p:nvPr>
        </p:nvSpPr>
        <p:spPr/>
        <p:txBody>
          <a:bodyPr/>
          <a:lstStyle/>
          <a:p>
            <a:fld id="{EEA40764-97DE-47F1-980B-DBFCA3792A36}" type="slidenum">
              <a:rPr lang="en-GB" smtClean="0"/>
              <a:t>‹#›</a:t>
            </a:fld>
            <a:endParaRPr lang="en-GB"/>
          </a:p>
        </p:txBody>
      </p:sp>
    </p:spTree>
    <p:extLst>
      <p:ext uri="{BB962C8B-B14F-4D97-AF65-F5344CB8AC3E}">
        <p14:creationId xmlns:p14="http://schemas.microsoft.com/office/powerpoint/2010/main" val="3277551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298EB-753F-8D77-60DE-832BBF85439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404D04E5-17BD-984C-92D4-6D81D9A7C70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7B8BA75-B0A0-B609-2D16-A22075925ECA}"/>
              </a:ext>
            </a:extLst>
          </p:cNvPr>
          <p:cNvSpPr>
            <a:spLocks noGrp="1"/>
          </p:cNvSpPr>
          <p:nvPr>
            <p:ph type="dt" sz="half" idx="10"/>
          </p:nvPr>
        </p:nvSpPr>
        <p:spPr/>
        <p:txBody>
          <a:bodyPr/>
          <a:lstStyle/>
          <a:p>
            <a:fld id="{B61921A3-7C04-4F60-889D-7EDBC33A8DCB}" type="datetimeFigureOut">
              <a:rPr lang="en-GB" smtClean="0"/>
              <a:t>05/03/2025</a:t>
            </a:fld>
            <a:endParaRPr lang="en-GB"/>
          </a:p>
        </p:txBody>
      </p:sp>
      <p:sp>
        <p:nvSpPr>
          <p:cNvPr id="5" name="Footer Placeholder 4">
            <a:extLst>
              <a:ext uri="{FF2B5EF4-FFF2-40B4-BE49-F238E27FC236}">
                <a16:creationId xmlns:a16="http://schemas.microsoft.com/office/drawing/2014/main" id="{86C8C420-C92A-C669-2696-D9C65EFD488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27DC5EB-90CA-D1CD-FBC3-CD6A82B6C1F7}"/>
              </a:ext>
            </a:extLst>
          </p:cNvPr>
          <p:cNvSpPr>
            <a:spLocks noGrp="1"/>
          </p:cNvSpPr>
          <p:nvPr>
            <p:ph type="sldNum" sz="quarter" idx="12"/>
          </p:nvPr>
        </p:nvSpPr>
        <p:spPr/>
        <p:txBody>
          <a:bodyPr/>
          <a:lstStyle/>
          <a:p>
            <a:fld id="{EEA40764-97DE-47F1-980B-DBFCA3792A36}" type="slidenum">
              <a:rPr lang="en-GB" smtClean="0"/>
              <a:t>‹#›</a:t>
            </a:fld>
            <a:endParaRPr lang="en-GB"/>
          </a:p>
        </p:txBody>
      </p:sp>
    </p:spTree>
    <p:extLst>
      <p:ext uri="{BB962C8B-B14F-4D97-AF65-F5344CB8AC3E}">
        <p14:creationId xmlns:p14="http://schemas.microsoft.com/office/powerpoint/2010/main" val="2035244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B6137-3ED9-8861-99E6-CDE85855896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3E929E61-BAFF-1B3A-6FF9-322E1388D58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57B91DDC-6F62-54F9-AE05-60D006D8A76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0C6E288C-690E-08C3-0D1C-10AA52E8A0D3}"/>
              </a:ext>
            </a:extLst>
          </p:cNvPr>
          <p:cNvSpPr>
            <a:spLocks noGrp="1"/>
          </p:cNvSpPr>
          <p:nvPr>
            <p:ph type="dt" sz="half" idx="10"/>
          </p:nvPr>
        </p:nvSpPr>
        <p:spPr/>
        <p:txBody>
          <a:bodyPr/>
          <a:lstStyle/>
          <a:p>
            <a:fld id="{B61921A3-7C04-4F60-889D-7EDBC33A8DCB}" type="datetimeFigureOut">
              <a:rPr lang="en-GB" smtClean="0"/>
              <a:t>05/03/2025</a:t>
            </a:fld>
            <a:endParaRPr lang="en-GB"/>
          </a:p>
        </p:txBody>
      </p:sp>
      <p:sp>
        <p:nvSpPr>
          <p:cNvPr id="6" name="Footer Placeholder 5">
            <a:extLst>
              <a:ext uri="{FF2B5EF4-FFF2-40B4-BE49-F238E27FC236}">
                <a16:creationId xmlns:a16="http://schemas.microsoft.com/office/drawing/2014/main" id="{AF53B85D-7A66-75B1-E4BB-5A0BD914BB5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5B4DDE4-17C7-F9B2-463B-68FAD47BD9F4}"/>
              </a:ext>
            </a:extLst>
          </p:cNvPr>
          <p:cNvSpPr>
            <a:spLocks noGrp="1"/>
          </p:cNvSpPr>
          <p:nvPr>
            <p:ph type="sldNum" sz="quarter" idx="12"/>
          </p:nvPr>
        </p:nvSpPr>
        <p:spPr/>
        <p:txBody>
          <a:bodyPr/>
          <a:lstStyle/>
          <a:p>
            <a:fld id="{EEA40764-97DE-47F1-980B-DBFCA3792A36}" type="slidenum">
              <a:rPr lang="en-GB" smtClean="0"/>
              <a:t>‹#›</a:t>
            </a:fld>
            <a:endParaRPr lang="en-GB"/>
          </a:p>
        </p:txBody>
      </p:sp>
    </p:spTree>
    <p:extLst>
      <p:ext uri="{BB962C8B-B14F-4D97-AF65-F5344CB8AC3E}">
        <p14:creationId xmlns:p14="http://schemas.microsoft.com/office/powerpoint/2010/main" val="2444611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A4099-CD67-53DF-5638-DC88C62B1775}"/>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70FBB0D4-08CE-C473-4384-97A73142E5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014E06A-91D4-0B8B-84CF-8552F85D86B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3CC8C69A-690A-7326-96C2-83ED880C08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21AAD7E-AF85-DC4E-8329-B97874B2B50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A44B8692-0BDD-A9C4-8EB7-3FFCA8C0BF3F}"/>
              </a:ext>
            </a:extLst>
          </p:cNvPr>
          <p:cNvSpPr>
            <a:spLocks noGrp="1"/>
          </p:cNvSpPr>
          <p:nvPr>
            <p:ph type="dt" sz="half" idx="10"/>
          </p:nvPr>
        </p:nvSpPr>
        <p:spPr/>
        <p:txBody>
          <a:bodyPr/>
          <a:lstStyle/>
          <a:p>
            <a:fld id="{B61921A3-7C04-4F60-889D-7EDBC33A8DCB}" type="datetimeFigureOut">
              <a:rPr lang="en-GB" smtClean="0"/>
              <a:t>05/03/2025</a:t>
            </a:fld>
            <a:endParaRPr lang="en-GB"/>
          </a:p>
        </p:txBody>
      </p:sp>
      <p:sp>
        <p:nvSpPr>
          <p:cNvPr id="8" name="Footer Placeholder 7">
            <a:extLst>
              <a:ext uri="{FF2B5EF4-FFF2-40B4-BE49-F238E27FC236}">
                <a16:creationId xmlns:a16="http://schemas.microsoft.com/office/drawing/2014/main" id="{3454C0EA-3706-B097-3810-C3D32A66AC1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CB475E2-A552-1215-6693-62E873432A5F}"/>
              </a:ext>
            </a:extLst>
          </p:cNvPr>
          <p:cNvSpPr>
            <a:spLocks noGrp="1"/>
          </p:cNvSpPr>
          <p:nvPr>
            <p:ph type="sldNum" sz="quarter" idx="12"/>
          </p:nvPr>
        </p:nvSpPr>
        <p:spPr/>
        <p:txBody>
          <a:bodyPr/>
          <a:lstStyle/>
          <a:p>
            <a:fld id="{EEA40764-97DE-47F1-980B-DBFCA3792A36}" type="slidenum">
              <a:rPr lang="en-GB" smtClean="0"/>
              <a:t>‹#›</a:t>
            </a:fld>
            <a:endParaRPr lang="en-GB"/>
          </a:p>
        </p:txBody>
      </p:sp>
    </p:spTree>
    <p:extLst>
      <p:ext uri="{BB962C8B-B14F-4D97-AF65-F5344CB8AC3E}">
        <p14:creationId xmlns:p14="http://schemas.microsoft.com/office/powerpoint/2010/main" val="3601496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7F11A-EEB1-6D4F-23CE-04E172D7A44D}"/>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C497ABC2-9299-48CF-BE40-5572C574300E}"/>
              </a:ext>
            </a:extLst>
          </p:cNvPr>
          <p:cNvSpPr>
            <a:spLocks noGrp="1"/>
          </p:cNvSpPr>
          <p:nvPr>
            <p:ph type="dt" sz="half" idx="10"/>
          </p:nvPr>
        </p:nvSpPr>
        <p:spPr/>
        <p:txBody>
          <a:bodyPr/>
          <a:lstStyle/>
          <a:p>
            <a:fld id="{B61921A3-7C04-4F60-889D-7EDBC33A8DCB}" type="datetimeFigureOut">
              <a:rPr lang="en-GB" smtClean="0"/>
              <a:t>05/03/2025</a:t>
            </a:fld>
            <a:endParaRPr lang="en-GB"/>
          </a:p>
        </p:txBody>
      </p:sp>
      <p:sp>
        <p:nvSpPr>
          <p:cNvPr id="4" name="Footer Placeholder 3">
            <a:extLst>
              <a:ext uri="{FF2B5EF4-FFF2-40B4-BE49-F238E27FC236}">
                <a16:creationId xmlns:a16="http://schemas.microsoft.com/office/drawing/2014/main" id="{3696F583-7D43-B577-C617-58A9D339642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4990302-0EFB-A54A-D9F2-EB1F6DB483AD}"/>
              </a:ext>
            </a:extLst>
          </p:cNvPr>
          <p:cNvSpPr>
            <a:spLocks noGrp="1"/>
          </p:cNvSpPr>
          <p:nvPr>
            <p:ph type="sldNum" sz="quarter" idx="12"/>
          </p:nvPr>
        </p:nvSpPr>
        <p:spPr/>
        <p:txBody>
          <a:bodyPr/>
          <a:lstStyle/>
          <a:p>
            <a:fld id="{EEA40764-97DE-47F1-980B-DBFCA3792A36}" type="slidenum">
              <a:rPr lang="en-GB" smtClean="0"/>
              <a:t>‹#›</a:t>
            </a:fld>
            <a:endParaRPr lang="en-GB"/>
          </a:p>
        </p:txBody>
      </p:sp>
    </p:spTree>
    <p:extLst>
      <p:ext uri="{BB962C8B-B14F-4D97-AF65-F5344CB8AC3E}">
        <p14:creationId xmlns:p14="http://schemas.microsoft.com/office/powerpoint/2010/main" val="1116922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BDA76C-5FD5-8109-E610-8C3D2CAB54F6}"/>
              </a:ext>
            </a:extLst>
          </p:cNvPr>
          <p:cNvSpPr>
            <a:spLocks noGrp="1"/>
          </p:cNvSpPr>
          <p:nvPr>
            <p:ph type="dt" sz="half" idx="10"/>
          </p:nvPr>
        </p:nvSpPr>
        <p:spPr/>
        <p:txBody>
          <a:bodyPr/>
          <a:lstStyle/>
          <a:p>
            <a:fld id="{B61921A3-7C04-4F60-889D-7EDBC33A8DCB}" type="datetimeFigureOut">
              <a:rPr lang="en-GB" smtClean="0"/>
              <a:t>05/03/2025</a:t>
            </a:fld>
            <a:endParaRPr lang="en-GB"/>
          </a:p>
        </p:txBody>
      </p:sp>
      <p:sp>
        <p:nvSpPr>
          <p:cNvPr id="3" name="Footer Placeholder 2">
            <a:extLst>
              <a:ext uri="{FF2B5EF4-FFF2-40B4-BE49-F238E27FC236}">
                <a16:creationId xmlns:a16="http://schemas.microsoft.com/office/drawing/2014/main" id="{76EECD27-B031-3B4C-B9DF-499B5082A18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CFA9435-318A-F656-48D5-71E623B12029}"/>
              </a:ext>
            </a:extLst>
          </p:cNvPr>
          <p:cNvSpPr>
            <a:spLocks noGrp="1"/>
          </p:cNvSpPr>
          <p:nvPr>
            <p:ph type="sldNum" sz="quarter" idx="12"/>
          </p:nvPr>
        </p:nvSpPr>
        <p:spPr/>
        <p:txBody>
          <a:bodyPr/>
          <a:lstStyle/>
          <a:p>
            <a:fld id="{EEA40764-97DE-47F1-980B-DBFCA3792A36}" type="slidenum">
              <a:rPr lang="en-GB" smtClean="0"/>
              <a:t>‹#›</a:t>
            </a:fld>
            <a:endParaRPr lang="en-GB"/>
          </a:p>
        </p:txBody>
      </p:sp>
    </p:spTree>
    <p:extLst>
      <p:ext uri="{BB962C8B-B14F-4D97-AF65-F5344CB8AC3E}">
        <p14:creationId xmlns:p14="http://schemas.microsoft.com/office/powerpoint/2010/main" val="476795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71323-5464-B033-301F-916C262F6E7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5E33232D-45EE-96EE-95A8-6103FE9669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180FCE94-6C3A-4115-EFCE-682DCE09F0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7D6F2D4-4AD2-36B3-05EB-E661E0DB9B92}"/>
              </a:ext>
            </a:extLst>
          </p:cNvPr>
          <p:cNvSpPr>
            <a:spLocks noGrp="1"/>
          </p:cNvSpPr>
          <p:nvPr>
            <p:ph type="dt" sz="half" idx="10"/>
          </p:nvPr>
        </p:nvSpPr>
        <p:spPr/>
        <p:txBody>
          <a:bodyPr/>
          <a:lstStyle/>
          <a:p>
            <a:fld id="{B61921A3-7C04-4F60-889D-7EDBC33A8DCB}" type="datetimeFigureOut">
              <a:rPr lang="en-GB" smtClean="0"/>
              <a:t>05/03/2025</a:t>
            </a:fld>
            <a:endParaRPr lang="en-GB"/>
          </a:p>
        </p:txBody>
      </p:sp>
      <p:sp>
        <p:nvSpPr>
          <p:cNvPr id="6" name="Footer Placeholder 5">
            <a:extLst>
              <a:ext uri="{FF2B5EF4-FFF2-40B4-BE49-F238E27FC236}">
                <a16:creationId xmlns:a16="http://schemas.microsoft.com/office/drawing/2014/main" id="{EF762580-8DBD-F8BF-C36D-239D6BABA0D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0CCB2F7-69E8-10DF-B9A6-4360E7AAE2CA}"/>
              </a:ext>
            </a:extLst>
          </p:cNvPr>
          <p:cNvSpPr>
            <a:spLocks noGrp="1"/>
          </p:cNvSpPr>
          <p:nvPr>
            <p:ph type="sldNum" sz="quarter" idx="12"/>
          </p:nvPr>
        </p:nvSpPr>
        <p:spPr/>
        <p:txBody>
          <a:bodyPr/>
          <a:lstStyle/>
          <a:p>
            <a:fld id="{EEA40764-97DE-47F1-980B-DBFCA3792A36}" type="slidenum">
              <a:rPr lang="en-GB" smtClean="0"/>
              <a:t>‹#›</a:t>
            </a:fld>
            <a:endParaRPr lang="en-GB"/>
          </a:p>
        </p:txBody>
      </p:sp>
    </p:spTree>
    <p:extLst>
      <p:ext uri="{BB962C8B-B14F-4D97-AF65-F5344CB8AC3E}">
        <p14:creationId xmlns:p14="http://schemas.microsoft.com/office/powerpoint/2010/main" val="235651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D15EF-D502-229C-7A65-31A303170CE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1C0A2600-BFEF-9471-366E-35B9106330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B4E9FAD-9003-CB7C-5444-9717C3D590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97583CB-7FCA-D716-E270-7FE7270C1F09}"/>
              </a:ext>
            </a:extLst>
          </p:cNvPr>
          <p:cNvSpPr>
            <a:spLocks noGrp="1"/>
          </p:cNvSpPr>
          <p:nvPr>
            <p:ph type="dt" sz="half" idx="10"/>
          </p:nvPr>
        </p:nvSpPr>
        <p:spPr/>
        <p:txBody>
          <a:bodyPr/>
          <a:lstStyle/>
          <a:p>
            <a:fld id="{B61921A3-7C04-4F60-889D-7EDBC33A8DCB}" type="datetimeFigureOut">
              <a:rPr lang="en-GB" smtClean="0"/>
              <a:t>05/03/2025</a:t>
            </a:fld>
            <a:endParaRPr lang="en-GB"/>
          </a:p>
        </p:txBody>
      </p:sp>
      <p:sp>
        <p:nvSpPr>
          <p:cNvPr id="6" name="Footer Placeholder 5">
            <a:extLst>
              <a:ext uri="{FF2B5EF4-FFF2-40B4-BE49-F238E27FC236}">
                <a16:creationId xmlns:a16="http://schemas.microsoft.com/office/drawing/2014/main" id="{D3A1B88D-52EF-D4A4-3ACF-FD697D416C4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8A9B1E6-BC75-D08A-3110-F8FC7EEAB797}"/>
              </a:ext>
            </a:extLst>
          </p:cNvPr>
          <p:cNvSpPr>
            <a:spLocks noGrp="1"/>
          </p:cNvSpPr>
          <p:nvPr>
            <p:ph type="sldNum" sz="quarter" idx="12"/>
          </p:nvPr>
        </p:nvSpPr>
        <p:spPr/>
        <p:txBody>
          <a:bodyPr/>
          <a:lstStyle/>
          <a:p>
            <a:fld id="{EEA40764-97DE-47F1-980B-DBFCA3792A36}" type="slidenum">
              <a:rPr lang="en-GB" smtClean="0"/>
              <a:t>‹#›</a:t>
            </a:fld>
            <a:endParaRPr lang="en-GB"/>
          </a:p>
        </p:txBody>
      </p:sp>
    </p:spTree>
    <p:extLst>
      <p:ext uri="{BB962C8B-B14F-4D97-AF65-F5344CB8AC3E}">
        <p14:creationId xmlns:p14="http://schemas.microsoft.com/office/powerpoint/2010/main" val="1609570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0F9A35-DB7B-F385-40D7-997DE3AF31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434A6FD5-534C-F051-5641-95F63275A2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0B50670B-0748-6B18-854D-1527A8D388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61921A3-7C04-4F60-889D-7EDBC33A8DCB}" type="datetimeFigureOut">
              <a:rPr lang="en-GB" smtClean="0"/>
              <a:t>05/03/2025</a:t>
            </a:fld>
            <a:endParaRPr lang="en-GB"/>
          </a:p>
        </p:txBody>
      </p:sp>
      <p:sp>
        <p:nvSpPr>
          <p:cNvPr id="5" name="Footer Placeholder 4">
            <a:extLst>
              <a:ext uri="{FF2B5EF4-FFF2-40B4-BE49-F238E27FC236}">
                <a16:creationId xmlns:a16="http://schemas.microsoft.com/office/drawing/2014/main" id="{7BCF5B9D-EDE2-CE7B-2BF5-E60486A334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CDC1F492-4596-FD5F-25B9-278DF6C9BA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EA40764-97DE-47F1-980B-DBFCA3792A36}" type="slidenum">
              <a:rPr lang="en-GB" smtClean="0"/>
              <a:t>‹#›</a:t>
            </a:fld>
            <a:endParaRPr lang="en-GB"/>
          </a:p>
        </p:txBody>
      </p:sp>
    </p:spTree>
    <p:extLst>
      <p:ext uri="{BB962C8B-B14F-4D97-AF65-F5344CB8AC3E}">
        <p14:creationId xmlns:p14="http://schemas.microsoft.com/office/powerpoint/2010/main" val="4216305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ScHXMzQ4Aqo" TargetMode="Externa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emf"/><Relationship Id="rId7" Type="http://schemas.openxmlformats.org/officeDocument/2006/relationships/diagramColors" Target="../diagrams/colors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5.emf"/><Relationship Id="rId7" Type="http://schemas.openxmlformats.org/officeDocument/2006/relationships/diagramColors" Target="../diagrams/colors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5.emf"/></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5.emf"/></Relationships>
</file>

<file path=ppt/slides/_rels/slide1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5.emf"/></Relationships>
</file>

<file path=ppt/slides/_rels/slide2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3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4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6190F-DD42-2062-F9F2-F4A55DC55F38}"/>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3F370887-AACC-CA1D-C578-2F3765903E88}"/>
              </a:ext>
            </a:extLst>
          </p:cNvPr>
          <p:cNvSpPr>
            <a:spLocks noGrp="1"/>
          </p:cNvSpPr>
          <p:nvPr>
            <p:ph type="subTitle" idx="1"/>
          </p:nvPr>
        </p:nvSpPr>
        <p:spPr/>
        <p:txBody>
          <a:bodyPr/>
          <a:lstStyle/>
          <a:p>
            <a:endParaRPr lang="en-GB"/>
          </a:p>
        </p:txBody>
      </p:sp>
      <p:sp>
        <p:nvSpPr>
          <p:cNvPr id="4" name="Teal Background" descr="Teal Background">
            <a:extLst>
              <a:ext uri="{FF2B5EF4-FFF2-40B4-BE49-F238E27FC236}">
                <a16:creationId xmlns:a16="http://schemas.microsoft.com/office/drawing/2014/main" id="{640C2BA1-F699-0F62-8857-9A68DEB2B397}"/>
              </a:ext>
            </a:extLst>
          </p:cNvPr>
          <p:cNvSpPr/>
          <p:nvPr/>
        </p:nvSpPr>
        <p:spPr>
          <a:xfrm>
            <a:off x="0" y="-68768"/>
            <a:ext cx="12192000" cy="6858000"/>
          </a:xfrm>
          <a:prstGeom prst="rect">
            <a:avLst/>
          </a:prstGeom>
          <a:solidFill>
            <a:srgbClr val="4FB9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Orange asbract">
            <a:extLst>
              <a:ext uri="{FF2B5EF4-FFF2-40B4-BE49-F238E27FC236}">
                <a16:creationId xmlns:a16="http://schemas.microsoft.com/office/drawing/2014/main" id="{D649FEE6-C47B-A0B9-F10E-93FB2116D88B}"/>
              </a:ext>
            </a:extLst>
          </p:cNvPr>
          <p:cNvPicPr>
            <a:picLocks noChangeAspect="1"/>
          </p:cNvPicPr>
          <p:nvPr/>
        </p:nvPicPr>
        <p:blipFill rotWithShape="1">
          <a:blip r:embed="rId2"/>
          <a:srcRect t="11996" r="12326"/>
          <a:stretch/>
        </p:blipFill>
        <p:spPr>
          <a:xfrm>
            <a:off x="8774269" y="0"/>
            <a:ext cx="3417732" cy="4720990"/>
          </a:xfrm>
          <a:prstGeom prst="rect">
            <a:avLst/>
          </a:prstGeom>
        </p:spPr>
      </p:pic>
      <p:pic>
        <p:nvPicPr>
          <p:cNvPr id="6" name="Navy Shape Logo" descr="Navy building shape holder">
            <a:extLst>
              <a:ext uri="{FF2B5EF4-FFF2-40B4-BE49-F238E27FC236}">
                <a16:creationId xmlns:a16="http://schemas.microsoft.com/office/drawing/2014/main" id="{F7ACD83A-18ED-BED9-6792-7E18CECF0F88}"/>
              </a:ext>
            </a:extLst>
          </p:cNvPr>
          <p:cNvPicPr>
            <a:picLocks noChangeAspect="1"/>
          </p:cNvPicPr>
          <p:nvPr/>
        </p:nvPicPr>
        <p:blipFill>
          <a:blip r:embed="rId3"/>
          <a:stretch>
            <a:fillRect/>
          </a:stretch>
        </p:blipFill>
        <p:spPr>
          <a:xfrm>
            <a:off x="6356196" y="2352638"/>
            <a:ext cx="5835804" cy="4505361"/>
          </a:xfrm>
          <a:prstGeom prst="rect">
            <a:avLst/>
          </a:prstGeom>
        </p:spPr>
      </p:pic>
      <p:pic>
        <p:nvPicPr>
          <p:cNvPr id="7" name="White Large Logo" descr="White Wrexham University logo">
            <a:extLst>
              <a:ext uri="{FF2B5EF4-FFF2-40B4-BE49-F238E27FC236}">
                <a16:creationId xmlns:a16="http://schemas.microsoft.com/office/drawing/2014/main" id="{892C6339-F327-5404-A4D7-F79F533CDEE9}"/>
              </a:ext>
            </a:extLst>
          </p:cNvPr>
          <p:cNvPicPr>
            <a:picLocks noChangeAspect="1"/>
          </p:cNvPicPr>
          <p:nvPr/>
        </p:nvPicPr>
        <p:blipFill>
          <a:blip r:embed="rId4"/>
          <a:stretch>
            <a:fillRect/>
          </a:stretch>
        </p:blipFill>
        <p:spPr>
          <a:xfrm>
            <a:off x="7481990" y="4961420"/>
            <a:ext cx="4084539" cy="902972"/>
          </a:xfrm>
          <a:prstGeom prst="rect">
            <a:avLst/>
          </a:prstGeom>
        </p:spPr>
      </p:pic>
      <p:sp>
        <p:nvSpPr>
          <p:cNvPr id="8" name="Main Header">
            <a:extLst>
              <a:ext uri="{FF2B5EF4-FFF2-40B4-BE49-F238E27FC236}">
                <a16:creationId xmlns:a16="http://schemas.microsoft.com/office/drawing/2014/main" id="{972D6FA1-14BB-79C3-64A6-10D359F4A570}"/>
              </a:ext>
            </a:extLst>
          </p:cNvPr>
          <p:cNvSpPr txBox="1"/>
          <p:nvPr/>
        </p:nvSpPr>
        <p:spPr>
          <a:xfrm>
            <a:off x="1715588" y="86501"/>
            <a:ext cx="7979129" cy="2313390"/>
          </a:xfrm>
          <a:prstGeom prst="rect">
            <a:avLst/>
          </a:prstGeom>
          <a:noFill/>
        </p:spPr>
        <p:txBody>
          <a:bodyPr wrap="square" rtlCol="0">
            <a:spAutoFit/>
          </a:bodyPr>
          <a:lstStyle/>
          <a:p>
            <a:pPr>
              <a:lnSpc>
                <a:spcPts val="6000"/>
              </a:lnSpc>
            </a:pPr>
            <a:r>
              <a:rPr lang="en-US" sz="3600" dirty="0">
                <a:latin typeface="Arial" panose="020B0604020202020204" pitchFamily="34" charset="0"/>
                <a:cs typeface="Arial" panose="020B0604020202020204" pitchFamily="34" charset="0"/>
              </a:rPr>
              <a:t>BUS7C1</a:t>
            </a:r>
            <a:br>
              <a:rPr lang="en-US" sz="3600" dirty="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CORPORATE STRATEGY AND INTERNATIONAL MANAGEMENT</a:t>
            </a:r>
            <a:endParaRPr lang="en-US" sz="3600" b="1" kern="2000" dirty="0">
              <a:solidFill>
                <a:srgbClr val="141F34"/>
              </a:solidFill>
              <a:latin typeface="Arial" panose="020B0604020202020204" pitchFamily="34" charset="0"/>
              <a:cs typeface="Arial" panose="020B0604020202020204" pitchFamily="34" charset="0"/>
            </a:endParaRPr>
          </a:p>
        </p:txBody>
      </p:sp>
      <p:sp>
        <p:nvSpPr>
          <p:cNvPr id="9" name="Subheader">
            <a:extLst>
              <a:ext uri="{FF2B5EF4-FFF2-40B4-BE49-F238E27FC236}">
                <a16:creationId xmlns:a16="http://schemas.microsoft.com/office/drawing/2014/main" id="{D860E06E-E2CA-8ADF-4717-B5E12F69ADD8}"/>
              </a:ext>
            </a:extLst>
          </p:cNvPr>
          <p:cNvSpPr txBox="1">
            <a:spLocks/>
          </p:cNvSpPr>
          <p:nvPr/>
        </p:nvSpPr>
        <p:spPr>
          <a:xfrm>
            <a:off x="1812140" y="4545825"/>
            <a:ext cx="8508403" cy="751168"/>
          </a:xfrm>
          <a:prstGeom prst="rect">
            <a:avLst/>
          </a:prstGeom>
          <a:noFill/>
        </p:spPr>
        <p:txBody>
          <a:bodyPr wrap="square" rtlCol="0">
            <a:spAutoFit/>
          </a:bodyPr>
          <a:lstStyle/>
          <a:p>
            <a:pPr marL="0" marR="0" lvl="0" indent="0" defTabSz="914400" rtl="0" eaLnBrk="1" fontAlgn="auto" latinLnBrk="0" hangingPunct="1">
              <a:lnSpc>
                <a:spcPts val="6000"/>
              </a:lnSpc>
              <a:spcBef>
                <a:spcPts val="0"/>
              </a:spcBef>
              <a:spcAft>
                <a:spcPts val="0"/>
              </a:spcAft>
              <a:buClrTx/>
              <a:buSzTx/>
              <a:buFontTx/>
              <a:buNone/>
              <a:tabLst/>
              <a:defRPr/>
            </a:pPr>
            <a:r>
              <a:rPr lang="en-US" sz="2800" kern="2000" dirty="0">
                <a:solidFill>
                  <a:srgbClr val="141F34"/>
                </a:solidFill>
                <a:latin typeface="Arial" panose="020B0604020202020204" pitchFamily="34" charset="0"/>
                <a:cs typeface="Arial" panose="020B0604020202020204" pitchFamily="34" charset="0"/>
              </a:rPr>
              <a:t>Lecture 10</a:t>
            </a:r>
            <a:endParaRPr lang="en-US" sz="2400" kern="2000" dirty="0">
              <a:solidFill>
                <a:srgbClr val="141F34"/>
              </a:solidFill>
              <a:latin typeface="Arial" panose="020B0604020202020204" pitchFamily="34" charset="0"/>
              <a:cs typeface="Arial" panose="020B0604020202020204" pitchFamily="34" charset="0"/>
            </a:endParaRPr>
          </a:p>
        </p:txBody>
      </p:sp>
      <p:sp>
        <p:nvSpPr>
          <p:cNvPr id="10" name="Subheader">
            <a:extLst>
              <a:ext uri="{FF2B5EF4-FFF2-40B4-BE49-F238E27FC236}">
                <a16:creationId xmlns:a16="http://schemas.microsoft.com/office/drawing/2014/main" id="{3F69A849-3BE5-CEE5-C78D-556DC6126F7A}"/>
              </a:ext>
            </a:extLst>
          </p:cNvPr>
          <p:cNvSpPr txBox="1">
            <a:spLocks/>
          </p:cNvSpPr>
          <p:nvPr/>
        </p:nvSpPr>
        <p:spPr>
          <a:xfrm>
            <a:off x="1871457" y="5225081"/>
            <a:ext cx="4328871" cy="764184"/>
          </a:xfrm>
          <a:prstGeom prst="rect">
            <a:avLst/>
          </a:prstGeom>
          <a:noFill/>
        </p:spPr>
        <p:txBody>
          <a:bodyPr wrap="square" rtlCol="0" anchor="t">
            <a:spAutoFit/>
          </a:bodyPr>
          <a:lstStyle/>
          <a:p>
            <a:pPr marL="0" marR="0" lvl="0" indent="0" algn="l" defTabSz="914400" rtl="0" eaLnBrk="1" fontAlgn="auto" latinLnBrk="0" hangingPunct="1">
              <a:lnSpc>
                <a:spcPts val="6000"/>
              </a:lnSpc>
              <a:spcBef>
                <a:spcPts val="0"/>
              </a:spcBef>
              <a:spcAft>
                <a:spcPts val="0"/>
              </a:spcAft>
              <a:buClrTx/>
              <a:buSzTx/>
              <a:buFontTx/>
              <a:buNone/>
              <a:tabLst/>
              <a:defRPr/>
            </a:pPr>
            <a:r>
              <a:rPr kumimoji="0" lang="en-US" sz="2800" b="0" i="0" u="none" strike="noStrike" kern="2000" cap="none" spc="0" normalizeH="0" baseline="0" noProof="0" dirty="0">
                <a:ln>
                  <a:noFill/>
                </a:ln>
                <a:solidFill>
                  <a:srgbClr val="141F34"/>
                </a:solidFill>
                <a:effectLst/>
                <a:uLnTx/>
                <a:uFillTx/>
                <a:latin typeface="Calibri" panose="020F0502020204030204" pitchFamily="34" charset="0"/>
                <a:cs typeface="Calibri" panose="020F0502020204030204" pitchFamily="34" charset="0"/>
              </a:rPr>
              <a:t>Lecturer: </a:t>
            </a:r>
            <a:r>
              <a:rPr lang="en-US" sz="2800" kern="2000" dirty="0">
                <a:solidFill>
                  <a:srgbClr val="141F34"/>
                </a:solidFill>
                <a:latin typeface="Calibri" panose="020F0502020204030204" pitchFamily="34" charset="0"/>
                <a:cs typeface="Calibri" panose="020F0502020204030204" pitchFamily="34" charset="0"/>
              </a:rPr>
              <a:t>Kayleigh Cottam</a:t>
            </a:r>
            <a:endParaRPr kumimoji="0" lang="en-US" sz="2800" b="0" i="0" u="none" strike="noStrike" kern="2000" cap="none" spc="0" normalizeH="0" baseline="0" noProof="0" dirty="0">
              <a:ln>
                <a:noFill/>
              </a:ln>
              <a:solidFill>
                <a:srgbClr val="141F34"/>
              </a:solidFill>
              <a:effectLst/>
              <a:uLnTx/>
              <a:uFillTx/>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31539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710C08-1C11-372F-F999-0870D68276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A6D869-DD74-37CC-157E-DD6B035F804B}"/>
              </a:ext>
            </a:extLst>
          </p:cNvPr>
          <p:cNvSpPr>
            <a:spLocks noGrp="1"/>
          </p:cNvSpPr>
          <p:nvPr>
            <p:ph type="title"/>
          </p:nvPr>
        </p:nvSpPr>
        <p:spPr>
          <a:xfrm>
            <a:off x="838200" y="151117"/>
            <a:ext cx="10515600" cy="1325563"/>
          </a:xfrm>
        </p:spPr>
        <p:txBody>
          <a:bodyPr/>
          <a:lstStyle/>
          <a:p>
            <a:pPr algn="ctr"/>
            <a:r>
              <a:rPr lang="en-US" altLang="en-US" dirty="0"/>
              <a:t>The Du Pont Model</a:t>
            </a:r>
            <a:endParaRPr lang="en-GB" dirty="0"/>
          </a:p>
        </p:txBody>
      </p:sp>
      <p:sp>
        <p:nvSpPr>
          <p:cNvPr id="3" name="Content Placeholder 2">
            <a:extLst>
              <a:ext uri="{FF2B5EF4-FFF2-40B4-BE49-F238E27FC236}">
                <a16:creationId xmlns:a16="http://schemas.microsoft.com/office/drawing/2014/main" id="{6CB8A59A-CB16-981B-7AF9-D92C4909636A}"/>
              </a:ext>
            </a:extLst>
          </p:cNvPr>
          <p:cNvSpPr>
            <a:spLocks noGrp="1"/>
          </p:cNvSpPr>
          <p:nvPr>
            <p:ph idx="1"/>
          </p:nvPr>
        </p:nvSpPr>
        <p:spPr>
          <a:xfrm>
            <a:off x="838200" y="1545907"/>
            <a:ext cx="10515600" cy="4351338"/>
          </a:xfrm>
        </p:spPr>
        <p:txBody>
          <a:bodyPr>
            <a:normAutofit lnSpcReduction="10000"/>
          </a:bodyPr>
          <a:lstStyle/>
          <a:p>
            <a:pPr marL="285750" indent="-285750">
              <a:buFont typeface="Arial" panose="020B0604020202020204" pitchFamily="34" charset="0"/>
              <a:buChar char="•"/>
            </a:pPr>
            <a:r>
              <a:rPr lang="fr-FR" altLang="en-US" dirty="0">
                <a:latin typeface="Arial" panose="020B0604020202020204" pitchFamily="34" charset="0"/>
              </a:rPr>
              <a:t>The Du Pont model is a </a:t>
            </a:r>
            <a:r>
              <a:rPr lang="en-GB" altLang="en-US" dirty="0">
                <a:latin typeface="Arial" panose="020B0604020202020204" pitchFamily="34" charset="0"/>
              </a:rPr>
              <a:t>useful technique for acknowledging the drivers of company profitability </a:t>
            </a:r>
          </a:p>
          <a:p>
            <a:pPr marL="285750" indent="-285750">
              <a:buFont typeface="Arial" panose="020B0604020202020204" pitchFamily="34" charset="0"/>
              <a:buChar char="•"/>
            </a:pPr>
            <a:endParaRPr lang="en-GB" altLang="en-US" dirty="0">
              <a:latin typeface="Arial" panose="020B0604020202020204" pitchFamily="34" charset="0"/>
            </a:endParaRPr>
          </a:p>
          <a:p>
            <a:pPr marL="285750" indent="-285750">
              <a:buFont typeface="Arial" panose="020B0604020202020204" pitchFamily="34" charset="0"/>
              <a:buChar char="•"/>
            </a:pPr>
            <a:r>
              <a:rPr lang="en-GB" altLang="en-US" dirty="0">
                <a:latin typeface="Arial" panose="020B0604020202020204" pitchFamily="34" charset="0"/>
              </a:rPr>
              <a:t>It dissects a company’s return on capital employed (ROCE) in order to work out the components that add value to it.</a:t>
            </a:r>
          </a:p>
          <a:p>
            <a:endParaRPr lang="en-GB" altLang="en-US" dirty="0">
              <a:latin typeface="Arial" panose="020B0604020202020204" pitchFamily="34" charset="0"/>
            </a:endParaRPr>
          </a:p>
          <a:p>
            <a:pPr marL="285750" indent="-285750">
              <a:buFont typeface="Arial" panose="020B0604020202020204" pitchFamily="34" charset="0"/>
              <a:buChar char="•"/>
            </a:pPr>
            <a:r>
              <a:rPr lang="en-GB" altLang="en-US" dirty="0">
                <a:latin typeface="Arial" panose="020B0604020202020204" pitchFamily="34" charset="0"/>
              </a:rPr>
              <a:t>It is particularly powerful in tracking changes over time and in comparison with competitor ratios.</a:t>
            </a:r>
          </a:p>
          <a:p>
            <a:pPr marL="285750" indent="-285750"/>
            <a:r>
              <a:rPr lang="en-GB" dirty="0">
                <a:hlinkClick r:id="rId2"/>
              </a:rPr>
              <a:t>https://www.youtube.com/watch?v=ScHXMzQ4Aqo</a:t>
            </a:r>
            <a:endParaRPr lang="en-GB" dirty="0"/>
          </a:p>
          <a:p>
            <a:pPr marL="285750" indent="-285750"/>
            <a:r>
              <a:rPr lang="en-GB" dirty="0"/>
              <a:t>https://www.youtube.com/watch?v=efud1_fP9YU</a:t>
            </a:r>
          </a:p>
          <a:p>
            <a:pPr marL="285750" indent="-285750"/>
            <a:endParaRPr lang="en-GB" dirty="0"/>
          </a:p>
          <a:p>
            <a:pPr marL="285750" indent="-285750"/>
            <a:endParaRPr lang="en-GB" dirty="0"/>
          </a:p>
          <a:p>
            <a:pPr marL="285750" indent="-285750">
              <a:buFont typeface="Arial" panose="020B0604020202020204" pitchFamily="34" charset="0"/>
              <a:buChar char="•"/>
            </a:pPr>
            <a:endParaRPr lang="en-GB" altLang="en-US" dirty="0">
              <a:latin typeface="Arial" panose="020B0604020202020204" pitchFamily="34" charset="0"/>
            </a:endParaRPr>
          </a:p>
          <a:p>
            <a:endParaRPr lang="en-GB" dirty="0"/>
          </a:p>
        </p:txBody>
      </p:sp>
      <p:sp>
        <p:nvSpPr>
          <p:cNvPr id="4" name="Navy Footer Strip" descr="Footer navy">
            <a:extLst>
              <a:ext uri="{FF2B5EF4-FFF2-40B4-BE49-F238E27FC236}">
                <a16:creationId xmlns:a16="http://schemas.microsoft.com/office/drawing/2014/main" id="{B6A1C160-3515-B6EA-1292-BE0CB2F47276}"/>
              </a:ext>
            </a:extLst>
          </p:cNvPr>
          <p:cNvSpPr/>
          <p:nvPr/>
        </p:nvSpPr>
        <p:spPr>
          <a:xfrm>
            <a:off x="0" y="6050915"/>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DFEA025E-6F8F-11E9-5DCE-1069FD16C12E}"/>
              </a:ext>
            </a:extLst>
          </p:cNvPr>
          <p:cNvPicPr>
            <a:picLocks noChangeAspect="1"/>
          </p:cNvPicPr>
          <p:nvPr/>
        </p:nvPicPr>
        <p:blipFill>
          <a:blip r:embed="rId3"/>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DF0805CA-CD12-6500-F5BC-99B9292FA6C9}"/>
              </a:ext>
            </a:extLst>
          </p:cNvPr>
          <p:cNvPicPr>
            <a:picLocks noChangeAspect="1"/>
          </p:cNvPicPr>
          <p:nvPr/>
        </p:nvPicPr>
        <p:blipFill>
          <a:blip r:embed="rId4"/>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1039074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4150C4-29B4-59F6-953A-AD558C5226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872953-44DF-3AA9-9AD1-8952CAB23189}"/>
              </a:ext>
            </a:extLst>
          </p:cNvPr>
          <p:cNvSpPr>
            <a:spLocks noGrp="1"/>
          </p:cNvSpPr>
          <p:nvPr>
            <p:ph type="title"/>
          </p:nvPr>
        </p:nvSpPr>
        <p:spPr/>
        <p:txBody>
          <a:bodyPr/>
          <a:lstStyle/>
          <a:p>
            <a:pPr algn="ctr"/>
            <a:r>
              <a:rPr lang="en-GB" altLang="en-US" dirty="0"/>
              <a:t>Financial analysis</a:t>
            </a:r>
            <a:endParaRPr lang="en-GB" dirty="0"/>
          </a:p>
        </p:txBody>
      </p:sp>
      <p:sp>
        <p:nvSpPr>
          <p:cNvPr id="3" name="Content Placeholder 2">
            <a:extLst>
              <a:ext uri="{FF2B5EF4-FFF2-40B4-BE49-F238E27FC236}">
                <a16:creationId xmlns:a16="http://schemas.microsoft.com/office/drawing/2014/main" id="{480CB1F7-4F10-9595-9D47-2D91575CBEFF}"/>
              </a:ext>
            </a:extLst>
          </p:cNvPr>
          <p:cNvSpPr>
            <a:spLocks noGrp="1"/>
          </p:cNvSpPr>
          <p:nvPr>
            <p:ph idx="1"/>
          </p:nvPr>
        </p:nvSpPr>
        <p:spPr>
          <a:xfrm>
            <a:off x="838200" y="1379609"/>
            <a:ext cx="10515600" cy="4351338"/>
          </a:xfrm>
        </p:spPr>
        <p:txBody>
          <a:bodyPr>
            <a:normAutofit fontScale="92500" lnSpcReduction="10000"/>
          </a:bodyPr>
          <a:lstStyle/>
          <a:p>
            <a:pPr marL="0" indent="0">
              <a:buNone/>
              <a:defRPr/>
            </a:pPr>
            <a:r>
              <a:rPr lang="en-US" dirty="0"/>
              <a:t>There are no absolute standards as to what constitutes good or poor return – it differs between industries and countries and stakeholders.</a:t>
            </a:r>
          </a:p>
          <a:p>
            <a:pPr marL="0" indent="0">
              <a:buNone/>
              <a:defRPr/>
            </a:pPr>
            <a:endParaRPr lang="en-US" dirty="0"/>
          </a:p>
          <a:p>
            <a:pPr marL="0" indent="0">
              <a:buNone/>
              <a:defRPr/>
            </a:pPr>
            <a:r>
              <a:rPr lang="en-US" dirty="0"/>
              <a:t>Other problems include:</a:t>
            </a:r>
          </a:p>
          <a:p>
            <a:pPr marL="0" indent="0">
              <a:buNone/>
              <a:defRPr/>
            </a:pPr>
            <a:endParaRPr lang="en-US" dirty="0"/>
          </a:p>
          <a:p>
            <a:pPr marL="287338" indent="-287338">
              <a:buFont typeface="Arial" charset="0"/>
              <a:buChar char="•"/>
              <a:defRPr/>
            </a:pPr>
            <a:r>
              <a:rPr lang="en-US" b="1" i="1" dirty="0"/>
              <a:t>Uncertainty – </a:t>
            </a:r>
            <a:r>
              <a:rPr lang="en-US" dirty="0"/>
              <a:t>strategy is less certain than investment appraisal for discrete projects.</a:t>
            </a:r>
          </a:p>
          <a:p>
            <a:pPr marL="287338" indent="-287338">
              <a:buFont typeface="Arial" charset="0"/>
              <a:buChar char="•"/>
              <a:defRPr/>
            </a:pPr>
            <a:r>
              <a:rPr lang="en-US" b="1" i="1" dirty="0"/>
              <a:t>Specificity – </a:t>
            </a:r>
            <a:r>
              <a:rPr lang="en-US" dirty="0"/>
              <a:t>hard to identify specific revenues and costs in strategy (e.g. spillover effects</a:t>
            </a:r>
            <a:r>
              <a:rPr lang="en-GB" b="0" i="0" dirty="0">
                <a:solidFill>
                  <a:srgbClr val="202124"/>
                </a:solidFill>
                <a:effectLst/>
                <a:latin typeface="Google Sans"/>
              </a:rPr>
              <a:t>, wars, etc..) </a:t>
            </a:r>
            <a:endParaRPr lang="en-US" dirty="0"/>
          </a:p>
          <a:p>
            <a:pPr marL="287338" indent="-287338">
              <a:buFont typeface="Arial" charset="0"/>
              <a:buChar char="•"/>
              <a:defRPr/>
            </a:pPr>
            <a:r>
              <a:rPr lang="en-US" b="1" i="1" dirty="0"/>
              <a:t>Assumptions – </a:t>
            </a:r>
            <a:r>
              <a:rPr lang="en-US" dirty="0"/>
              <a:t>analysis is only as good</a:t>
            </a:r>
            <a:br>
              <a:rPr lang="en-US" dirty="0"/>
            </a:br>
            <a:r>
              <a:rPr lang="en-US" dirty="0"/>
              <a:t>as the assumptions it is based on.	</a:t>
            </a:r>
            <a:endParaRPr lang="en-GB" dirty="0"/>
          </a:p>
          <a:p>
            <a:endParaRPr lang="en-GB" dirty="0"/>
          </a:p>
        </p:txBody>
      </p:sp>
      <p:sp>
        <p:nvSpPr>
          <p:cNvPr id="4" name="Navy Footer Strip" descr="Footer navy">
            <a:extLst>
              <a:ext uri="{FF2B5EF4-FFF2-40B4-BE49-F238E27FC236}">
                <a16:creationId xmlns:a16="http://schemas.microsoft.com/office/drawing/2014/main" id="{3F2CED7C-A334-2DC6-1696-BAD41AF2926A}"/>
              </a:ext>
            </a:extLst>
          </p:cNvPr>
          <p:cNvSpPr/>
          <p:nvPr/>
        </p:nvSpPr>
        <p:spPr>
          <a:xfrm>
            <a:off x="0" y="6050915"/>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7F9E6FF3-9080-53C5-0751-51633FC9C03E}"/>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DB4FE879-C5E5-D63B-42AE-81C28EF3B2F7}"/>
              </a:ext>
            </a:extLst>
          </p:cNvPr>
          <p:cNvPicPr>
            <a:picLocks noChangeAspect="1"/>
          </p:cNvPicPr>
          <p:nvPr/>
        </p:nvPicPr>
        <p:blipFill>
          <a:blip r:embed="rId3"/>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2774006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551EAC-4633-9E39-486D-1DC494C749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C37559-979B-EA9E-ED72-32706D678B0D}"/>
              </a:ext>
            </a:extLst>
          </p:cNvPr>
          <p:cNvSpPr>
            <a:spLocks noGrp="1"/>
          </p:cNvSpPr>
          <p:nvPr>
            <p:ph type="title"/>
          </p:nvPr>
        </p:nvSpPr>
        <p:spPr/>
        <p:txBody>
          <a:bodyPr/>
          <a:lstStyle/>
          <a:p>
            <a:pPr algn="ctr"/>
            <a:r>
              <a:rPr lang="en-GB" altLang="en-US" dirty="0"/>
              <a:t>Effectiveness (performance) </a:t>
            </a:r>
            <a:endParaRPr lang="en-GB" dirty="0"/>
          </a:p>
        </p:txBody>
      </p:sp>
      <p:sp>
        <p:nvSpPr>
          <p:cNvPr id="3" name="Content Placeholder 2">
            <a:extLst>
              <a:ext uri="{FF2B5EF4-FFF2-40B4-BE49-F238E27FC236}">
                <a16:creationId xmlns:a16="http://schemas.microsoft.com/office/drawing/2014/main" id="{22D4F2B6-19BF-4F7A-A6D8-A9AF7594709B}"/>
              </a:ext>
            </a:extLst>
          </p:cNvPr>
          <p:cNvSpPr>
            <a:spLocks noGrp="1"/>
          </p:cNvSpPr>
          <p:nvPr>
            <p:ph idx="1"/>
          </p:nvPr>
        </p:nvSpPr>
        <p:spPr/>
        <p:txBody>
          <a:bodyPr>
            <a:normAutofit fontScale="62500" lnSpcReduction="20000"/>
          </a:bodyPr>
          <a:lstStyle/>
          <a:p>
            <a:pPr marL="0" indent="0" algn="just">
              <a:lnSpc>
                <a:spcPts val="3400"/>
              </a:lnSpc>
              <a:spcBef>
                <a:spcPts val="900"/>
              </a:spcBef>
              <a:buNone/>
              <a:defRPr/>
            </a:pPr>
            <a:r>
              <a:rPr lang="en-GB" altLang="en-US" b="1" i="1" dirty="0"/>
              <a:t>Effectiveness</a:t>
            </a:r>
            <a:r>
              <a:rPr lang="en-GB" altLang="en-US" sz="2800" i="1" dirty="0"/>
              <a:t> </a:t>
            </a:r>
            <a:r>
              <a:rPr lang="en-GB" altLang="en-US" sz="2800" dirty="0"/>
              <a:t>refers to a broader set of performance criteria reflecting internal operational efficiency or measures relevant to a wider range of stakeholders</a:t>
            </a:r>
          </a:p>
          <a:p>
            <a:pPr marL="0" indent="0" algn="just">
              <a:lnSpc>
                <a:spcPts val="3400"/>
              </a:lnSpc>
              <a:spcBef>
                <a:spcPts val="900"/>
              </a:spcBef>
              <a:buNone/>
              <a:defRPr/>
            </a:pPr>
            <a:endParaRPr lang="en-GB" altLang="en-US" sz="2800" dirty="0"/>
          </a:p>
          <a:p>
            <a:pPr marL="312738" indent="-312738" algn="just">
              <a:lnSpc>
                <a:spcPts val="3400"/>
              </a:lnSpc>
              <a:spcBef>
                <a:spcPts val="900"/>
              </a:spcBef>
              <a:buFont typeface="Arial" charset="0"/>
              <a:buChar char="•"/>
              <a:defRPr/>
            </a:pPr>
            <a:r>
              <a:rPr lang="en-GB" altLang="en-US" sz="2800" dirty="0"/>
              <a:t>A broad measure of effectiveness is provided by the </a:t>
            </a:r>
            <a:r>
              <a:rPr lang="en-GB" altLang="en-US" sz="2800" b="1" i="1" dirty="0"/>
              <a:t>balanced scorecard </a:t>
            </a:r>
            <a:r>
              <a:rPr lang="en-GB" altLang="en-US" sz="2800" dirty="0"/>
              <a:t>which considers four perspectives (i.e. the customer, internal business, innovation and learning and financial perspectives).</a:t>
            </a:r>
          </a:p>
          <a:p>
            <a:pPr marL="0" indent="0" algn="just">
              <a:lnSpc>
                <a:spcPts val="3400"/>
              </a:lnSpc>
              <a:spcBef>
                <a:spcPts val="900"/>
              </a:spcBef>
              <a:buNone/>
              <a:defRPr/>
            </a:pPr>
            <a:endParaRPr lang="en-GB" altLang="en-US" sz="2800" dirty="0"/>
          </a:p>
          <a:p>
            <a:pPr marL="312738" indent="-312738" algn="just">
              <a:lnSpc>
                <a:spcPts val="3400"/>
              </a:lnSpc>
              <a:spcBef>
                <a:spcPts val="900"/>
              </a:spcBef>
              <a:buFont typeface="Arial" charset="0"/>
              <a:buChar char="•"/>
              <a:defRPr/>
            </a:pPr>
            <a:r>
              <a:rPr lang="en-GB" altLang="en-US" sz="2800" dirty="0"/>
              <a:t>The </a:t>
            </a:r>
            <a:r>
              <a:rPr lang="en-GB" altLang="en-US" sz="2800" b="1" i="1" dirty="0"/>
              <a:t>triple bottom line </a:t>
            </a:r>
            <a:r>
              <a:rPr lang="en-GB" altLang="en-US" sz="2800" dirty="0"/>
              <a:t>– has economic, social and environmental measures (this is particularly relevant) </a:t>
            </a:r>
          </a:p>
          <a:p>
            <a:endParaRPr lang="en-GB" dirty="0"/>
          </a:p>
        </p:txBody>
      </p:sp>
      <p:sp>
        <p:nvSpPr>
          <p:cNvPr id="4" name="Navy Footer Strip" descr="Footer navy">
            <a:extLst>
              <a:ext uri="{FF2B5EF4-FFF2-40B4-BE49-F238E27FC236}">
                <a16:creationId xmlns:a16="http://schemas.microsoft.com/office/drawing/2014/main" id="{19E0175A-7A67-198D-CC9A-11853C677355}"/>
              </a:ext>
            </a:extLst>
          </p:cNvPr>
          <p:cNvSpPr/>
          <p:nvPr/>
        </p:nvSpPr>
        <p:spPr>
          <a:xfrm>
            <a:off x="0" y="6050915"/>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6E1930EA-09A4-AC5D-1B5F-4CE12C50ABA3}"/>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87647F0F-ED1E-F27A-65E7-00BB37949D09}"/>
              </a:ext>
            </a:extLst>
          </p:cNvPr>
          <p:cNvPicPr>
            <a:picLocks noChangeAspect="1"/>
          </p:cNvPicPr>
          <p:nvPr/>
        </p:nvPicPr>
        <p:blipFill>
          <a:blip r:embed="rId3"/>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2282725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606E29-AC3B-7D6B-4C4B-82D7407071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54535F-9E1F-B98C-429F-C25A62117E5C}"/>
              </a:ext>
            </a:extLst>
          </p:cNvPr>
          <p:cNvSpPr>
            <a:spLocks noGrp="1"/>
          </p:cNvSpPr>
          <p:nvPr>
            <p:ph type="title"/>
          </p:nvPr>
        </p:nvSpPr>
        <p:spPr/>
        <p:txBody>
          <a:bodyPr/>
          <a:lstStyle/>
          <a:p>
            <a:pPr algn="ctr"/>
            <a:r>
              <a:rPr lang="en-GB" dirty="0"/>
              <a:t>The balanced scorecard</a:t>
            </a:r>
          </a:p>
        </p:txBody>
      </p:sp>
      <p:sp>
        <p:nvSpPr>
          <p:cNvPr id="3" name="Content Placeholder 2">
            <a:extLst>
              <a:ext uri="{FF2B5EF4-FFF2-40B4-BE49-F238E27FC236}">
                <a16:creationId xmlns:a16="http://schemas.microsoft.com/office/drawing/2014/main" id="{3A10BA0D-F519-2FEC-0E8C-7162D1EDD5A4}"/>
              </a:ext>
            </a:extLst>
          </p:cNvPr>
          <p:cNvSpPr>
            <a:spLocks noGrp="1"/>
          </p:cNvSpPr>
          <p:nvPr>
            <p:ph idx="1"/>
          </p:nvPr>
        </p:nvSpPr>
        <p:spPr/>
        <p:txBody>
          <a:bodyPr>
            <a:normAutofit fontScale="70000" lnSpcReduction="20000"/>
          </a:bodyPr>
          <a:lstStyle/>
          <a:p>
            <a:pPr algn="just"/>
            <a:r>
              <a:rPr lang="en-GB" dirty="0"/>
              <a:t>The balanced scorecard considers four perspectives on performance simultaneously in order to prevent the dominance of a single perspective.</a:t>
            </a:r>
          </a:p>
          <a:p>
            <a:pPr marL="0" indent="0" algn="just">
              <a:buNone/>
            </a:pPr>
            <a:endParaRPr lang="en-GB" dirty="0"/>
          </a:p>
          <a:p>
            <a:pPr marL="0" indent="0" algn="just">
              <a:buNone/>
            </a:pPr>
            <a:r>
              <a:rPr lang="en-GB" b="1" dirty="0"/>
              <a:t>It considers </a:t>
            </a:r>
          </a:p>
          <a:p>
            <a:pPr marL="0" indent="0" algn="just">
              <a:lnSpc>
                <a:spcPct val="120000"/>
              </a:lnSpc>
              <a:buNone/>
            </a:pPr>
            <a:r>
              <a:rPr lang="en-GB" b="1" dirty="0"/>
              <a:t>1) Financial perspective, </a:t>
            </a:r>
            <a:r>
              <a:rPr lang="en-GB" dirty="0"/>
              <a:t>which for a for-profit company typically means focusing upon increasing shareholder value. This can be achieved through revenue growth and productivity gains, such as cost reduction and efficiency gains. </a:t>
            </a:r>
          </a:p>
          <a:p>
            <a:pPr marL="0" indent="0" algn="just">
              <a:lnSpc>
                <a:spcPct val="120000"/>
              </a:lnSpc>
              <a:buNone/>
            </a:pPr>
            <a:r>
              <a:rPr lang="en-GB" b="1" dirty="0"/>
              <a:t>2) Customer perspective, </a:t>
            </a:r>
            <a:r>
              <a:rPr lang="en-GB" dirty="0"/>
              <a:t>as this defines how a company differentiates itself from competitors in the market. This can be assessed using measures such as customer satisfaction or product quality.</a:t>
            </a:r>
          </a:p>
          <a:p>
            <a:pPr marL="0" indent="0" algn="just">
              <a:buNone/>
            </a:pPr>
            <a:r>
              <a:rPr lang="en-GB" b="1" dirty="0"/>
              <a:t>3) Internal business perspective, </a:t>
            </a:r>
            <a:r>
              <a:rPr lang="en-GB" dirty="0"/>
              <a:t>focuses upon alignment between organisational processes and financial and customer perspectives. Productivity measures or project management measures are often used. </a:t>
            </a:r>
          </a:p>
          <a:p>
            <a:endParaRPr lang="en-GB" dirty="0"/>
          </a:p>
        </p:txBody>
      </p:sp>
      <p:sp>
        <p:nvSpPr>
          <p:cNvPr id="4" name="Navy Footer Strip" descr="Footer navy">
            <a:extLst>
              <a:ext uri="{FF2B5EF4-FFF2-40B4-BE49-F238E27FC236}">
                <a16:creationId xmlns:a16="http://schemas.microsoft.com/office/drawing/2014/main" id="{4FB347D6-B252-B9AB-58A3-C29F7AEBEC38}"/>
              </a:ext>
            </a:extLst>
          </p:cNvPr>
          <p:cNvSpPr/>
          <p:nvPr/>
        </p:nvSpPr>
        <p:spPr>
          <a:xfrm>
            <a:off x="0" y="6050915"/>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E9D097D2-A4EF-F458-5BC3-5535D7293BF1}"/>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D453BF68-F34C-17E6-82C2-1219498E8736}"/>
              </a:ext>
            </a:extLst>
          </p:cNvPr>
          <p:cNvPicPr>
            <a:picLocks noChangeAspect="1"/>
          </p:cNvPicPr>
          <p:nvPr/>
        </p:nvPicPr>
        <p:blipFill>
          <a:blip r:embed="rId3"/>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574712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B0086C-1C65-6A73-B191-E3B7096CFE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655FCD-81B3-EAE9-39D9-35BBD7660F4D}"/>
              </a:ext>
            </a:extLst>
          </p:cNvPr>
          <p:cNvSpPr>
            <a:spLocks noGrp="1"/>
          </p:cNvSpPr>
          <p:nvPr>
            <p:ph type="title"/>
          </p:nvPr>
        </p:nvSpPr>
        <p:spPr/>
        <p:txBody>
          <a:bodyPr/>
          <a:lstStyle/>
          <a:p>
            <a:pPr algn="ctr"/>
            <a:r>
              <a:rPr lang="en-GB" dirty="0"/>
              <a:t>The balanced scorecard – continued </a:t>
            </a:r>
          </a:p>
        </p:txBody>
      </p:sp>
      <p:sp>
        <p:nvSpPr>
          <p:cNvPr id="3" name="Content Placeholder 2">
            <a:extLst>
              <a:ext uri="{FF2B5EF4-FFF2-40B4-BE49-F238E27FC236}">
                <a16:creationId xmlns:a16="http://schemas.microsoft.com/office/drawing/2014/main" id="{6A00290A-D779-CAD8-EF3F-FFF69E197F10}"/>
              </a:ext>
            </a:extLst>
          </p:cNvPr>
          <p:cNvSpPr>
            <a:spLocks noGrp="1"/>
          </p:cNvSpPr>
          <p:nvPr>
            <p:ph idx="1"/>
          </p:nvPr>
        </p:nvSpPr>
        <p:spPr>
          <a:xfrm>
            <a:off x="838200" y="1825625"/>
            <a:ext cx="6029528" cy="4351338"/>
          </a:xfrm>
        </p:spPr>
        <p:txBody>
          <a:bodyPr>
            <a:normAutofit fontScale="77500" lnSpcReduction="20000"/>
          </a:bodyPr>
          <a:lstStyle/>
          <a:p>
            <a:pPr marL="0" indent="0">
              <a:buNone/>
            </a:pPr>
            <a:r>
              <a:rPr lang="en-GB" dirty="0"/>
              <a:t>4)</a:t>
            </a:r>
            <a:r>
              <a:rPr lang="en-GB" b="1" dirty="0"/>
              <a:t> Innovation and learning perspective - </a:t>
            </a:r>
            <a:r>
              <a:rPr lang="en-GB" dirty="0"/>
              <a:t>assesses the employee capabilities and skills and corporate climate needed to support a strategy. </a:t>
            </a:r>
          </a:p>
          <a:p>
            <a:pPr marL="0" indent="0">
              <a:buNone/>
            </a:pPr>
            <a:endParaRPr lang="en-GB" dirty="0"/>
          </a:p>
          <a:p>
            <a:pPr marL="0" indent="0">
              <a:buNone/>
            </a:pPr>
            <a:r>
              <a:rPr lang="en-GB" dirty="0"/>
              <a:t>Typical measures include new product introductions or employee skills so that human resources and information technology align with the other perspectives. </a:t>
            </a:r>
          </a:p>
          <a:p>
            <a:pPr marL="0" indent="0">
              <a:buNone/>
            </a:pPr>
            <a:endParaRPr lang="en-GB" dirty="0"/>
          </a:p>
          <a:p>
            <a:pPr marL="0" indent="0">
              <a:buNone/>
            </a:pPr>
            <a:r>
              <a:rPr lang="en-GB" sz="2800" dirty="0"/>
              <a:t>The performance measures of each perspective can be cascaded down through the organisation to individual business units to allow overall alignment</a:t>
            </a:r>
          </a:p>
          <a:p>
            <a:pPr marL="0" indent="0">
              <a:buNone/>
            </a:pPr>
            <a:endParaRPr lang="en-GB" dirty="0"/>
          </a:p>
          <a:p>
            <a:endParaRPr lang="en-GB" dirty="0"/>
          </a:p>
        </p:txBody>
      </p:sp>
      <p:sp>
        <p:nvSpPr>
          <p:cNvPr id="4" name="Navy Footer Strip" descr="Footer navy">
            <a:extLst>
              <a:ext uri="{FF2B5EF4-FFF2-40B4-BE49-F238E27FC236}">
                <a16:creationId xmlns:a16="http://schemas.microsoft.com/office/drawing/2014/main" id="{53F9BF97-AEEA-B42A-4C22-4F8201ABE4E9}"/>
              </a:ext>
            </a:extLst>
          </p:cNvPr>
          <p:cNvSpPr/>
          <p:nvPr/>
        </p:nvSpPr>
        <p:spPr>
          <a:xfrm>
            <a:off x="0" y="6050915"/>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3F2CFD9C-E546-36E7-58A7-BDE87D4874EF}"/>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D8127CE0-3214-A8EE-9AB8-A1669547FF3A}"/>
              </a:ext>
            </a:extLst>
          </p:cNvPr>
          <p:cNvPicPr>
            <a:picLocks noChangeAspect="1"/>
          </p:cNvPicPr>
          <p:nvPr/>
        </p:nvPicPr>
        <p:blipFill>
          <a:blip r:embed="rId3"/>
          <a:stretch>
            <a:fillRect/>
          </a:stretch>
        </p:blipFill>
        <p:spPr>
          <a:xfrm>
            <a:off x="534811" y="6217213"/>
            <a:ext cx="1801495" cy="397654"/>
          </a:xfrm>
          <a:prstGeom prst="rect">
            <a:avLst/>
          </a:prstGeom>
        </p:spPr>
      </p:pic>
      <p:graphicFrame>
        <p:nvGraphicFramePr>
          <p:cNvPr id="10" name="Content Placeholder 4">
            <a:extLst>
              <a:ext uri="{FF2B5EF4-FFF2-40B4-BE49-F238E27FC236}">
                <a16:creationId xmlns:a16="http://schemas.microsoft.com/office/drawing/2014/main" id="{F9DC8248-98A8-5366-53E1-DFDE36F993C9}"/>
              </a:ext>
            </a:extLst>
          </p:cNvPr>
          <p:cNvGraphicFramePr>
            <a:graphicFrameLocks/>
          </p:cNvGraphicFramePr>
          <p:nvPr>
            <p:extLst>
              <p:ext uri="{D42A27DB-BD31-4B8C-83A1-F6EECF244321}">
                <p14:modId xmlns:p14="http://schemas.microsoft.com/office/powerpoint/2010/main" val="567393662"/>
              </p:ext>
            </p:extLst>
          </p:nvPr>
        </p:nvGraphicFramePr>
        <p:xfrm>
          <a:off x="6388937" y="1447347"/>
          <a:ext cx="6123878" cy="383919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89505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C32768-436E-0011-EF6B-45F17CE915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408E0C-A51D-4442-34CD-45FDC1ED871C}"/>
              </a:ext>
            </a:extLst>
          </p:cNvPr>
          <p:cNvSpPr>
            <a:spLocks noGrp="1"/>
          </p:cNvSpPr>
          <p:nvPr>
            <p:ph type="title"/>
          </p:nvPr>
        </p:nvSpPr>
        <p:spPr/>
        <p:txBody>
          <a:bodyPr/>
          <a:lstStyle/>
          <a:p>
            <a:pPr algn="ctr"/>
            <a:r>
              <a:rPr lang="en-GB" dirty="0"/>
              <a:t>TBL – Triple Bottom Line </a:t>
            </a:r>
          </a:p>
        </p:txBody>
      </p:sp>
      <p:sp>
        <p:nvSpPr>
          <p:cNvPr id="3" name="Content Placeholder 2">
            <a:extLst>
              <a:ext uri="{FF2B5EF4-FFF2-40B4-BE49-F238E27FC236}">
                <a16:creationId xmlns:a16="http://schemas.microsoft.com/office/drawing/2014/main" id="{2FC47B43-B45E-B189-B5E8-5BD133387BB9}"/>
              </a:ext>
            </a:extLst>
          </p:cNvPr>
          <p:cNvSpPr>
            <a:spLocks noGrp="1"/>
          </p:cNvSpPr>
          <p:nvPr>
            <p:ph idx="1"/>
          </p:nvPr>
        </p:nvSpPr>
        <p:spPr>
          <a:xfrm>
            <a:off x="838200" y="1616428"/>
            <a:ext cx="4482830" cy="4351338"/>
          </a:xfrm>
        </p:spPr>
        <p:txBody>
          <a:bodyPr>
            <a:normAutofit fontScale="62500" lnSpcReduction="20000"/>
          </a:bodyPr>
          <a:lstStyle/>
          <a:p>
            <a:endParaRPr lang="en-GB" sz="2800" dirty="0"/>
          </a:p>
          <a:p>
            <a:r>
              <a:rPr lang="en-GB" sz="2800" dirty="0"/>
              <a:t>Cannibals with forks -</a:t>
            </a:r>
            <a:r>
              <a:rPr lang="en-GB" sz="2800" b="0" i="0" dirty="0">
                <a:solidFill>
                  <a:srgbClr val="222222"/>
                </a:solidFill>
                <a:effectLst/>
              </a:rPr>
              <a:t> Elkington, J. (1998). Partnerships from cannibals with forks: The triple bottom line of 21st‐century business. </a:t>
            </a:r>
            <a:r>
              <a:rPr lang="en-GB" sz="2800" b="0" i="1" dirty="0">
                <a:solidFill>
                  <a:srgbClr val="222222"/>
                </a:solidFill>
                <a:effectLst/>
              </a:rPr>
              <a:t>Environmental quality management</a:t>
            </a:r>
            <a:r>
              <a:rPr lang="en-GB" sz="2800" b="0" i="0" dirty="0">
                <a:solidFill>
                  <a:srgbClr val="222222"/>
                </a:solidFill>
                <a:effectLst/>
              </a:rPr>
              <a:t>, </a:t>
            </a:r>
            <a:r>
              <a:rPr lang="en-GB" sz="2800" b="0" i="1" dirty="0">
                <a:solidFill>
                  <a:srgbClr val="222222"/>
                </a:solidFill>
                <a:effectLst/>
              </a:rPr>
              <a:t>8</a:t>
            </a:r>
            <a:r>
              <a:rPr lang="en-GB" sz="2800" b="0" i="0" dirty="0">
                <a:solidFill>
                  <a:srgbClr val="222222"/>
                </a:solidFill>
                <a:effectLst/>
              </a:rPr>
              <a:t>(1), 37-51</a:t>
            </a:r>
          </a:p>
          <a:p>
            <a:pPr algn="just"/>
            <a:endParaRPr lang="en-GB" sz="2800" dirty="0">
              <a:solidFill>
                <a:srgbClr val="222222"/>
              </a:solidFill>
            </a:endParaRPr>
          </a:p>
          <a:p>
            <a:pPr algn="just"/>
            <a:r>
              <a:rPr lang="en-GB" sz="2800" dirty="0"/>
              <a:t>Broad measure of performance - pays explicit attention to corporate social responsibility and the environment. </a:t>
            </a:r>
          </a:p>
          <a:p>
            <a:pPr marL="0" indent="0" algn="just">
              <a:buNone/>
            </a:pPr>
            <a:endParaRPr lang="en-GB" sz="2800" dirty="0"/>
          </a:p>
          <a:p>
            <a:pPr algn="just"/>
            <a:r>
              <a:rPr lang="en-GB" sz="2800" dirty="0"/>
              <a:t>The 3p’s </a:t>
            </a:r>
          </a:p>
          <a:p>
            <a:pPr marL="0" indent="0" algn="just">
              <a:buNone/>
            </a:pPr>
            <a:endParaRPr lang="en-GB" sz="2800" dirty="0"/>
          </a:p>
          <a:p>
            <a:pPr algn="just"/>
            <a:r>
              <a:rPr lang="en-GB" sz="2800" dirty="0"/>
              <a:t>3BL </a:t>
            </a:r>
          </a:p>
          <a:p>
            <a:pPr marL="0" indent="0" algn="just">
              <a:buNone/>
            </a:pPr>
            <a:endParaRPr lang="en-GB" sz="2800" dirty="0"/>
          </a:p>
          <a:p>
            <a:pPr algn="just"/>
            <a:r>
              <a:rPr lang="en-GB" sz="2800" dirty="0"/>
              <a:t>Corporate social responsibility </a:t>
            </a:r>
          </a:p>
          <a:p>
            <a:endParaRPr lang="en-GB" dirty="0"/>
          </a:p>
        </p:txBody>
      </p:sp>
      <p:sp>
        <p:nvSpPr>
          <p:cNvPr id="4" name="Navy Footer Strip" descr="Footer navy">
            <a:extLst>
              <a:ext uri="{FF2B5EF4-FFF2-40B4-BE49-F238E27FC236}">
                <a16:creationId xmlns:a16="http://schemas.microsoft.com/office/drawing/2014/main" id="{34DE0945-4BD3-164C-FDDB-FE29264B8264}"/>
              </a:ext>
            </a:extLst>
          </p:cNvPr>
          <p:cNvSpPr/>
          <p:nvPr/>
        </p:nvSpPr>
        <p:spPr>
          <a:xfrm>
            <a:off x="0" y="6050915"/>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37AE39F5-DE2F-4CED-A2B3-098BE9FFD65D}"/>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66D0FFFA-2F98-F8D6-8DE0-9F0CCE932483}"/>
              </a:ext>
            </a:extLst>
          </p:cNvPr>
          <p:cNvPicPr>
            <a:picLocks noChangeAspect="1"/>
          </p:cNvPicPr>
          <p:nvPr/>
        </p:nvPicPr>
        <p:blipFill>
          <a:blip r:embed="rId3"/>
          <a:stretch>
            <a:fillRect/>
          </a:stretch>
        </p:blipFill>
        <p:spPr>
          <a:xfrm>
            <a:off x="534811" y="6217213"/>
            <a:ext cx="1801495" cy="397654"/>
          </a:xfrm>
          <a:prstGeom prst="rect">
            <a:avLst/>
          </a:prstGeom>
        </p:spPr>
      </p:pic>
      <p:graphicFrame>
        <p:nvGraphicFramePr>
          <p:cNvPr id="7" name="Diagram 6">
            <a:extLst>
              <a:ext uri="{FF2B5EF4-FFF2-40B4-BE49-F238E27FC236}">
                <a16:creationId xmlns:a16="http://schemas.microsoft.com/office/drawing/2014/main" id="{8571CC46-CA2A-11A4-5A66-10DFF855EB20}"/>
              </a:ext>
            </a:extLst>
          </p:cNvPr>
          <p:cNvGraphicFramePr/>
          <p:nvPr>
            <p:extLst>
              <p:ext uri="{D42A27DB-BD31-4B8C-83A1-F6EECF244321}">
                <p14:modId xmlns:p14="http://schemas.microsoft.com/office/powerpoint/2010/main" val="3663764661"/>
              </p:ext>
            </p:extLst>
          </p:nvPr>
        </p:nvGraphicFramePr>
        <p:xfrm>
          <a:off x="5972783" y="1876886"/>
          <a:ext cx="6034391" cy="400834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TextBox 7">
            <a:extLst>
              <a:ext uri="{FF2B5EF4-FFF2-40B4-BE49-F238E27FC236}">
                <a16:creationId xmlns:a16="http://schemas.microsoft.com/office/drawing/2014/main" id="{B3E5DBBA-316A-D8DA-6657-3327DE472513}"/>
              </a:ext>
            </a:extLst>
          </p:cNvPr>
          <p:cNvSpPr txBox="1"/>
          <p:nvPr/>
        </p:nvSpPr>
        <p:spPr>
          <a:xfrm>
            <a:off x="8112868" y="3670096"/>
            <a:ext cx="2262274" cy="400110"/>
          </a:xfrm>
          <a:prstGeom prst="rect">
            <a:avLst/>
          </a:prstGeom>
          <a:noFill/>
        </p:spPr>
        <p:txBody>
          <a:bodyPr wrap="square" rtlCol="0">
            <a:spAutoFit/>
          </a:bodyPr>
          <a:lstStyle/>
          <a:p>
            <a:r>
              <a:rPr lang="en-GB" sz="2000" b="1" dirty="0"/>
              <a:t>SUSTAINABILITY</a:t>
            </a:r>
          </a:p>
        </p:txBody>
      </p:sp>
    </p:spTree>
    <p:extLst>
      <p:ext uri="{BB962C8B-B14F-4D97-AF65-F5344CB8AC3E}">
        <p14:creationId xmlns:p14="http://schemas.microsoft.com/office/powerpoint/2010/main" val="405596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411D7A-62C6-ACE4-FAF3-2D77DF7B1A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47155C-EB9C-55BA-82AC-30E42C51A061}"/>
              </a:ext>
            </a:extLst>
          </p:cNvPr>
          <p:cNvSpPr>
            <a:spLocks noGrp="1"/>
          </p:cNvSpPr>
          <p:nvPr>
            <p:ph type="title"/>
          </p:nvPr>
        </p:nvSpPr>
        <p:spPr/>
        <p:txBody>
          <a:bodyPr/>
          <a:lstStyle/>
          <a:p>
            <a:pPr algn="ctr"/>
            <a:r>
              <a:rPr lang="en-GB" dirty="0"/>
              <a:t>People, profit, planet </a:t>
            </a:r>
          </a:p>
        </p:txBody>
      </p:sp>
      <p:sp>
        <p:nvSpPr>
          <p:cNvPr id="3" name="Content Placeholder 2">
            <a:extLst>
              <a:ext uri="{FF2B5EF4-FFF2-40B4-BE49-F238E27FC236}">
                <a16:creationId xmlns:a16="http://schemas.microsoft.com/office/drawing/2014/main" id="{65F350B8-5746-3369-62F4-A5CE7B592D9D}"/>
              </a:ext>
            </a:extLst>
          </p:cNvPr>
          <p:cNvSpPr>
            <a:spLocks noGrp="1"/>
          </p:cNvSpPr>
          <p:nvPr>
            <p:ph idx="1"/>
          </p:nvPr>
        </p:nvSpPr>
        <p:spPr/>
        <p:txBody>
          <a:bodyPr/>
          <a:lstStyle/>
          <a:p>
            <a:r>
              <a:rPr lang="en-GB" b="1" dirty="0"/>
              <a:t>(Profit) </a:t>
            </a:r>
            <a:r>
              <a:rPr lang="en-GB" dirty="0"/>
              <a:t>- Economic measures of performance such as sales, profits and share price</a:t>
            </a:r>
          </a:p>
          <a:p>
            <a:pPr marL="0" indent="0">
              <a:buNone/>
            </a:pPr>
            <a:endParaRPr lang="en-GB" dirty="0"/>
          </a:p>
          <a:p>
            <a:r>
              <a:rPr lang="en-GB" b="1" dirty="0"/>
              <a:t>(People) </a:t>
            </a:r>
            <a:r>
              <a:rPr lang="en-GB" dirty="0"/>
              <a:t>- social measures, such as employee training, health and safety and contributions to the local community</a:t>
            </a:r>
          </a:p>
          <a:p>
            <a:pPr marL="0" indent="0">
              <a:buNone/>
            </a:pPr>
            <a:endParaRPr lang="en-GB" dirty="0"/>
          </a:p>
          <a:p>
            <a:r>
              <a:rPr lang="en-GB" b="1" dirty="0"/>
              <a:t>(Planet) </a:t>
            </a:r>
            <a:r>
              <a:rPr lang="en-GB" dirty="0"/>
              <a:t>- environmental measures such as pollution, recycling and wastage targets. </a:t>
            </a:r>
          </a:p>
          <a:p>
            <a:endParaRPr lang="en-GB" dirty="0"/>
          </a:p>
        </p:txBody>
      </p:sp>
      <p:sp>
        <p:nvSpPr>
          <p:cNvPr id="4" name="Navy Footer Strip" descr="Footer navy">
            <a:extLst>
              <a:ext uri="{FF2B5EF4-FFF2-40B4-BE49-F238E27FC236}">
                <a16:creationId xmlns:a16="http://schemas.microsoft.com/office/drawing/2014/main" id="{F4CD21D5-05C4-2F45-3D01-1FF52B178F7F}"/>
              </a:ext>
            </a:extLst>
          </p:cNvPr>
          <p:cNvSpPr/>
          <p:nvPr/>
        </p:nvSpPr>
        <p:spPr>
          <a:xfrm>
            <a:off x="0" y="6050915"/>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A611B121-7A86-ABC4-77CF-E4E30B5B2F2C}"/>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82D2A5DB-6BD5-2359-B5CE-42BFA4677D88}"/>
              </a:ext>
            </a:extLst>
          </p:cNvPr>
          <p:cNvPicPr>
            <a:picLocks noChangeAspect="1"/>
          </p:cNvPicPr>
          <p:nvPr/>
        </p:nvPicPr>
        <p:blipFill>
          <a:blip r:embed="rId3"/>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28198283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D2BD29-1FCC-F227-C95B-E1E5F38C10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BFD1FB-5222-FF26-D568-A23D46C3064A}"/>
              </a:ext>
            </a:extLst>
          </p:cNvPr>
          <p:cNvSpPr>
            <a:spLocks noGrp="1"/>
          </p:cNvSpPr>
          <p:nvPr>
            <p:ph type="title"/>
          </p:nvPr>
        </p:nvSpPr>
        <p:spPr/>
        <p:txBody>
          <a:bodyPr/>
          <a:lstStyle/>
          <a:p>
            <a:pPr algn="ctr"/>
            <a:r>
              <a:rPr lang="en-US" sz="4400" dirty="0"/>
              <a:t>Where People Want to Shop and Work</a:t>
            </a:r>
            <a:br>
              <a:rPr lang="en-US" sz="4400" dirty="0"/>
            </a:br>
            <a:endParaRPr lang="en-GB" dirty="0"/>
          </a:p>
        </p:txBody>
      </p:sp>
      <p:sp>
        <p:nvSpPr>
          <p:cNvPr id="4" name="Navy Footer Strip" descr="Footer navy">
            <a:extLst>
              <a:ext uri="{FF2B5EF4-FFF2-40B4-BE49-F238E27FC236}">
                <a16:creationId xmlns:a16="http://schemas.microsoft.com/office/drawing/2014/main" id="{F8B0E342-BDDD-00D7-8302-AE744E4BFFA2}"/>
              </a:ext>
            </a:extLst>
          </p:cNvPr>
          <p:cNvSpPr/>
          <p:nvPr/>
        </p:nvSpPr>
        <p:spPr>
          <a:xfrm>
            <a:off x="0" y="6050915"/>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EBF81927-F859-2ACC-9CAB-901DC625A3AB}"/>
              </a:ext>
            </a:extLst>
          </p:cNvPr>
          <p:cNvPicPr>
            <a:picLocks noChangeAspect="1"/>
          </p:cNvPicPr>
          <p:nvPr/>
        </p:nvPicPr>
        <p:blipFill>
          <a:blip r:embed="rId3"/>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BFE72768-C856-CA5E-05E1-DD76C0089FE8}"/>
              </a:ext>
            </a:extLst>
          </p:cNvPr>
          <p:cNvPicPr>
            <a:picLocks noChangeAspect="1"/>
          </p:cNvPicPr>
          <p:nvPr/>
        </p:nvPicPr>
        <p:blipFill>
          <a:blip r:embed="rId4"/>
          <a:stretch>
            <a:fillRect/>
          </a:stretch>
        </p:blipFill>
        <p:spPr>
          <a:xfrm>
            <a:off x="534811" y="6217213"/>
            <a:ext cx="1801495" cy="397654"/>
          </a:xfrm>
          <a:prstGeom prst="rect">
            <a:avLst/>
          </a:prstGeom>
        </p:spPr>
      </p:pic>
      <p:pic>
        <p:nvPicPr>
          <p:cNvPr id="7" name="Content Placeholder 6" descr="A horizontal bar graph depicts date for where people want to shop and work. For long description in Notes pane, press F6.">
            <a:extLst>
              <a:ext uri="{FF2B5EF4-FFF2-40B4-BE49-F238E27FC236}">
                <a16:creationId xmlns:a16="http://schemas.microsoft.com/office/drawing/2014/main" id="{EAA64887-99EC-A5EF-24D6-50F7CE1FCA57}"/>
              </a:ext>
            </a:extLst>
          </p:cNvPr>
          <p:cNvPicPr>
            <a:picLocks noGrp="1" noChangeAspect="1"/>
          </p:cNvPicPr>
          <p:nvPr/>
        </p:nvPicPr>
        <p:blipFill>
          <a:blip r:embed="rId5"/>
          <a:stretch>
            <a:fillRect/>
          </a:stretch>
        </p:blipFill>
        <p:spPr>
          <a:xfrm>
            <a:off x="907665" y="1300018"/>
            <a:ext cx="9640752" cy="4063357"/>
          </a:xfrm>
          <a:prstGeom prst="rect">
            <a:avLst/>
          </a:prstGeom>
          <a:noFill/>
          <a:ln>
            <a:noFill/>
          </a:ln>
        </p:spPr>
      </p:pic>
    </p:spTree>
    <p:extLst>
      <p:ext uri="{BB962C8B-B14F-4D97-AF65-F5344CB8AC3E}">
        <p14:creationId xmlns:p14="http://schemas.microsoft.com/office/powerpoint/2010/main" val="3946277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9A700C-3B3A-BBE2-00C8-A885F69787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A9B346-DC98-336D-23D9-559964383A5E}"/>
              </a:ext>
            </a:extLst>
          </p:cNvPr>
          <p:cNvSpPr>
            <a:spLocks noGrp="1"/>
          </p:cNvSpPr>
          <p:nvPr>
            <p:ph type="title"/>
          </p:nvPr>
        </p:nvSpPr>
        <p:spPr/>
        <p:txBody>
          <a:bodyPr>
            <a:normAutofit fontScale="90000"/>
          </a:bodyPr>
          <a:lstStyle/>
          <a:p>
            <a:pPr algn="ctr"/>
            <a:r>
              <a:rPr lang="en-US" sz="4400" dirty="0"/>
              <a:t>People Want Business to Lead on Social Change</a:t>
            </a:r>
            <a:br>
              <a:rPr lang="en-US" sz="4400" dirty="0"/>
            </a:br>
            <a:endParaRPr lang="en-GB" dirty="0"/>
          </a:p>
        </p:txBody>
      </p:sp>
      <p:sp>
        <p:nvSpPr>
          <p:cNvPr id="4" name="Navy Footer Strip" descr="Footer navy">
            <a:extLst>
              <a:ext uri="{FF2B5EF4-FFF2-40B4-BE49-F238E27FC236}">
                <a16:creationId xmlns:a16="http://schemas.microsoft.com/office/drawing/2014/main" id="{418AF55D-99E7-C4C4-499A-430B8E4FE80D}"/>
              </a:ext>
            </a:extLst>
          </p:cNvPr>
          <p:cNvSpPr/>
          <p:nvPr/>
        </p:nvSpPr>
        <p:spPr>
          <a:xfrm>
            <a:off x="0" y="6050915"/>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AF66F209-0032-A614-0203-6CE70E3ED765}"/>
              </a:ext>
            </a:extLst>
          </p:cNvPr>
          <p:cNvPicPr>
            <a:picLocks noChangeAspect="1"/>
          </p:cNvPicPr>
          <p:nvPr/>
        </p:nvPicPr>
        <p:blipFill>
          <a:blip r:embed="rId3"/>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C673CE82-6FA3-4264-92A1-C63ECF2F4D81}"/>
              </a:ext>
            </a:extLst>
          </p:cNvPr>
          <p:cNvPicPr>
            <a:picLocks noChangeAspect="1"/>
          </p:cNvPicPr>
          <p:nvPr/>
        </p:nvPicPr>
        <p:blipFill>
          <a:blip r:embed="rId4"/>
          <a:stretch>
            <a:fillRect/>
          </a:stretch>
        </p:blipFill>
        <p:spPr>
          <a:xfrm>
            <a:off x="534811" y="6217213"/>
            <a:ext cx="1801495" cy="397654"/>
          </a:xfrm>
          <a:prstGeom prst="rect">
            <a:avLst/>
          </a:prstGeom>
        </p:spPr>
      </p:pic>
      <p:pic>
        <p:nvPicPr>
          <p:cNvPr id="7" name="Content Placeholder 6" descr="A horizontal bar graph depicts how people want business to lead on social change. For long description in Notes pane, press F6.">
            <a:extLst>
              <a:ext uri="{FF2B5EF4-FFF2-40B4-BE49-F238E27FC236}">
                <a16:creationId xmlns:a16="http://schemas.microsoft.com/office/drawing/2014/main" id="{6FBB8847-D4AE-CE67-6011-01DD82AF20BC}"/>
              </a:ext>
            </a:extLst>
          </p:cNvPr>
          <p:cNvPicPr>
            <a:picLocks noGrp="1" noChangeAspect="1"/>
          </p:cNvPicPr>
          <p:nvPr/>
        </p:nvPicPr>
        <p:blipFill>
          <a:blip r:embed="rId5"/>
          <a:stretch>
            <a:fillRect/>
          </a:stretch>
        </p:blipFill>
        <p:spPr>
          <a:xfrm>
            <a:off x="1193165" y="1557996"/>
            <a:ext cx="9516988" cy="3938073"/>
          </a:xfrm>
          <a:prstGeom prst="rect">
            <a:avLst/>
          </a:prstGeom>
          <a:noFill/>
          <a:ln>
            <a:noFill/>
          </a:ln>
        </p:spPr>
      </p:pic>
    </p:spTree>
    <p:extLst>
      <p:ext uri="{BB962C8B-B14F-4D97-AF65-F5344CB8AC3E}">
        <p14:creationId xmlns:p14="http://schemas.microsoft.com/office/powerpoint/2010/main" val="39140681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5E9F7B-8662-E13A-77D7-3D4775FDB0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2F6AD1-0CF4-6B81-3FB9-E7F4B58CEE3B}"/>
              </a:ext>
            </a:extLst>
          </p:cNvPr>
          <p:cNvSpPr>
            <a:spLocks noGrp="1"/>
          </p:cNvSpPr>
          <p:nvPr>
            <p:ph type="title"/>
          </p:nvPr>
        </p:nvSpPr>
        <p:spPr/>
        <p:txBody>
          <a:bodyPr/>
          <a:lstStyle/>
          <a:p>
            <a:pPr algn="ctr"/>
            <a:r>
              <a:rPr lang="en-GB" dirty="0"/>
              <a:t>Example – Heineken </a:t>
            </a:r>
          </a:p>
        </p:txBody>
      </p:sp>
      <p:sp>
        <p:nvSpPr>
          <p:cNvPr id="3" name="Content Placeholder 2">
            <a:extLst>
              <a:ext uri="{FF2B5EF4-FFF2-40B4-BE49-F238E27FC236}">
                <a16:creationId xmlns:a16="http://schemas.microsoft.com/office/drawing/2014/main" id="{41960AA5-0ADD-F33F-78A5-6B5C1B09024A}"/>
              </a:ext>
            </a:extLst>
          </p:cNvPr>
          <p:cNvSpPr>
            <a:spLocks noGrp="1"/>
          </p:cNvSpPr>
          <p:nvPr>
            <p:ph idx="1"/>
          </p:nvPr>
        </p:nvSpPr>
        <p:spPr>
          <a:xfrm>
            <a:off x="4698460" y="1825625"/>
            <a:ext cx="6655340" cy="4351338"/>
          </a:xfrm>
        </p:spPr>
        <p:txBody>
          <a:bodyPr>
            <a:normAutofit fontScale="70000" lnSpcReduction="20000"/>
          </a:bodyPr>
          <a:lstStyle/>
          <a:p>
            <a:pPr algn="just"/>
            <a:r>
              <a:rPr lang="en-GB" dirty="0"/>
              <a:t>Most listed companies today publish sustainability reports and Dutch brewer Heineken is a good example</a:t>
            </a:r>
          </a:p>
          <a:p>
            <a:pPr marL="0" indent="0" algn="just">
              <a:buNone/>
            </a:pPr>
            <a:endParaRPr lang="en-GB" dirty="0"/>
          </a:p>
          <a:p>
            <a:pPr algn="just"/>
            <a:r>
              <a:rPr lang="en-GB" dirty="0"/>
              <a:t>Heineken has a high ranking on the Dow Jones sustainability index and lists specific </a:t>
            </a:r>
            <a:r>
              <a:rPr lang="en-GB" b="1" i="1" dirty="0"/>
              <a:t>social metrics </a:t>
            </a:r>
            <a:r>
              <a:rPr lang="en-GB" dirty="0"/>
              <a:t>for employees (reducing accident frequency, training, employee volunteering) </a:t>
            </a:r>
          </a:p>
          <a:p>
            <a:pPr marL="0" indent="0" algn="just">
              <a:buNone/>
            </a:pPr>
            <a:endParaRPr lang="en-GB" b="1" i="1" dirty="0"/>
          </a:p>
          <a:p>
            <a:pPr algn="just"/>
            <a:r>
              <a:rPr lang="en-GB" b="1" i="1" dirty="0"/>
              <a:t>Environmental metrics </a:t>
            </a:r>
            <a:r>
              <a:rPr lang="en-GB" dirty="0"/>
              <a:t>(water usage, CO2 emissions and energy consumption). </a:t>
            </a:r>
          </a:p>
          <a:p>
            <a:pPr marL="0" indent="0" algn="just">
              <a:buNone/>
            </a:pPr>
            <a:endParaRPr lang="en-GB" dirty="0"/>
          </a:p>
          <a:p>
            <a:pPr algn="just"/>
            <a:r>
              <a:rPr lang="en-GB" dirty="0"/>
              <a:t>Both the balanced scorecard and the triple bottom line share a view that overall effectiveness depends not only on economic performance, but on a range of factors that support the long-term prosperity of the organisation.</a:t>
            </a:r>
          </a:p>
          <a:p>
            <a:endParaRPr lang="en-GB" dirty="0"/>
          </a:p>
        </p:txBody>
      </p:sp>
      <p:sp>
        <p:nvSpPr>
          <p:cNvPr id="4" name="Navy Footer Strip" descr="Footer navy">
            <a:extLst>
              <a:ext uri="{FF2B5EF4-FFF2-40B4-BE49-F238E27FC236}">
                <a16:creationId xmlns:a16="http://schemas.microsoft.com/office/drawing/2014/main" id="{5038BD31-B14B-9032-F976-5FE529676C0F}"/>
              </a:ext>
            </a:extLst>
          </p:cNvPr>
          <p:cNvSpPr/>
          <p:nvPr/>
        </p:nvSpPr>
        <p:spPr>
          <a:xfrm>
            <a:off x="0" y="6050915"/>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F5D015CF-CED5-19D7-141D-64FF2ABE39D7}"/>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571F29D0-7A72-DA97-92C6-8213F6F10BD7}"/>
              </a:ext>
            </a:extLst>
          </p:cNvPr>
          <p:cNvPicPr>
            <a:picLocks noChangeAspect="1"/>
          </p:cNvPicPr>
          <p:nvPr/>
        </p:nvPicPr>
        <p:blipFill>
          <a:blip r:embed="rId3"/>
          <a:stretch>
            <a:fillRect/>
          </a:stretch>
        </p:blipFill>
        <p:spPr>
          <a:xfrm>
            <a:off x="534811" y="6217213"/>
            <a:ext cx="1801495" cy="397654"/>
          </a:xfrm>
          <a:prstGeom prst="rect">
            <a:avLst/>
          </a:prstGeom>
        </p:spPr>
      </p:pic>
      <p:pic>
        <p:nvPicPr>
          <p:cNvPr id="7" name="Picture 6">
            <a:extLst>
              <a:ext uri="{FF2B5EF4-FFF2-40B4-BE49-F238E27FC236}">
                <a16:creationId xmlns:a16="http://schemas.microsoft.com/office/drawing/2014/main" id="{D829DF85-E896-72C7-4301-AD7D40BA8F9D}"/>
              </a:ext>
            </a:extLst>
          </p:cNvPr>
          <p:cNvPicPr>
            <a:picLocks noChangeAspect="1"/>
          </p:cNvPicPr>
          <p:nvPr/>
        </p:nvPicPr>
        <p:blipFill>
          <a:blip r:embed="rId4"/>
          <a:stretch>
            <a:fillRect/>
          </a:stretch>
        </p:blipFill>
        <p:spPr>
          <a:xfrm>
            <a:off x="585438" y="1825625"/>
            <a:ext cx="3810000" cy="3810000"/>
          </a:xfrm>
          <a:prstGeom prst="rect">
            <a:avLst/>
          </a:prstGeom>
        </p:spPr>
      </p:pic>
    </p:spTree>
    <p:extLst>
      <p:ext uri="{BB962C8B-B14F-4D97-AF65-F5344CB8AC3E}">
        <p14:creationId xmlns:p14="http://schemas.microsoft.com/office/powerpoint/2010/main" val="2553148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02FC9-7271-4DB6-E3E5-884CB6B44537}"/>
              </a:ext>
            </a:extLst>
          </p:cNvPr>
          <p:cNvSpPr>
            <a:spLocks noGrp="1"/>
          </p:cNvSpPr>
          <p:nvPr>
            <p:ph type="title"/>
          </p:nvPr>
        </p:nvSpPr>
        <p:spPr/>
        <p:txBody>
          <a:bodyPr/>
          <a:lstStyle/>
          <a:p>
            <a:pPr algn="ctr"/>
            <a:r>
              <a:rPr lang="en-GB" b="1" dirty="0"/>
              <a:t>By the end of today you will be able to…</a:t>
            </a:r>
            <a:endParaRPr lang="en-GB" dirty="0"/>
          </a:p>
        </p:txBody>
      </p:sp>
      <p:sp>
        <p:nvSpPr>
          <p:cNvPr id="3" name="Content Placeholder 2">
            <a:extLst>
              <a:ext uri="{FF2B5EF4-FFF2-40B4-BE49-F238E27FC236}">
                <a16:creationId xmlns:a16="http://schemas.microsoft.com/office/drawing/2014/main" id="{96757EC1-0772-CDDE-EBD5-794AFDCBAD92}"/>
              </a:ext>
            </a:extLst>
          </p:cNvPr>
          <p:cNvSpPr>
            <a:spLocks noGrp="1"/>
          </p:cNvSpPr>
          <p:nvPr>
            <p:ph idx="1"/>
          </p:nvPr>
        </p:nvSpPr>
        <p:spPr>
          <a:xfrm>
            <a:off x="838200" y="1690688"/>
            <a:ext cx="10515600" cy="4351338"/>
          </a:xfrm>
        </p:spPr>
        <p:txBody>
          <a:bodyPr>
            <a:normAutofit lnSpcReduction="10000"/>
          </a:bodyPr>
          <a:lstStyle/>
          <a:p>
            <a:r>
              <a:rPr lang="en-GB" dirty="0"/>
              <a:t>Assess how performance can be measured using different techniques.</a:t>
            </a:r>
          </a:p>
          <a:p>
            <a:endParaRPr lang="en-GB" dirty="0"/>
          </a:p>
          <a:p>
            <a:r>
              <a:rPr lang="en-GB" dirty="0"/>
              <a:t>Identify the need for new strategies using gap analysis.</a:t>
            </a:r>
          </a:p>
          <a:p>
            <a:endParaRPr lang="en-GB" dirty="0"/>
          </a:p>
          <a:p>
            <a:r>
              <a:rPr lang="en-GB" dirty="0"/>
              <a:t>Employ SAFE (Suitability, Acceptability, Feasibility and Evaluation) to identify optimal strategic options.</a:t>
            </a:r>
          </a:p>
          <a:p>
            <a:endParaRPr lang="en-GB" dirty="0"/>
          </a:p>
          <a:p>
            <a:r>
              <a:rPr lang="en-GB" dirty="0"/>
              <a:t>Use a range of different techniques for evaluating options on financial and non-financial grounds.</a:t>
            </a:r>
          </a:p>
          <a:p>
            <a:endParaRPr lang="en-GB" dirty="0"/>
          </a:p>
        </p:txBody>
      </p:sp>
      <p:sp>
        <p:nvSpPr>
          <p:cNvPr id="4" name="Navy Footer Strip" descr="Footer navy">
            <a:extLst>
              <a:ext uri="{FF2B5EF4-FFF2-40B4-BE49-F238E27FC236}">
                <a16:creationId xmlns:a16="http://schemas.microsoft.com/office/drawing/2014/main" id="{40327F5C-DF3F-097E-1DE2-C7B9592AEAC4}"/>
              </a:ext>
            </a:extLst>
          </p:cNvPr>
          <p:cNvSpPr/>
          <p:nvPr/>
        </p:nvSpPr>
        <p:spPr>
          <a:xfrm>
            <a:off x="0" y="6050915"/>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756CA6D6-380A-CF96-4A9D-17D4DD39AEED}"/>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29342E0A-8039-974E-9F14-7DDE5781B808}"/>
              </a:ext>
            </a:extLst>
          </p:cNvPr>
          <p:cNvPicPr>
            <a:picLocks noChangeAspect="1"/>
          </p:cNvPicPr>
          <p:nvPr/>
        </p:nvPicPr>
        <p:blipFill>
          <a:blip r:embed="rId3"/>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41600095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762BDC-BA94-D5B6-6D81-E7F2585738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A75ED1-5354-8DC9-ABB2-BDFA96EA7771}"/>
              </a:ext>
            </a:extLst>
          </p:cNvPr>
          <p:cNvSpPr>
            <a:spLocks noGrp="1"/>
          </p:cNvSpPr>
          <p:nvPr>
            <p:ph type="title"/>
          </p:nvPr>
        </p:nvSpPr>
        <p:spPr>
          <a:xfrm>
            <a:off x="838200" y="72753"/>
            <a:ext cx="10515600" cy="1325563"/>
          </a:xfrm>
        </p:spPr>
        <p:txBody>
          <a:bodyPr/>
          <a:lstStyle/>
          <a:p>
            <a:pPr algn="ctr"/>
            <a:r>
              <a:rPr lang="en-US" sz="4400" dirty="0"/>
              <a:t>Linear v</a:t>
            </a:r>
            <a:r>
              <a:rPr lang="en-US" sz="400" dirty="0"/>
              <a:t>ersu</a:t>
            </a:r>
            <a:r>
              <a:rPr lang="en-US" sz="4400" dirty="0"/>
              <a:t>s Circular Economy</a:t>
            </a:r>
            <a:endParaRPr lang="en-GB" dirty="0"/>
          </a:p>
        </p:txBody>
      </p:sp>
      <p:sp>
        <p:nvSpPr>
          <p:cNvPr id="4" name="Navy Footer Strip" descr="Footer navy">
            <a:extLst>
              <a:ext uri="{FF2B5EF4-FFF2-40B4-BE49-F238E27FC236}">
                <a16:creationId xmlns:a16="http://schemas.microsoft.com/office/drawing/2014/main" id="{AA67DE2C-0AE2-E4C1-F739-AAD466BC9C72}"/>
              </a:ext>
            </a:extLst>
          </p:cNvPr>
          <p:cNvSpPr/>
          <p:nvPr/>
        </p:nvSpPr>
        <p:spPr>
          <a:xfrm>
            <a:off x="0" y="6050915"/>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0A0DD599-D5A4-B8F0-2972-76CAF7AF7E7A}"/>
              </a:ext>
            </a:extLst>
          </p:cNvPr>
          <p:cNvPicPr>
            <a:picLocks noChangeAspect="1"/>
          </p:cNvPicPr>
          <p:nvPr/>
        </p:nvPicPr>
        <p:blipFill>
          <a:blip r:embed="rId3"/>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9CFD4A01-D115-9394-3787-4BDE9C8392AD}"/>
              </a:ext>
            </a:extLst>
          </p:cNvPr>
          <p:cNvPicPr>
            <a:picLocks noChangeAspect="1"/>
          </p:cNvPicPr>
          <p:nvPr/>
        </p:nvPicPr>
        <p:blipFill>
          <a:blip r:embed="rId4"/>
          <a:stretch>
            <a:fillRect/>
          </a:stretch>
        </p:blipFill>
        <p:spPr>
          <a:xfrm>
            <a:off x="534811" y="6217213"/>
            <a:ext cx="1801495" cy="397654"/>
          </a:xfrm>
          <a:prstGeom prst="rect">
            <a:avLst/>
          </a:prstGeom>
        </p:spPr>
      </p:pic>
      <p:pic>
        <p:nvPicPr>
          <p:cNvPr id="7" name="Content Placeholder 4" descr="An illustration compares the linear and circular economies. For long description in Notes pane, press F6.">
            <a:extLst>
              <a:ext uri="{FF2B5EF4-FFF2-40B4-BE49-F238E27FC236}">
                <a16:creationId xmlns:a16="http://schemas.microsoft.com/office/drawing/2014/main" id="{184972E7-688A-A1BF-1174-FEB9A53E41A5}"/>
              </a:ext>
            </a:extLst>
          </p:cNvPr>
          <p:cNvPicPr>
            <a:picLocks noChangeAspect="1"/>
          </p:cNvPicPr>
          <p:nvPr/>
        </p:nvPicPr>
        <p:blipFill>
          <a:blip r:embed="rId5"/>
          <a:stretch>
            <a:fillRect/>
          </a:stretch>
        </p:blipFill>
        <p:spPr>
          <a:xfrm>
            <a:off x="2675318" y="993280"/>
            <a:ext cx="6420044" cy="4871439"/>
          </a:xfrm>
          <a:prstGeom prst="rect">
            <a:avLst/>
          </a:prstGeom>
        </p:spPr>
      </p:pic>
    </p:spTree>
    <p:extLst>
      <p:ext uri="{BB962C8B-B14F-4D97-AF65-F5344CB8AC3E}">
        <p14:creationId xmlns:p14="http://schemas.microsoft.com/office/powerpoint/2010/main" val="1053964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E1795A-7E8C-A428-E5B7-505846DF22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C6FF5E-B7FF-9096-3421-483DBD5147AC}"/>
              </a:ext>
            </a:extLst>
          </p:cNvPr>
          <p:cNvSpPr>
            <a:spLocks noGrp="1"/>
          </p:cNvSpPr>
          <p:nvPr>
            <p:ph type="title"/>
          </p:nvPr>
        </p:nvSpPr>
        <p:spPr/>
        <p:txBody>
          <a:bodyPr/>
          <a:lstStyle/>
          <a:p>
            <a:pPr algn="ctr"/>
            <a:r>
              <a:rPr lang="en-GB" altLang="en-US" dirty="0"/>
              <a:t>Performance comparisons</a:t>
            </a:r>
            <a:endParaRPr lang="en-GB" dirty="0"/>
          </a:p>
        </p:txBody>
      </p:sp>
      <p:sp>
        <p:nvSpPr>
          <p:cNvPr id="3" name="Content Placeholder 2">
            <a:extLst>
              <a:ext uri="{FF2B5EF4-FFF2-40B4-BE49-F238E27FC236}">
                <a16:creationId xmlns:a16="http://schemas.microsoft.com/office/drawing/2014/main" id="{DFF2BA24-01A7-22DE-65A2-9750EF5968CA}"/>
              </a:ext>
            </a:extLst>
          </p:cNvPr>
          <p:cNvSpPr>
            <a:spLocks noGrp="1"/>
          </p:cNvSpPr>
          <p:nvPr>
            <p:ph idx="1"/>
          </p:nvPr>
        </p:nvSpPr>
        <p:spPr/>
        <p:txBody>
          <a:bodyPr>
            <a:normAutofit/>
          </a:bodyPr>
          <a:lstStyle/>
          <a:p>
            <a:pPr marL="0" indent="0">
              <a:lnSpc>
                <a:spcPts val="3200"/>
              </a:lnSpc>
              <a:buNone/>
              <a:defRPr/>
            </a:pPr>
            <a:r>
              <a:rPr lang="en-GB" altLang="en-US" dirty="0"/>
              <a:t>Performance is measured in relation to:</a:t>
            </a:r>
          </a:p>
          <a:p>
            <a:pPr marL="320675" indent="-320675">
              <a:lnSpc>
                <a:spcPts val="3200"/>
              </a:lnSpc>
              <a:buFont typeface="Arial" charset="0"/>
              <a:buChar char="•"/>
              <a:defRPr/>
            </a:pPr>
            <a:r>
              <a:rPr lang="en-GB" altLang="en-US" b="1" i="1" dirty="0"/>
              <a:t>Organisational targets. </a:t>
            </a:r>
            <a:r>
              <a:rPr lang="en-GB" altLang="en-US" dirty="0"/>
              <a:t>Management will typically set targets for sales growth or profitability.</a:t>
            </a:r>
          </a:p>
          <a:p>
            <a:pPr marL="320675" indent="-320675">
              <a:lnSpc>
                <a:spcPts val="3200"/>
              </a:lnSpc>
              <a:buFont typeface="Arial" charset="0"/>
              <a:buChar char="•"/>
              <a:defRPr/>
            </a:pPr>
            <a:r>
              <a:rPr lang="en-GB" altLang="en-US" b="1" i="1" dirty="0"/>
              <a:t>Trends over time. </a:t>
            </a:r>
            <a:r>
              <a:rPr lang="en-GB" altLang="en-US" dirty="0"/>
              <a:t>Is performance improving or declining over a significant period of time (but be aware of cycles)?</a:t>
            </a:r>
          </a:p>
          <a:p>
            <a:pPr marL="320675" indent="-320675">
              <a:lnSpc>
                <a:spcPts val="3200"/>
              </a:lnSpc>
              <a:buFont typeface="Arial" charset="0"/>
              <a:buChar char="•"/>
              <a:defRPr/>
            </a:pPr>
            <a:r>
              <a:rPr lang="en-GB" altLang="en-US" b="1" i="1" dirty="0"/>
              <a:t>Comparator organisations. </a:t>
            </a:r>
            <a:r>
              <a:rPr lang="en-GB" altLang="en-US" dirty="0"/>
              <a:t>Typically firms can benchmark themselves against key competitors (but beware of high risk rivals).</a:t>
            </a:r>
          </a:p>
          <a:p>
            <a:endParaRPr lang="en-GB" dirty="0"/>
          </a:p>
        </p:txBody>
      </p:sp>
      <p:sp>
        <p:nvSpPr>
          <p:cNvPr id="4" name="Navy Footer Strip" descr="Footer navy">
            <a:extLst>
              <a:ext uri="{FF2B5EF4-FFF2-40B4-BE49-F238E27FC236}">
                <a16:creationId xmlns:a16="http://schemas.microsoft.com/office/drawing/2014/main" id="{DD3B0429-9359-FDDC-8542-B4F8DFC7E365}"/>
              </a:ext>
            </a:extLst>
          </p:cNvPr>
          <p:cNvSpPr/>
          <p:nvPr/>
        </p:nvSpPr>
        <p:spPr>
          <a:xfrm>
            <a:off x="0" y="6050915"/>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1FE3870E-E4C2-A217-690E-F13340B851A6}"/>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5D25B2AA-9A2B-0445-69B2-DBE8643BEDDE}"/>
              </a:ext>
            </a:extLst>
          </p:cNvPr>
          <p:cNvPicPr>
            <a:picLocks noChangeAspect="1"/>
          </p:cNvPicPr>
          <p:nvPr/>
        </p:nvPicPr>
        <p:blipFill>
          <a:blip r:embed="rId3"/>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13785430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FD08FF-2233-4D9A-3358-46AA5F7B33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D09650-8909-19CD-10A8-9EDBA5B0F062}"/>
              </a:ext>
            </a:extLst>
          </p:cNvPr>
          <p:cNvSpPr>
            <a:spLocks noGrp="1"/>
          </p:cNvSpPr>
          <p:nvPr>
            <p:ph type="title"/>
          </p:nvPr>
        </p:nvSpPr>
        <p:spPr/>
        <p:txBody>
          <a:bodyPr/>
          <a:lstStyle/>
          <a:p>
            <a:pPr algn="ctr"/>
            <a:r>
              <a:rPr lang="en-GB" altLang="en-US" dirty="0"/>
              <a:t>Gap analysis</a:t>
            </a:r>
            <a:endParaRPr lang="en-GB" dirty="0"/>
          </a:p>
        </p:txBody>
      </p:sp>
      <p:sp>
        <p:nvSpPr>
          <p:cNvPr id="3" name="Content Placeholder 2">
            <a:extLst>
              <a:ext uri="{FF2B5EF4-FFF2-40B4-BE49-F238E27FC236}">
                <a16:creationId xmlns:a16="http://schemas.microsoft.com/office/drawing/2014/main" id="{47FAD96E-C774-4FB8-C971-7D2E9CFD800A}"/>
              </a:ext>
            </a:extLst>
          </p:cNvPr>
          <p:cNvSpPr>
            <a:spLocks noGrp="1"/>
          </p:cNvSpPr>
          <p:nvPr>
            <p:ph idx="1"/>
          </p:nvPr>
        </p:nvSpPr>
        <p:spPr/>
        <p:txBody>
          <a:bodyPr/>
          <a:lstStyle/>
          <a:p>
            <a:pPr marL="0" indent="0">
              <a:buNone/>
              <a:defRPr/>
            </a:pPr>
            <a:r>
              <a:rPr lang="en-GB" sz="2800" b="1" i="1" dirty="0"/>
              <a:t>Gap analysis </a:t>
            </a:r>
            <a:r>
              <a:rPr lang="en-GB" sz="2800" dirty="0"/>
              <a:t>compares achieved or projected performance with desired performance.</a:t>
            </a:r>
          </a:p>
          <a:p>
            <a:pPr marL="0" indent="0">
              <a:buNone/>
              <a:defRPr/>
            </a:pPr>
            <a:endParaRPr lang="en-GB" sz="2800" dirty="0"/>
          </a:p>
          <a:p>
            <a:pPr marL="0" indent="0">
              <a:buNone/>
              <a:defRPr/>
            </a:pPr>
            <a:endParaRPr lang="en-GB" sz="1400" dirty="0"/>
          </a:p>
          <a:p>
            <a:pPr marL="320675" indent="-320675">
              <a:defRPr/>
            </a:pPr>
            <a:r>
              <a:rPr lang="en-GB" sz="2800" dirty="0"/>
              <a:t>Helps to identify shortfalls in performance.</a:t>
            </a:r>
          </a:p>
          <a:p>
            <a:pPr marL="0" indent="0">
              <a:buNone/>
              <a:defRPr/>
            </a:pPr>
            <a:endParaRPr lang="en-GB" sz="2800" dirty="0"/>
          </a:p>
          <a:p>
            <a:pPr marL="285750" indent="-285750">
              <a:defRPr/>
            </a:pPr>
            <a:endParaRPr lang="en-GB" sz="300" dirty="0"/>
          </a:p>
          <a:p>
            <a:pPr marL="320675" indent="-320675">
              <a:defRPr/>
            </a:pPr>
            <a:r>
              <a:rPr lang="en-GB" sz="2800" dirty="0"/>
              <a:t>The size of the ‘gap’ provides a guide to the extent to which strategy needs to be changed – a very large gap may suggest transformational change is needed.</a:t>
            </a:r>
          </a:p>
          <a:p>
            <a:endParaRPr lang="en-GB" dirty="0"/>
          </a:p>
        </p:txBody>
      </p:sp>
      <p:sp>
        <p:nvSpPr>
          <p:cNvPr id="4" name="Navy Footer Strip" descr="Footer navy">
            <a:extLst>
              <a:ext uri="{FF2B5EF4-FFF2-40B4-BE49-F238E27FC236}">
                <a16:creationId xmlns:a16="http://schemas.microsoft.com/office/drawing/2014/main" id="{9C6E0361-16DC-354A-003C-4831A36573B9}"/>
              </a:ext>
            </a:extLst>
          </p:cNvPr>
          <p:cNvSpPr/>
          <p:nvPr/>
        </p:nvSpPr>
        <p:spPr>
          <a:xfrm>
            <a:off x="0" y="6050915"/>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26689492-76FE-850A-C272-93AA2B72E339}"/>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C242541E-8B5D-4A88-F86E-6A2837BBCF41}"/>
              </a:ext>
            </a:extLst>
          </p:cNvPr>
          <p:cNvPicPr>
            <a:picLocks noChangeAspect="1"/>
          </p:cNvPicPr>
          <p:nvPr/>
        </p:nvPicPr>
        <p:blipFill>
          <a:blip r:embed="rId3"/>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40638128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6F3298-7361-949B-E8D5-87C6C906AB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5A6BA9-2E51-F430-6F27-B46042B4CA63}"/>
              </a:ext>
            </a:extLst>
          </p:cNvPr>
          <p:cNvSpPr>
            <a:spLocks noGrp="1"/>
          </p:cNvSpPr>
          <p:nvPr>
            <p:ph type="title"/>
          </p:nvPr>
        </p:nvSpPr>
        <p:spPr/>
        <p:txBody>
          <a:bodyPr/>
          <a:lstStyle/>
          <a:p>
            <a:pPr algn="ctr"/>
            <a:r>
              <a:rPr lang="en-GB" altLang="en-US" dirty="0"/>
              <a:t>Gap analysis</a:t>
            </a:r>
            <a:endParaRPr lang="en-GB" dirty="0"/>
          </a:p>
        </p:txBody>
      </p:sp>
      <p:sp>
        <p:nvSpPr>
          <p:cNvPr id="3" name="Content Placeholder 2">
            <a:extLst>
              <a:ext uri="{FF2B5EF4-FFF2-40B4-BE49-F238E27FC236}">
                <a16:creationId xmlns:a16="http://schemas.microsoft.com/office/drawing/2014/main" id="{0DA45E9D-69CC-3D30-9AEA-2C0F14BA29DA}"/>
              </a:ext>
            </a:extLst>
          </p:cNvPr>
          <p:cNvSpPr>
            <a:spLocks noGrp="1"/>
          </p:cNvSpPr>
          <p:nvPr>
            <p:ph idx="1"/>
          </p:nvPr>
        </p:nvSpPr>
        <p:spPr>
          <a:xfrm>
            <a:off x="6605080" y="1496200"/>
            <a:ext cx="5028119" cy="4680763"/>
          </a:xfrm>
        </p:spPr>
        <p:txBody>
          <a:bodyPr>
            <a:normAutofit fontScale="70000" lnSpcReduction="20000"/>
          </a:bodyPr>
          <a:lstStyle/>
          <a:p>
            <a:pPr marL="285750" indent="-285750" algn="just">
              <a:buFont typeface="Arial" panose="020B0604020202020204" pitchFamily="34" charset="0"/>
              <a:buChar char="•"/>
            </a:pPr>
            <a:r>
              <a:rPr lang="en-GB" altLang="en-US" sz="2800" dirty="0"/>
              <a:t>Gap analysis compares actual or projected performance with desired performance.</a:t>
            </a:r>
          </a:p>
          <a:p>
            <a:pPr algn="just"/>
            <a:endParaRPr lang="en-GB" altLang="en-US" sz="2800" dirty="0"/>
          </a:p>
          <a:p>
            <a:pPr marL="285750" indent="-285750" algn="just">
              <a:buFont typeface="Arial" panose="020B0604020202020204" pitchFamily="34" charset="0"/>
              <a:buChar char="•"/>
            </a:pPr>
            <a:r>
              <a:rPr lang="en-GB" altLang="en-US" sz="2800" dirty="0"/>
              <a:t>It is useful for identifying performance shortfalls (‘gaps’) and, when involving projections, can help in anticipating future problems. </a:t>
            </a:r>
          </a:p>
          <a:p>
            <a:pPr algn="just"/>
            <a:endParaRPr lang="en-GB" altLang="en-US" sz="2800" dirty="0"/>
          </a:p>
          <a:p>
            <a:pPr marL="285750" indent="-285750" algn="just">
              <a:buFont typeface="Arial" panose="020B0604020202020204" pitchFamily="34" charset="0"/>
              <a:buChar char="•"/>
            </a:pPr>
            <a:r>
              <a:rPr lang="en-GB" altLang="en-US" sz="2800" dirty="0"/>
              <a:t>The size of the gap provides a guide to the extent to which strategy needs to be changed. </a:t>
            </a:r>
          </a:p>
          <a:p>
            <a:pPr algn="just"/>
            <a:endParaRPr lang="en-GB" altLang="en-US" sz="2800" dirty="0"/>
          </a:p>
          <a:p>
            <a:pPr marL="285750" indent="-285750" algn="just">
              <a:buFont typeface="Arial" panose="020B0604020202020204" pitchFamily="34" charset="0"/>
              <a:buChar char="•"/>
            </a:pPr>
            <a:r>
              <a:rPr lang="en-GB" altLang="en-US" sz="2800" dirty="0"/>
              <a:t>The upper line represents the organisation’s desired performance, perhaps a set of targets or the standard set by competitor organisations. </a:t>
            </a:r>
          </a:p>
          <a:p>
            <a:endParaRPr lang="en-GB" dirty="0"/>
          </a:p>
        </p:txBody>
      </p:sp>
      <p:sp>
        <p:nvSpPr>
          <p:cNvPr id="4" name="Navy Footer Strip" descr="Footer navy">
            <a:extLst>
              <a:ext uri="{FF2B5EF4-FFF2-40B4-BE49-F238E27FC236}">
                <a16:creationId xmlns:a16="http://schemas.microsoft.com/office/drawing/2014/main" id="{171C00F9-0072-F9D9-DF93-CD4EB6074915}"/>
              </a:ext>
            </a:extLst>
          </p:cNvPr>
          <p:cNvSpPr/>
          <p:nvPr/>
        </p:nvSpPr>
        <p:spPr>
          <a:xfrm>
            <a:off x="0" y="6050915"/>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2D598D17-4D5E-639B-24B4-094F53037577}"/>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8DB11916-39E6-ABEB-6C1C-7F9D2B46AB28}"/>
              </a:ext>
            </a:extLst>
          </p:cNvPr>
          <p:cNvPicPr>
            <a:picLocks noChangeAspect="1"/>
          </p:cNvPicPr>
          <p:nvPr/>
        </p:nvPicPr>
        <p:blipFill>
          <a:blip r:embed="rId3"/>
          <a:stretch>
            <a:fillRect/>
          </a:stretch>
        </p:blipFill>
        <p:spPr>
          <a:xfrm>
            <a:off x="534811" y="6217213"/>
            <a:ext cx="1801495" cy="397654"/>
          </a:xfrm>
          <a:prstGeom prst="rect">
            <a:avLst/>
          </a:prstGeom>
        </p:spPr>
      </p:pic>
      <p:pic>
        <p:nvPicPr>
          <p:cNvPr id="7" name="Picture 2">
            <a:extLst>
              <a:ext uri="{FF2B5EF4-FFF2-40B4-BE49-F238E27FC236}">
                <a16:creationId xmlns:a16="http://schemas.microsoft.com/office/drawing/2014/main" id="{B7BD5D10-410C-F3A5-DDAA-3A84F9A3545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71129" y="1370152"/>
            <a:ext cx="5563194" cy="468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652180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BC2033-442E-6A2D-8B0C-70F2D9436F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46CA27-541D-E5F5-48B5-DB28AEF98400}"/>
              </a:ext>
            </a:extLst>
          </p:cNvPr>
          <p:cNvSpPr>
            <a:spLocks noGrp="1"/>
          </p:cNvSpPr>
          <p:nvPr>
            <p:ph type="title"/>
          </p:nvPr>
        </p:nvSpPr>
        <p:spPr>
          <a:xfrm>
            <a:off x="838200" y="-77750"/>
            <a:ext cx="10515600" cy="1325563"/>
          </a:xfrm>
        </p:spPr>
        <p:txBody>
          <a:bodyPr/>
          <a:lstStyle/>
          <a:p>
            <a:pPr algn="ctr"/>
            <a:r>
              <a:rPr lang="en-GB" dirty="0"/>
              <a:t>Gap analysis continued </a:t>
            </a:r>
          </a:p>
        </p:txBody>
      </p:sp>
      <p:sp>
        <p:nvSpPr>
          <p:cNvPr id="3" name="Content Placeholder 2">
            <a:extLst>
              <a:ext uri="{FF2B5EF4-FFF2-40B4-BE49-F238E27FC236}">
                <a16:creationId xmlns:a16="http://schemas.microsoft.com/office/drawing/2014/main" id="{B29F0202-4C57-1047-EB48-87B974EE17DC}"/>
              </a:ext>
            </a:extLst>
          </p:cNvPr>
          <p:cNvSpPr>
            <a:spLocks noGrp="1"/>
          </p:cNvSpPr>
          <p:nvPr>
            <p:ph idx="1"/>
          </p:nvPr>
        </p:nvSpPr>
        <p:spPr>
          <a:xfrm>
            <a:off x="5953328" y="1517515"/>
            <a:ext cx="5400472" cy="4659448"/>
          </a:xfrm>
        </p:spPr>
        <p:txBody>
          <a:bodyPr>
            <a:normAutofit fontScale="77500" lnSpcReduction="20000"/>
          </a:bodyPr>
          <a:lstStyle/>
          <a:p>
            <a:pPr marL="285750" indent="-285750" algn="just">
              <a:buFont typeface="Arial" panose="020B0604020202020204" pitchFamily="34" charset="0"/>
              <a:buChar char="•"/>
            </a:pPr>
            <a:r>
              <a:rPr lang="en-GB" altLang="en-US" dirty="0"/>
              <a:t>The lower line represents both achieved performance and projected performance based on a continuation of the existing strategy into the future (this is necessarily an estimate).</a:t>
            </a:r>
          </a:p>
          <a:p>
            <a:pPr algn="just"/>
            <a:endParaRPr lang="en-GB" altLang="en-US" dirty="0"/>
          </a:p>
          <a:p>
            <a:pPr marL="285750" indent="-285750" algn="just">
              <a:buFont typeface="Arial" panose="020B0604020202020204" pitchFamily="34" charset="0"/>
              <a:buChar char="•"/>
            </a:pPr>
            <a:r>
              <a:rPr lang="en-GB" altLang="en-US" dirty="0"/>
              <a:t>There is already a gap between achieved and desired performance therefore performance is unsatisfactory. The gap is projected to become even bigger on the basis of the existing strategy.</a:t>
            </a:r>
          </a:p>
          <a:p>
            <a:pPr algn="just"/>
            <a:endParaRPr lang="en-GB" altLang="en-US" dirty="0"/>
          </a:p>
          <a:p>
            <a:pPr marL="285750" indent="-285750" algn="just">
              <a:buFont typeface="Arial" panose="020B0604020202020204" pitchFamily="34" charset="0"/>
              <a:buChar char="•"/>
            </a:pPr>
            <a:r>
              <a:rPr lang="en-GB" altLang="en-US" dirty="0"/>
              <a:t>Assuming ongoing commitment to the desired level of performance, the organisation needs to adjust its existing strategy in order to close the gap. </a:t>
            </a:r>
          </a:p>
          <a:p>
            <a:endParaRPr lang="en-GB" dirty="0"/>
          </a:p>
        </p:txBody>
      </p:sp>
      <p:sp>
        <p:nvSpPr>
          <p:cNvPr id="4" name="Navy Footer Strip" descr="Footer navy">
            <a:extLst>
              <a:ext uri="{FF2B5EF4-FFF2-40B4-BE49-F238E27FC236}">
                <a16:creationId xmlns:a16="http://schemas.microsoft.com/office/drawing/2014/main" id="{0923F31F-A4AD-07D4-E883-CF2B27A47D00}"/>
              </a:ext>
            </a:extLst>
          </p:cNvPr>
          <p:cNvSpPr/>
          <p:nvPr/>
        </p:nvSpPr>
        <p:spPr>
          <a:xfrm>
            <a:off x="0" y="6050915"/>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F8C6EFA4-1666-3646-A593-32601F3021D6}"/>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7429CDC5-4090-4B46-C124-F94CBC6E1F50}"/>
              </a:ext>
            </a:extLst>
          </p:cNvPr>
          <p:cNvPicPr>
            <a:picLocks noChangeAspect="1"/>
          </p:cNvPicPr>
          <p:nvPr/>
        </p:nvPicPr>
        <p:blipFill>
          <a:blip r:embed="rId3"/>
          <a:stretch>
            <a:fillRect/>
          </a:stretch>
        </p:blipFill>
        <p:spPr>
          <a:xfrm>
            <a:off x="534811" y="6217213"/>
            <a:ext cx="1801495" cy="397654"/>
          </a:xfrm>
          <a:prstGeom prst="rect">
            <a:avLst/>
          </a:prstGeom>
        </p:spPr>
      </p:pic>
      <p:pic>
        <p:nvPicPr>
          <p:cNvPr id="7" name="Picture 2">
            <a:extLst>
              <a:ext uri="{FF2B5EF4-FFF2-40B4-BE49-F238E27FC236}">
                <a16:creationId xmlns:a16="http://schemas.microsoft.com/office/drawing/2014/main" id="{BBE69F38-D122-EA1E-FF1A-C5DA0999FF0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8942" y="1121765"/>
            <a:ext cx="5534386" cy="492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3753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28DCB3-53A4-1377-356F-8AAE2A311C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0257AA-2FD9-5212-7ABF-7CAC61AD5D12}"/>
              </a:ext>
            </a:extLst>
          </p:cNvPr>
          <p:cNvSpPr>
            <a:spLocks noGrp="1"/>
          </p:cNvSpPr>
          <p:nvPr>
            <p:ph type="title"/>
          </p:nvPr>
        </p:nvSpPr>
        <p:spPr/>
        <p:txBody>
          <a:bodyPr/>
          <a:lstStyle/>
          <a:p>
            <a:pPr algn="ctr"/>
            <a:r>
              <a:rPr lang="en-GB" altLang="en-US" dirty="0"/>
              <a:t>Complexities of performance analysis</a:t>
            </a:r>
            <a:endParaRPr lang="en-GB" dirty="0"/>
          </a:p>
        </p:txBody>
      </p:sp>
      <p:sp>
        <p:nvSpPr>
          <p:cNvPr id="3" name="Content Placeholder 2">
            <a:extLst>
              <a:ext uri="{FF2B5EF4-FFF2-40B4-BE49-F238E27FC236}">
                <a16:creationId xmlns:a16="http://schemas.microsoft.com/office/drawing/2014/main" id="{AB17B609-D90B-2917-63CA-9F43DA587079}"/>
              </a:ext>
            </a:extLst>
          </p:cNvPr>
          <p:cNvSpPr>
            <a:spLocks noGrp="1"/>
          </p:cNvSpPr>
          <p:nvPr>
            <p:ph idx="1"/>
          </p:nvPr>
        </p:nvSpPr>
        <p:spPr>
          <a:xfrm>
            <a:off x="838200" y="1545907"/>
            <a:ext cx="10515600" cy="4351338"/>
          </a:xfrm>
        </p:spPr>
        <p:txBody>
          <a:bodyPr>
            <a:normAutofit lnSpcReduction="10000"/>
          </a:bodyPr>
          <a:lstStyle/>
          <a:p>
            <a:pPr marL="304800" indent="-304800"/>
            <a:r>
              <a:rPr lang="en-GB" altLang="en-US" dirty="0"/>
              <a:t>Performance measures can be </a:t>
            </a:r>
            <a:r>
              <a:rPr lang="en-GB" altLang="en-US" b="1" i="1" dirty="0"/>
              <a:t>contradictory</a:t>
            </a:r>
            <a:r>
              <a:rPr lang="en-GB" altLang="en-US" dirty="0"/>
              <a:t>, for example, sales growth can be achieved by cutting profit margins.</a:t>
            </a:r>
          </a:p>
          <a:p>
            <a:pPr marL="0" indent="0">
              <a:buNone/>
            </a:pPr>
            <a:endParaRPr lang="en-GB" altLang="en-US" dirty="0"/>
          </a:p>
          <a:p>
            <a:pPr marL="304800" indent="-304800"/>
            <a:r>
              <a:rPr lang="en-GB" altLang="en-US" dirty="0"/>
              <a:t>Organisations can </a:t>
            </a:r>
            <a:r>
              <a:rPr lang="en-GB" altLang="en-US" b="1" i="1" dirty="0"/>
              <a:t>manipulate outcomes </a:t>
            </a:r>
            <a:r>
              <a:rPr lang="en-GB" altLang="en-US" dirty="0"/>
              <a:t>in order to meet key performance criteria.</a:t>
            </a:r>
          </a:p>
          <a:p>
            <a:pPr marL="0" indent="0">
              <a:buNone/>
            </a:pPr>
            <a:endParaRPr lang="en-GB" altLang="en-US" dirty="0"/>
          </a:p>
          <a:p>
            <a:pPr marL="304800" indent="-304800"/>
            <a:r>
              <a:rPr lang="en-GB" altLang="en-US" dirty="0"/>
              <a:t>Organisations can legitimately manage performance </a:t>
            </a:r>
            <a:r>
              <a:rPr lang="en-GB" altLang="en-US" b="1" i="1" dirty="0"/>
              <a:t>perceptions and expectations</a:t>
            </a:r>
            <a:r>
              <a:rPr lang="en-GB" altLang="en-US" dirty="0"/>
              <a:t>.</a:t>
            </a:r>
          </a:p>
          <a:p>
            <a:pPr marL="0" indent="0">
              <a:buNone/>
            </a:pPr>
            <a:endParaRPr lang="en-GB" altLang="en-US" dirty="0"/>
          </a:p>
          <a:p>
            <a:pPr marL="304800" indent="-304800"/>
            <a:r>
              <a:rPr lang="en-GB" altLang="en-US" dirty="0"/>
              <a:t>The importance of particular measures can </a:t>
            </a:r>
            <a:r>
              <a:rPr lang="en-GB" altLang="en-US" b="1" i="1" dirty="0"/>
              <a:t>change over time</a:t>
            </a:r>
            <a:r>
              <a:rPr lang="en-GB" altLang="en-US" dirty="0"/>
              <a:t>.</a:t>
            </a:r>
            <a:r>
              <a:rPr lang="en-GB" altLang="en-US" b="1" dirty="0"/>
              <a:t> </a:t>
            </a:r>
          </a:p>
          <a:p>
            <a:endParaRPr lang="en-GB" dirty="0"/>
          </a:p>
        </p:txBody>
      </p:sp>
      <p:sp>
        <p:nvSpPr>
          <p:cNvPr id="4" name="Navy Footer Strip" descr="Footer navy">
            <a:extLst>
              <a:ext uri="{FF2B5EF4-FFF2-40B4-BE49-F238E27FC236}">
                <a16:creationId xmlns:a16="http://schemas.microsoft.com/office/drawing/2014/main" id="{5EC528E7-3783-EF0C-2980-4DAF89FB5C4F}"/>
              </a:ext>
            </a:extLst>
          </p:cNvPr>
          <p:cNvSpPr/>
          <p:nvPr/>
        </p:nvSpPr>
        <p:spPr>
          <a:xfrm>
            <a:off x="0" y="6050915"/>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B382766F-028B-26FA-BB94-9147434455CF}"/>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0B5FAB5F-87FD-641B-01E4-AE1E25B60CD0}"/>
              </a:ext>
            </a:extLst>
          </p:cNvPr>
          <p:cNvPicPr>
            <a:picLocks noChangeAspect="1"/>
          </p:cNvPicPr>
          <p:nvPr/>
        </p:nvPicPr>
        <p:blipFill>
          <a:blip r:embed="rId3"/>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7702524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CD5FB1-0936-389E-8CDF-B9FB4F469C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79BCFA-6A66-1CDF-78A7-412C95F9C82A}"/>
              </a:ext>
            </a:extLst>
          </p:cNvPr>
          <p:cNvSpPr>
            <a:spLocks noGrp="1"/>
          </p:cNvSpPr>
          <p:nvPr>
            <p:ph type="title"/>
          </p:nvPr>
        </p:nvSpPr>
        <p:spPr/>
        <p:txBody>
          <a:bodyPr/>
          <a:lstStyle/>
          <a:p>
            <a:pPr algn="ctr"/>
            <a:r>
              <a:rPr lang="en-GB" dirty="0"/>
              <a:t>Evaluating new initiatives</a:t>
            </a:r>
          </a:p>
        </p:txBody>
      </p:sp>
      <p:sp>
        <p:nvSpPr>
          <p:cNvPr id="3" name="Content Placeholder 2">
            <a:extLst>
              <a:ext uri="{FF2B5EF4-FFF2-40B4-BE49-F238E27FC236}">
                <a16:creationId xmlns:a16="http://schemas.microsoft.com/office/drawing/2014/main" id="{057857F0-D1E3-F39B-FB6D-5F9D2AECF874}"/>
              </a:ext>
            </a:extLst>
          </p:cNvPr>
          <p:cNvSpPr>
            <a:spLocks noGrp="1"/>
          </p:cNvSpPr>
          <p:nvPr>
            <p:ph idx="1"/>
          </p:nvPr>
        </p:nvSpPr>
        <p:spPr/>
        <p:txBody>
          <a:bodyPr/>
          <a:lstStyle/>
          <a:p>
            <a:pPr algn="just"/>
            <a:r>
              <a:rPr lang="en-GB" sz="2800" dirty="0"/>
              <a:t>If you have performed a gap analysis and the strategy is not meeting the desired outcomes, we need to assess and evaluate possible new initiatives to solve the strategy and performance issues. </a:t>
            </a:r>
          </a:p>
          <a:p>
            <a:pPr marL="0" indent="0" algn="just">
              <a:buNone/>
            </a:pPr>
            <a:endParaRPr lang="en-GB" sz="2800" dirty="0"/>
          </a:p>
          <a:p>
            <a:pPr algn="just"/>
            <a:r>
              <a:rPr lang="en-GB" sz="2800" dirty="0"/>
              <a:t>One way of doing this is to use the SAFE criteria  - suitability, acceptability, feasibility and evaluation (</a:t>
            </a:r>
            <a:r>
              <a:rPr lang="en-GB" sz="2800" i="1" dirty="0"/>
              <a:t>note there are several sections to each of these categories</a:t>
            </a:r>
            <a:r>
              <a:rPr lang="en-GB" sz="2800" dirty="0"/>
              <a:t>) </a:t>
            </a:r>
          </a:p>
          <a:p>
            <a:endParaRPr lang="en-GB" dirty="0"/>
          </a:p>
        </p:txBody>
      </p:sp>
      <p:sp>
        <p:nvSpPr>
          <p:cNvPr id="4" name="Navy Footer Strip" descr="Footer navy">
            <a:extLst>
              <a:ext uri="{FF2B5EF4-FFF2-40B4-BE49-F238E27FC236}">
                <a16:creationId xmlns:a16="http://schemas.microsoft.com/office/drawing/2014/main" id="{47AF94D4-7D92-3E93-7271-AFFAF5219042}"/>
              </a:ext>
            </a:extLst>
          </p:cNvPr>
          <p:cNvSpPr/>
          <p:nvPr/>
        </p:nvSpPr>
        <p:spPr>
          <a:xfrm>
            <a:off x="0" y="6050915"/>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2D6AE9D2-D8A2-A5DF-3451-124FF9976909}"/>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5237C49F-A59F-A894-75DF-F016F434DCCE}"/>
              </a:ext>
            </a:extLst>
          </p:cNvPr>
          <p:cNvPicPr>
            <a:picLocks noChangeAspect="1"/>
          </p:cNvPicPr>
          <p:nvPr/>
        </p:nvPicPr>
        <p:blipFill>
          <a:blip r:embed="rId3"/>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5227667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49752C-E73C-D9A2-FB1F-7FCC2A97E0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D39282-9199-6D0C-3D42-17E2B1DA763B}"/>
              </a:ext>
            </a:extLst>
          </p:cNvPr>
          <p:cNvSpPr>
            <a:spLocks noGrp="1"/>
          </p:cNvSpPr>
          <p:nvPr>
            <p:ph type="title"/>
          </p:nvPr>
        </p:nvSpPr>
        <p:spPr/>
        <p:txBody>
          <a:bodyPr/>
          <a:lstStyle/>
          <a:p>
            <a:pPr algn="ctr"/>
            <a:r>
              <a:rPr lang="en-US" altLang="en-US" dirty="0"/>
              <a:t>The SAFE criteria and key questions</a:t>
            </a:r>
            <a:endParaRPr lang="en-GB" dirty="0"/>
          </a:p>
        </p:txBody>
      </p:sp>
      <p:sp>
        <p:nvSpPr>
          <p:cNvPr id="4" name="Navy Footer Strip" descr="Footer navy">
            <a:extLst>
              <a:ext uri="{FF2B5EF4-FFF2-40B4-BE49-F238E27FC236}">
                <a16:creationId xmlns:a16="http://schemas.microsoft.com/office/drawing/2014/main" id="{247CE12F-0318-B1E3-5324-4AF92CEDAAF4}"/>
              </a:ext>
            </a:extLst>
          </p:cNvPr>
          <p:cNvSpPr/>
          <p:nvPr/>
        </p:nvSpPr>
        <p:spPr>
          <a:xfrm>
            <a:off x="0" y="6050915"/>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2E5149C8-5FB2-9701-1A5A-E29E0C7F3070}"/>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668A9BA9-571C-03B6-1BAE-C714B964B989}"/>
              </a:ext>
            </a:extLst>
          </p:cNvPr>
          <p:cNvPicPr>
            <a:picLocks noChangeAspect="1"/>
          </p:cNvPicPr>
          <p:nvPr/>
        </p:nvPicPr>
        <p:blipFill>
          <a:blip r:embed="rId3"/>
          <a:stretch>
            <a:fillRect/>
          </a:stretch>
        </p:blipFill>
        <p:spPr>
          <a:xfrm>
            <a:off x="534811" y="6217213"/>
            <a:ext cx="1801495" cy="397654"/>
          </a:xfrm>
          <a:prstGeom prst="rect">
            <a:avLst/>
          </a:prstGeom>
        </p:spPr>
      </p:pic>
      <p:pic>
        <p:nvPicPr>
          <p:cNvPr id="7" name="Picture 1">
            <a:extLst>
              <a:ext uri="{FF2B5EF4-FFF2-40B4-BE49-F238E27FC236}">
                <a16:creationId xmlns:a16="http://schemas.microsoft.com/office/drawing/2014/main" id="{5CB2C717-67E6-6977-9F32-C2A564ECE8B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17682" y="1708639"/>
            <a:ext cx="10734981" cy="4097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835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40414C-2716-E2EF-02B3-6B13EB2C12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6F2557-9201-ACB9-160D-FA5B56D84E49}"/>
              </a:ext>
            </a:extLst>
          </p:cNvPr>
          <p:cNvSpPr>
            <a:spLocks noGrp="1"/>
          </p:cNvSpPr>
          <p:nvPr>
            <p:ph type="title"/>
          </p:nvPr>
        </p:nvSpPr>
        <p:spPr/>
        <p:txBody>
          <a:bodyPr/>
          <a:lstStyle/>
          <a:p>
            <a:pPr algn="ctr"/>
            <a:r>
              <a:rPr lang="en-GB" altLang="en-US" b="1" dirty="0"/>
              <a:t>SAFE - </a:t>
            </a:r>
            <a:r>
              <a:rPr lang="en-GB" altLang="en-US" sz="4400" b="1" dirty="0">
                <a:latin typeface="+mn-lt"/>
                <a:ea typeface="+mn-ea"/>
                <a:cs typeface="+mn-cs"/>
              </a:rPr>
              <a:t>Strategy suitability </a:t>
            </a:r>
            <a:endParaRPr lang="en-GB" dirty="0"/>
          </a:p>
        </p:txBody>
      </p:sp>
      <p:sp>
        <p:nvSpPr>
          <p:cNvPr id="3" name="Content Placeholder 2">
            <a:extLst>
              <a:ext uri="{FF2B5EF4-FFF2-40B4-BE49-F238E27FC236}">
                <a16:creationId xmlns:a16="http://schemas.microsoft.com/office/drawing/2014/main" id="{85C6E398-C967-AB3F-481B-3B2D8968C89D}"/>
              </a:ext>
            </a:extLst>
          </p:cNvPr>
          <p:cNvSpPr>
            <a:spLocks noGrp="1"/>
          </p:cNvSpPr>
          <p:nvPr>
            <p:ph idx="1"/>
          </p:nvPr>
        </p:nvSpPr>
        <p:spPr/>
        <p:txBody>
          <a:bodyPr/>
          <a:lstStyle/>
          <a:p>
            <a:pPr marL="9525" indent="-9525">
              <a:spcBef>
                <a:spcPts val="700"/>
              </a:spcBef>
              <a:buNone/>
              <a:tabLst>
                <a:tab pos="292100" algn="l"/>
              </a:tabLst>
              <a:defRPr/>
            </a:pPr>
            <a:r>
              <a:rPr lang="en-GB" altLang="en-US" sz="3200" b="1" i="1" dirty="0"/>
              <a:t>Suitability</a:t>
            </a:r>
            <a:r>
              <a:rPr lang="en-GB" altLang="en-US" sz="3200" b="1" dirty="0"/>
              <a:t> </a:t>
            </a:r>
            <a:r>
              <a:rPr lang="en-GB" altLang="en-US" sz="3200" dirty="0"/>
              <a:t>is concerned with assessing which proposed strategies address the key </a:t>
            </a:r>
            <a:r>
              <a:rPr lang="en-GB" altLang="en-US" sz="3200" b="1" i="1" dirty="0"/>
              <a:t>opportunities</a:t>
            </a:r>
            <a:r>
              <a:rPr lang="en-GB" altLang="en-US" sz="3200" b="1" dirty="0"/>
              <a:t> </a:t>
            </a:r>
            <a:r>
              <a:rPr lang="en-GB" altLang="en-US" sz="3200" dirty="0"/>
              <a:t>and </a:t>
            </a:r>
            <a:r>
              <a:rPr lang="en-GB" altLang="en-US" sz="3200" b="1" i="1" dirty="0"/>
              <a:t>threats</a:t>
            </a:r>
            <a:r>
              <a:rPr lang="en-GB" altLang="en-US" sz="3200" dirty="0"/>
              <a:t> an organisation faces. </a:t>
            </a:r>
          </a:p>
          <a:p>
            <a:pPr marL="9525" indent="-9525">
              <a:spcBef>
                <a:spcPts val="700"/>
              </a:spcBef>
              <a:buNone/>
              <a:tabLst>
                <a:tab pos="292100" algn="l"/>
              </a:tabLst>
              <a:defRPr/>
            </a:pPr>
            <a:endParaRPr lang="en-GB" altLang="en-US" sz="1050" dirty="0"/>
          </a:p>
          <a:p>
            <a:pPr marL="9525" indent="-9525">
              <a:spcBef>
                <a:spcPts val="700"/>
              </a:spcBef>
              <a:buNone/>
              <a:tabLst>
                <a:tab pos="292100" algn="l"/>
              </a:tabLst>
              <a:defRPr/>
            </a:pPr>
            <a:r>
              <a:rPr lang="en-GB" altLang="en-US" sz="2800" dirty="0"/>
              <a:t>It is concerned with the overall </a:t>
            </a:r>
            <a:r>
              <a:rPr lang="en-GB" altLang="en-US" sz="2800" b="1" i="1" dirty="0"/>
              <a:t>rationale</a:t>
            </a:r>
            <a:r>
              <a:rPr lang="en-GB" altLang="en-US" sz="2800" i="1" dirty="0"/>
              <a:t> </a:t>
            </a:r>
            <a:r>
              <a:rPr lang="en-GB" altLang="en-US" sz="2800" dirty="0"/>
              <a:t>of the strategy:</a:t>
            </a:r>
          </a:p>
          <a:p>
            <a:pPr marL="9525" indent="-9525">
              <a:spcBef>
                <a:spcPts val="700"/>
              </a:spcBef>
              <a:buNone/>
              <a:tabLst>
                <a:tab pos="292100" algn="l"/>
              </a:tabLst>
              <a:defRPr/>
            </a:pPr>
            <a:endParaRPr lang="en-GB" altLang="en-US" sz="600" dirty="0"/>
          </a:p>
          <a:p>
            <a:pPr marL="320675" indent="-320675">
              <a:spcBef>
                <a:spcPts val="700"/>
              </a:spcBef>
              <a:tabLst>
                <a:tab pos="292100" algn="l"/>
              </a:tabLst>
              <a:defRPr/>
            </a:pPr>
            <a:r>
              <a:rPr lang="en-GB" altLang="en-US" sz="2800" dirty="0"/>
              <a:t>Does it exploit the </a:t>
            </a:r>
            <a:r>
              <a:rPr lang="en-GB" altLang="en-US" sz="2800" b="1" i="1" dirty="0"/>
              <a:t>opportunities</a:t>
            </a:r>
            <a:r>
              <a:rPr lang="en-GB" altLang="en-US" sz="2800" b="1" dirty="0"/>
              <a:t> </a:t>
            </a:r>
            <a:r>
              <a:rPr lang="en-GB" altLang="en-US" sz="2800" dirty="0"/>
              <a:t>in the environment and avoid the </a:t>
            </a:r>
            <a:r>
              <a:rPr lang="en-GB" altLang="en-US" sz="2800" b="1" i="1" dirty="0"/>
              <a:t>threats</a:t>
            </a:r>
            <a:r>
              <a:rPr lang="en-GB" altLang="en-US" sz="2800" b="1" dirty="0"/>
              <a:t>?</a:t>
            </a:r>
          </a:p>
          <a:p>
            <a:pPr marL="301625" indent="-301625">
              <a:spcBef>
                <a:spcPts val="700"/>
              </a:spcBef>
              <a:tabLst>
                <a:tab pos="292100" algn="l"/>
              </a:tabLst>
              <a:defRPr/>
            </a:pPr>
            <a:r>
              <a:rPr lang="en-GB" altLang="en-US" sz="2800" dirty="0"/>
              <a:t>Does it capitalise on the organisation’s </a:t>
            </a:r>
            <a:r>
              <a:rPr lang="en-GB" altLang="en-US" sz="2800" b="1" i="1" dirty="0"/>
              <a:t>strengths </a:t>
            </a:r>
            <a:r>
              <a:rPr lang="en-GB" altLang="en-US" sz="2800" dirty="0"/>
              <a:t>and avoid or remedy the </a:t>
            </a:r>
            <a:r>
              <a:rPr lang="en-GB" altLang="en-US" sz="2800" b="1" i="1" dirty="0"/>
              <a:t>weaknesses</a:t>
            </a:r>
            <a:r>
              <a:rPr lang="en-GB" altLang="en-US" sz="2800" b="1" dirty="0"/>
              <a:t>?</a:t>
            </a:r>
          </a:p>
          <a:p>
            <a:endParaRPr lang="en-GB" dirty="0"/>
          </a:p>
        </p:txBody>
      </p:sp>
      <p:sp>
        <p:nvSpPr>
          <p:cNvPr id="4" name="Navy Footer Strip" descr="Footer navy">
            <a:extLst>
              <a:ext uri="{FF2B5EF4-FFF2-40B4-BE49-F238E27FC236}">
                <a16:creationId xmlns:a16="http://schemas.microsoft.com/office/drawing/2014/main" id="{EC353C0B-2B56-7E5A-A1AF-41995DB3A281}"/>
              </a:ext>
            </a:extLst>
          </p:cNvPr>
          <p:cNvSpPr/>
          <p:nvPr/>
        </p:nvSpPr>
        <p:spPr>
          <a:xfrm>
            <a:off x="0" y="6050915"/>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E9A2C553-7F6D-7019-51C3-9D705C1A6ED2}"/>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0A873C4B-9242-28A4-1D83-CC3F32629D0C}"/>
              </a:ext>
            </a:extLst>
          </p:cNvPr>
          <p:cNvPicPr>
            <a:picLocks noChangeAspect="1"/>
          </p:cNvPicPr>
          <p:nvPr/>
        </p:nvPicPr>
        <p:blipFill>
          <a:blip r:embed="rId3"/>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41005676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D1E078-0F75-B558-B8E1-2F0A6DA92E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142548-3DEB-1597-DC47-CAEF3DEBFD9C}"/>
              </a:ext>
            </a:extLst>
          </p:cNvPr>
          <p:cNvSpPr>
            <a:spLocks noGrp="1"/>
          </p:cNvSpPr>
          <p:nvPr>
            <p:ph type="title"/>
          </p:nvPr>
        </p:nvSpPr>
        <p:spPr/>
        <p:txBody>
          <a:bodyPr/>
          <a:lstStyle/>
          <a:p>
            <a:pPr algn="ctr"/>
            <a:r>
              <a:rPr lang="en-GB" altLang="en-US" sz="4000" b="1" dirty="0">
                <a:latin typeface="+mn-lt"/>
                <a:ea typeface="+mn-ea"/>
                <a:cs typeface="+mn-cs"/>
              </a:rPr>
              <a:t>Suitability</a:t>
            </a:r>
            <a:r>
              <a:rPr lang="en-GB" altLang="en-US" dirty="0"/>
              <a:t>  - Ranking and screening techniques</a:t>
            </a:r>
            <a:endParaRPr lang="en-GB" dirty="0"/>
          </a:p>
        </p:txBody>
      </p:sp>
      <p:sp>
        <p:nvSpPr>
          <p:cNvPr id="3" name="Content Placeholder 2">
            <a:extLst>
              <a:ext uri="{FF2B5EF4-FFF2-40B4-BE49-F238E27FC236}">
                <a16:creationId xmlns:a16="http://schemas.microsoft.com/office/drawing/2014/main" id="{24E8B50F-B784-E13A-2B60-8BAEFACEB6BD}"/>
              </a:ext>
            </a:extLst>
          </p:cNvPr>
          <p:cNvSpPr>
            <a:spLocks noGrp="1"/>
          </p:cNvSpPr>
          <p:nvPr>
            <p:ph idx="1"/>
          </p:nvPr>
        </p:nvSpPr>
        <p:spPr/>
        <p:txBody>
          <a:bodyPr/>
          <a:lstStyle/>
          <a:p>
            <a:pPr marL="457200" indent="-457200">
              <a:buNone/>
              <a:defRPr/>
            </a:pPr>
            <a:r>
              <a:rPr lang="en-GB" altLang="en-US" sz="2800" dirty="0"/>
              <a:t>There are several useful techniques:</a:t>
            </a:r>
          </a:p>
          <a:p>
            <a:pPr marL="287338" indent="-287338">
              <a:buFont typeface="Arial" charset="0"/>
              <a:buChar char="•"/>
              <a:defRPr/>
            </a:pPr>
            <a:r>
              <a:rPr lang="en-GB" altLang="en-US" sz="2800" b="1" i="1" dirty="0"/>
              <a:t>Ranking </a:t>
            </a:r>
          </a:p>
          <a:p>
            <a:pPr marL="287338" indent="-287338">
              <a:buFont typeface="Arial" charset="0"/>
              <a:buChar char="•"/>
              <a:defRPr/>
            </a:pPr>
            <a:r>
              <a:rPr lang="en-GB" altLang="en-US" sz="2800" b="1" i="1" dirty="0"/>
              <a:t>Screening through scenarios. </a:t>
            </a:r>
          </a:p>
          <a:p>
            <a:pPr marL="287338" indent="-287338">
              <a:buFont typeface="Arial" charset="0"/>
              <a:buChar char="•"/>
              <a:defRPr/>
            </a:pPr>
            <a:r>
              <a:rPr lang="en-GB" altLang="en-US" sz="2800" b="1" i="1" dirty="0"/>
              <a:t>Screening for bases of competitive advantage </a:t>
            </a:r>
            <a:r>
              <a:rPr lang="en-GB" altLang="en-US" sz="2800" dirty="0"/>
              <a:t>– using the VRIO criteria.</a:t>
            </a:r>
            <a:endParaRPr lang="en-GB" altLang="en-US" sz="2800" b="1" i="1" dirty="0"/>
          </a:p>
          <a:p>
            <a:pPr marL="287338" indent="-287338">
              <a:buFont typeface="Arial" charset="0"/>
              <a:buChar char="•"/>
              <a:defRPr/>
            </a:pPr>
            <a:r>
              <a:rPr lang="en-GB" altLang="en-US" sz="2800" b="1" i="1" dirty="0"/>
              <a:t>Decision trees</a:t>
            </a:r>
          </a:p>
          <a:p>
            <a:endParaRPr lang="en-GB" dirty="0"/>
          </a:p>
        </p:txBody>
      </p:sp>
      <p:sp>
        <p:nvSpPr>
          <p:cNvPr id="4" name="Navy Footer Strip" descr="Footer navy">
            <a:extLst>
              <a:ext uri="{FF2B5EF4-FFF2-40B4-BE49-F238E27FC236}">
                <a16:creationId xmlns:a16="http://schemas.microsoft.com/office/drawing/2014/main" id="{750D97D0-9CC1-1D93-3A94-8A633D60CC7E}"/>
              </a:ext>
            </a:extLst>
          </p:cNvPr>
          <p:cNvSpPr/>
          <p:nvPr/>
        </p:nvSpPr>
        <p:spPr>
          <a:xfrm>
            <a:off x="0" y="6050915"/>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647B917F-23C2-9106-268E-C5829334C6B9}"/>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A01A512D-9C83-C0F7-A2CE-56166AF54B1F}"/>
              </a:ext>
            </a:extLst>
          </p:cNvPr>
          <p:cNvPicPr>
            <a:picLocks noChangeAspect="1"/>
          </p:cNvPicPr>
          <p:nvPr/>
        </p:nvPicPr>
        <p:blipFill>
          <a:blip r:embed="rId3"/>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1967522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57D5EE-FB7D-B3F2-A66B-772C37C26D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B6DDA1-0543-29F2-DF67-668470623586}"/>
              </a:ext>
            </a:extLst>
          </p:cNvPr>
          <p:cNvSpPr>
            <a:spLocks noGrp="1"/>
          </p:cNvSpPr>
          <p:nvPr>
            <p:ph type="title"/>
          </p:nvPr>
        </p:nvSpPr>
        <p:spPr/>
        <p:txBody>
          <a:bodyPr/>
          <a:lstStyle/>
          <a:p>
            <a:pPr algn="ctr"/>
            <a:r>
              <a:rPr lang="en-GB" dirty="0"/>
              <a:t>Today’s lecture</a:t>
            </a:r>
          </a:p>
        </p:txBody>
      </p:sp>
      <p:sp>
        <p:nvSpPr>
          <p:cNvPr id="3" name="Content Placeholder 2">
            <a:extLst>
              <a:ext uri="{FF2B5EF4-FFF2-40B4-BE49-F238E27FC236}">
                <a16:creationId xmlns:a16="http://schemas.microsoft.com/office/drawing/2014/main" id="{724D65AD-8C0D-A9AF-4D35-092C1F4A30EB}"/>
              </a:ext>
            </a:extLst>
          </p:cNvPr>
          <p:cNvSpPr>
            <a:spLocks noGrp="1"/>
          </p:cNvSpPr>
          <p:nvPr>
            <p:ph idx="1"/>
          </p:nvPr>
        </p:nvSpPr>
        <p:spPr/>
        <p:txBody>
          <a:bodyPr/>
          <a:lstStyle/>
          <a:p>
            <a:pPr algn="just"/>
            <a:r>
              <a:rPr lang="en-GB" dirty="0"/>
              <a:t>Over the last 9 weeks you have addressed lots of different aspects of strategy in a global context including organisational vision and mission, strategy development, competitive advantage and innovation.  </a:t>
            </a:r>
          </a:p>
          <a:p>
            <a:pPr algn="just"/>
            <a:endParaRPr lang="en-GB" dirty="0"/>
          </a:p>
          <a:p>
            <a:pPr algn="just"/>
            <a:r>
              <a:rPr lang="en-GB" dirty="0"/>
              <a:t>In this lecture we are going to look at how we evaluate strategy. When we evaluate something, we assess it. Is it effective, is it working, is there anything that we could improve?</a:t>
            </a:r>
          </a:p>
          <a:p>
            <a:endParaRPr lang="en-GB" dirty="0"/>
          </a:p>
        </p:txBody>
      </p:sp>
      <p:sp>
        <p:nvSpPr>
          <p:cNvPr id="4" name="Navy Footer Strip" descr="Footer navy">
            <a:extLst>
              <a:ext uri="{FF2B5EF4-FFF2-40B4-BE49-F238E27FC236}">
                <a16:creationId xmlns:a16="http://schemas.microsoft.com/office/drawing/2014/main" id="{5DF74932-FA15-A0F3-8B8A-7A95B4F05766}"/>
              </a:ext>
            </a:extLst>
          </p:cNvPr>
          <p:cNvSpPr/>
          <p:nvPr/>
        </p:nvSpPr>
        <p:spPr>
          <a:xfrm>
            <a:off x="0" y="6050915"/>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AD669576-D147-B464-E196-386BCDB2E6C5}"/>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407A67ED-127A-C51A-9E63-D2F085C5203E}"/>
              </a:ext>
            </a:extLst>
          </p:cNvPr>
          <p:cNvPicPr>
            <a:picLocks noChangeAspect="1"/>
          </p:cNvPicPr>
          <p:nvPr/>
        </p:nvPicPr>
        <p:blipFill>
          <a:blip r:embed="rId3"/>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6915321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3764BC-B7C1-1192-6242-01ECB134C2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8667F0-BA5C-434A-CAD6-76D7AA12F643}"/>
              </a:ext>
            </a:extLst>
          </p:cNvPr>
          <p:cNvSpPr>
            <a:spLocks noGrp="1"/>
          </p:cNvSpPr>
          <p:nvPr>
            <p:ph type="title"/>
          </p:nvPr>
        </p:nvSpPr>
        <p:spPr>
          <a:xfrm>
            <a:off x="838200" y="-182844"/>
            <a:ext cx="10515600" cy="1325563"/>
          </a:xfrm>
        </p:spPr>
        <p:txBody>
          <a:bodyPr/>
          <a:lstStyle/>
          <a:p>
            <a:pPr algn="ctr"/>
            <a:r>
              <a:rPr lang="en-GB" dirty="0"/>
              <a:t>Decision tree </a:t>
            </a:r>
          </a:p>
        </p:txBody>
      </p:sp>
      <p:sp>
        <p:nvSpPr>
          <p:cNvPr id="3" name="Content Placeholder 2">
            <a:extLst>
              <a:ext uri="{FF2B5EF4-FFF2-40B4-BE49-F238E27FC236}">
                <a16:creationId xmlns:a16="http://schemas.microsoft.com/office/drawing/2014/main" id="{CFE3AC5C-BA41-88CC-004C-CC975B562C44}"/>
              </a:ext>
            </a:extLst>
          </p:cNvPr>
          <p:cNvSpPr>
            <a:spLocks noGrp="1"/>
          </p:cNvSpPr>
          <p:nvPr>
            <p:ph idx="1"/>
          </p:nvPr>
        </p:nvSpPr>
        <p:spPr>
          <a:xfrm>
            <a:off x="838200" y="1183088"/>
            <a:ext cx="10515600" cy="3953116"/>
          </a:xfrm>
        </p:spPr>
        <p:txBody>
          <a:bodyPr>
            <a:normAutofit fontScale="77500" lnSpcReduction="20000"/>
          </a:bodyPr>
          <a:lstStyle/>
          <a:p>
            <a:r>
              <a:rPr lang="en-GB" dirty="0"/>
              <a:t>Decision trees can be used to assess strategic options against a list of key factors. </a:t>
            </a:r>
          </a:p>
          <a:p>
            <a:pPr marL="0" indent="0">
              <a:buNone/>
            </a:pPr>
            <a:endParaRPr lang="en-GB" dirty="0"/>
          </a:p>
          <a:p>
            <a:r>
              <a:rPr lang="en-GB" dirty="0"/>
              <a:t>In this assessment method options are ‘eliminated’ and preferred options emerge by progressively introducing requirements that must be met (such as growth, investment or diversity). </a:t>
            </a:r>
          </a:p>
          <a:p>
            <a:endParaRPr lang="en-GB" dirty="0"/>
          </a:p>
          <a:p>
            <a:r>
              <a:rPr lang="en-GB" dirty="0"/>
              <a:t>The end point of the decision tree is a number of development opportunities. The elimination process is achieved by identifying a few key elements or criteria that possible strategies need to achieve. </a:t>
            </a:r>
          </a:p>
          <a:p>
            <a:endParaRPr lang="en-GB" dirty="0"/>
          </a:p>
          <a:p>
            <a:r>
              <a:rPr lang="en-GB" dirty="0"/>
              <a:t>But the yes/no actions may at times neglect so highlight additional options that may be viable – not always as simple as answering yes or no. </a:t>
            </a:r>
          </a:p>
          <a:p>
            <a:endParaRPr lang="en-GB" dirty="0"/>
          </a:p>
        </p:txBody>
      </p:sp>
      <p:sp>
        <p:nvSpPr>
          <p:cNvPr id="4" name="Navy Footer Strip" descr="Footer navy">
            <a:extLst>
              <a:ext uri="{FF2B5EF4-FFF2-40B4-BE49-F238E27FC236}">
                <a16:creationId xmlns:a16="http://schemas.microsoft.com/office/drawing/2014/main" id="{BBDC0F8D-AD4B-52D7-ACC0-A2E08DB53F73}"/>
              </a:ext>
            </a:extLst>
          </p:cNvPr>
          <p:cNvSpPr/>
          <p:nvPr/>
        </p:nvSpPr>
        <p:spPr>
          <a:xfrm>
            <a:off x="0" y="6050915"/>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3677E695-AE4F-0402-9A17-02D596BBA5E7}"/>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67DA305E-BEB2-899A-0842-A1F5D59FBA90}"/>
              </a:ext>
            </a:extLst>
          </p:cNvPr>
          <p:cNvPicPr>
            <a:picLocks noChangeAspect="1"/>
          </p:cNvPicPr>
          <p:nvPr/>
        </p:nvPicPr>
        <p:blipFill>
          <a:blip r:embed="rId3"/>
          <a:stretch>
            <a:fillRect/>
          </a:stretch>
        </p:blipFill>
        <p:spPr>
          <a:xfrm>
            <a:off x="534811" y="6217213"/>
            <a:ext cx="1801495" cy="397654"/>
          </a:xfrm>
          <a:prstGeom prst="rect">
            <a:avLst/>
          </a:prstGeom>
        </p:spPr>
      </p:pic>
      <p:sp>
        <p:nvSpPr>
          <p:cNvPr id="7" name="TextBox 6">
            <a:extLst>
              <a:ext uri="{FF2B5EF4-FFF2-40B4-BE49-F238E27FC236}">
                <a16:creationId xmlns:a16="http://schemas.microsoft.com/office/drawing/2014/main" id="{AE8F4F5C-BA26-DDB3-DD5A-EC6C3114656F}"/>
              </a:ext>
            </a:extLst>
          </p:cNvPr>
          <p:cNvSpPr txBox="1"/>
          <p:nvPr/>
        </p:nvSpPr>
        <p:spPr>
          <a:xfrm>
            <a:off x="1595336" y="5363376"/>
            <a:ext cx="6575898" cy="369332"/>
          </a:xfrm>
          <a:prstGeom prst="rect">
            <a:avLst/>
          </a:prstGeom>
          <a:noFill/>
        </p:spPr>
        <p:txBody>
          <a:bodyPr wrap="square" rtlCol="0">
            <a:spAutoFit/>
          </a:bodyPr>
          <a:lstStyle/>
          <a:p>
            <a:r>
              <a:rPr lang="en-GB" dirty="0"/>
              <a:t>https://www.youtube.com/watch?v=LG0uXzUc7MY</a:t>
            </a:r>
          </a:p>
        </p:txBody>
      </p:sp>
    </p:spTree>
    <p:extLst>
      <p:ext uri="{BB962C8B-B14F-4D97-AF65-F5344CB8AC3E}">
        <p14:creationId xmlns:p14="http://schemas.microsoft.com/office/powerpoint/2010/main" val="11000299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E0B96C-DFC1-79F5-1A22-43CB3A2FC2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662824-433B-8F6E-528D-C2D0939741F2}"/>
              </a:ext>
            </a:extLst>
          </p:cNvPr>
          <p:cNvSpPr>
            <a:spLocks noGrp="1"/>
          </p:cNvSpPr>
          <p:nvPr>
            <p:ph type="title"/>
          </p:nvPr>
        </p:nvSpPr>
        <p:spPr>
          <a:xfrm>
            <a:off x="838200" y="144303"/>
            <a:ext cx="10515600" cy="1325563"/>
          </a:xfrm>
        </p:spPr>
        <p:txBody>
          <a:bodyPr/>
          <a:lstStyle/>
          <a:p>
            <a:pPr algn="ctr"/>
            <a:r>
              <a:rPr lang="en-IN" altLang="en-US" dirty="0"/>
              <a:t>A strategic decision tree for a law firm</a:t>
            </a:r>
            <a:endParaRPr lang="en-GB" dirty="0"/>
          </a:p>
        </p:txBody>
      </p:sp>
      <p:sp>
        <p:nvSpPr>
          <p:cNvPr id="4" name="Navy Footer Strip" descr="Footer navy">
            <a:extLst>
              <a:ext uri="{FF2B5EF4-FFF2-40B4-BE49-F238E27FC236}">
                <a16:creationId xmlns:a16="http://schemas.microsoft.com/office/drawing/2014/main" id="{DB727000-8F9D-ACA7-02A9-D0B23771B434}"/>
              </a:ext>
            </a:extLst>
          </p:cNvPr>
          <p:cNvSpPr/>
          <p:nvPr/>
        </p:nvSpPr>
        <p:spPr>
          <a:xfrm>
            <a:off x="0" y="6050915"/>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807DB423-C242-266B-C246-99F8A6480F40}"/>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FEF6011C-32FF-70AC-1086-5710542922A6}"/>
              </a:ext>
            </a:extLst>
          </p:cNvPr>
          <p:cNvPicPr>
            <a:picLocks noChangeAspect="1"/>
          </p:cNvPicPr>
          <p:nvPr/>
        </p:nvPicPr>
        <p:blipFill>
          <a:blip r:embed="rId3"/>
          <a:stretch>
            <a:fillRect/>
          </a:stretch>
        </p:blipFill>
        <p:spPr>
          <a:xfrm>
            <a:off x="534811" y="6217213"/>
            <a:ext cx="1801495" cy="397654"/>
          </a:xfrm>
          <a:prstGeom prst="rect">
            <a:avLst/>
          </a:prstGeom>
        </p:spPr>
      </p:pic>
      <p:pic>
        <p:nvPicPr>
          <p:cNvPr id="7" name="Picture 1">
            <a:extLst>
              <a:ext uri="{FF2B5EF4-FFF2-40B4-BE49-F238E27FC236}">
                <a16:creationId xmlns:a16="http://schemas.microsoft.com/office/drawing/2014/main" id="{2E7AEBDF-462E-6162-785E-7A977541F66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35558" y="1295221"/>
            <a:ext cx="8371490" cy="4755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806885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52D2E0-87E8-C29C-C3DC-D85987E839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8D5E57-7861-D8E6-F98B-CFC0185CD4C5}"/>
              </a:ext>
            </a:extLst>
          </p:cNvPr>
          <p:cNvSpPr>
            <a:spLocks noGrp="1"/>
          </p:cNvSpPr>
          <p:nvPr>
            <p:ph type="title"/>
          </p:nvPr>
        </p:nvSpPr>
        <p:spPr/>
        <p:txBody>
          <a:bodyPr/>
          <a:lstStyle/>
          <a:p>
            <a:pPr algn="ctr"/>
            <a:r>
              <a:rPr lang="en-GB" altLang="en-US" b="1" dirty="0"/>
              <a:t>SAFE - A</a:t>
            </a:r>
            <a:r>
              <a:rPr lang="en-GB" altLang="en-US" dirty="0"/>
              <a:t>cceptability</a:t>
            </a:r>
            <a:endParaRPr lang="en-GB" dirty="0"/>
          </a:p>
        </p:txBody>
      </p:sp>
      <p:sp>
        <p:nvSpPr>
          <p:cNvPr id="3" name="Content Placeholder 2">
            <a:extLst>
              <a:ext uri="{FF2B5EF4-FFF2-40B4-BE49-F238E27FC236}">
                <a16:creationId xmlns:a16="http://schemas.microsoft.com/office/drawing/2014/main" id="{D2F9ABD2-A27D-08E8-D3F5-F6BEB51FBC19}"/>
              </a:ext>
            </a:extLst>
          </p:cNvPr>
          <p:cNvSpPr>
            <a:spLocks noGrp="1"/>
          </p:cNvSpPr>
          <p:nvPr>
            <p:ph idx="1"/>
          </p:nvPr>
        </p:nvSpPr>
        <p:spPr/>
        <p:txBody>
          <a:bodyPr/>
          <a:lstStyle/>
          <a:p>
            <a:pPr marL="0" indent="0">
              <a:buNone/>
              <a:defRPr/>
            </a:pPr>
            <a:r>
              <a:rPr lang="en-GB" sz="2800" b="1" i="1" dirty="0"/>
              <a:t>Acceptability</a:t>
            </a:r>
            <a:r>
              <a:rPr lang="en-GB" sz="2800" b="1" dirty="0"/>
              <a:t> </a:t>
            </a:r>
            <a:r>
              <a:rPr lang="en-GB" sz="2800" dirty="0"/>
              <a:t>is concerned with whether the expected performance outcomes of a proposed strategy meet the expectations of stakeholders.</a:t>
            </a:r>
            <a:br>
              <a:rPr lang="en-GB" sz="2800" dirty="0"/>
            </a:br>
            <a:endParaRPr lang="en-GB" sz="1000" dirty="0"/>
          </a:p>
          <a:p>
            <a:pPr marL="0" indent="0">
              <a:buNone/>
              <a:defRPr/>
            </a:pPr>
            <a:r>
              <a:rPr lang="en-GB" sz="2400" dirty="0"/>
              <a:t>There are three important aspects to acceptability (the 3 ‘R’s)</a:t>
            </a:r>
          </a:p>
          <a:p>
            <a:pPr marL="268288" indent="-268288">
              <a:defRPr/>
            </a:pPr>
            <a:r>
              <a:rPr lang="en-GB" sz="2800" b="1" i="1" dirty="0"/>
              <a:t>Return</a:t>
            </a:r>
          </a:p>
          <a:p>
            <a:pPr marL="268288" indent="-268288">
              <a:defRPr/>
            </a:pPr>
            <a:r>
              <a:rPr lang="en-GB" sz="2800" b="1" i="1" dirty="0"/>
              <a:t>Risk</a:t>
            </a:r>
          </a:p>
          <a:p>
            <a:pPr marL="268288" indent="-268288">
              <a:defRPr/>
            </a:pPr>
            <a:r>
              <a:rPr lang="en-GB" sz="2800" b="1" i="1" dirty="0"/>
              <a:t>Stakeholder</a:t>
            </a:r>
            <a:r>
              <a:rPr lang="en-GB" sz="2800" dirty="0"/>
              <a:t> </a:t>
            </a:r>
            <a:r>
              <a:rPr lang="en-GB" sz="2800" b="1" i="1" dirty="0"/>
              <a:t>reactions</a:t>
            </a:r>
          </a:p>
        </p:txBody>
      </p:sp>
      <p:sp>
        <p:nvSpPr>
          <p:cNvPr id="4" name="Navy Footer Strip" descr="Footer navy">
            <a:extLst>
              <a:ext uri="{FF2B5EF4-FFF2-40B4-BE49-F238E27FC236}">
                <a16:creationId xmlns:a16="http://schemas.microsoft.com/office/drawing/2014/main" id="{3F5D39FF-271B-4D03-7000-788B900E927F}"/>
              </a:ext>
            </a:extLst>
          </p:cNvPr>
          <p:cNvSpPr/>
          <p:nvPr/>
        </p:nvSpPr>
        <p:spPr>
          <a:xfrm>
            <a:off x="0" y="6050915"/>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4EE7F698-634C-F313-687D-BA6EECBF6839}"/>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D14ECC0F-86A1-C347-EACE-AF69B14728EA}"/>
              </a:ext>
            </a:extLst>
          </p:cNvPr>
          <p:cNvPicPr>
            <a:picLocks noChangeAspect="1"/>
          </p:cNvPicPr>
          <p:nvPr/>
        </p:nvPicPr>
        <p:blipFill>
          <a:blip r:embed="rId3"/>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34378240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6D9974-B184-66C7-3CFF-54007A8EAB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12C375-6863-9413-5C74-6B7C457166E3}"/>
              </a:ext>
            </a:extLst>
          </p:cNvPr>
          <p:cNvSpPr>
            <a:spLocks noGrp="1"/>
          </p:cNvSpPr>
          <p:nvPr>
            <p:ph type="title"/>
          </p:nvPr>
        </p:nvSpPr>
        <p:spPr/>
        <p:txBody>
          <a:bodyPr/>
          <a:lstStyle/>
          <a:p>
            <a:pPr algn="ctr"/>
            <a:r>
              <a:rPr lang="en-GB" altLang="en-US" dirty="0"/>
              <a:t>The three R’s - </a:t>
            </a:r>
            <a:r>
              <a:rPr lang="en-GB" altLang="en-US" b="1" dirty="0"/>
              <a:t>Return</a:t>
            </a:r>
            <a:endParaRPr lang="en-GB" dirty="0"/>
          </a:p>
        </p:txBody>
      </p:sp>
      <p:sp>
        <p:nvSpPr>
          <p:cNvPr id="3" name="Content Placeholder 2">
            <a:extLst>
              <a:ext uri="{FF2B5EF4-FFF2-40B4-BE49-F238E27FC236}">
                <a16:creationId xmlns:a16="http://schemas.microsoft.com/office/drawing/2014/main" id="{1E13D409-69A5-9AE9-B125-2BA7E5FE422B}"/>
              </a:ext>
            </a:extLst>
          </p:cNvPr>
          <p:cNvSpPr>
            <a:spLocks noGrp="1"/>
          </p:cNvSpPr>
          <p:nvPr>
            <p:ph idx="1"/>
          </p:nvPr>
        </p:nvSpPr>
        <p:spPr/>
        <p:txBody>
          <a:bodyPr/>
          <a:lstStyle/>
          <a:p>
            <a:pPr marL="0" indent="0" defTabSz="658813">
              <a:spcBef>
                <a:spcPts val="500"/>
              </a:spcBef>
              <a:buNone/>
              <a:defRPr/>
            </a:pPr>
            <a:r>
              <a:rPr lang="en-GB" sz="2800" dirty="0"/>
              <a:t>These</a:t>
            </a:r>
            <a:r>
              <a:rPr lang="en-GB" sz="2800" b="1" dirty="0"/>
              <a:t> </a:t>
            </a:r>
            <a:r>
              <a:rPr lang="en-GB" sz="2800" dirty="0"/>
              <a:t>are a measure of the financial effectiveness of a strategy.</a:t>
            </a:r>
          </a:p>
          <a:p>
            <a:pPr marL="282575" indent="-282575" defTabSz="658813">
              <a:spcBef>
                <a:spcPts val="500"/>
              </a:spcBef>
              <a:buNone/>
              <a:defRPr/>
            </a:pPr>
            <a:endParaRPr lang="en-GB" sz="1000" dirty="0"/>
          </a:p>
          <a:p>
            <a:pPr marL="282575" indent="-282575" defTabSz="658813">
              <a:spcBef>
                <a:spcPts val="500"/>
              </a:spcBef>
              <a:buNone/>
              <a:defRPr/>
            </a:pPr>
            <a:r>
              <a:rPr lang="en-GB" sz="2800" dirty="0"/>
              <a:t>Different approaches to assessing return:</a:t>
            </a:r>
          </a:p>
          <a:p>
            <a:pPr defTabSz="658813">
              <a:spcBef>
                <a:spcPts val="500"/>
              </a:spcBef>
              <a:defRPr/>
            </a:pPr>
            <a:r>
              <a:rPr lang="en-GB" sz="2800" b="1" i="1" dirty="0"/>
              <a:t>Financial analysis</a:t>
            </a:r>
            <a:r>
              <a:rPr lang="en-GB" sz="2800" dirty="0"/>
              <a:t>.</a:t>
            </a:r>
          </a:p>
          <a:p>
            <a:pPr defTabSz="658813">
              <a:spcBef>
                <a:spcPts val="500"/>
              </a:spcBef>
              <a:defRPr/>
            </a:pPr>
            <a:r>
              <a:rPr lang="en-GB" sz="2800" b="1" i="1" dirty="0"/>
              <a:t>Shareholder value analysis </a:t>
            </a:r>
          </a:p>
          <a:p>
            <a:pPr defTabSz="658813">
              <a:spcBef>
                <a:spcPts val="500"/>
              </a:spcBef>
              <a:defRPr/>
            </a:pPr>
            <a:r>
              <a:rPr lang="en-GB" sz="2800" b="1" i="1" dirty="0"/>
              <a:t>Cost–benefit analysis </a:t>
            </a:r>
          </a:p>
          <a:p>
            <a:pPr defTabSz="658813">
              <a:spcBef>
                <a:spcPts val="500"/>
              </a:spcBef>
              <a:defRPr/>
            </a:pPr>
            <a:r>
              <a:rPr lang="en-GB" sz="2800" b="1" i="1" dirty="0"/>
              <a:t>Real options</a:t>
            </a:r>
            <a:endParaRPr lang="en-GB" sz="2800" i="1" dirty="0"/>
          </a:p>
        </p:txBody>
      </p:sp>
      <p:sp>
        <p:nvSpPr>
          <p:cNvPr id="4" name="Navy Footer Strip" descr="Footer navy">
            <a:extLst>
              <a:ext uri="{FF2B5EF4-FFF2-40B4-BE49-F238E27FC236}">
                <a16:creationId xmlns:a16="http://schemas.microsoft.com/office/drawing/2014/main" id="{C1A6B574-6FB6-4AFC-15FD-2A9B0EAD6A3A}"/>
              </a:ext>
            </a:extLst>
          </p:cNvPr>
          <p:cNvSpPr/>
          <p:nvPr/>
        </p:nvSpPr>
        <p:spPr>
          <a:xfrm>
            <a:off x="0" y="6050915"/>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F90B9AAC-8575-BD1B-BB6F-96D87A643544}"/>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41D9D61C-AAEB-37A8-803D-3C3C4A441EBB}"/>
              </a:ext>
            </a:extLst>
          </p:cNvPr>
          <p:cNvPicPr>
            <a:picLocks noChangeAspect="1"/>
          </p:cNvPicPr>
          <p:nvPr/>
        </p:nvPicPr>
        <p:blipFill>
          <a:blip r:embed="rId3"/>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24590470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2C7C48-9D62-DF90-D5B9-0DCD77D499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AD2F38-FF8D-B442-B3C3-C1820C62E51E}"/>
              </a:ext>
            </a:extLst>
          </p:cNvPr>
          <p:cNvSpPr>
            <a:spLocks noGrp="1"/>
          </p:cNvSpPr>
          <p:nvPr>
            <p:ph type="title"/>
          </p:nvPr>
        </p:nvSpPr>
        <p:spPr/>
        <p:txBody>
          <a:bodyPr/>
          <a:lstStyle/>
          <a:p>
            <a:pPr algn="ctr"/>
            <a:r>
              <a:rPr lang="en-GB" altLang="en-US" dirty="0"/>
              <a:t>Applying ‘returns’ to different sectors</a:t>
            </a:r>
            <a:endParaRPr lang="en-GB" dirty="0"/>
          </a:p>
        </p:txBody>
      </p:sp>
      <p:sp>
        <p:nvSpPr>
          <p:cNvPr id="3" name="Content Placeholder 2">
            <a:extLst>
              <a:ext uri="{FF2B5EF4-FFF2-40B4-BE49-F238E27FC236}">
                <a16:creationId xmlns:a16="http://schemas.microsoft.com/office/drawing/2014/main" id="{FF0ADC37-7C82-97A4-AA4E-75B6D91F69D9}"/>
              </a:ext>
            </a:extLst>
          </p:cNvPr>
          <p:cNvSpPr>
            <a:spLocks noGrp="1"/>
          </p:cNvSpPr>
          <p:nvPr>
            <p:ph idx="1"/>
          </p:nvPr>
        </p:nvSpPr>
        <p:spPr/>
        <p:txBody>
          <a:bodyPr>
            <a:normAutofit lnSpcReduction="10000"/>
          </a:bodyPr>
          <a:lstStyle/>
          <a:p>
            <a:pPr algn="just"/>
            <a:r>
              <a:rPr lang="en-GB" dirty="0"/>
              <a:t>It is sensible to use more than one approach in assessing the acceptability of a strategy. </a:t>
            </a:r>
          </a:p>
          <a:p>
            <a:pPr marL="0" indent="0" algn="just">
              <a:buNone/>
            </a:pPr>
            <a:endParaRPr lang="en-GB" dirty="0"/>
          </a:p>
          <a:p>
            <a:pPr algn="just"/>
            <a:r>
              <a:rPr lang="en-GB" dirty="0"/>
              <a:t>Returns – are measures of the financial profitability and effectiveness of a strategy. In the private sector, investors and shareholders expect a financial return on their investment.</a:t>
            </a:r>
          </a:p>
          <a:p>
            <a:pPr marL="0" indent="0" algn="just">
              <a:buNone/>
            </a:pPr>
            <a:endParaRPr lang="en-GB" dirty="0"/>
          </a:p>
          <a:p>
            <a:pPr algn="just"/>
            <a:r>
              <a:rPr lang="en-GB" dirty="0"/>
              <a:t>In the public sector, funders (typically government departments) are likely to measure returns in terms of the ‘value for money’ of services delivered. </a:t>
            </a:r>
          </a:p>
          <a:p>
            <a:endParaRPr lang="en-GB" dirty="0"/>
          </a:p>
        </p:txBody>
      </p:sp>
      <p:sp>
        <p:nvSpPr>
          <p:cNvPr id="4" name="Navy Footer Strip" descr="Footer navy">
            <a:extLst>
              <a:ext uri="{FF2B5EF4-FFF2-40B4-BE49-F238E27FC236}">
                <a16:creationId xmlns:a16="http://schemas.microsoft.com/office/drawing/2014/main" id="{62B69AAF-7378-A859-82C1-1C4BA41C338A}"/>
              </a:ext>
            </a:extLst>
          </p:cNvPr>
          <p:cNvSpPr/>
          <p:nvPr/>
        </p:nvSpPr>
        <p:spPr>
          <a:xfrm>
            <a:off x="0" y="6050915"/>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AA32B081-106B-AA50-A5EA-D50957EA2148}"/>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8046D53B-5EA1-E3D8-C8C9-AAF0BBB71C82}"/>
              </a:ext>
            </a:extLst>
          </p:cNvPr>
          <p:cNvPicPr>
            <a:picLocks noChangeAspect="1"/>
          </p:cNvPicPr>
          <p:nvPr/>
        </p:nvPicPr>
        <p:blipFill>
          <a:blip r:embed="rId3"/>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26859256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B7A7A4-9B7D-4614-F320-3123B989538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044F11-5D82-F786-7CA8-EBAE723DA860}"/>
              </a:ext>
            </a:extLst>
          </p:cNvPr>
          <p:cNvSpPr>
            <a:spLocks noGrp="1"/>
          </p:cNvSpPr>
          <p:nvPr>
            <p:ph idx="1"/>
          </p:nvPr>
        </p:nvSpPr>
        <p:spPr>
          <a:xfrm>
            <a:off x="838200" y="330740"/>
            <a:ext cx="10515600" cy="5846223"/>
          </a:xfrm>
        </p:spPr>
        <p:txBody>
          <a:bodyPr>
            <a:normAutofit/>
          </a:bodyPr>
          <a:lstStyle/>
          <a:p>
            <a:pPr algn="just"/>
            <a:r>
              <a:rPr lang="en-GB" dirty="0"/>
              <a:t>Attention often focuses on financial metrics of efficiency but measuring return for not-for-profits is notoriously difficult as there is great diversity in the sector in terms of multiple, often conflicting, </a:t>
            </a:r>
            <a:r>
              <a:rPr lang="en-GB" altLang="en-US" dirty="0"/>
              <a:t>stakeholder interests. </a:t>
            </a:r>
          </a:p>
          <a:p>
            <a:pPr marL="0" indent="0" algn="just">
              <a:buNone/>
            </a:pPr>
            <a:endParaRPr lang="en-GB" altLang="en-US" dirty="0"/>
          </a:p>
          <a:p>
            <a:pPr algn="just"/>
            <a:r>
              <a:rPr lang="en-GB" altLang="en-US" dirty="0"/>
              <a:t>However,  three types of performance metric can be used that include success in mobilising resources, staff effectiveness and progress in fulfilling mission. </a:t>
            </a:r>
          </a:p>
          <a:p>
            <a:pPr algn="just"/>
            <a:endParaRPr lang="en-GB" altLang="en-US" dirty="0"/>
          </a:p>
          <a:p>
            <a:pPr algn="just"/>
            <a:r>
              <a:rPr lang="en-GB" altLang="en-US" dirty="0"/>
              <a:t>Measures of return are a common way of assessing proposed new ventures or major projects within businesses. An assessment of the financial effectiveness of any specific strategy should be a key criterion of acceptability.</a:t>
            </a:r>
          </a:p>
          <a:p>
            <a:endParaRPr lang="en-GB" dirty="0"/>
          </a:p>
        </p:txBody>
      </p:sp>
      <p:sp>
        <p:nvSpPr>
          <p:cNvPr id="4" name="Navy Footer Strip" descr="Footer navy">
            <a:extLst>
              <a:ext uri="{FF2B5EF4-FFF2-40B4-BE49-F238E27FC236}">
                <a16:creationId xmlns:a16="http://schemas.microsoft.com/office/drawing/2014/main" id="{2BCE0C7A-8376-E622-019B-1C26B81B7B55}"/>
              </a:ext>
            </a:extLst>
          </p:cNvPr>
          <p:cNvSpPr/>
          <p:nvPr/>
        </p:nvSpPr>
        <p:spPr>
          <a:xfrm>
            <a:off x="0" y="6050915"/>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F074F6C1-8472-6633-406C-9633F83532F3}"/>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E851C751-9910-591F-65F4-74CCDAE27DD1}"/>
              </a:ext>
            </a:extLst>
          </p:cNvPr>
          <p:cNvPicPr>
            <a:picLocks noChangeAspect="1"/>
          </p:cNvPicPr>
          <p:nvPr/>
        </p:nvPicPr>
        <p:blipFill>
          <a:blip r:embed="rId3"/>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39424746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DA02CB-358D-33A2-8428-B727E6C07C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70234E-F76B-BD9F-5CA0-2BD285DBC555}"/>
              </a:ext>
            </a:extLst>
          </p:cNvPr>
          <p:cNvSpPr>
            <a:spLocks noGrp="1"/>
          </p:cNvSpPr>
          <p:nvPr>
            <p:ph type="title"/>
          </p:nvPr>
        </p:nvSpPr>
        <p:spPr/>
        <p:txBody>
          <a:bodyPr/>
          <a:lstStyle/>
          <a:p>
            <a:pPr algn="ctr"/>
            <a:r>
              <a:rPr lang="en-GB" altLang="en-US" dirty="0"/>
              <a:t>The three R’s - Risk</a:t>
            </a:r>
            <a:endParaRPr lang="en-GB" dirty="0"/>
          </a:p>
        </p:txBody>
      </p:sp>
      <p:sp>
        <p:nvSpPr>
          <p:cNvPr id="3" name="Content Placeholder 2">
            <a:extLst>
              <a:ext uri="{FF2B5EF4-FFF2-40B4-BE49-F238E27FC236}">
                <a16:creationId xmlns:a16="http://schemas.microsoft.com/office/drawing/2014/main" id="{B5B0A8EE-814F-D33F-ED52-6768187E8553}"/>
              </a:ext>
            </a:extLst>
          </p:cNvPr>
          <p:cNvSpPr>
            <a:spLocks noGrp="1"/>
          </p:cNvSpPr>
          <p:nvPr>
            <p:ph idx="1"/>
          </p:nvPr>
        </p:nvSpPr>
        <p:spPr/>
        <p:txBody>
          <a:bodyPr/>
          <a:lstStyle/>
          <a:p>
            <a:pPr marL="17463" indent="-17463">
              <a:buNone/>
              <a:defRPr/>
            </a:pPr>
            <a:r>
              <a:rPr lang="en-GB" sz="2800" b="1" i="1" dirty="0"/>
              <a:t>	</a:t>
            </a:r>
            <a:r>
              <a:rPr lang="en-GB" b="1" i="1" dirty="0"/>
              <a:t>Risk</a:t>
            </a:r>
            <a:r>
              <a:rPr lang="en-GB" sz="2800" b="1" dirty="0"/>
              <a:t> </a:t>
            </a:r>
            <a:r>
              <a:rPr lang="en-GB" sz="2800" dirty="0"/>
              <a:t>concerns the extent to which strategic outcomes are unpredictable, especially with regard to negative outcomes.</a:t>
            </a:r>
          </a:p>
          <a:p>
            <a:pPr>
              <a:buNone/>
              <a:defRPr/>
            </a:pPr>
            <a:endParaRPr lang="en-GB" sz="900" dirty="0"/>
          </a:p>
          <a:p>
            <a:pPr>
              <a:buNone/>
              <a:defRPr/>
            </a:pPr>
            <a:r>
              <a:rPr lang="en-GB" sz="2800" dirty="0"/>
              <a:t>Risk can be assessed using:</a:t>
            </a:r>
          </a:p>
          <a:p>
            <a:pPr>
              <a:defRPr/>
            </a:pPr>
            <a:r>
              <a:rPr lang="en-GB" sz="2800" b="1" i="1" dirty="0"/>
              <a:t>Sensitivity analysis </a:t>
            </a:r>
          </a:p>
          <a:p>
            <a:pPr>
              <a:defRPr/>
            </a:pPr>
            <a:r>
              <a:rPr lang="en-GB" sz="2800" b="1" i="1" dirty="0"/>
              <a:t>Financial risk </a:t>
            </a:r>
            <a:r>
              <a:rPr lang="en-GB" dirty="0"/>
              <a:t>–</a:t>
            </a:r>
            <a:r>
              <a:rPr lang="en-GB" b="1" i="1" dirty="0"/>
              <a:t> </a:t>
            </a:r>
            <a:r>
              <a:rPr lang="en-IN" dirty="0"/>
              <a:t>use ratios, for example, gearing and liquidity.</a:t>
            </a:r>
          </a:p>
          <a:p>
            <a:pPr>
              <a:defRPr/>
            </a:pPr>
            <a:r>
              <a:rPr lang="en-GB" sz="2800" b="1" i="1" dirty="0"/>
              <a:t>Break-even analysis</a:t>
            </a:r>
            <a:r>
              <a:rPr lang="en-GB" dirty="0"/>
              <a:t>.</a:t>
            </a:r>
            <a:endParaRPr lang="en-GB" i="1" dirty="0"/>
          </a:p>
          <a:p>
            <a:endParaRPr lang="en-GB" dirty="0"/>
          </a:p>
        </p:txBody>
      </p:sp>
      <p:sp>
        <p:nvSpPr>
          <p:cNvPr id="4" name="Navy Footer Strip" descr="Footer navy">
            <a:extLst>
              <a:ext uri="{FF2B5EF4-FFF2-40B4-BE49-F238E27FC236}">
                <a16:creationId xmlns:a16="http://schemas.microsoft.com/office/drawing/2014/main" id="{FAC547E9-D893-5B74-38CB-EDD1BE3E1FC9}"/>
              </a:ext>
            </a:extLst>
          </p:cNvPr>
          <p:cNvSpPr/>
          <p:nvPr/>
        </p:nvSpPr>
        <p:spPr>
          <a:xfrm>
            <a:off x="0" y="6050915"/>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52185B3A-5DBB-6474-2EB9-B339B6E1543A}"/>
              </a:ext>
            </a:extLst>
          </p:cNvPr>
          <p:cNvPicPr>
            <a:picLocks noChangeAspect="1"/>
          </p:cNvPicPr>
          <p:nvPr/>
        </p:nvPicPr>
        <p:blipFill>
          <a:blip r:embed="rId3"/>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16685134-742B-6FB6-AA9C-42D8A97B3BCB}"/>
              </a:ext>
            </a:extLst>
          </p:cNvPr>
          <p:cNvPicPr>
            <a:picLocks noChangeAspect="1"/>
          </p:cNvPicPr>
          <p:nvPr/>
        </p:nvPicPr>
        <p:blipFill>
          <a:blip r:embed="rId4"/>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27228598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1F710E-3DF6-0F20-6192-3BDAE1D3E0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ABB933-D04A-8889-EB34-F2511B6B71AD}"/>
              </a:ext>
            </a:extLst>
          </p:cNvPr>
          <p:cNvSpPr>
            <a:spLocks noGrp="1"/>
          </p:cNvSpPr>
          <p:nvPr>
            <p:ph type="title"/>
          </p:nvPr>
        </p:nvSpPr>
        <p:spPr/>
        <p:txBody>
          <a:bodyPr/>
          <a:lstStyle/>
          <a:p>
            <a:pPr algn="ctr"/>
            <a:r>
              <a:rPr lang="en-GB" altLang="en-US" dirty="0"/>
              <a:t> Financial Risk</a:t>
            </a:r>
            <a:endParaRPr lang="en-GB" dirty="0"/>
          </a:p>
        </p:txBody>
      </p:sp>
      <p:sp>
        <p:nvSpPr>
          <p:cNvPr id="3" name="Content Placeholder 2">
            <a:extLst>
              <a:ext uri="{FF2B5EF4-FFF2-40B4-BE49-F238E27FC236}">
                <a16:creationId xmlns:a16="http://schemas.microsoft.com/office/drawing/2014/main" id="{4B3CE567-6AF1-FA20-7078-CAB821A09591}"/>
              </a:ext>
            </a:extLst>
          </p:cNvPr>
          <p:cNvSpPr>
            <a:spLocks noGrp="1"/>
          </p:cNvSpPr>
          <p:nvPr>
            <p:ph idx="1"/>
          </p:nvPr>
        </p:nvSpPr>
        <p:spPr/>
        <p:txBody>
          <a:bodyPr/>
          <a:lstStyle/>
          <a:p>
            <a:pPr marL="0" indent="0" algn="just">
              <a:buNone/>
              <a:defRPr/>
            </a:pPr>
            <a:r>
              <a:rPr lang="en-US" altLang="en-US" sz="3200" b="1" i="1" dirty="0"/>
              <a:t>Financial risk </a:t>
            </a:r>
            <a:r>
              <a:rPr lang="en-US" altLang="en-US" sz="2800" dirty="0"/>
              <a:t>refers to the possibility that the </a:t>
            </a:r>
            <a:r>
              <a:rPr lang="en-US" altLang="en-US" sz="2800" dirty="0" err="1"/>
              <a:t>organisation</a:t>
            </a:r>
            <a:r>
              <a:rPr lang="en-US" altLang="en-US" sz="2800" dirty="0"/>
              <a:t> may not be able to meet the key financial obligations necessary for survival. Strategies should meet acceptable levels of financial risk. </a:t>
            </a:r>
          </a:p>
          <a:p>
            <a:pPr marL="0" indent="0" algn="just">
              <a:buNone/>
              <a:defRPr/>
            </a:pPr>
            <a:endParaRPr lang="en-US" altLang="en-US" sz="2800" dirty="0"/>
          </a:p>
          <a:p>
            <a:pPr algn="just" eaLnBrk="1" hangingPunct="1">
              <a:buFont typeface="Arial" charset="0"/>
              <a:buNone/>
              <a:defRPr/>
            </a:pPr>
            <a:r>
              <a:rPr lang="en-US" altLang="en-US" sz="2800" dirty="0"/>
              <a:t>Two key criteria:</a:t>
            </a:r>
          </a:p>
          <a:p>
            <a:pPr marL="314325" indent="-314325" algn="just">
              <a:buFont typeface="Arial" charset="0"/>
              <a:buChar char="•"/>
              <a:defRPr/>
            </a:pPr>
            <a:r>
              <a:rPr lang="en-US" altLang="en-US" sz="3200" b="1" i="1" dirty="0"/>
              <a:t>Gearing</a:t>
            </a:r>
            <a:r>
              <a:rPr lang="en-US" altLang="en-US" sz="2800" b="1" i="1" dirty="0"/>
              <a:t> – </a:t>
            </a:r>
            <a:r>
              <a:rPr lang="en-US" altLang="en-US" sz="2800" dirty="0"/>
              <a:t>the amount of debt the company has relative to its equity.</a:t>
            </a:r>
            <a:endParaRPr lang="en-US" altLang="en-US" sz="2800" b="1" i="1" dirty="0"/>
          </a:p>
          <a:p>
            <a:pPr marL="314325" indent="-314325" algn="just">
              <a:buFont typeface="Arial" charset="0"/>
              <a:buChar char="•"/>
              <a:defRPr/>
            </a:pPr>
            <a:r>
              <a:rPr lang="en-US" altLang="en-US" sz="3200" b="1" i="1" dirty="0"/>
              <a:t>Liquidity</a:t>
            </a:r>
            <a:r>
              <a:rPr lang="en-US" altLang="en-US" sz="2800" b="1" i="1" dirty="0"/>
              <a:t> – </a:t>
            </a:r>
            <a:r>
              <a:rPr lang="en-US" altLang="en-US" sz="2800" dirty="0"/>
              <a:t>the amount of liquid assets (e.g. cash)</a:t>
            </a:r>
            <a:br>
              <a:rPr lang="en-US" altLang="en-US" sz="2800" dirty="0"/>
            </a:br>
            <a:r>
              <a:rPr lang="en-US" altLang="en-US" sz="2800" dirty="0"/>
              <a:t>that is available to pay its immediate bills. </a:t>
            </a:r>
            <a:endParaRPr lang="en-GB" altLang="en-US" sz="2800" b="1" i="1" dirty="0"/>
          </a:p>
          <a:p>
            <a:endParaRPr lang="en-GB" dirty="0"/>
          </a:p>
        </p:txBody>
      </p:sp>
      <p:sp>
        <p:nvSpPr>
          <p:cNvPr id="4" name="Navy Footer Strip" descr="Footer navy">
            <a:extLst>
              <a:ext uri="{FF2B5EF4-FFF2-40B4-BE49-F238E27FC236}">
                <a16:creationId xmlns:a16="http://schemas.microsoft.com/office/drawing/2014/main" id="{3688B42B-07CB-F71D-EDEB-A2EEDFB1B646}"/>
              </a:ext>
            </a:extLst>
          </p:cNvPr>
          <p:cNvSpPr/>
          <p:nvPr/>
        </p:nvSpPr>
        <p:spPr>
          <a:xfrm>
            <a:off x="0" y="6050915"/>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1D971FB1-C627-380C-1AF2-2CC1CFF30B00}"/>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1E5A9098-3B4D-A744-4A5E-D12255488A88}"/>
              </a:ext>
            </a:extLst>
          </p:cNvPr>
          <p:cNvPicPr>
            <a:picLocks noChangeAspect="1"/>
          </p:cNvPicPr>
          <p:nvPr/>
        </p:nvPicPr>
        <p:blipFill>
          <a:blip r:embed="rId3"/>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11473683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B8AF94-C757-47BF-EE7C-A3832E4657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4AAD3A-83B3-2CE6-99D7-462211C05BA4}"/>
              </a:ext>
            </a:extLst>
          </p:cNvPr>
          <p:cNvSpPr>
            <a:spLocks noGrp="1"/>
          </p:cNvSpPr>
          <p:nvPr>
            <p:ph type="title"/>
          </p:nvPr>
        </p:nvSpPr>
        <p:spPr/>
        <p:txBody>
          <a:bodyPr/>
          <a:lstStyle/>
          <a:p>
            <a:pPr algn="ctr"/>
            <a:r>
              <a:rPr lang="en-US" altLang="en-US" dirty="0"/>
              <a:t>Break-even analysis</a:t>
            </a:r>
            <a:endParaRPr lang="en-GB" dirty="0"/>
          </a:p>
        </p:txBody>
      </p:sp>
      <p:sp>
        <p:nvSpPr>
          <p:cNvPr id="3" name="Content Placeholder 2">
            <a:extLst>
              <a:ext uri="{FF2B5EF4-FFF2-40B4-BE49-F238E27FC236}">
                <a16:creationId xmlns:a16="http://schemas.microsoft.com/office/drawing/2014/main" id="{8A514D39-08F6-63EB-4D5D-FFC1B6CEFF0B}"/>
              </a:ext>
            </a:extLst>
          </p:cNvPr>
          <p:cNvSpPr>
            <a:spLocks noGrp="1"/>
          </p:cNvSpPr>
          <p:nvPr>
            <p:ph idx="1"/>
          </p:nvPr>
        </p:nvSpPr>
        <p:spPr/>
        <p:txBody>
          <a:bodyPr/>
          <a:lstStyle/>
          <a:p>
            <a:pPr algn="just">
              <a:defRPr/>
            </a:pPr>
            <a:r>
              <a:rPr lang="en-US" altLang="en-US" dirty="0"/>
              <a:t>A simple and widely used approach allowing variations in assumptions about key variables in a strategy to be examined. </a:t>
            </a:r>
          </a:p>
          <a:p>
            <a:pPr marL="0" indent="0" algn="just">
              <a:buNone/>
              <a:defRPr/>
            </a:pPr>
            <a:endParaRPr lang="en-US" altLang="en-US" dirty="0"/>
          </a:p>
          <a:p>
            <a:pPr algn="just">
              <a:defRPr/>
            </a:pPr>
            <a:r>
              <a:rPr lang="en-US" altLang="en-US" dirty="0"/>
              <a:t>It shows at what point in terms of revenue the business will recover its fixed and variable costs and thus break even. </a:t>
            </a:r>
          </a:p>
          <a:p>
            <a:pPr marL="0" indent="0" algn="just">
              <a:buNone/>
              <a:defRPr/>
            </a:pPr>
            <a:endParaRPr lang="en-US" altLang="en-US" dirty="0"/>
          </a:p>
          <a:p>
            <a:pPr algn="just">
              <a:defRPr/>
            </a:pPr>
            <a:r>
              <a:rPr lang="en-US" altLang="en-US" dirty="0"/>
              <a:t>It can be used to assess the risks associated with different price and cost structures of strategies.</a:t>
            </a:r>
            <a:endParaRPr lang="en-GB" altLang="en-US" dirty="0"/>
          </a:p>
          <a:p>
            <a:endParaRPr lang="en-GB" dirty="0"/>
          </a:p>
        </p:txBody>
      </p:sp>
      <p:sp>
        <p:nvSpPr>
          <p:cNvPr id="4" name="Navy Footer Strip" descr="Footer navy">
            <a:extLst>
              <a:ext uri="{FF2B5EF4-FFF2-40B4-BE49-F238E27FC236}">
                <a16:creationId xmlns:a16="http://schemas.microsoft.com/office/drawing/2014/main" id="{738BABD9-5AF9-19D0-1F9F-4A159B27B715}"/>
              </a:ext>
            </a:extLst>
          </p:cNvPr>
          <p:cNvSpPr/>
          <p:nvPr/>
        </p:nvSpPr>
        <p:spPr>
          <a:xfrm>
            <a:off x="0" y="6050915"/>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B87DD46E-9C01-2B9F-21AC-DCEC6EEE201D}"/>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050E94B0-FE65-8D05-BDD5-5F68C3E99345}"/>
              </a:ext>
            </a:extLst>
          </p:cNvPr>
          <p:cNvPicPr>
            <a:picLocks noChangeAspect="1"/>
          </p:cNvPicPr>
          <p:nvPr/>
        </p:nvPicPr>
        <p:blipFill>
          <a:blip r:embed="rId3"/>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25219065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689703-5884-4EAC-15E0-76E295688E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D2A8F5-529B-2323-4BA5-C03CB29D4684}"/>
              </a:ext>
            </a:extLst>
          </p:cNvPr>
          <p:cNvSpPr>
            <a:spLocks noGrp="1"/>
          </p:cNvSpPr>
          <p:nvPr>
            <p:ph type="title"/>
          </p:nvPr>
        </p:nvSpPr>
        <p:spPr/>
        <p:txBody>
          <a:bodyPr/>
          <a:lstStyle/>
          <a:p>
            <a:pPr algn="ctr"/>
            <a:r>
              <a:rPr lang="en-GB" altLang="en-US" dirty="0"/>
              <a:t>The three R’s - Stakeholder reaction</a:t>
            </a:r>
            <a:endParaRPr lang="en-GB" dirty="0"/>
          </a:p>
        </p:txBody>
      </p:sp>
      <p:sp>
        <p:nvSpPr>
          <p:cNvPr id="3" name="Content Placeholder 2">
            <a:extLst>
              <a:ext uri="{FF2B5EF4-FFF2-40B4-BE49-F238E27FC236}">
                <a16:creationId xmlns:a16="http://schemas.microsoft.com/office/drawing/2014/main" id="{50F20A38-22A2-4728-9C2F-8DCAF14112F0}"/>
              </a:ext>
            </a:extLst>
          </p:cNvPr>
          <p:cNvSpPr>
            <a:spLocks noGrp="1"/>
          </p:cNvSpPr>
          <p:nvPr>
            <p:ph idx="1"/>
          </p:nvPr>
        </p:nvSpPr>
        <p:spPr/>
        <p:txBody>
          <a:bodyPr>
            <a:normAutofit lnSpcReduction="10000"/>
          </a:bodyPr>
          <a:lstStyle/>
          <a:p>
            <a:pPr marL="285750" indent="-285750" defTabSz="722313">
              <a:spcBef>
                <a:spcPts val="1200"/>
              </a:spcBef>
              <a:buNone/>
              <a:defRPr/>
            </a:pPr>
            <a:r>
              <a:rPr lang="en-GB" dirty="0"/>
              <a:t>Stakeholder mapping (power/attention matrix) can be used to:</a:t>
            </a:r>
          </a:p>
          <a:p>
            <a:pPr marL="285750" indent="-285750" defTabSz="722313">
              <a:spcBef>
                <a:spcPts val="1200"/>
              </a:spcBef>
              <a:buNone/>
              <a:defRPr/>
            </a:pPr>
            <a:endParaRPr lang="en-GB" dirty="0"/>
          </a:p>
          <a:p>
            <a:pPr defTabSz="722313">
              <a:spcBef>
                <a:spcPts val="1200"/>
              </a:spcBef>
              <a:defRPr/>
            </a:pPr>
            <a:r>
              <a:rPr lang="en-GB" b="1" i="1" dirty="0"/>
              <a:t>Understand the political context of strategies.</a:t>
            </a:r>
          </a:p>
          <a:p>
            <a:pPr defTabSz="722313">
              <a:spcBef>
                <a:spcPts val="1200"/>
              </a:spcBef>
              <a:defRPr/>
            </a:pPr>
            <a:r>
              <a:rPr lang="en-GB" b="1" i="1" dirty="0"/>
              <a:t>Understand the political agenda.</a:t>
            </a:r>
          </a:p>
          <a:p>
            <a:pPr defTabSz="722313">
              <a:spcBef>
                <a:spcPts val="1200"/>
              </a:spcBef>
              <a:defRPr/>
            </a:pPr>
            <a:r>
              <a:rPr lang="en-GB" b="1" i="1" dirty="0"/>
              <a:t>Gauge the likely reaction of stakeholders to specific strategies.</a:t>
            </a:r>
          </a:p>
          <a:p>
            <a:pPr marL="0" indent="0" defTabSz="722313">
              <a:spcBef>
                <a:spcPts val="1200"/>
              </a:spcBef>
              <a:buNone/>
              <a:defRPr/>
            </a:pPr>
            <a:endParaRPr lang="en-GB" i="1" dirty="0"/>
          </a:p>
          <a:p>
            <a:pPr marL="301625" indent="-301625" defTabSz="722313">
              <a:spcBef>
                <a:spcPts val="1200"/>
              </a:spcBef>
              <a:buNone/>
              <a:defRPr/>
            </a:pPr>
            <a:r>
              <a:rPr lang="en-GB" dirty="0"/>
              <a:t>If key stakeholders find a strategy to be unacceptable, then it is likely to fail.</a:t>
            </a:r>
            <a:endParaRPr lang="en-GB" i="1" dirty="0"/>
          </a:p>
          <a:p>
            <a:endParaRPr lang="en-GB" dirty="0"/>
          </a:p>
        </p:txBody>
      </p:sp>
      <p:sp>
        <p:nvSpPr>
          <p:cNvPr id="4" name="Navy Footer Strip" descr="Footer navy">
            <a:extLst>
              <a:ext uri="{FF2B5EF4-FFF2-40B4-BE49-F238E27FC236}">
                <a16:creationId xmlns:a16="http://schemas.microsoft.com/office/drawing/2014/main" id="{0E49F476-9E4F-2474-8741-FA540CAC6151}"/>
              </a:ext>
            </a:extLst>
          </p:cNvPr>
          <p:cNvSpPr/>
          <p:nvPr/>
        </p:nvSpPr>
        <p:spPr>
          <a:xfrm>
            <a:off x="0" y="6050915"/>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8C740CD9-12D1-CE97-491B-81EA03D52F44}"/>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A6890098-35D9-DE4C-F995-BEFDC6BC7678}"/>
              </a:ext>
            </a:extLst>
          </p:cNvPr>
          <p:cNvPicPr>
            <a:picLocks noChangeAspect="1"/>
          </p:cNvPicPr>
          <p:nvPr/>
        </p:nvPicPr>
        <p:blipFill>
          <a:blip r:embed="rId3"/>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2556672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7F3AA0-A6FC-3618-C106-EE89141B1D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1E401C-5520-0BD0-CC93-ECF1C6327375}"/>
              </a:ext>
            </a:extLst>
          </p:cNvPr>
          <p:cNvSpPr>
            <a:spLocks noGrp="1"/>
          </p:cNvSpPr>
          <p:nvPr>
            <p:ph type="title"/>
          </p:nvPr>
        </p:nvSpPr>
        <p:spPr/>
        <p:txBody>
          <a:bodyPr/>
          <a:lstStyle/>
          <a:p>
            <a:pPr algn="ctr"/>
            <a:r>
              <a:rPr lang="en-GB" dirty="0"/>
              <a:t>What is strategy evaluation? </a:t>
            </a:r>
          </a:p>
        </p:txBody>
      </p:sp>
      <p:sp>
        <p:nvSpPr>
          <p:cNvPr id="3" name="Content Placeholder 2">
            <a:extLst>
              <a:ext uri="{FF2B5EF4-FFF2-40B4-BE49-F238E27FC236}">
                <a16:creationId xmlns:a16="http://schemas.microsoft.com/office/drawing/2014/main" id="{997BB73F-A844-04E8-77EE-03FF175250CF}"/>
              </a:ext>
            </a:extLst>
          </p:cNvPr>
          <p:cNvSpPr>
            <a:spLocks noGrp="1"/>
          </p:cNvSpPr>
          <p:nvPr>
            <p:ph idx="1"/>
          </p:nvPr>
        </p:nvSpPr>
        <p:spPr/>
        <p:txBody>
          <a:bodyPr/>
          <a:lstStyle/>
          <a:p>
            <a:pPr algn="just"/>
            <a:r>
              <a:rPr lang="en-GB" i="0" dirty="0">
                <a:solidFill>
                  <a:srgbClr val="202124"/>
                </a:solidFill>
                <a:effectLst/>
              </a:rPr>
              <a:t>Strategy evaluation is the process by which organisational management will assess how well a chosen strategy has been implemented, how successful (or unsuccessful) it is and how it could be improved.  </a:t>
            </a:r>
          </a:p>
          <a:p>
            <a:pPr marL="0" indent="0" algn="just">
              <a:buNone/>
            </a:pPr>
            <a:endParaRPr lang="en-GB" b="0" dirty="0">
              <a:solidFill>
                <a:srgbClr val="202124"/>
              </a:solidFill>
            </a:endParaRPr>
          </a:p>
          <a:p>
            <a:pPr algn="just"/>
            <a:r>
              <a:rPr lang="en-GB" b="0" i="0" dirty="0">
                <a:solidFill>
                  <a:srgbClr val="202124"/>
                </a:solidFill>
                <a:effectLst/>
              </a:rPr>
              <a:t>An organisation will review and appraise the strategy, the implementation process and the resulting performance.  </a:t>
            </a:r>
            <a:endParaRPr lang="en-GB" dirty="0"/>
          </a:p>
          <a:p>
            <a:endParaRPr lang="en-GB" dirty="0"/>
          </a:p>
        </p:txBody>
      </p:sp>
      <p:sp>
        <p:nvSpPr>
          <p:cNvPr id="4" name="Navy Footer Strip" descr="Footer navy">
            <a:extLst>
              <a:ext uri="{FF2B5EF4-FFF2-40B4-BE49-F238E27FC236}">
                <a16:creationId xmlns:a16="http://schemas.microsoft.com/office/drawing/2014/main" id="{ECDA63C0-9140-3E5C-8D4A-4D2835EBF2ED}"/>
              </a:ext>
            </a:extLst>
          </p:cNvPr>
          <p:cNvSpPr/>
          <p:nvPr/>
        </p:nvSpPr>
        <p:spPr>
          <a:xfrm>
            <a:off x="0" y="6050915"/>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C3E00DC1-1869-6449-3FB5-A59183EB7322}"/>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3B636914-F635-C313-C136-A5ACFA40F0FC}"/>
              </a:ext>
            </a:extLst>
          </p:cNvPr>
          <p:cNvPicPr>
            <a:picLocks noChangeAspect="1"/>
          </p:cNvPicPr>
          <p:nvPr/>
        </p:nvPicPr>
        <p:blipFill>
          <a:blip r:embed="rId3"/>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16335807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2EB3B3-D164-1528-1807-611D67D270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D9E747-7F5A-3CB1-894E-D15A1456424B}"/>
              </a:ext>
            </a:extLst>
          </p:cNvPr>
          <p:cNvSpPr>
            <a:spLocks noGrp="1"/>
          </p:cNvSpPr>
          <p:nvPr>
            <p:ph type="title"/>
          </p:nvPr>
        </p:nvSpPr>
        <p:spPr/>
        <p:txBody>
          <a:bodyPr/>
          <a:lstStyle/>
          <a:p>
            <a:pPr algn="ctr"/>
            <a:r>
              <a:rPr lang="en-GB" altLang="en-US" b="1" dirty="0"/>
              <a:t>SAFE - F</a:t>
            </a:r>
            <a:r>
              <a:rPr lang="en-GB" altLang="en-US" dirty="0"/>
              <a:t>easibility</a:t>
            </a:r>
            <a:endParaRPr lang="en-GB" dirty="0"/>
          </a:p>
        </p:txBody>
      </p:sp>
      <p:sp>
        <p:nvSpPr>
          <p:cNvPr id="3" name="Content Placeholder 2">
            <a:extLst>
              <a:ext uri="{FF2B5EF4-FFF2-40B4-BE49-F238E27FC236}">
                <a16:creationId xmlns:a16="http://schemas.microsoft.com/office/drawing/2014/main" id="{1974E3DF-4DFC-597A-22AB-91F959C880E8}"/>
              </a:ext>
            </a:extLst>
          </p:cNvPr>
          <p:cNvSpPr>
            <a:spLocks noGrp="1"/>
          </p:cNvSpPr>
          <p:nvPr>
            <p:ph idx="1"/>
          </p:nvPr>
        </p:nvSpPr>
        <p:spPr/>
        <p:txBody>
          <a:bodyPr/>
          <a:lstStyle/>
          <a:p>
            <a:pPr marL="9525" indent="-9525">
              <a:lnSpc>
                <a:spcPts val="4000"/>
              </a:lnSpc>
              <a:buNone/>
              <a:tabLst>
                <a:tab pos="292100" algn="l"/>
              </a:tabLst>
              <a:defRPr/>
            </a:pPr>
            <a:r>
              <a:rPr lang="en-GB" altLang="en-US" b="1" i="1" dirty="0"/>
              <a:t>	Feasibility</a:t>
            </a:r>
            <a:r>
              <a:rPr lang="en-GB" altLang="en-US" dirty="0"/>
              <a:t> </a:t>
            </a:r>
            <a:r>
              <a:rPr lang="en-GB" altLang="en-US" sz="2800" dirty="0"/>
              <a:t>is concerned with whether a strategy could work in practice, that is, whether an</a:t>
            </a:r>
            <a:r>
              <a:rPr lang="en-GB" altLang="en-US" sz="2800" i="1" dirty="0"/>
              <a:t> </a:t>
            </a:r>
            <a:r>
              <a:rPr lang="en-GB" altLang="en-US" sz="2800" dirty="0"/>
              <a:t>organisation has the capabilities to deliver a strategy.</a:t>
            </a:r>
          </a:p>
          <a:p>
            <a:pPr marL="9525" indent="-9525">
              <a:lnSpc>
                <a:spcPts val="4000"/>
              </a:lnSpc>
              <a:buNone/>
              <a:tabLst>
                <a:tab pos="292100" algn="l"/>
              </a:tabLst>
              <a:defRPr/>
            </a:pPr>
            <a:r>
              <a:rPr lang="en-GB" altLang="en-US" sz="2800" dirty="0"/>
              <a:t>	Two key questions:</a:t>
            </a:r>
          </a:p>
          <a:p>
            <a:pPr marL="328613" indent="-328613">
              <a:lnSpc>
                <a:spcPts val="4000"/>
              </a:lnSpc>
              <a:tabLst>
                <a:tab pos="292100" algn="l"/>
              </a:tabLst>
              <a:defRPr/>
            </a:pPr>
            <a:r>
              <a:rPr lang="en-GB" altLang="en-US" dirty="0"/>
              <a:t>Do the resources and competences </a:t>
            </a:r>
            <a:r>
              <a:rPr lang="en-GB" altLang="en-US" b="1" i="1" dirty="0"/>
              <a:t>currently exist </a:t>
            </a:r>
            <a:r>
              <a:rPr lang="en-GB" altLang="en-US" dirty="0"/>
              <a:t>to implement the strategy effectively?</a:t>
            </a:r>
          </a:p>
          <a:p>
            <a:pPr marL="9525" indent="-9525">
              <a:lnSpc>
                <a:spcPts val="4000"/>
              </a:lnSpc>
              <a:tabLst>
                <a:tab pos="292100" algn="l"/>
              </a:tabLst>
              <a:defRPr/>
            </a:pPr>
            <a:r>
              <a:rPr lang="en-GB" altLang="en-US" dirty="0"/>
              <a:t>	If not, </a:t>
            </a:r>
            <a:r>
              <a:rPr lang="en-GB" altLang="en-US" b="1" i="1" dirty="0"/>
              <a:t>can they be obtained</a:t>
            </a:r>
            <a:r>
              <a:rPr lang="en-GB" altLang="en-US" dirty="0"/>
              <a:t>?</a:t>
            </a:r>
          </a:p>
          <a:p>
            <a:endParaRPr lang="en-GB" dirty="0"/>
          </a:p>
        </p:txBody>
      </p:sp>
      <p:sp>
        <p:nvSpPr>
          <p:cNvPr id="4" name="Navy Footer Strip" descr="Footer navy">
            <a:extLst>
              <a:ext uri="{FF2B5EF4-FFF2-40B4-BE49-F238E27FC236}">
                <a16:creationId xmlns:a16="http://schemas.microsoft.com/office/drawing/2014/main" id="{40624224-C687-E418-DFB3-1599AE3BE5B1}"/>
              </a:ext>
            </a:extLst>
          </p:cNvPr>
          <p:cNvSpPr/>
          <p:nvPr/>
        </p:nvSpPr>
        <p:spPr>
          <a:xfrm>
            <a:off x="0" y="6050915"/>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880A05C1-B79C-064B-B05B-FE4D8C74170F}"/>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D6A52041-BFEF-BD6F-CC67-F6A2B978D79B}"/>
              </a:ext>
            </a:extLst>
          </p:cNvPr>
          <p:cNvPicPr>
            <a:picLocks noChangeAspect="1"/>
          </p:cNvPicPr>
          <p:nvPr/>
        </p:nvPicPr>
        <p:blipFill>
          <a:blip r:embed="rId3"/>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1356755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6CA48E-6B98-DF07-2380-B3FF588F80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5286FB-5ADE-D0A9-6802-CAB9107EDAEA}"/>
              </a:ext>
            </a:extLst>
          </p:cNvPr>
          <p:cNvSpPr>
            <a:spLocks noGrp="1"/>
          </p:cNvSpPr>
          <p:nvPr>
            <p:ph type="title"/>
          </p:nvPr>
        </p:nvSpPr>
        <p:spPr/>
        <p:txBody>
          <a:bodyPr/>
          <a:lstStyle/>
          <a:p>
            <a:pPr algn="ctr"/>
            <a:r>
              <a:rPr lang="en-GB" altLang="en-US" dirty="0"/>
              <a:t>Feasibility</a:t>
            </a:r>
            <a:endParaRPr lang="en-GB" dirty="0"/>
          </a:p>
        </p:txBody>
      </p:sp>
      <p:sp>
        <p:nvSpPr>
          <p:cNvPr id="3" name="Content Placeholder 2">
            <a:extLst>
              <a:ext uri="{FF2B5EF4-FFF2-40B4-BE49-F238E27FC236}">
                <a16:creationId xmlns:a16="http://schemas.microsoft.com/office/drawing/2014/main" id="{AF2F0D84-05C4-07BB-FDE8-F63E61B2EAB2}"/>
              </a:ext>
            </a:extLst>
          </p:cNvPr>
          <p:cNvSpPr>
            <a:spLocks noGrp="1"/>
          </p:cNvSpPr>
          <p:nvPr>
            <p:ph idx="1"/>
          </p:nvPr>
        </p:nvSpPr>
        <p:spPr/>
        <p:txBody>
          <a:bodyPr/>
          <a:lstStyle/>
          <a:p>
            <a:pPr marL="0" indent="0" defTabSz="731838">
              <a:spcBef>
                <a:spcPts val="600"/>
              </a:spcBef>
              <a:buNone/>
            </a:pPr>
            <a:r>
              <a:rPr lang="en-GB" altLang="en-US" sz="2800" dirty="0"/>
              <a:t>Need to consider:</a:t>
            </a:r>
          </a:p>
          <a:p>
            <a:pPr marL="0" indent="0" defTabSz="731838">
              <a:spcBef>
                <a:spcPts val="600"/>
              </a:spcBef>
              <a:buNone/>
            </a:pPr>
            <a:endParaRPr lang="en-GB" altLang="en-US" sz="2800" dirty="0"/>
          </a:p>
          <a:p>
            <a:pPr defTabSz="731838">
              <a:spcBef>
                <a:spcPts val="600"/>
              </a:spcBef>
            </a:pPr>
            <a:r>
              <a:rPr lang="en-GB" altLang="en-US" sz="2800" b="1" i="1" dirty="0"/>
              <a:t>Financial feasibility </a:t>
            </a:r>
            <a:r>
              <a:rPr lang="en-GB" altLang="en-US" sz="2800" i="1" dirty="0"/>
              <a:t>– </a:t>
            </a:r>
            <a:r>
              <a:rPr lang="en-GB" altLang="en-US" sz="2800" dirty="0"/>
              <a:t>funding and cash flow.</a:t>
            </a:r>
          </a:p>
          <a:p>
            <a:pPr marL="0" indent="0" defTabSz="731838">
              <a:spcBef>
                <a:spcPts val="600"/>
              </a:spcBef>
              <a:buNone/>
            </a:pPr>
            <a:endParaRPr lang="en-GB" altLang="en-US" sz="2800" dirty="0"/>
          </a:p>
          <a:p>
            <a:pPr defTabSz="731838">
              <a:spcBef>
                <a:spcPts val="600"/>
              </a:spcBef>
            </a:pPr>
            <a:r>
              <a:rPr lang="en-GB" altLang="en-US" sz="2800" b="1" i="1" dirty="0"/>
              <a:t>People and skills </a:t>
            </a:r>
            <a:r>
              <a:rPr lang="en-GB" altLang="en-US" sz="2800" i="1" dirty="0"/>
              <a:t>– </a:t>
            </a:r>
            <a:r>
              <a:rPr lang="en-GB" altLang="en-US" sz="2800" dirty="0"/>
              <a:t>competences, knowledge and experience.</a:t>
            </a:r>
          </a:p>
          <a:p>
            <a:pPr marL="0" indent="0" defTabSz="731838">
              <a:spcBef>
                <a:spcPts val="600"/>
              </a:spcBef>
              <a:buNone/>
            </a:pPr>
            <a:endParaRPr lang="en-GB" altLang="en-US" sz="2800" dirty="0"/>
          </a:p>
          <a:p>
            <a:pPr defTabSz="731838">
              <a:spcBef>
                <a:spcPts val="600"/>
              </a:spcBef>
            </a:pPr>
            <a:r>
              <a:rPr lang="en-GB" altLang="en-US" sz="2800" b="1" i="1" dirty="0"/>
              <a:t>Integrating resources </a:t>
            </a:r>
            <a:r>
              <a:rPr lang="en-GB" altLang="en-US" sz="2800" i="1" dirty="0"/>
              <a:t>– </a:t>
            </a:r>
            <a:r>
              <a:rPr lang="en-GB" altLang="en-US" sz="2800" dirty="0"/>
              <a:t>obtaining and integrating new resources.</a:t>
            </a:r>
          </a:p>
          <a:p>
            <a:endParaRPr lang="en-GB" dirty="0"/>
          </a:p>
        </p:txBody>
      </p:sp>
      <p:sp>
        <p:nvSpPr>
          <p:cNvPr id="4" name="Navy Footer Strip" descr="Footer navy">
            <a:extLst>
              <a:ext uri="{FF2B5EF4-FFF2-40B4-BE49-F238E27FC236}">
                <a16:creationId xmlns:a16="http://schemas.microsoft.com/office/drawing/2014/main" id="{9324345F-BAD7-E915-FE70-B5EB320FA39D}"/>
              </a:ext>
            </a:extLst>
          </p:cNvPr>
          <p:cNvSpPr/>
          <p:nvPr/>
        </p:nvSpPr>
        <p:spPr>
          <a:xfrm>
            <a:off x="0" y="6050915"/>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D5D33B0C-34B4-BA9A-CADD-EBA703922098}"/>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794FBC32-1514-27A8-6639-02D90CE75A2E}"/>
              </a:ext>
            </a:extLst>
          </p:cNvPr>
          <p:cNvPicPr>
            <a:picLocks noChangeAspect="1"/>
          </p:cNvPicPr>
          <p:nvPr/>
        </p:nvPicPr>
        <p:blipFill>
          <a:blip r:embed="rId3"/>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9619434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BB824D-A211-7C5C-E99D-8C2E49E5B8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9F3BD6-0BB0-04C8-E899-0F82F9EF9307}"/>
              </a:ext>
            </a:extLst>
          </p:cNvPr>
          <p:cNvSpPr>
            <a:spLocks noGrp="1"/>
          </p:cNvSpPr>
          <p:nvPr>
            <p:ph type="title"/>
          </p:nvPr>
        </p:nvSpPr>
        <p:spPr/>
        <p:txBody>
          <a:bodyPr/>
          <a:lstStyle/>
          <a:p>
            <a:pPr algn="ctr"/>
            <a:r>
              <a:rPr lang="en-GB" altLang="en-US" b="1" dirty="0"/>
              <a:t>Looking closer - people &amp; skills </a:t>
            </a:r>
            <a:endParaRPr lang="en-GB" dirty="0"/>
          </a:p>
        </p:txBody>
      </p:sp>
      <p:sp>
        <p:nvSpPr>
          <p:cNvPr id="3" name="Content Placeholder 2">
            <a:extLst>
              <a:ext uri="{FF2B5EF4-FFF2-40B4-BE49-F238E27FC236}">
                <a16:creationId xmlns:a16="http://schemas.microsoft.com/office/drawing/2014/main" id="{98A9F1EE-2034-7B71-9F8C-7AA82AAB1653}"/>
              </a:ext>
            </a:extLst>
          </p:cNvPr>
          <p:cNvSpPr>
            <a:spLocks noGrp="1"/>
          </p:cNvSpPr>
          <p:nvPr>
            <p:ph idx="1"/>
          </p:nvPr>
        </p:nvSpPr>
        <p:spPr/>
        <p:txBody>
          <a:bodyPr/>
          <a:lstStyle/>
          <a:p>
            <a:pPr eaLnBrk="1" hangingPunct="1">
              <a:buFont typeface="Arial" charset="0"/>
              <a:buNone/>
              <a:defRPr/>
            </a:pPr>
            <a:r>
              <a:rPr lang="en-GB" altLang="en-US" dirty="0"/>
              <a:t>When considering the people in an organisation we need to think about the following questions:</a:t>
            </a:r>
          </a:p>
          <a:p>
            <a:pPr eaLnBrk="1" hangingPunct="1">
              <a:buFont typeface="Arial" charset="0"/>
              <a:buNone/>
              <a:defRPr/>
            </a:pPr>
            <a:endParaRPr lang="en-GB" altLang="en-US" dirty="0"/>
          </a:p>
          <a:p>
            <a:pPr>
              <a:defRPr/>
            </a:pPr>
            <a:r>
              <a:rPr lang="en-GB" altLang="en-US" dirty="0"/>
              <a:t>Do people in the organisation currently have the </a:t>
            </a:r>
            <a:r>
              <a:rPr lang="en-GB" altLang="en-US" b="1" i="1" dirty="0"/>
              <a:t>competences</a:t>
            </a:r>
            <a:r>
              <a:rPr lang="en-GB" altLang="en-US" dirty="0"/>
              <a:t> to deliver a proposed strategy? </a:t>
            </a:r>
          </a:p>
          <a:p>
            <a:pPr marL="0" indent="0">
              <a:buNone/>
              <a:defRPr/>
            </a:pPr>
            <a:endParaRPr lang="en-GB" altLang="en-US" dirty="0"/>
          </a:p>
          <a:p>
            <a:pPr marL="287338" indent="-287338">
              <a:buFont typeface="Arial" charset="0"/>
              <a:buChar char="•"/>
              <a:defRPr/>
            </a:pPr>
            <a:r>
              <a:rPr lang="en-GB" altLang="en-US" dirty="0"/>
              <a:t>Are the </a:t>
            </a:r>
            <a:r>
              <a:rPr lang="en-GB" altLang="en-US" b="1" i="1" dirty="0"/>
              <a:t>systems</a:t>
            </a:r>
            <a:r>
              <a:rPr lang="en-GB" altLang="en-US" dirty="0"/>
              <a:t> to support those people fit for the strategy? </a:t>
            </a:r>
          </a:p>
          <a:p>
            <a:pPr marL="287338" indent="-287338">
              <a:buFont typeface="Arial" charset="0"/>
              <a:buChar char="•"/>
              <a:defRPr/>
            </a:pPr>
            <a:r>
              <a:rPr lang="en-GB" altLang="en-US" dirty="0"/>
              <a:t>If not, can the competences be </a:t>
            </a:r>
            <a:r>
              <a:rPr lang="en-GB" altLang="en-US" b="1" i="1" dirty="0"/>
              <a:t>obtained or developed?</a:t>
            </a:r>
          </a:p>
        </p:txBody>
      </p:sp>
      <p:sp>
        <p:nvSpPr>
          <p:cNvPr id="4" name="Navy Footer Strip" descr="Footer navy">
            <a:extLst>
              <a:ext uri="{FF2B5EF4-FFF2-40B4-BE49-F238E27FC236}">
                <a16:creationId xmlns:a16="http://schemas.microsoft.com/office/drawing/2014/main" id="{DA05B527-42AC-7C2A-B950-A07A00200F62}"/>
              </a:ext>
            </a:extLst>
          </p:cNvPr>
          <p:cNvSpPr/>
          <p:nvPr/>
        </p:nvSpPr>
        <p:spPr>
          <a:xfrm>
            <a:off x="0" y="6050915"/>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CDAD441C-90A6-A617-337A-DF1A6978C875}"/>
              </a:ext>
            </a:extLst>
          </p:cNvPr>
          <p:cNvPicPr>
            <a:picLocks noChangeAspect="1"/>
          </p:cNvPicPr>
          <p:nvPr/>
        </p:nvPicPr>
        <p:blipFill>
          <a:blip r:embed="rId3"/>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FFA41F06-027C-916C-A099-3FF771E1CA0E}"/>
              </a:ext>
            </a:extLst>
          </p:cNvPr>
          <p:cNvPicPr>
            <a:picLocks noChangeAspect="1"/>
          </p:cNvPicPr>
          <p:nvPr/>
        </p:nvPicPr>
        <p:blipFill>
          <a:blip r:embed="rId4"/>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2200511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0755FB-A354-E8DB-18AF-E24D6F5B1D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22A89C-8D74-3B48-59DB-EE73A9A1EF28}"/>
              </a:ext>
            </a:extLst>
          </p:cNvPr>
          <p:cNvSpPr>
            <a:spLocks noGrp="1"/>
          </p:cNvSpPr>
          <p:nvPr>
            <p:ph type="title"/>
          </p:nvPr>
        </p:nvSpPr>
        <p:spPr/>
        <p:txBody>
          <a:bodyPr/>
          <a:lstStyle/>
          <a:p>
            <a:pPr algn="ctr"/>
            <a:r>
              <a:rPr lang="en-GB" altLang="en-US" dirty="0"/>
              <a:t>Resource integration for success</a:t>
            </a:r>
            <a:endParaRPr lang="en-GB" dirty="0"/>
          </a:p>
        </p:txBody>
      </p:sp>
      <p:sp>
        <p:nvSpPr>
          <p:cNvPr id="3" name="Content Placeholder 2">
            <a:extLst>
              <a:ext uri="{FF2B5EF4-FFF2-40B4-BE49-F238E27FC236}">
                <a16:creationId xmlns:a16="http://schemas.microsoft.com/office/drawing/2014/main" id="{F9964BC3-4A58-5F55-5BBE-4794BB794BD0}"/>
              </a:ext>
            </a:extLst>
          </p:cNvPr>
          <p:cNvSpPr>
            <a:spLocks noGrp="1"/>
          </p:cNvSpPr>
          <p:nvPr>
            <p:ph idx="1"/>
          </p:nvPr>
        </p:nvSpPr>
        <p:spPr/>
        <p:txBody>
          <a:bodyPr>
            <a:normAutofit lnSpcReduction="10000"/>
          </a:bodyPr>
          <a:lstStyle/>
          <a:p>
            <a:pPr marL="0" indent="0">
              <a:spcBef>
                <a:spcPts val="800"/>
              </a:spcBef>
              <a:buNone/>
            </a:pPr>
            <a:r>
              <a:rPr lang="en-GB" altLang="en-US" sz="2800" dirty="0"/>
              <a:t>The success of a strategy depends on the management of many resource areas, for example:</a:t>
            </a:r>
          </a:p>
          <a:p>
            <a:pPr>
              <a:spcBef>
                <a:spcPts val="800"/>
              </a:spcBef>
            </a:pPr>
            <a:r>
              <a:rPr lang="en-GB" altLang="en-US" b="1" i="1" dirty="0"/>
              <a:t>people</a:t>
            </a:r>
          </a:p>
          <a:p>
            <a:pPr>
              <a:spcBef>
                <a:spcPts val="800"/>
              </a:spcBef>
            </a:pPr>
            <a:r>
              <a:rPr lang="en-GB" altLang="en-US" b="1" i="1" dirty="0"/>
              <a:t>Finance</a:t>
            </a:r>
          </a:p>
          <a:p>
            <a:pPr>
              <a:spcBef>
                <a:spcPts val="800"/>
              </a:spcBef>
            </a:pPr>
            <a:r>
              <a:rPr lang="en-GB" altLang="en-US" b="1" i="1" dirty="0"/>
              <a:t>physical resources; </a:t>
            </a:r>
          </a:p>
          <a:p>
            <a:pPr>
              <a:spcBef>
                <a:spcPts val="800"/>
              </a:spcBef>
            </a:pPr>
            <a:r>
              <a:rPr lang="en-GB" altLang="en-US" b="1" i="1" dirty="0"/>
              <a:t>information </a:t>
            </a:r>
          </a:p>
          <a:p>
            <a:pPr>
              <a:spcBef>
                <a:spcPts val="800"/>
              </a:spcBef>
            </a:pPr>
            <a:r>
              <a:rPr lang="en-GB" altLang="en-US" b="1" i="1" dirty="0"/>
              <a:t>Technology</a:t>
            </a:r>
          </a:p>
          <a:p>
            <a:pPr>
              <a:spcBef>
                <a:spcPts val="800"/>
              </a:spcBef>
            </a:pPr>
            <a:r>
              <a:rPr lang="en-GB" altLang="en-US" b="1" i="1" dirty="0"/>
              <a:t>resources provided by suppliers and partners.</a:t>
            </a:r>
            <a:endParaRPr lang="en-GB" altLang="en-US" i="1" dirty="0"/>
          </a:p>
          <a:p>
            <a:pPr marL="0" indent="0">
              <a:spcBef>
                <a:spcPts val="800"/>
              </a:spcBef>
              <a:buNone/>
            </a:pPr>
            <a:r>
              <a:rPr lang="en-GB" altLang="en-US" sz="2800" dirty="0"/>
              <a:t>It is essential to integrate resources – inside the organisation and in the wider value system.</a:t>
            </a:r>
          </a:p>
          <a:p>
            <a:endParaRPr lang="en-GB" dirty="0"/>
          </a:p>
        </p:txBody>
      </p:sp>
      <p:sp>
        <p:nvSpPr>
          <p:cNvPr id="4" name="Navy Footer Strip" descr="Footer navy">
            <a:extLst>
              <a:ext uri="{FF2B5EF4-FFF2-40B4-BE49-F238E27FC236}">
                <a16:creationId xmlns:a16="http://schemas.microsoft.com/office/drawing/2014/main" id="{DE92250E-4F5C-1CE2-1141-41ED3E203B6C}"/>
              </a:ext>
            </a:extLst>
          </p:cNvPr>
          <p:cNvSpPr/>
          <p:nvPr/>
        </p:nvSpPr>
        <p:spPr>
          <a:xfrm>
            <a:off x="0" y="6050915"/>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2D87247B-DA58-B07D-F381-8F2132BB617C}"/>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ED4D93A3-E84D-7853-5896-3F4D9FC71975}"/>
              </a:ext>
            </a:extLst>
          </p:cNvPr>
          <p:cNvPicPr>
            <a:picLocks noChangeAspect="1"/>
          </p:cNvPicPr>
          <p:nvPr/>
        </p:nvPicPr>
        <p:blipFill>
          <a:blip r:embed="rId3"/>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19590149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CE6C5C-2007-0F8A-55E3-1F3C95F8AF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CAE83A-48FB-CB2F-7756-FE6F97BF1EE8}"/>
              </a:ext>
            </a:extLst>
          </p:cNvPr>
          <p:cNvSpPr>
            <a:spLocks noGrp="1"/>
          </p:cNvSpPr>
          <p:nvPr>
            <p:ph type="title"/>
          </p:nvPr>
        </p:nvSpPr>
        <p:spPr/>
        <p:txBody>
          <a:bodyPr/>
          <a:lstStyle/>
          <a:p>
            <a:pPr algn="ctr"/>
            <a:r>
              <a:rPr lang="en-GB" altLang="en-US" dirty="0"/>
              <a:t>Critical issues for consideration </a:t>
            </a:r>
            <a:endParaRPr lang="en-GB" dirty="0"/>
          </a:p>
        </p:txBody>
      </p:sp>
      <p:sp>
        <p:nvSpPr>
          <p:cNvPr id="3" name="Content Placeholder 2">
            <a:extLst>
              <a:ext uri="{FF2B5EF4-FFF2-40B4-BE49-F238E27FC236}">
                <a16:creationId xmlns:a16="http://schemas.microsoft.com/office/drawing/2014/main" id="{192A8D14-0D7F-0659-3C74-D373C4F665DE}"/>
              </a:ext>
            </a:extLst>
          </p:cNvPr>
          <p:cNvSpPr>
            <a:spLocks noGrp="1"/>
          </p:cNvSpPr>
          <p:nvPr>
            <p:ph idx="1"/>
          </p:nvPr>
        </p:nvSpPr>
        <p:spPr/>
        <p:txBody>
          <a:bodyPr>
            <a:normAutofit/>
          </a:bodyPr>
          <a:lstStyle/>
          <a:p>
            <a:pPr marL="0" indent="0" defTabSz="712788">
              <a:spcBef>
                <a:spcPts val="800"/>
              </a:spcBef>
              <a:buNone/>
            </a:pPr>
            <a:r>
              <a:rPr lang="en-GB" altLang="en-US" dirty="0"/>
              <a:t>Critical issues that need to be considered:</a:t>
            </a:r>
          </a:p>
          <a:p>
            <a:pPr marL="0" indent="0" defTabSz="712788">
              <a:spcBef>
                <a:spcPts val="800"/>
              </a:spcBef>
              <a:buNone/>
            </a:pPr>
            <a:endParaRPr lang="en-GB" altLang="en-US" dirty="0"/>
          </a:p>
          <a:p>
            <a:pPr defTabSz="712788">
              <a:spcBef>
                <a:spcPts val="800"/>
              </a:spcBef>
            </a:pPr>
            <a:r>
              <a:rPr lang="en-GB" altLang="en-US" b="1" i="1" dirty="0"/>
              <a:t>Work organisation </a:t>
            </a:r>
            <a:r>
              <a:rPr lang="en-GB" altLang="en-US" i="1" dirty="0"/>
              <a:t>– </a:t>
            </a:r>
            <a:r>
              <a:rPr lang="en-GB" altLang="en-US" dirty="0"/>
              <a:t>will this need to change?</a:t>
            </a:r>
          </a:p>
          <a:p>
            <a:pPr defTabSz="712788">
              <a:spcBef>
                <a:spcPts val="800"/>
              </a:spcBef>
            </a:pPr>
            <a:r>
              <a:rPr lang="en-GB" altLang="en-US" b="1" i="1" dirty="0"/>
              <a:t>Rewards</a:t>
            </a:r>
            <a:r>
              <a:rPr lang="en-GB" altLang="en-US" i="1" dirty="0"/>
              <a:t> – </a:t>
            </a:r>
            <a:r>
              <a:rPr lang="en-GB" altLang="en-US" dirty="0"/>
              <a:t>are the incentives appropriate?</a:t>
            </a:r>
          </a:p>
          <a:p>
            <a:pPr defTabSz="712788">
              <a:spcBef>
                <a:spcPts val="800"/>
              </a:spcBef>
            </a:pPr>
            <a:r>
              <a:rPr lang="en-GB" altLang="en-US" b="1" i="1" dirty="0"/>
              <a:t>Relationships </a:t>
            </a:r>
            <a:r>
              <a:rPr lang="en-GB" altLang="en-US" i="1" dirty="0"/>
              <a:t>– </a:t>
            </a:r>
            <a:r>
              <a:rPr lang="en-GB" altLang="en-US" dirty="0"/>
              <a:t>will people interact differently?</a:t>
            </a:r>
          </a:p>
          <a:p>
            <a:pPr defTabSz="712788">
              <a:spcBef>
                <a:spcPts val="800"/>
              </a:spcBef>
            </a:pPr>
            <a:r>
              <a:rPr lang="en-GB" altLang="en-US" b="1" i="1" dirty="0"/>
              <a:t>Training and development </a:t>
            </a:r>
            <a:r>
              <a:rPr lang="en-GB" altLang="en-US" i="1" dirty="0"/>
              <a:t>– </a:t>
            </a:r>
            <a:r>
              <a:rPr lang="en-GB" altLang="en-US" dirty="0"/>
              <a:t>are current systems appropriate?</a:t>
            </a:r>
          </a:p>
          <a:p>
            <a:pPr defTabSz="712788">
              <a:spcBef>
                <a:spcPts val="800"/>
              </a:spcBef>
            </a:pPr>
            <a:r>
              <a:rPr lang="en-GB" altLang="en-US" b="1" i="1" dirty="0"/>
              <a:t>Recruitment and promotion </a:t>
            </a:r>
            <a:r>
              <a:rPr lang="en-GB" altLang="en-US" i="1" dirty="0"/>
              <a:t>– </a:t>
            </a:r>
            <a:r>
              <a:rPr lang="en-GB" altLang="en-US" dirty="0"/>
              <a:t>are</a:t>
            </a:r>
            <a:r>
              <a:rPr lang="en-GB" altLang="en-US" i="1" dirty="0"/>
              <a:t> </a:t>
            </a:r>
            <a:r>
              <a:rPr lang="en-GB" altLang="en-US" dirty="0"/>
              <a:t>the levels and skills of the staff appropriate?</a:t>
            </a:r>
          </a:p>
          <a:p>
            <a:endParaRPr lang="en-GB" dirty="0"/>
          </a:p>
        </p:txBody>
      </p:sp>
      <p:sp>
        <p:nvSpPr>
          <p:cNvPr id="4" name="Navy Footer Strip" descr="Footer navy">
            <a:extLst>
              <a:ext uri="{FF2B5EF4-FFF2-40B4-BE49-F238E27FC236}">
                <a16:creationId xmlns:a16="http://schemas.microsoft.com/office/drawing/2014/main" id="{B8806A28-E41C-FA8E-2D9D-33842EC59CA6}"/>
              </a:ext>
            </a:extLst>
          </p:cNvPr>
          <p:cNvSpPr/>
          <p:nvPr/>
        </p:nvSpPr>
        <p:spPr>
          <a:xfrm>
            <a:off x="0" y="6050915"/>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4EF7A351-EB62-B64B-9701-6CCCE92B36D9}"/>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5FACD0C7-E6A9-EEE4-9360-13E850951604}"/>
              </a:ext>
            </a:extLst>
          </p:cNvPr>
          <p:cNvPicPr>
            <a:picLocks noChangeAspect="1"/>
          </p:cNvPicPr>
          <p:nvPr/>
        </p:nvPicPr>
        <p:blipFill>
          <a:blip r:embed="rId3"/>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30668363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52BA79-4108-A14E-8316-F7F08C0CAB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A80BE5-C76C-7182-9AF4-8BF92E36D452}"/>
              </a:ext>
            </a:extLst>
          </p:cNvPr>
          <p:cNvSpPr>
            <a:spLocks noGrp="1"/>
          </p:cNvSpPr>
          <p:nvPr>
            <p:ph type="title"/>
          </p:nvPr>
        </p:nvSpPr>
        <p:spPr>
          <a:xfrm>
            <a:off x="838200" y="-147831"/>
            <a:ext cx="10515600" cy="1325563"/>
          </a:xfrm>
        </p:spPr>
        <p:txBody>
          <a:bodyPr/>
          <a:lstStyle/>
          <a:p>
            <a:pPr algn="ctr"/>
            <a:r>
              <a:rPr lang="en-GB" altLang="en-US" b="1" dirty="0"/>
              <a:t>SAFE - E</a:t>
            </a:r>
            <a:r>
              <a:rPr lang="en-GB" altLang="en-US" dirty="0"/>
              <a:t>valuation</a:t>
            </a:r>
            <a:endParaRPr lang="en-GB" dirty="0"/>
          </a:p>
        </p:txBody>
      </p:sp>
      <p:sp>
        <p:nvSpPr>
          <p:cNvPr id="3" name="Content Placeholder 2">
            <a:extLst>
              <a:ext uri="{FF2B5EF4-FFF2-40B4-BE49-F238E27FC236}">
                <a16:creationId xmlns:a16="http://schemas.microsoft.com/office/drawing/2014/main" id="{E20B62D5-6D76-AD10-54F9-3E4E96B87CB7}"/>
              </a:ext>
            </a:extLst>
          </p:cNvPr>
          <p:cNvSpPr>
            <a:spLocks noGrp="1"/>
          </p:cNvSpPr>
          <p:nvPr>
            <p:ph idx="1"/>
          </p:nvPr>
        </p:nvSpPr>
        <p:spPr>
          <a:xfrm>
            <a:off x="838200" y="1003610"/>
            <a:ext cx="10515600" cy="5173353"/>
          </a:xfrm>
        </p:spPr>
        <p:txBody>
          <a:bodyPr>
            <a:normAutofit fontScale="77500" lnSpcReduction="20000"/>
          </a:bodyPr>
          <a:lstStyle/>
          <a:p>
            <a:pPr marL="0" indent="0">
              <a:buNone/>
              <a:defRPr/>
            </a:pPr>
            <a:r>
              <a:rPr lang="en-GB" altLang="en-US" sz="3200" dirty="0"/>
              <a:t>Evaluation is concerned with identifying strategies that can pass all the hurdles of </a:t>
            </a:r>
            <a:r>
              <a:rPr lang="en-GB" altLang="en-US" sz="3200" b="1" dirty="0"/>
              <a:t>suitability, feasibility and acceptability.</a:t>
            </a:r>
          </a:p>
          <a:p>
            <a:pPr marL="0" indent="0">
              <a:buNone/>
              <a:defRPr/>
            </a:pPr>
            <a:endParaRPr lang="en-GB" altLang="en-US" sz="3200" dirty="0"/>
          </a:p>
          <a:p>
            <a:pPr marL="0" indent="0">
              <a:buNone/>
              <a:defRPr/>
            </a:pPr>
            <a:r>
              <a:rPr lang="en-GB" altLang="en-US" sz="3200" dirty="0"/>
              <a:t>When evaluating is important to:</a:t>
            </a:r>
          </a:p>
          <a:p>
            <a:pPr marL="0" indent="0">
              <a:buNone/>
              <a:defRPr/>
            </a:pPr>
            <a:endParaRPr lang="en-GB" altLang="en-US" sz="3200" dirty="0"/>
          </a:p>
          <a:p>
            <a:pPr>
              <a:defRPr/>
            </a:pPr>
            <a:r>
              <a:rPr lang="en-GB" altLang="en-US" dirty="0"/>
              <a:t>Be aware of </a:t>
            </a:r>
            <a:r>
              <a:rPr lang="en-GB" altLang="en-US" b="1" i="1" dirty="0"/>
              <a:t>conflicting conclusions </a:t>
            </a:r>
            <a:r>
              <a:rPr lang="en-GB" altLang="en-US" dirty="0"/>
              <a:t>and the need for </a:t>
            </a:r>
            <a:r>
              <a:rPr lang="en-GB" altLang="en-US" b="1" i="1" dirty="0"/>
              <a:t>management judgement</a:t>
            </a:r>
            <a:r>
              <a:rPr lang="en-GB" altLang="en-US" dirty="0"/>
              <a:t>.</a:t>
            </a:r>
          </a:p>
          <a:p>
            <a:pPr marL="0" indent="0">
              <a:buNone/>
              <a:defRPr/>
            </a:pPr>
            <a:endParaRPr lang="en-GB" altLang="en-US" dirty="0"/>
          </a:p>
          <a:p>
            <a:pPr>
              <a:defRPr/>
            </a:pPr>
            <a:r>
              <a:rPr lang="en-GB" altLang="en-US" i="1" dirty="0"/>
              <a:t>Ensure</a:t>
            </a:r>
            <a:r>
              <a:rPr lang="en-GB" altLang="en-US" b="1" i="1" dirty="0"/>
              <a:t> consistency</a:t>
            </a:r>
            <a:r>
              <a:rPr lang="en-GB" altLang="en-US" dirty="0"/>
              <a:t> between the different elements of a strategy  </a:t>
            </a:r>
            <a:r>
              <a:rPr lang="en-GB" altLang="en-US" sz="2800" dirty="0"/>
              <a:t>is essential.</a:t>
            </a:r>
          </a:p>
          <a:p>
            <a:pPr marL="0" indent="0">
              <a:buNone/>
              <a:defRPr/>
            </a:pPr>
            <a:endParaRPr lang="en-GB" altLang="en-US" sz="2800" dirty="0"/>
          </a:p>
          <a:p>
            <a:pPr>
              <a:defRPr/>
            </a:pPr>
            <a:r>
              <a:rPr lang="en-GB" altLang="en-US" sz="2800" dirty="0"/>
              <a:t>Be aware that the </a:t>
            </a:r>
            <a:r>
              <a:rPr lang="en-GB" altLang="en-US" sz="2800" b="1" i="1" dirty="0"/>
              <a:t>implementation and development </a:t>
            </a:r>
            <a:r>
              <a:rPr lang="en-GB" altLang="en-US" sz="2800" dirty="0"/>
              <a:t>of strategies might reveal unanticipated problems.</a:t>
            </a:r>
          </a:p>
          <a:p>
            <a:pPr marL="0" indent="0">
              <a:buNone/>
              <a:defRPr/>
            </a:pPr>
            <a:endParaRPr lang="en-GB" altLang="en-US" sz="2800" dirty="0"/>
          </a:p>
          <a:p>
            <a:pPr>
              <a:defRPr/>
            </a:pPr>
            <a:r>
              <a:rPr lang="en-GB" altLang="en-US" sz="2800" dirty="0"/>
              <a:t>Acknowledge that strategy development in</a:t>
            </a:r>
            <a:r>
              <a:rPr lang="en-GB" altLang="en-US" sz="2800" b="1" dirty="0"/>
              <a:t> </a:t>
            </a:r>
            <a:r>
              <a:rPr lang="en-GB" altLang="en-US" sz="2800" b="1" i="1" dirty="0"/>
              <a:t>practice</a:t>
            </a:r>
            <a:r>
              <a:rPr lang="en-GB" altLang="en-US" sz="2800" b="1" dirty="0"/>
              <a:t> </a:t>
            </a:r>
            <a:r>
              <a:rPr lang="en-GB" altLang="en-US" sz="2800" dirty="0"/>
              <a:t>isn’t always a logical or even rational process.</a:t>
            </a:r>
          </a:p>
          <a:p>
            <a:endParaRPr lang="en-GB" dirty="0"/>
          </a:p>
        </p:txBody>
      </p:sp>
      <p:sp>
        <p:nvSpPr>
          <p:cNvPr id="4" name="Navy Footer Strip" descr="Footer navy">
            <a:extLst>
              <a:ext uri="{FF2B5EF4-FFF2-40B4-BE49-F238E27FC236}">
                <a16:creationId xmlns:a16="http://schemas.microsoft.com/office/drawing/2014/main" id="{44DBAC10-0D90-2045-2E72-6785D52E593E}"/>
              </a:ext>
            </a:extLst>
          </p:cNvPr>
          <p:cNvSpPr/>
          <p:nvPr/>
        </p:nvSpPr>
        <p:spPr>
          <a:xfrm>
            <a:off x="0" y="6050915"/>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8B440CE4-C395-BB4E-CE74-42748B3875D3}"/>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B2F4052F-1562-ABB6-725B-8BBEF780D165}"/>
              </a:ext>
            </a:extLst>
          </p:cNvPr>
          <p:cNvPicPr>
            <a:picLocks noChangeAspect="1"/>
          </p:cNvPicPr>
          <p:nvPr/>
        </p:nvPicPr>
        <p:blipFill>
          <a:blip r:embed="rId3"/>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3638768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A5DC11-1189-BA24-6151-CEADD11C8D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30B8CF-2926-EC66-544E-BDB3F4D24AC7}"/>
              </a:ext>
            </a:extLst>
          </p:cNvPr>
          <p:cNvSpPr>
            <a:spLocks noGrp="1"/>
          </p:cNvSpPr>
          <p:nvPr>
            <p:ph type="title"/>
          </p:nvPr>
        </p:nvSpPr>
        <p:spPr/>
        <p:txBody>
          <a:bodyPr/>
          <a:lstStyle/>
          <a:p>
            <a:pPr algn="ctr"/>
            <a:r>
              <a:rPr lang="en-GB" dirty="0"/>
              <a:t>How are strategy and performance linked? </a:t>
            </a:r>
          </a:p>
        </p:txBody>
      </p:sp>
      <p:sp>
        <p:nvSpPr>
          <p:cNvPr id="3" name="Content Placeholder 2">
            <a:extLst>
              <a:ext uri="{FF2B5EF4-FFF2-40B4-BE49-F238E27FC236}">
                <a16:creationId xmlns:a16="http://schemas.microsoft.com/office/drawing/2014/main" id="{3FF38300-BA7B-C31A-EBD6-1F00ADA67F4B}"/>
              </a:ext>
            </a:extLst>
          </p:cNvPr>
          <p:cNvSpPr>
            <a:spLocks noGrp="1"/>
          </p:cNvSpPr>
          <p:nvPr>
            <p:ph idx="1"/>
          </p:nvPr>
        </p:nvSpPr>
        <p:spPr/>
        <p:txBody>
          <a:bodyPr>
            <a:normAutofit fontScale="70000" lnSpcReduction="20000"/>
          </a:bodyPr>
          <a:lstStyle/>
          <a:p>
            <a:r>
              <a:rPr lang="en-GB" i="0" dirty="0">
                <a:effectLst/>
              </a:rPr>
              <a:t>A successful strategy will allow an organisation to achieve their vision, goals and create and maintain a competitive advantage. </a:t>
            </a:r>
          </a:p>
          <a:p>
            <a:pPr marL="0" indent="0">
              <a:buNone/>
            </a:pPr>
            <a:endParaRPr lang="en-GB" dirty="0"/>
          </a:p>
          <a:p>
            <a:r>
              <a:rPr lang="en-GB" dirty="0"/>
              <a:t>We judge the impact/ effectiveness of the strategy by assessing organisational performance. </a:t>
            </a:r>
          </a:p>
          <a:p>
            <a:pPr marL="0" indent="0">
              <a:buNone/>
            </a:pPr>
            <a:endParaRPr lang="en-GB" dirty="0"/>
          </a:p>
          <a:p>
            <a:pPr algn="l"/>
            <a:r>
              <a:rPr lang="en-GB" b="0" i="0" dirty="0">
                <a:effectLst/>
              </a:rPr>
              <a:t>We address how well an organisation has performed in relation to its goals</a:t>
            </a:r>
            <a:r>
              <a:rPr lang="en-GB" dirty="0"/>
              <a:t>, whatever these may be (not necessarily profit).</a:t>
            </a:r>
          </a:p>
          <a:p>
            <a:pPr marL="0" indent="0" algn="l">
              <a:buNone/>
            </a:pPr>
            <a:endParaRPr lang="en-GB" dirty="0"/>
          </a:p>
          <a:p>
            <a:pPr algn="l"/>
            <a:r>
              <a:rPr lang="en-GB" b="0" i="0" dirty="0">
                <a:effectLst/>
              </a:rPr>
              <a:t>Reviewing performance allows organisations to reflect on success and failure, and facilitates the re-examination of goals.</a:t>
            </a:r>
          </a:p>
          <a:p>
            <a:pPr algn="l"/>
            <a:endParaRPr lang="en-GB" b="0" i="0" dirty="0">
              <a:effectLst/>
            </a:endParaRPr>
          </a:p>
          <a:p>
            <a:pPr algn="l"/>
            <a:r>
              <a:rPr lang="en-GB" b="0" i="0" dirty="0">
                <a:effectLst/>
              </a:rPr>
              <a:t>It is important as the goals themselves may have been set at a different time, under different circumstances (think about concepts such as financial crises, COVID etc.</a:t>
            </a:r>
            <a:br>
              <a:rPr lang="en-GB" b="0" i="0" dirty="0">
                <a:effectLst/>
              </a:rPr>
            </a:br>
            <a:endParaRPr lang="en-GB" dirty="0"/>
          </a:p>
          <a:p>
            <a:endParaRPr lang="en-GB" dirty="0"/>
          </a:p>
        </p:txBody>
      </p:sp>
      <p:sp>
        <p:nvSpPr>
          <p:cNvPr id="4" name="Navy Footer Strip" descr="Footer navy">
            <a:extLst>
              <a:ext uri="{FF2B5EF4-FFF2-40B4-BE49-F238E27FC236}">
                <a16:creationId xmlns:a16="http://schemas.microsoft.com/office/drawing/2014/main" id="{27EC01E3-926E-F53F-B9DA-3603F029C89C}"/>
              </a:ext>
            </a:extLst>
          </p:cNvPr>
          <p:cNvSpPr/>
          <p:nvPr/>
        </p:nvSpPr>
        <p:spPr>
          <a:xfrm>
            <a:off x="0" y="6050915"/>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0104B510-20BF-D273-C4F1-CE57C68208D4}"/>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142DCA89-3C0C-474E-2B0A-5A3F6238DC06}"/>
              </a:ext>
            </a:extLst>
          </p:cNvPr>
          <p:cNvPicPr>
            <a:picLocks noChangeAspect="1"/>
          </p:cNvPicPr>
          <p:nvPr/>
        </p:nvPicPr>
        <p:blipFill>
          <a:blip r:embed="rId3"/>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1906328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8F0F65-35F3-4D1E-2C6E-490FA87DEB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2E90D2-6F7C-38D9-6448-03F6CDDB98C5}"/>
              </a:ext>
            </a:extLst>
          </p:cNvPr>
          <p:cNvSpPr>
            <a:spLocks noGrp="1"/>
          </p:cNvSpPr>
          <p:nvPr>
            <p:ph type="title"/>
          </p:nvPr>
        </p:nvSpPr>
        <p:spPr/>
        <p:txBody>
          <a:bodyPr/>
          <a:lstStyle/>
          <a:p>
            <a:pPr algn="ctr"/>
            <a:r>
              <a:rPr lang="en-GB" dirty="0"/>
              <a:t>Different types of performance measures</a:t>
            </a:r>
          </a:p>
        </p:txBody>
      </p:sp>
      <p:sp>
        <p:nvSpPr>
          <p:cNvPr id="3" name="Content Placeholder 2">
            <a:extLst>
              <a:ext uri="{FF2B5EF4-FFF2-40B4-BE49-F238E27FC236}">
                <a16:creationId xmlns:a16="http://schemas.microsoft.com/office/drawing/2014/main" id="{B45EF1E8-8E05-317D-94DD-DDE5AF71CEAA}"/>
              </a:ext>
            </a:extLst>
          </p:cNvPr>
          <p:cNvSpPr>
            <a:spLocks noGrp="1"/>
          </p:cNvSpPr>
          <p:nvPr>
            <p:ph idx="1"/>
          </p:nvPr>
        </p:nvSpPr>
        <p:spPr/>
        <p:txBody>
          <a:bodyPr/>
          <a:lstStyle/>
          <a:p>
            <a:pPr algn="just"/>
            <a:r>
              <a:rPr lang="en-GB" dirty="0"/>
              <a:t>There are many techniques for measuring organisational performance. Different businesses prefer different measures. </a:t>
            </a:r>
          </a:p>
          <a:p>
            <a:pPr marL="0" indent="0" algn="just">
              <a:buNone/>
            </a:pPr>
            <a:endParaRPr lang="en-GB" dirty="0"/>
          </a:p>
          <a:p>
            <a:pPr algn="just"/>
            <a:r>
              <a:rPr lang="en-GB" dirty="0"/>
              <a:t>However they broadly fall into two categories of </a:t>
            </a:r>
            <a:r>
              <a:rPr lang="en-GB" b="1" i="1" dirty="0"/>
              <a:t>economic</a:t>
            </a:r>
            <a:r>
              <a:rPr lang="en-GB" dirty="0"/>
              <a:t> and </a:t>
            </a:r>
            <a:r>
              <a:rPr lang="en-GB" b="1" i="1" dirty="0"/>
              <a:t>effectiveness measures</a:t>
            </a:r>
            <a:r>
              <a:rPr lang="en-GB" dirty="0"/>
              <a:t>, economic measures are more widely used, but they should not be the only considerations in a holistic approach i.e. </a:t>
            </a:r>
            <a:r>
              <a:rPr lang="en-GB" b="0" i="0" dirty="0">
                <a:solidFill>
                  <a:srgbClr val="202124"/>
                </a:solidFill>
                <a:effectLst/>
                <a:latin typeface="Google Sans"/>
              </a:rPr>
              <a:t>Triple bottom line</a:t>
            </a:r>
          </a:p>
          <a:p>
            <a:pPr algn="just"/>
            <a:r>
              <a:rPr lang="en-GB" dirty="0"/>
              <a:t>Economic measures suffer from limitations which the broader effectiveness measures attempt to address. </a:t>
            </a:r>
          </a:p>
          <a:p>
            <a:endParaRPr lang="en-GB" dirty="0"/>
          </a:p>
        </p:txBody>
      </p:sp>
      <p:sp>
        <p:nvSpPr>
          <p:cNvPr id="4" name="Navy Footer Strip" descr="Footer navy">
            <a:extLst>
              <a:ext uri="{FF2B5EF4-FFF2-40B4-BE49-F238E27FC236}">
                <a16:creationId xmlns:a16="http://schemas.microsoft.com/office/drawing/2014/main" id="{8385121E-6797-F354-661D-B9087F2FB93F}"/>
              </a:ext>
            </a:extLst>
          </p:cNvPr>
          <p:cNvSpPr/>
          <p:nvPr/>
        </p:nvSpPr>
        <p:spPr>
          <a:xfrm>
            <a:off x="0" y="6050915"/>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45483CE4-13DC-3316-9EC5-E5D065DED2B7}"/>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D902601B-7576-2650-2BF6-66FB68077547}"/>
              </a:ext>
            </a:extLst>
          </p:cNvPr>
          <p:cNvPicPr>
            <a:picLocks noChangeAspect="1"/>
          </p:cNvPicPr>
          <p:nvPr/>
        </p:nvPicPr>
        <p:blipFill>
          <a:blip r:embed="rId3"/>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2798495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4D66D0-3F93-9927-89D6-0D47AD6AAA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61BB22-F787-2CBA-C0CB-4DE068074D14}"/>
              </a:ext>
            </a:extLst>
          </p:cNvPr>
          <p:cNvSpPr>
            <a:spLocks noGrp="1"/>
          </p:cNvSpPr>
          <p:nvPr>
            <p:ph type="title"/>
          </p:nvPr>
        </p:nvSpPr>
        <p:spPr/>
        <p:txBody>
          <a:bodyPr/>
          <a:lstStyle/>
          <a:p>
            <a:pPr algn="ctr"/>
            <a:r>
              <a:rPr lang="en-GB" altLang="en-US" dirty="0"/>
              <a:t>Evaluating strategies</a:t>
            </a:r>
            <a:endParaRPr lang="en-GB" dirty="0"/>
          </a:p>
        </p:txBody>
      </p:sp>
      <p:sp>
        <p:nvSpPr>
          <p:cNvPr id="3" name="Content Placeholder 2">
            <a:extLst>
              <a:ext uri="{FF2B5EF4-FFF2-40B4-BE49-F238E27FC236}">
                <a16:creationId xmlns:a16="http://schemas.microsoft.com/office/drawing/2014/main" id="{EDB43044-3031-5EB7-6E7D-33F1C25E46A1}"/>
              </a:ext>
            </a:extLst>
          </p:cNvPr>
          <p:cNvSpPr>
            <a:spLocks noGrp="1"/>
          </p:cNvSpPr>
          <p:nvPr>
            <p:ph idx="1"/>
          </p:nvPr>
        </p:nvSpPr>
        <p:spPr>
          <a:xfrm>
            <a:off x="838200" y="3735421"/>
            <a:ext cx="10515600" cy="2441542"/>
          </a:xfrm>
        </p:spPr>
        <p:txBody>
          <a:bodyPr/>
          <a:lstStyle/>
          <a:p>
            <a:r>
              <a:rPr lang="en-GB" sz="2800" dirty="0"/>
              <a:t>In strategy evaluation, managers assess performance,  then identify the extent of any gap between the desired and actual projected performance, then assess the strategic options for filling that gap. The chosen options will ultimately feed back into the future performance. </a:t>
            </a:r>
          </a:p>
          <a:p>
            <a:endParaRPr lang="en-GB" dirty="0"/>
          </a:p>
        </p:txBody>
      </p:sp>
      <p:sp>
        <p:nvSpPr>
          <p:cNvPr id="4" name="Navy Footer Strip" descr="Footer navy">
            <a:extLst>
              <a:ext uri="{FF2B5EF4-FFF2-40B4-BE49-F238E27FC236}">
                <a16:creationId xmlns:a16="http://schemas.microsoft.com/office/drawing/2014/main" id="{FBA8E4E0-EAAC-7FCF-BFB0-606A7190B166}"/>
              </a:ext>
            </a:extLst>
          </p:cNvPr>
          <p:cNvSpPr/>
          <p:nvPr/>
        </p:nvSpPr>
        <p:spPr>
          <a:xfrm>
            <a:off x="0" y="6050915"/>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141A0753-D267-9F27-C6ED-DFB101A9EA30}"/>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931A9056-F110-1A2D-6DB4-71D7472E64DF}"/>
              </a:ext>
            </a:extLst>
          </p:cNvPr>
          <p:cNvPicPr>
            <a:picLocks noChangeAspect="1"/>
          </p:cNvPicPr>
          <p:nvPr/>
        </p:nvPicPr>
        <p:blipFill>
          <a:blip r:embed="rId3"/>
          <a:stretch>
            <a:fillRect/>
          </a:stretch>
        </p:blipFill>
        <p:spPr>
          <a:xfrm>
            <a:off x="534811" y="6217213"/>
            <a:ext cx="1801495" cy="397654"/>
          </a:xfrm>
          <a:prstGeom prst="rect">
            <a:avLst/>
          </a:prstGeom>
        </p:spPr>
      </p:pic>
      <p:pic>
        <p:nvPicPr>
          <p:cNvPr id="7" name="Picture 1">
            <a:extLst>
              <a:ext uri="{FF2B5EF4-FFF2-40B4-BE49-F238E27FC236}">
                <a16:creationId xmlns:a16="http://schemas.microsoft.com/office/drawing/2014/main" id="{365304FB-F25A-0F06-7B37-A5323B49813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16498" y="1442472"/>
            <a:ext cx="10268378"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4894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0D7426-10A7-74EA-C16F-9DF07E5E15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E423B1-D5BF-78A2-C060-2B913323AA90}"/>
              </a:ext>
            </a:extLst>
          </p:cNvPr>
          <p:cNvSpPr>
            <a:spLocks noGrp="1"/>
          </p:cNvSpPr>
          <p:nvPr>
            <p:ph type="title"/>
          </p:nvPr>
        </p:nvSpPr>
        <p:spPr/>
        <p:txBody>
          <a:bodyPr/>
          <a:lstStyle/>
          <a:p>
            <a:pPr algn="ctr"/>
            <a:r>
              <a:rPr lang="en-GB" dirty="0"/>
              <a:t>Approaches to performance and strategy evaluation</a:t>
            </a:r>
          </a:p>
        </p:txBody>
      </p:sp>
      <p:sp>
        <p:nvSpPr>
          <p:cNvPr id="3" name="Content Placeholder 2">
            <a:extLst>
              <a:ext uri="{FF2B5EF4-FFF2-40B4-BE49-F238E27FC236}">
                <a16:creationId xmlns:a16="http://schemas.microsoft.com/office/drawing/2014/main" id="{72E4A50B-AB35-DFD4-EB4E-DB645DFF68EE}"/>
              </a:ext>
            </a:extLst>
          </p:cNvPr>
          <p:cNvSpPr>
            <a:spLocks noGrp="1"/>
          </p:cNvSpPr>
          <p:nvPr>
            <p:ph idx="1"/>
          </p:nvPr>
        </p:nvSpPr>
        <p:spPr/>
        <p:txBody>
          <a:bodyPr/>
          <a:lstStyle/>
          <a:p>
            <a:pPr marL="0" indent="0">
              <a:buNone/>
            </a:pPr>
            <a:r>
              <a:rPr lang="en-GB" dirty="0"/>
              <a:t>To reiterate: </a:t>
            </a:r>
          </a:p>
          <a:p>
            <a:r>
              <a:rPr lang="en-GB" dirty="0"/>
              <a:t>We can distinguish between two basic approaches to performance: direct economic performance and overall organisational effectiveness.</a:t>
            </a:r>
          </a:p>
          <a:p>
            <a:pPr marL="0" indent="0">
              <a:buNone/>
            </a:pPr>
            <a:endParaRPr lang="en-GB" dirty="0"/>
          </a:p>
          <a:p>
            <a:r>
              <a:rPr lang="en-GB" dirty="0"/>
              <a:t>It is also important to acknowledge that performance should not just be about economic performance. </a:t>
            </a:r>
          </a:p>
          <a:p>
            <a:endParaRPr lang="en-GB" dirty="0"/>
          </a:p>
        </p:txBody>
      </p:sp>
      <p:sp>
        <p:nvSpPr>
          <p:cNvPr id="4" name="Navy Footer Strip" descr="Footer navy">
            <a:extLst>
              <a:ext uri="{FF2B5EF4-FFF2-40B4-BE49-F238E27FC236}">
                <a16:creationId xmlns:a16="http://schemas.microsoft.com/office/drawing/2014/main" id="{08E218C8-CB10-599F-1D35-37E716F138B0}"/>
              </a:ext>
            </a:extLst>
          </p:cNvPr>
          <p:cNvSpPr/>
          <p:nvPr/>
        </p:nvSpPr>
        <p:spPr>
          <a:xfrm>
            <a:off x="0" y="6050915"/>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E2F48F9F-E84E-26AB-8BB5-C7F3005EB3E9}"/>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3118AA6E-2737-A8E7-A002-F55FB3F9CB2A}"/>
              </a:ext>
            </a:extLst>
          </p:cNvPr>
          <p:cNvPicPr>
            <a:picLocks noChangeAspect="1"/>
          </p:cNvPicPr>
          <p:nvPr/>
        </p:nvPicPr>
        <p:blipFill>
          <a:blip r:embed="rId3"/>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1075234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82D7F0-4E74-83D0-44C0-DE6CD297C8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2D0AFC-BCCF-766C-5045-EC4325F76D7D}"/>
              </a:ext>
            </a:extLst>
          </p:cNvPr>
          <p:cNvSpPr>
            <a:spLocks noGrp="1"/>
          </p:cNvSpPr>
          <p:nvPr>
            <p:ph type="title"/>
          </p:nvPr>
        </p:nvSpPr>
        <p:spPr/>
        <p:txBody>
          <a:bodyPr/>
          <a:lstStyle/>
          <a:p>
            <a:pPr algn="ctr"/>
            <a:r>
              <a:rPr lang="en-GB" altLang="en-US" dirty="0"/>
              <a:t>Economic performance</a:t>
            </a:r>
            <a:endParaRPr lang="en-GB" dirty="0"/>
          </a:p>
        </p:txBody>
      </p:sp>
      <p:sp>
        <p:nvSpPr>
          <p:cNvPr id="3" name="Content Placeholder 2">
            <a:extLst>
              <a:ext uri="{FF2B5EF4-FFF2-40B4-BE49-F238E27FC236}">
                <a16:creationId xmlns:a16="http://schemas.microsoft.com/office/drawing/2014/main" id="{AF3FF097-2A97-C33A-44D3-0AF2AD9FBE96}"/>
              </a:ext>
            </a:extLst>
          </p:cNvPr>
          <p:cNvSpPr>
            <a:spLocks noGrp="1"/>
          </p:cNvSpPr>
          <p:nvPr>
            <p:ph idx="1"/>
          </p:nvPr>
        </p:nvSpPr>
        <p:spPr/>
        <p:txBody>
          <a:bodyPr>
            <a:normAutofit fontScale="85000" lnSpcReduction="10000"/>
          </a:bodyPr>
          <a:lstStyle/>
          <a:p>
            <a:pPr marL="0" indent="0">
              <a:lnSpc>
                <a:spcPts val="3000"/>
              </a:lnSpc>
              <a:spcBef>
                <a:spcPts val="900"/>
              </a:spcBef>
              <a:buNone/>
              <a:defRPr/>
            </a:pPr>
            <a:r>
              <a:rPr lang="en-GB" altLang="en-US" sz="2400" b="1" i="1" dirty="0"/>
              <a:t>Economic</a:t>
            </a:r>
            <a:r>
              <a:rPr lang="en-GB" altLang="en-US" sz="2400" i="1" dirty="0"/>
              <a:t> </a:t>
            </a:r>
            <a:r>
              <a:rPr lang="en-GB" altLang="en-US" sz="2400" dirty="0"/>
              <a:t>performance</a:t>
            </a:r>
            <a:r>
              <a:rPr lang="en-GB" altLang="en-US" sz="2400" i="1" dirty="0"/>
              <a:t> </a:t>
            </a:r>
            <a:r>
              <a:rPr lang="en-GB" altLang="en-US" sz="2400" dirty="0"/>
              <a:t>refers to direct measures of success in terms of economic outcomes.</a:t>
            </a:r>
          </a:p>
          <a:p>
            <a:pPr marL="295275" indent="-295275">
              <a:lnSpc>
                <a:spcPts val="3000"/>
              </a:lnSpc>
              <a:spcBef>
                <a:spcPts val="900"/>
              </a:spcBef>
              <a:buFont typeface="Arial" charset="0"/>
              <a:buChar char="•"/>
              <a:defRPr/>
            </a:pPr>
            <a:r>
              <a:rPr lang="en-GB" altLang="en-US" sz="2400" dirty="0"/>
              <a:t>There are three main dimensions:</a:t>
            </a:r>
          </a:p>
          <a:p>
            <a:pPr marL="752475" lvl="1" indent="-295275">
              <a:lnSpc>
                <a:spcPts val="3000"/>
              </a:lnSpc>
              <a:spcBef>
                <a:spcPts val="900"/>
              </a:spcBef>
              <a:buFont typeface="Arial" charset="0"/>
              <a:buChar char="•"/>
              <a:defRPr/>
            </a:pPr>
            <a:r>
              <a:rPr lang="en-GB" altLang="en-US" dirty="0"/>
              <a:t>Performance in </a:t>
            </a:r>
            <a:r>
              <a:rPr lang="en-GB" altLang="en-US" b="1" i="1" dirty="0"/>
              <a:t>product markets </a:t>
            </a:r>
            <a:r>
              <a:rPr lang="en-GB" altLang="en-US" dirty="0"/>
              <a:t>(e.g. sales growth or market share).</a:t>
            </a:r>
          </a:p>
          <a:p>
            <a:pPr marL="752475" lvl="1" indent="-295275">
              <a:lnSpc>
                <a:spcPts val="3000"/>
              </a:lnSpc>
              <a:spcBef>
                <a:spcPts val="900"/>
              </a:spcBef>
              <a:buFont typeface="Arial" charset="0"/>
              <a:buChar char="•"/>
              <a:defRPr/>
            </a:pPr>
            <a:r>
              <a:rPr lang="en-GB" altLang="en-US" dirty="0"/>
              <a:t>Accounting measures of </a:t>
            </a:r>
            <a:r>
              <a:rPr lang="en-GB" altLang="en-US" b="1" i="1" dirty="0"/>
              <a:t>profitability</a:t>
            </a:r>
            <a:r>
              <a:rPr lang="en-GB" altLang="en-US" i="1" dirty="0"/>
              <a:t> </a:t>
            </a:r>
            <a:r>
              <a:rPr lang="en-GB" altLang="en-US" dirty="0"/>
              <a:t>(e.g. profit margin or return on capital employed).</a:t>
            </a:r>
          </a:p>
          <a:p>
            <a:pPr marL="752475" lvl="1" indent="-295275">
              <a:lnSpc>
                <a:spcPts val="3000"/>
              </a:lnSpc>
              <a:spcBef>
                <a:spcPts val="900"/>
              </a:spcBef>
              <a:buFont typeface="Arial" charset="0"/>
              <a:buChar char="•"/>
              <a:defRPr/>
            </a:pPr>
            <a:r>
              <a:rPr lang="en-GB" altLang="en-US" b="1" i="1" dirty="0"/>
              <a:t>Financial market measures </a:t>
            </a:r>
            <a:r>
              <a:rPr lang="en-GB" altLang="en-US" dirty="0"/>
              <a:t>(e.g. share price).</a:t>
            </a:r>
          </a:p>
          <a:p>
            <a:pPr marL="304800" indent="-304800">
              <a:lnSpc>
                <a:spcPts val="3000"/>
              </a:lnSpc>
              <a:spcBef>
                <a:spcPts val="900"/>
              </a:spcBef>
              <a:buFont typeface="Arial" charset="0"/>
              <a:buChar char="•"/>
              <a:defRPr/>
            </a:pPr>
            <a:r>
              <a:rPr lang="en-GB" altLang="en-US" sz="2400" dirty="0"/>
              <a:t>These measures may seem objective but need to be carefully interpreted i.e. Sales growth, for example, may be achieved by cutting prices, thereby reducing profit margins. In view of this, a more comprehensive assessment of economic performance is often required. </a:t>
            </a:r>
          </a:p>
          <a:p>
            <a:endParaRPr lang="en-GB" dirty="0"/>
          </a:p>
        </p:txBody>
      </p:sp>
      <p:sp>
        <p:nvSpPr>
          <p:cNvPr id="4" name="Navy Footer Strip" descr="Footer navy">
            <a:extLst>
              <a:ext uri="{FF2B5EF4-FFF2-40B4-BE49-F238E27FC236}">
                <a16:creationId xmlns:a16="http://schemas.microsoft.com/office/drawing/2014/main" id="{0BB2B2EA-C719-2559-E5D5-307460E03E6C}"/>
              </a:ext>
            </a:extLst>
          </p:cNvPr>
          <p:cNvSpPr/>
          <p:nvPr/>
        </p:nvSpPr>
        <p:spPr>
          <a:xfrm>
            <a:off x="0" y="6050915"/>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80FD555B-51DC-2813-E36A-930F9F05FDE2}"/>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42F9E329-F2AB-9C01-8336-5EA77A2CF213}"/>
              </a:ext>
            </a:extLst>
          </p:cNvPr>
          <p:cNvPicPr>
            <a:picLocks noChangeAspect="1"/>
          </p:cNvPicPr>
          <p:nvPr/>
        </p:nvPicPr>
        <p:blipFill>
          <a:blip r:embed="rId3"/>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22715075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46</TotalTime>
  <Words>3179</Words>
  <Application>Microsoft Office PowerPoint</Application>
  <PresentationFormat>Widescreen</PresentationFormat>
  <Paragraphs>317</Paragraphs>
  <Slides>45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Aptos</vt:lpstr>
      <vt:lpstr>Aptos Display</vt:lpstr>
      <vt:lpstr>Arial</vt:lpstr>
      <vt:lpstr>Calibri</vt:lpstr>
      <vt:lpstr>Google Sans</vt:lpstr>
      <vt:lpstr>Office Theme</vt:lpstr>
      <vt:lpstr>PowerPoint Presentation</vt:lpstr>
      <vt:lpstr>By the end of today you will be able to…</vt:lpstr>
      <vt:lpstr>Today’s lecture</vt:lpstr>
      <vt:lpstr>What is strategy evaluation? </vt:lpstr>
      <vt:lpstr>How are strategy and performance linked? </vt:lpstr>
      <vt:lpstr>Different types of performance measures</vt:lpstr>
      <vt:lpstr>Evaluating strategies</vt:lpstr>
      <vt:lpstr>Approaches to performance and strategy evaluation</vt:lpstr>
      <vt:lpstr>Economic performance</vt:lpstr>
      <vt:lpstr>The Du Pont Model</vt:lpstr>
      <vt:lpstr>Financial analysis</vt:lpstr>
      <vt:lpstr>Effectiveness (performance) </vt:lpstr>
      <vt:lpstr>The balanced scorecard</vt:lpstr>
      <vt:lpstr>The balanced scorecard – continued </vt:lpstr>
      <vt:lpstr>TBL – Triple Bottom Line </vt:lpstr>
      <vt:lpstr>People, profit, planet </vt:lpstr>
      <vt:lpstr>Where People Want to Shop and Work </vt:lpstr>
      <vt:lpstr>People Want Business to Lead on Social Change </vt:lpstr>
      <vt:lpstr>Example – Heineken </vt:lpstr>
      <vt:lpstr>Linear versus Circular Economy</vt:lpstr>
      <vt:lpstr>Performance comparisons</vt:lpstr>
      <vt:lpstr>Gap analysis</vt:lpstr>
      <vt:lpstr>Gap analysis</vt:lpstr>
      <vt:lpstr>Gap analysis continued </vt:lpstr>
      <vt:lpstr>Complexities of performance analysis</vt:lpstr>
      <vt:lpstr>Evaluating new initiatives</vt:lpstr>
      <vt:lpstr>The SAFE criteria and key questions</vt:lpstr>
      <vt:lpstr>SAFE - Strategy suitability </vt:lpstr>
      <vt:lpstr>Suitability  - Ranking and screening techniques</vt:lpstr>
      <vt:lpstr>Decision tree </vt:lpstr>
      <vt:lpstr>A strategic decision tree for a law firm</vt:lpstr>
      <vt:lpstr>SAFE - Acceptability</vt:lpstr>
      <vt:lpstr>The three R’s - Return</vt:lpstr>
      <vt:lpstr>Applying ‘returns’ to different sectors</vt:lpstr>
      <vt:lpstr>PowerPoint Presentation</vt:lpstr>
      <vt:lpstr>The three R’s - Risk</vt:lpstr>
      <vt:lpstr> Financial Risk</vt:lpstr>
      <vt:lpstr>Break-even analysis</vt:lpstr>
      <vt:lpstr>The three R’s - Stakeholder reaction</vt:lpstr>
      <vt:lpstr>SAFE - Feasibility</vt:lpstr>
      <vt:lpstr>Feasibility</vt:lpstr>
      <vt:lpstr>Looking closer - people &amp; skills </vt:lpstr>
      <vt:lpstr>Resource integration for success</vt:lpstr>
      <vt:lpstr>Critical issues for consideration </vt:lpstr>
      <vt:lpstr>SAFE - Evaluation</vt:lpstr>
    </vt:vector>
  </TitlesOfParts>
  <Company>Wrexham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Kayleigh Cottam</dc:creator>
  <cp:lastModifiedBy>Kayleigh Cottam</cp:lastModifiedBy>
  <cp:revision>1</cp:revision>
  <dcterms:created xsi:type="dcterms:W3CDTF">2025-03-05T09:20:43Z</dcterms:created>
  <dcterms:modified xsi:type="dcterms:W3CDTF">2025-03-05T10:07:04Z</dcterms:modified>
</cp:coreProperties>
</file>