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77" r:id="rId5"/>
    <p:sldId id="276" r:id="rId6"/>
    <p:sldId id="275" r:id="rId7"/>
    <p:sldId id="274" r:id="rId8"/>
    <p:sldId id="273" r:id="rId9"/>
    <p:sldId id="272" r:id="rId10"/>
    <p:sldId id="271" r:id="rId11"/>
    <p:sldId id="270" r:id="rId12"/>
    <p:sldId id="269" r:id="rId13"/>
    <p:sldId id="268" r:id="rId14"/>
    <p:sldId id="267" r:id="rId15"/>
    <p:sldId id="266" r:id="rId16"/>
    <p:sldId id="265" r:id="rId17"/>
    <p:sldId id="264" r:id="rId18"/>
    <p:sldId id="263" r:id="rId19"/>
    <p:sldId id="262" r:id="rId20"/>
    <p:sldId id="261" r:id="rId21"/>
    <p:sldId id="260" r:id="rId22"/>
    <p:sldId id="25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0180" autoAdjust="0"/>
  </p:normalViewPr>
  <p:slideViewPr>
    <p:cSldViewPr snapToGrid="0">
      <p:cViewPr varScale="1">
        <p:scale>
          <a:sx n="70" d="100"/>
          <a:sy n="70" d="100"/>
        </p:scale>
        <p:origin x="1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8C0A0-03A5-4E13-B36B-A2EA909E3806}" type="datetimeFigureOut">
              <a:rPr lang="en-GB" smtClean="0"/>
              <a:t>09/07/2025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F3F63-D94A-4153-AAFA-DD6D1C2730B9}" type="slidenum">
              <a:rPr lang="en-GB" smtClean="0"/>
              <a:t>‹#›</a:t>
            </a:fld>
            <a:endParaRPr lang="en-GB"/>
          </a:p>
        </p:txBody>
      </p:sp>
    </p:spTree>
    <p:extLst>
      <p:ext uri="{BB962C8B-B14F-4D97-AF65-F5344CB8AC3E}">
        <p14:creationId xmlns:p14="http://schemas.microsoft.com/office/powerpoint/2010/main" val="411882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Entrepreneurship is a complex and dynamic process through which individuals, teams, or organizations identify and capitalize on opportunities to create and deliver innovative products or services that meet market needs. It plays a crucial role in economic development, fostering innovation, job creation, and competitive business environments.</a:t>
            </a:r>
          </a:p>
          <a:p>
            <a:r>
              <a:rPr lang="en-US" b="1" dirty="0"/>
              <a:t>Core Aspects of Entrepreneurship</a:t>
            </a:r>
          </a:p>
          <a:p>
            <a:pPr>
              <a:buFont typeface="+mj-lt"/>
              <a:buAutoNum type="arabicPeriod"/>
            </a:pPr>
            <a:r>
              <a:rPr lang="en-US" b="1" dirty="0"/>
              <a:t>Opportunity Recognition</a:t>
            </a:r>
            <a:r>
              <a:rPr lang="en-US" dirty="0"/>
              <a:t>: Successful entrepreneurs possess the ability to identify gaps in the market where new or improved products and services can address unmet needs. This requires a deep understanding of market trends, consumer behavior, and emerging technologies.</a:t>
            </a:r>
          </a:p>
          <a:p>
            <a:pPr>
              <a:buFont typeface="+mj-lt"/>
              <a:buAutoNum type="arabicPeriod"/>
            </a:pPr>
            <a:r>
              <a:rPr lang="en-US" b="1" dirty="0"/>
              <a:t>Risk-Taking and Decision-Making</a:t>
            </a:r>
            <a:r>
              <a:rPr lang="en-US" dirty="0"/>
              <a:t>: Entrepreneurship involves uncertainty, requiring individuals to take calculated risks in areas such as investment, product development, and market entry. Effective risk management strategies help mitigate potential losses and maximize opportunities for success.</a:t>
            </a:r>
          </a:p>
          <a:p>
            <a:pPr>
              <a:buFont typeface="+mj-lt"/>
              <a:buAutoNum type="arabicPeriod"/>
            </a:pPr>
            <a:r>
              <a:rPr lang="en-US" b="1" dirty="0"/>
              <a:t>Creativity and Innovation</a:t>
            </a:r>
            <a:r>
              <a:rPr lang="en-US" dirty="0"/>
              <a:t>: Entrepreneurs must develop unique ideas and innovative solutions to differentiate themselves from competitors. Innovation can take many forms, including technological advancements, service improvements, and the development of new business models.</a:t>
            </a:r>
          </a:p>
          <a:p>
            <a:pPr>
              <a:buFont typeface="+mj-lt"/>
              <a:buAutoNum type="arabicPeriod"/>
            </a:pPr>
            <a:r>
              <a:rPr lang="en-US" b="1" dirty="0"/>
              <a:t>Business Development and Growth Strategies</a:t>
            </a:r>
            <a:r>
              <a:rPr lang="en-US" dirty="0"/>
              <a:t>: Beyond establishing a startup, entrepreneurs must focus on sustainable growth by implementing effective marketing, financial management, and operational strategies. Scaling a business requires strategic planning and adaptability to changing market conditions.</a:t>
            </a:r>
          </a:p>
          <a:p>
            <a:r>
              <a:rPr lang="en-US" b="1" dirty="0"/>
              <a:t>Relevance of Entrepreneurship Across Sectors</a:t>
            </a:r>
          </a:p>
          <a:p>
            <a:r>
              <a:rPr lang="en-US" dirty="0"/>
              <a:t>Entrepreneurship is fundamental in various industries, including:</a:t>
            </a:r>
          </a:p>
          <a:p>
            <a:pPr>
              <a:buFont typeface="Arial" panose="020B0604020202020204" pitchFamily="34" charset="0"/>
              <a:buChar char="•"/>
            </a:pPr>
            <a:r>
              <a:rPr lang="en-US" b="1" dirty="0"/>
              <a:t>Technology</a:t>
            </a:r>
            <a:r>
              <a:rPr lang="en-US" dirty="0"/>
              <a:t>: Digital transformation, artificial intelligence, and software development drive efficiency and convenience.</a:t>
            </a:r>
          </a:p>
          <a:p>
            <a:pPr>
              <a:buFont typeface="Arial" panose="020B0604020202020204" pitchFamily="34" charset="0"/>
              <a:buChar char="•"/>
            </a:pPr>
            <a:r>
              <a:rPr lang="en-US" b="1" dirty="0"/>
              <a:t>Healthcare</a:t>
            </a:r>
            <a:r>
              <a:rPr lang="en-US" dirty="0"/>
              <a:t>: Innovations such as telemedicine, biotech research, and personalized medicine improve patient outcomes.</a:t>
            </a:r>
          </a:p>
          <a:p>
            <a:pPr>
              <a:buFont typeface="Arial" panose="020B0604020202020204" pitchFamily="34" charset="0"/>
              <a:buChar char="•"/>
            </a:pPr>
            <a:r>
              <a:rPr lang="en-US" b="1" dirty="0"/>
              <a:t>Retail and E-commerce</a:t>
            </a:r>
            <a:r>
              <a:rPr lang="en-US" dirty="0"/>
              <a:t>: Online marketplaces and data-driven marketing strategies enhance customer experiences.</a:t>
            </a:r>
          </a:p>
          <a:p>
            <a:pPr>
              <a:buFont typeface="Arial" panose="020B0604020202020204" pitchFamily="34" charset="0"/>
              <a:buChar char="•"/>
            </a:pPr>
            <a:r>
              <a:rPr lang="en-US" b="1" dirty="0"/>
              <a:t>Sustainable and Green Enterprises</a:t>
            </a:r>
            <a:r>
              <a:rPr lang="en-US" dirty="0"/>
              <a:t>: Businesses focusing on renewable energy, waste management, and sustainable production contribute to environmental protection.</a:t>
            </a:r>
          </a:p>
          <a:p>
            <a:pPr>
              <a:buFont typeface="Arial" panose="020B0604020202020204" pitchFamily="34" charset="0"/>
              <a:buChar char="•"/>
            </a:pPr>
            <a:r>
              <a:rPr lang="en-US" b="1" dirty="0"/>
              <a:t>Social Entrepreneurship</a:t>
            </a:r>
            <a:r>
              <a:rPr lang="en-US" dirty="0"/>
              <a:t>: Enterprises tackling social issues such as education, poverty, and healthcare create meaningful societal impact.</a:t>
            </a:r>
          </a:p>
          <a:p>
            <a:r>
              <a:rPr lang="en-US" b="1" dirty="0"/>
              <a:t>The Role of Opportunity Recognition in Entrepreneurship</a:t>
            </a:r>
          </a:p>
          <a:p>
            <a:r>
              <a:rPr lang="en-US" dirty="0"/>
              <a:t>Recognizing opportunities is fundamental to entrepreneurial success. This process involves:</a:t>
            </a:r>
          </a:p>
          <a:p>
            <a:pPr>
              <a:buFont typeface="Arial" panose="020B0604020202020204" pitchFamily="34" charset="0"/>
              <a:buChar char="•"/>
            </a:pPr>
            <a:r>
              <a:rPr lang="en-US" dirty="0"/>
              <a:t>Conducting thorough market research to understand consumer needs and preferences.</a:t>
            </a:r>
          </a:p>
          <a:p>
            <a:pPr>
              <a:buFont typeface="Arial" panose="020B0604020202020204" pitchFamily="34" charset="0"/>
              <a:buChar char="•"/>
            </a:pPr>
            <a:r>
              <a:rPr lang="en-US" dirty="0"/>
              <a:t>Identifying industry trends, technological advancements, and economic shifts.</a:t>
            </a:r>
          </a:p>
          <a:p>
            <a:pPr>
              <a:buFont typeface="Arial" panose="020B0604020202020204" pitchFamily="34" charset="0"/>
              <a:buChar char="•"/>
            </a:pPr>
            <a:r>
              <a:rPr lang="en-US" dirty="0"/>
              <a:t>Networking with professionals, mentors, and stakeholders to gain valuable insights.</a:t>
            </a:r>
          </a:p>
          <a:p>
            <a:pPr>
              <a:buFont typeface="Arial" panose="020B0604020202020204" pitchFamily="34" charset="0"/>
              <a:buChar char="•"/>
            </a:pPr>
            <a:r>
              <a:rPr lang="en-US" dirty="0"/>
              <a:t>Applying creativity and problem-solving skills to develop innovative solutions that address market demands.</a:t>
            </a:r>
          </a:p>
          <a:p>
            <a:r>
              <a:rPr lang="en-US" b="1" dirty="0"/>
              <a:t>Conclusion</a:t>
            </a:r>
          </a:p>
          <a:p>
            <a:r>
              <a:rPr lang="en-US" dirty="0"/>
              <a:t>Entrepreneurship is a critical driver of economic and social progress. Entrepreneurs who can effectively identify opportunities, take calculated risks, and apply innovative strategies contribute to business success and societal development. The ability to recognize and act upon opportunities is essential for navigating competitive markets and ensuring long-term business sustainability.</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4</a:t>
            </a:fld>
            <a:endParaRPr lang="en-GB"/>
          </a:p>
        </p:txBody>
      </p:sp>
    </p:spTree>
    <p:extLst>
      <p:ext uri="{BB962C8B-B14F-4D97-AF65-F5344CB8AC3E}">
        <p14:creationId xmlns:p14="http://schemas.microsoft.com/office/powerpoint/2010/main" val="980509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Innovation is central to business success and growth, and companies can choose between different approaches when it comes to how they innovate. Two prominent models are </a:t>
            </a:r>
            <a:r>
              <a:rPr lang="en-US" b="1" dirty="0"/>
              <a:t>closed innovation</a:t>
            </a:r>
            <a:r>
              <a:rPr lang="en-US" dirty="0"/>
              <a:t> and </a:t>
            </a:r>
            <a:r>
              <a:rPr lang="en-US" b="1" dirty="0"/>
              <a:t>open innovation</a:t>
            </a:r>
            <a:r>
              <a:rPr lang="en-US" dirty="0"/>
              <a:t>. Both approaches have distinct advantages and challenges, and businesses must carefully evaluate which model best aligns with their strategies and goals. This discussion will explore the dilemmas that companies face when choosing between these two models of innovation, emphasizing the trade-offs between secrecy and collaboration.</a:t>
            </a:r>
          </a:p>
          <a:p>
            <a:r>
              <a:rPr lang="en-US" b="1" dirty="0"/>
              <a:t>1. Closed Innovation: Internal Control and Proprietary Innovation</a:t>
            </a:r>
          </a:p>
          <a:p>
            <a:r>
              <a:rPr lang="en-US" b="1" dirty="0"/>
              <a:t>Closed innovation</a:t>
            </a:r>
            <a:r>
              <a:rPr lang="en-US" dirty="0"/>
              <a:t> refers to a traditional, </a:t>
            </a:r>
            <a:r>
              <a:rPr lang="en-US" b="1" dirty="0"/>
              <a:t>insular</a:t>
            </a:r>
            <a:r>
              <a:rPr lang="en-US" dirty="0"/>
              <a:t> approach where a company relies primarily on its </a:t>
            </a:r>
            <a:r>
              <a:rPr lang="en-US" b="1" dirty="0"/>
              <a:t>internal resources</a:t>
            </a:r>
            <a:r>
              <a:rPr lang="en-US" dirty="0"/>
              <a:t> for innovation. This model emphasizes </a:t>
            </a:r>
            <a:r>
              <a:rPr lang="en-US" b="1" dirty="0"/>
              <a:t>secrecy</a:t>
            </a:r>
            <a:r>
              <a:rPr lang="en-US" dirty="0"/>
              <a:t>, with companies striving to protect intellectual property (IP) and guard their innovations from competitors. The innovation process is largely confined to in-house R&amp;D departments, laboratories, and marketing teams. The belief behind closed innovation is that </a:t>
            </a:r>
            <a:r>
              <a:rPr lang="en-US" b="1" dirty="0"/>
              <a:t>competitive advantage</a:t>
            </a:r>
            <a:r>
              <a:rPr lang="en-US" dirty="0"/>
              <a:t> can be maintained by tightly controlling the flow of ideas and innovations.</a:t>
            </a:r>
          </a:p>
          <a:p>
            <a:r>
              <a:rPr lang="en-US" b="1" dirty="0"/>
              <a:t>Key Characteristics of Closed Innovation</a:t>
            </a:r>
            <a:r>
              <a:rPr lang="en-US" dirty="0"/>
              <a:t>:</a:t>
            </a:r>
          </a:p>
          <a:p>
            <a:pPr>
              <a:buFont typeface="Arial" panose="020B0604020202020204" pitchFamily="34" charset="0"/>
              <a:buChar char="•"/>
            </a:pPr>
            <a:r>
              <a:rPr lang="en-US" b="1" dirty="0"/>
              <a:t>Internal Focus</a:t>
            </a:r>
            <a:r>
              <a:rPr lang="en-US" dirty="0"/>
              <a:t>: Companies depend on their own internal </a:t>
            </a:r>
            <a:r>
              <a:rPr lang="en-US" b="1" dirty="0"/>
              <a:t>research and development (R&amp;D)</a:t>
            </a:r>
            <a:r>
              <a:rPr lang="en-US" dirty="0"/>
              <a:t> to drive the innovation process. Innovation happens within the company, with </a:t>
            </a:r>
            <a:r>
              <a:rPr lang="en-US" b="1" dirty="0"/>
              <a:t>minimal external collaboration</a:t>
            </a:r>
            <a:r>
              <a:rPr lang="en-US" dirty="0"/>
              <a:t>.</a:t>
            </a:r>
          </a:p>
          <a:p>
            <a:pPr>
              <a:buFont typeface="Arial" panose="020B0604020202020204" pitchFamily="34" charset="0"/>
              <a:buChar char="•"/>
            </a:pPr>
            <a:r>
              <a:rPr lang="en-US" b="1" dirty="0"/>
              <a:t>Secrecy and Intellectual Property Protection</a:t>
            </a:r>
            <a:r>
              <a:rPr lang="en-US" dirty="0"/>
              <a:t>: The company is highly focused on protecting its ideas and maintaining confidentiality, often through patents, copyrights, and non-disclosure agreements. There is a strong desire to </a:t>
            </a:r>
            <a:r>
              <a:rPr lang="en-US" b="1" dirty="0"/>
              <a:t>prevent competitors</a:t>
            </a:r>
            <a:r>
              <a:rPr lang="en-US" dirty="0"/>
              <a:t> from accessing or replicating the company’s innovations.</a:t>
            </a:r>
          </a:p>
          <a:p>
            <a:pPr>
              <a:buFont typeface="Arial" panose="020B0604020202020204" pitchFamily="34" charset="0"/>
              <a:buChar char="•"/>
            </a:pPr>
            <a:r>
              <a:rPr lang="en-US" b="1" dirty="0"/>
              <a:t>Risk of Stagnation</a:t>
            </a:r>
            <a:r>
              <a:rPr lang="en-US" dirty="0"/>
              <a:t>: One of the main drawbacks of closed innovation is that it can lead to </a:t>
            </a:r>
            <a:r>
              <a:rPr lang="en-US" b="1" dirty="0"/>
              <a:t>innovation stagnation</a:t>
            </a:r>
            <a:r>
              <a:rPr lang="en-US" dirty="0"/>
              <a:t>. By relying exclusively on internal resources, companies may miss out on valuable </a:t>
            </a:r>
            <a:r>
              <a:rPr lang="en-US" b="1" dirty="0"/>
              <a:t>external insights</a:t>
            </a:r>
            <a:r>
              <a:rPr lang="en-US" dirty="0"/>
              <a:t>, new technologies, or market opportunities. This closed environment can limit creativity and reduce the diversity of ideas.</a:t>
            </a:r>
          </a:p>
          <a:p>
            <a:pPr>
              <a:buFont typeface="Arial" panose="020B0604020202020204" pitchFamily="34" charset="0"/>
              <a:buChar char="•"/>
            </a:pPr>
            <a:r>
              <a:rPr lang="en-US" b="1" dirty="0"/>
              <a:t>Example</a:t>
            </a:r>
            <a:r>
              <a:rPr lang="en-US" dirty="0"/>
              <a:t>: </a:t>
            </a:r>
            <a:r>
              <a:rPr lang="en-US" b="1" dirty="0"/>
              <a:t>Pharmaceutical companies</a:t>
            </a:r>
            <a:r>
              <a:rPr lang="en-US" dirty="0"/>
              <a:t> often operate within the closed innovation model, relying on their own internal R&amp;D to discover and develop new drugs. Due to the complexity and cost of drug development, these companies aim to protect their intellectual property fiercely to ensure they can monetize their innovations exclusively.</a:t>
            </a:r>
          </a:p>
          <a:p>
            <a:r>
              <a:rPr lang="en-US" b="1" dirty="0"/>
              <a:t>Challenges</a:t>
            </a:r>
            <a:r>
              <a:rPr lang="en-US" dirty="0"/>
              <a:t>:</a:t>
            </a:r>
          </a:p>
          <a:p>
            <a:pPr>
              <a:buFont typeface="Arial" panose="020B0604020202020204" pitchFamily="34" charset="0"/>
              <a:buChar char="•"/>
            </a:pPr>
            <a:r>
              <a:rPr lang="en-US" b="1" dirty="0"/>
              <a:t>High Costs</a:t>
            </a:r>
            <a:r>
              <a:rPr lang="en-US" dirty="0"/>
              <a:t>: Maintaining a completely closed innovation system can be costly, especially in industries where innovation requires significant investment in infrastructure and personnel.</a:t>
            </a:r>
          </a:p>
          <a:p>
            <a:pPr>
              <a:buFont typeface="Arial" panose="020B0604020202020204" pitchFamily="34" charset="0"/>
              <a:buChar char="•"/>
            </a:pPr>
            <a:r>
              <a:rPr lang="en-US" b="1" dirty="0"/>
              <a:t>Limited Knowledge Flow</a:t>
            </a:r>
            <a:r>
              <a:rPr lang="en-US" dirty="0"/>
              <a:t>: A focus on internal resources may result in missed opportunities to tap into valuable external knowledge, limiting innovation potential.</a:t>
            </a:r>
          </a:p>
          <a:p>
            <a:pPr>
              <a:buFont typeface="Arial" panose="020B0604020202020204" pitchFamily="34" charset="0"/>
              <a:buChar char="•"/>
            </a:pPr>
            <a:r>
              <a:rPr lang="en-US" b="1" dirty="0"/>
              <a:t>Isolation from Market Demands</a:t>
            </a:r>
            <a:r>
              <a:rPr lang="en-US" dirty="0"/>
              <a:t>: Companies operating in isolation might be slow to respond to changing customer needs or new market trends.</a:t>
            </a:r>
          </a:p>
          <a:p>
            <a:r>
              <a:rPr lang="en-US" b="1" dirty="0"/>
              <a:t>2. Open Innovation: Knowledge Sharing for Accelerated Innovation</a:t>
            </a:r>
          </a:p>
          <a:p>
            <a:r>
              <a:rPr lang="en-US" dirty="0"/>
              <a:t>In contrast to closed innovation, </a:t>
            </a:r>
            <a:r>
              <a:rPr lang="en-US" b="1" dirty="0"/>
              <a:t>open innovation</a:t>
            </a:r>
            <a:r>
              <a:rPr lang="en-US" dirty="0"/>
              <a:t> is a more </a:t>
            </a:r>
            <a:r>
              <a:rPr lang="en-US" b="1" dirty="0"/>
              <a:t>collaborative</a:t>
            </a:r>
            <a:r>
              <a:rPr lang="en-US" dirty="0"/>
              <a:t> and </a:t>
            </a:r>
            <a:r>
              <a:rPr lang="en-US" b="1" dirty="0"/>
              <a:t>external-facing</a:t>
            </a:r>
            <a:r>
              <a:rPr lang="en-US" dirty="0"/>
              <a:t> approach. It involves the deliberate </a:t>
            </a:r>
            <a:r>
              <a:rPr lang="en-US" b="1" dirty="0"/>
              <a:t>import</a:t>
            </a:r>
            <a:r>
              <a:rPr lang="en-US" dirty="0"/>
              <a:t> and </a:t>
            </a:r>
            <a:r>
              <a:rPr lang="en-US" b="1" dirty="0"/>
              <a:t>export</a:t>
            </a:r>
            <a:r>
              <a:rPr lang="en-US" dirty="0"/>
              <a:t> of knowledge, ideas, and resources between organizations, and often extends to external partners such as </a:t>
            </a:r>
            <a:r>
              <a:rPr lang="en-US" b="1" dirty="0"/>
              <a:t>suppliers</a:t>
            </a:r>
            <a:r>
              <a:rPr lang="en-US" dirty="0"/>
              <a:t>, </a:t>
            </a:r>
            <a:r>
              <a:rPr lang="en-US" b="1" dirty="0"/>
              <a:t>customers</a:t>
            </a:r>
            <a:r>
              <a:rPr lang="en-US" dirty="0"/>
              <a:t>, </a:t>
            </a:r>
            <a:r>
              <a:rPr lang="en-US" b="1" dirty="0"/>
              <a:t>startups</a:t>
            </a:r>
            <a:r>
              <a:rPr lang="en-US" dirty="0"/>
              <a:t>, and </a:t>
            </a:r>
            <a:r>
              <a:rPr lang="en-US" b="1" dirty="0"/>
              <a:t>academic institutions</a:t>
            </a:r>
            <a:r>
              <a:rPr lang="en-US" dirty="0"/>
              <a:t>. The goal of open innovation is to </a:t>
            </a:r>
            <a:r>
              <a:rPr lang="en-US" b="1" dirty="0"/>
              <a:t>accelerate</a:t>
            </a:r>
            <a:r>
              <a:rPr lang="en-US" dirty="0"/>
              <a:t> the innovation process, harnessing the collective intelligence of various stakeholders to develop better and faster products or services.</a:t>
            </a:r>
          </a:p>
          <a:p>
            <a:r>
              <a:rPr lang="en-US" b="1" dirty="0"/>
              <a:t>Key Characteristics of Open Innovation</a:t>
            </a:r>
            <a:r>
              <a:rPr lang="en-US" dirty="0"/>
              <a:t>:</a:t>
            </a:r>
          </a:p>
          <a:p>
            <a:pPr>
              <a:buFont typeface="Arial" panose="020B0604020202020204" pitchFamily="34" charset="0"/>
              <a:buChar char="•"/>
            </a:pPr>
            <a:r>
              <a:rPr lang="en-US" b="1" dirty="0"/>
              <a:t>Knowledge Exchange</a:t>
            </a:r>
            <a:r>
              <a:rPr lang="en-US" dirty="0"/>
              <a:t>: Open innovation emphasizes the exchange of ideas, technologies, and solutions across organizational boundaries. Companies seek to access external ideas or solutions that complement or enhance their own in-house efforts.</a:t>
            </a:r>
          </a:p>
          <a:p>
            <a:pPr>
              <a:buFont typeface="Arial" panose="020B0604020202020204" pitchFamily="34" charset="0"/>
              <a:buChar char="•"/>
            </a:pPr>
            <a:r>
              <a:rPr lang="en-US" b="1" dirty="0"/>
              <a:t>Collaboration</a:t>
            </a:r>
            <a:r>
              <a:rPr lang="en-US" dirty="0"/>
              <a:t>: Organizations involved in open innovation frequently collaborate with external partners such as universities, </a:t>
            </a:r>
            <a:r>
              <a:rPr lang="en-US" b="1" dirty="0"/>
              <a:t>research institutions</a:t>
            </a:r>
            <a:r>
              <a:rPr lang="en-US" dirty="0"/>
              <a:t>, or </a:t>
            </a:r>
            <a:r>
              <a:rPr lang="en-US" b="1" dirty="0"/>
              <a:t>third-party developers</a:t>
            </a:r>
            <a:r>
              <a:rPr lang="en-US" dirty="0"/>
              <a:t>. This enables the sharing of risks and costs associated with innovation, as well as increasing the diversity of ideas and expertise that can be leveraged.</a:t>
            </a:r>
          </a:p>
          <a:p>
            <a:pPr>
              <a:buFont typeface="Arial" panose="020B0604020202020204" pitchFamily="34" charset="0"/>
              <a:buChar char="•"/>
            </a:pPr>
            <a:r>
              <a:rPr lang="en-US" b="1" dirty="0"/>
              <a:t>Speed and Agility</a:t>
            </a:r>
            <a:r>
              <a:rPr lang="en-US" dirty="0"/>
              <a:t>: By tapping into external knowledge and resources, open innovation can allow companies to develop </a:t>
            </a:r>
            <a:r>
              <a:rPr lang="en-US" b="1" dirty="0"/>
              <a:t>new products or services more quickly</a:t>
            </a:r>
            <a:r>
              <a:rPr lang="en-US" dirty="0"/>
              <a:t>. This can be particularly important in industries where the market is rapidly changing, and time-to-market is a critical factor.</a:t>
            </a:r>
          </a:p>
          <a:p>
            <a:pPr>
              <a:buFont typeface="Arial" panose="020B0604020202020204" pitchFamily="34" charset="0"/>
              <a:buChar char="•"/>
            </a:pPr>
            <a:r>
              <a:rPr lang="en-US" b="1" dirty="0"/>
              <a:t>Example</a:t>
            </a:r>
            <a:r>
              <a:rPr lang="en-US" dirty="0"/>
              <a:t>: </a:t>
            </a:r>
            <a:r>
              <a:rPr lang="en-US" b="1" dirty="0"/>
              <a:t>Procter &amp; Gamble (P&amp;G)</a:t>
            </a:r>
            <a:r>
              <a:rPr lang="en-US" dirty="0"/>
              <a:t> is a well-known example of a company that has successfully embraced open innovation through its </a:t>
            </a:r>
            <a:r>
              <a:rPr lang="en-US" b="1" dirty="0"/>
              <a:t>Connect + Develop</a:t>
            </a:r>
            <a:r>
              <a:rPr lang="en-US" dirty="0"/>
              <a:t> program. P&amp;G actively collaborates with external innovators, such as universities, entrepreneurs, and even competitors, to accelerate product development and bring innovative solutions to market.</a:t>
            </a:r>
          </a:p>
          <a:p>
            <a:r>
              <a:rPr lang="en-US" b="1" dirty="0"/>
              <a:t>Challenges</a:t>
            </a:r>
            <a:r>
              <a:rPr lang="en-US" dirty="0"/>
              <a:t>:</a:t>
            </a:r>
          </a:p>
          <a:p>
            <a:pPr>
              <a:buFont typeface="Arial" panose="020B0604020202020204" pitchFamily="34" charset="0"/>
              <a:buChar char="•"/>
            </a:pPr>
            <a:r>
              <a:rPr lang="en-US" b="1" dirty="0"/>
              <a:t>IP Protection</a:t>
            </a:r>
            <a:r>
              <a:rPr lang="en-US" dirty="0"/>
              <a:t>: The primary challenge of open innovation is the </a:t>
            </a:r>
            <a:r>
              <a:rPr lang="en-US" b="1" dirty="0"/>
              <a:t>protection of intellectual property (IP)</a:t>
            </a:r>
            <a:r>
              <a:rPr lang="en-US" dirty="0"/>
              <a:t>. When exchanging ideas with external parties, companies risk losing control over their innovations, or even having their proprietary knowledge stolen. This requires careful management of IP rights and agreements to ensure that sensitive information is protected.</a:t>
            </a:r>
          </a:p>
          <a:p>
            <a:pPr>
              <a:buFont typeface="Arial" panose="020B0604020202020204" pitchFamily="34" charset="0"/>
              <a:buChar char="•"/>
            </a:pPr>
            <a:r>
              <a:rPr lang="en-US" b="1" dirty="0"/>
              <a:t>Complex Management</a:t>
            </a:r>
            <a:r>
              <a:rPr lang="en-US" dirty="0"/>
              <a:t>: Managing external partnerships can be difficult and requires the coordination of multiple stakeholders, which can introduce complexity and potential delays in the innovation process.</a:t>
            </a:r>
          </a:p>
          <a:p>
            <a:pPr>
              <a:buFont typeface="Arial" panose="020B0604020202020204" pitchFamily="34" charset="0"/>
              <a:buChar char="•"/>
            </a:pPr>
            <a:r>
              <a:rPr lang="en-US" b="1" dirty="0"/>
              <a:t>Cultural Shift</a:t>
            </a:r>
            <a:r>
              <a:rPr lang="en-US" dirty="0"/>
              <a:t>: Open innovation requires a significant </a:t>
            </a:r>
            <a:r>
              <a:rPr lang="en-US" b="1" dirty="0"/>
              <a:t>cultural shift</a:t>
            </a:r>
            <a:r>
              <a:rPr lang="en-US" dirty="0"/>
              <a:t> within an organization. Traditional companies may be resistant to sharing their knowledge or collaborating externally, particularly if they have historically operated in a </a:t>
            </a:r>
            <a:r>
              <a:rPr lang="en-US" b="1" dirty="0"/>
              <a:t>closed innovation</a:t>
            </a:r>
            <a:r>
              <a:rPr lang="en-US" dirty="0"/>
              <a:t> model.</a:t>
            </a:r>
          </a:p>
          <a:p>
            <a:r>
              <a:rPr lang="en-US" b="1" dirty="0"/>
              <a:t>3. The Dilemma: Balancing Open and Closed Innovation</a:t>
            </a:r>
          </a:p>
          <a:p>
            <a:r>
              <a:rPr lang="en-US" dirty="0"/>
              <a:t>The core dilemma businesses face is whether to </a:t>
            </a:r>
            <a:r>
              <a:rPr lang="en-US" b="1" dirty="0"/>
              <a:t>fully embrace open innovation</a:t>
            </a:r>
            <a:r>
              <a:rPr lang="en-US" dirty="0"/>
              <a:t>, </a:t>
            </a:r>
            <a:r>
              <a:rPr lang="en-US" b="1" dirty="0"/>
              <a:t>stick to closed innovation</a:t>
            </a:r>
            <a:r>
              <a:rPr lang="en-US" dirty="0"/>
              <a:t>, or adopt a </a:t>
            </a:r>
            <a:r>
              <a:rPr lang="en-US" b="1" dirty="0"/>
              <a:t>hybrid model</a:t>
            </a:r>
            <a:r>
              <a:rPr lang="en-US" dirty="0"/>
              <a:t> that balances the two. Both approaches have their benefits and challenges, and choosing the right strategy depends on the company’s industry, goals, resources, and overall innovation strategy.</a:t>
            </a:r>
          </a:p>
          <a:p>
            <a:r>
              <a:rPr lang="en-US" b="1" dirty="0"/>
              <a:t>Key Dilemmas</a:t>
            </a:r>
            <a:r>
              <a:rPr lang="en-US" dirty="0"/>
              <a:t>:</a:t>
            </a:r>
          </a:p>
          <a:p>
            <a:pPr>
              <a:buFont typeface="Arial" panose="020B0604020202020204" pitchFamily="34" charset="0"/>
              <a:buChar char="•"/>
            </a:pPr>
            <a:r>
              <a:rPr lang="en-US" b="1" dirty="0"/>
              <a:t>IP Protection vs. Collaboration</a:t>
            </a:r>
            <a:r>
              <a:rPr lang="en-US" dirty="0"/>
              <a:t>: Companies need to balance the need to protect their intellectual property with the desire to </a:t>
            </a:r>
            <a:r>
              <a:rPr lang="en-US" b="1" dirty="0"/>
              <a:t>collaborate externally</a:t>
            </a:r>
            <a:r>
              <a:rPr lang="en-US" dirty="0"/>
              <a:t>. While collaboration can lead to faster, more diverse innovations, it also exposes companies to the risk of losing control over their intellectual property. This creates a dilemma, particularly in industries where IP is a key source of competitive advantage, such as pharmaceuticals or high-tech.</a:t>
            </a:r>
          </a:p>
          <a:p>
            <a:pPr>
              <a:buFont typeface="Arial" panose="020B0604020202020204" pitchFamily="34" charset="0"/>
              <a:buChar char="•"/>
            </a:pPr>
            <a:r>
              <a:rPr lang="en-US" b="1" dirty="0"/>
              <a:t>Innovation Speed vs. Innovation Quality</a:t>
            </a:r>
            <a:r>
              <a:rPr lang="en-US" dirty="0"/>
              <a:t>: Open innovation can speed up the process of innovation by incorporating a broader range of ideas and solutions. However, the speed of innovation could come at the expense of its </a:t>
            </a:r>
            <a:r>
              <a:rPr lang="en-US" b="1" dirty="0"/>
              <a:t>quality</a:t>
            </a:r>
            <a:r>
              <a:rPr lang="en-US" dirty="0"/>
              <a:t>. Companies must weigh whether they value speed and cost reduction over the potential risks of sacrificing the depth or robustness of their innovations.</a:t>
            </a:r>
          </a:p>
          <a:p>
            <a:pPr>
              <a:buFont typeface="Arial" panose="020B0604020202020204" pitchFamily="34" charset="0"/>
              <a:buChar char="•"/>
            </a:pPr>
            <a:r>
              <a:rPr lang="en-US" b="1" dirty="0"/>
              <a:t>Internal Resources vs. External Ideas</a:t>
            </a:r>
            <a:r>
              <a:rPr lang="en-US" dirty="0"/>
              <a:t>: Relying solely on </a:t>
            </a:r>
            <a:r>
              <a:rPr lang="en-US" b="1" dirty="0"/>
              <a:t>internal resources</a:t>
            </a:r>
            <a:r>
              <a:rPr lang="en-US" dirty="0"/>
              <a:t> for innovation can create a </a:t>
            </a:r>
            <a:r>
              <a:rPr lang="en-US" b="1" dirty="0"/>
              <a:t>narrower perspective</a:t>
            </a:r>
            <a:r>
              <a:rPr lang="en-US" dirty="0"/>
              <a:t> and slow down the innovation process, especially when new technologies or breakthroughs are needed. Conversely, opening up to </a:t>
            </a:r>
            <a:r>
              <a:rPr lang="en-US" b="1" dirty="0"/>
              <a:t>external sources</a:t>
            </a:r>
            <a:r>
              <a:rPr lang="en-US" dirty="0"/>
              <a:t> of innovation requires </a:t>
            </a:r>
            <a:r>
              <a:rPr lang="en-US" b="1" dirty="0"/>
              <a:t>effective management</a:t>
            </a:r>
            <a:r>
              <a:rPr lang="en-US" dirty="0"/>
              <a:t> to ensure that the process remains aligned with the company’s strategic goals.</a:t>
            </a:r>
          </a:p>
          <a:p>
            <a:r>
              <a:rPr lang="en-US" b="1" dirty="0"/>
              <a:t>Example of a Hybrid Approach</a:t>
            </a:r>
            <a:r>
              <a:rPr lang="en-US" dirty="0"/>
              <a:t>: </a:t>
            </a:r>
            <a:r>
              <a:rPr lang="en-US" b="1" dirty="0"/>
              <a:t>Apple</a:t>
            </a:r>
            <a:r>
              <a:rPr lang="en-US" dirty="0"/>
              <a:t> has successfully balanced both open and closed innovation strategies. The company develops its core hardware and software internally (closed innovation) but relies on external developers to contribute apps and features that enhance the ecosystem of products (open innovation). This hybrid model allows Apple to control the user experience while benefiting from external innovation in the form of third-party applications.</a:t>
            </a:r>
          </a:p>
          <a:p>
            <a:r>
              <a:rPr lang="en-US" b="1" dirty="0"/>
              <a:t>Conclusion: The Strategic Choice Between Open and Closed Innovation</a:t>
            </a:r>
          </a:p>
          <a:p>
            <a:r>
              <a:rPr lang="en-US" dirty="0"/>
              <a:t>The decision between </a:t>
            </a:r>
            <a:r>
              <a:rPr lang="en-US" b="1" dirty="0"/>
              <a:t>open</a:t>
            </a:r>
            <a:r>
              <a:rPr lang="en-US" dirty="0"/>
              <a:t> and </a:t>
            </a:r>
            <a:r>
              <a:rPr lang="en-US" b="1" dirty="0"/>
              <a:t>closed innovation</a:t>
            </a:r>
            <a:r>
              <a:rPr lang="en-US" dirty="0"/>
              <a:t> is not always straightforward and can depend on a variety of factors such as industry, company goals, and available resources.</a:t>
            </a:r>
          </a:p>
          <a:p>
            <a:pPr>
              <a:buFont typeface="Arial" panose="020B0604020202020204" pitchFamily="34" charset="0"/>
              <a:buChar char="•"/>
            </a:pPr>
            <a:r>
              <a:rPr lang="en-US" b="1" dirty="0"/>
              <a:t>Closed Innovation</a:t>
            </a:r>
            <a:r>
              <a:rPr lang="en-US" dirty="0"/>
              <a:t> is best suited for companies that prioritize control over their intellectual property, are working on highly sensitive projects, or require a more secretive, </a:t>
            </a:r>
            <a:r>
              <a:rPr lang="en-US" b="1" dirty="0"/>
              <a:t>internal-focused</a:t>
            </a:r>
            <a:r>
              <a:rPr lang="en-US" dirty="0"/>
              <a:t> approach to protect their competitive advantage. However, it can limit the potential for collaboration and slow down the innovation process.</a:t>
            </a:r>
          </a:p>
          <a:p>
            <a:pPr>
              <a:buFont typeface="Arial" panose="020B0604020202020204" pitchFamily="34" charset="0"/>
              <a:buChar char="•"/>
            </a:pPr>
            <a:r>
              <a:rPr lang="en-US" b="1" dirty="0"/>
              <a:t>Open Innovation</a:t>
            </a:r>
            <a:r>
              <a:rPr lang="en-US" dirty="0"/>
              <a:t>, on the other hand, is highly effective for companies that seek to </a:t>
            </a:r>
            <a:r>
              <a:rPr lang="en-US" b="1" dirty="0"/>
              <a:t>accelerate their innovation</a:t>
            </a:r>
            <a:r>
              <a:rPr lang="en-US" dirty="0"/>
              <a:t> cycle, leverage external expertise, and </a:t>
            </a:r>
            <a:r>
              <a:rPr lang="en-US" b="1" dirty="0"/>
              <a:t>collaborate with various stakeholders</a:t>
            </a:r>
            <a:r>
              <a:rPr lang="en-US" dirty="0"/>
              <a:t> to bring new products and services to market quickly. However, it introduces risks related to intellectual property protection and the complexity of managing external partnerships.</a:t>
            </a:r>
          </a:p>
          <a:p>
            <a:r>
              <a:rPr lang="en-US" dirty="0"/>
              <a:t>Many organizations opt for a </a:t>
            </a:r>
            <a:r>
              <a:rPr lang="en-US" b="1" dirty="0"/>
              <a:t>hybrid model</a:t>
            </a:r>
            <a:r>
              <a:rPr lang="en-US" dirty="0"/>
              <a:t> that combines the strengths of both approaches—leveraging the security and control of closed innovation for sensitive projects while adopting open innovation for less critical, more collaborative projects.</a:t>
            </a:r>
          </a:p>
          <a:p>
            <a:r>
              <a:rPr lang="en-US" dirty="0"/>
              <a:t>In the ever-evolving business landscape, understanding the nuances of both approaches and deciding when to use each can provide organizations with a competitive edge in the marketplace.</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15</a:t>
            </a:fld>
            <a:endParaRPr lang="en-GB"/>
          </a:p>
        </p:txBody>
      </p:sp>
    </p:spTree>
    <p:extLst>
      <p:ext uri="{BB962C8B-B14F-4D97-AF65-F5344CB8AC3E}">
        <p14:creationId xmlns:p14="http://schemas.microsoft.com/office/powerpoint/2010/main" val="17125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innovation is a model that encourages the exchange of ideas, knowledge, and resources across organizational boundaries to accelerate the innovation process. Rather than relying solely on internal resources and capabilities, open innovation actively seeks external input and collaboration, enabling firms to enhance their creativity, solve problems more effectively, and bring new products or services to market faster. There are various types of open innovation strategies, each with its own unique approach to tapping into external expertise and ideas. This discussion explores different types of open innovation, including </a:t>
            </a:r>
            <a:r>
              <a:rPr lang="en-US" b="1" dirty="0" err="1"/>
              <a:t>collaboratories</a:t>
            </a:r>
            <a:r>
              <a:rPr lang="en-US" dirty="0"/>
              <a:t>, </a:t>
            </a:r>
            <a:r>
              <a:rPr lang="en-US" b="1" dirty="0"/>
              <a:t>crowdsourcing</a:t>
            </a:r>
            <a:r>
              <a:rPr lang="en-US" dirty="0"/>
              <a:t>, and </a:t>
            </a:r>
            <a:r>
              <a:rPr lang="en-US" b="1" dirty="0"/>
              <a:t>platform ecosystems</a:t>
            </a:r>
            <a:r>
              <a:rPr lang="en-US" dirty="0"/>
              <a:t>, along with examples that illustrate how these models are applied in the real world.</a:t>
            </a:r>
          </a:p>
          <a:p>
            <a:r>
              <a:rPr lang="en-US" b="1" dirty="0"/>
              <a:t>1. </a:t>
            </a:r>
            <a:r>
              <a:rPr lang="en-US" b="1" dirty="0" err="1"/>
              <a:t>Collaboratories</a:t>
            </a:r>
            <a:r>
              <a:rPr lang="en-US" b="1" dirty="0"/>
              <a:t>: Collaborative Ventures for Joint Innovation</a:t>
            </a:r>
          </a:p>
          <a:p>
            <a:r>
              <a:rPr lang="en-US" dirty="0"/>
              <a:t>A </a:t>
            </a:r>
            <a:r>
              <a:rPr lang="en-US" b="1" dirty="0" err="1"/>
              <a:t>collaboratory</a:t>
            </a:r>
            <a:r>
              <a:rPr lang="en-US" dirty="0"/>
              <a:t> is a </a:t>
            </a:r>
            <a:r>
              <a:rPr lang="en-US" b="1" dirty="0"/>
              <a:t>collaborative laboratory</a:t>
            </a:r>
            <a:r>
              <a:rPr lang="en-US" dirty="0"/>
              <a:t>, often consisting of joint ventures between companies, universities, research institutions, or other external partners. In a </a:t>
            </a:r>
            <a:r>
              <a:rPr lang="en-US" dirty="0" err="1"/>
              <a:t>collaboratory</a:t>
            </a:r>
            <a:r>
              <a:rPr lang="en-US" dirty="0"/>
              <a:t> model, organizations come together to pool resources, expertise, and knowledge in order to innovate and solve problems collectively. The goal is to foster a mutually beneficial partnership that accelerates innovation by combining the strengths of each partner, such as scientific research, technological know-how, or market access.</a:t>
            </a:r>
          </a:p>
          <a:p>
            <a:r>
              <a:rPr lang="en-US" b="1" dirty="0"/>
              <a:t>Key Characteristics of </a:t>
            </a:r>
            <a:r>
              <a:rPr lang="en-US" b="1" dirty="0" err="1"/>
              <a:t>Collaboratories</a:t>
            </a:r>
            <a:r>
              <a:rPr lang="en-US" dirty="0"/>
              <a:t>:</a:t>
            </a:r>
          </a:p>
          <a:p>
            <a:pPr>
              <a:buFont typeface="Arial" panose="020B0604020202020204" pitchFamily="34" charset="0"/>
              <a:buChar char="•"/>
            </a:pPr>
            <a:r>
              <a:rPr lang="en-US" b="1" dirty="0"/>
              <a:t>Partnerships between Organizations</a:t>
            </a:r>
            <a:r>
              <a:rPr lang="en-US" dirty="0"/>
              <a:t>: A </a:t>
            </a:r>
            <a:r>
              <a:rPr lang="en-US" dirty="0" err="1"/>
              <a:t>collaboratory</a:t>
            </a:r>
            <a:r>
              <a:rPr lang="en-US" dirty="0"/>
              <a:t> involves multiple partners, typically including businesses, research institutions, and sometimes governments, who work together on a shared innovation project.</a:t>
            </a:r>
          </a:p>
          <a:p>
            <a:pPr>
              <a:buFont typeface="Arial" panose="020B0604020202020204" pitchFamily="34" charset="0"/>
              <a:buChar char="•"/>
            </a:pPr>
            <a:r>
              <a:rPr lang="en-US" b="1" dirty="0"/>
              <a:t>Joint Research and Development</a:t>
            </a:r>
            <a:r>
              <a:rPr lang="en-US" dirty="0"/>
              <a:t>: </a:t>
            </a:r>
            <a:r>
              <a:rPr lang="en-US" dirty="0" err="1"/>
              <a:t>Collaboratories</a:t>
            </a:r>
            <a:r>
              <a:rPr lang="en-US" dirty="0"/>
              <a:t> often focus on </a:t>
            </a:r>
            <a:r>
              <a:rPr lang="en-US" b="1" dirty="0"/>
              <a:t>R&amp;D</a:t>
            </a:r>
            <a:r>
              <a:rPr lang="en-US" dirty="0"/>
              <a:t>, with the aim of advancing knowledge and creating new technologies, products, or solutions. They are particularly common in industries that require significant expertise and investment in research.</a:t>
            </a:r>
          </a:p>
          <a:p>
            <a:pPr>
              <a:buFont typeface="Arial" panose="020B0604020202020204" pitchFamily="34" charset="0"/>
              <a:buChar char="•"/>
            </a:pPr>
            <a:r>
              <a:rPr lang="en-US" b="1" dirty="0"/>
              <a:t>Shared Resources and Expertise</a:t>
            </a:r>
            <a:r>
              <a:rPr lang="en-US" dirty="0"/>
              <a:t>: In a </a:t>
            </a:r>
            <a:r>
              <a:rPr lang="en-US" dirty="0" err="1"/>
              <a:t>collaboratory</a:t>
            </a:r>
            <a:r>
              <a:rPr lang="en-US" dirty="0"/>
              <a:t>, participants share their resources (e.g., laboratories, equipment, funding) and knowledge to create innovative outcomes faster and more efficiently than if they worked independently.</a:t>
            </a:r>
          </a:p>
          <a:p>
            <a:r>
              <a:rPr lang="en-US" b="1" dirty="0"/>
              <a:t>Example</a:t>
            </a:r>
            <a:r>
              <a:rPr lang="en-US" dirty="0"/>
              <a:t>: </a:t>
            </a:r>
            <a:r>
              <a:rPr lang="en-US" b="1" dirty="0"/>
              <a:t>IBM's </a:t>
            </a:r>
            <a:r>
              <a:rPr lang="en-US" b="1" dirty="0" err="1"/>
              <a:t>Collaboratories</a:t>
            </a:r>
            <a:r>
              <a:rPr lang="en-US" dirty="0"/>
              <a:t> – IBM has established multiple joint development ventures, known as </a:t>
            </a:r>
            <a:r>
              <a:rPr lang="en-US" b="1" dirty="0" err="1"/>
              <a:t>collaboratories</a:t>
            </a:r>
            <a:r>
              <a:rPr lang="en-US" dirty="0"/>
              <a:t>, with companies and universities worldwide. These </a:t>
            </a:r>
            <a:r>
              <a:rPr lang="en-US" dirty="0" err="1"/>
              <a:t>collaboratories</a:t>
            </a:r>
            <a:r>
              <a:rPr lang="en-US" dirty="0"/>
              <a:t> focus on tackling complex problems through joint research, technology development, and innovation. For instance, IBM's </a:t>
            </a:r>
            <a:r>
              <a:rPr lang="en-US" b="1" dirty="0"/>
              <a:t>IBM Research </a:t>
            </a:r>
            <a:r>
              <a:rPr lang="en-US" b="1" dirty="0" err="1"/>
              <a:t>Collaboratories</a:t>
            </a:r>
            <a:r>
              <a:rPr lang="en-US" dirty="0"/>
              <a:t> have partnered with institutions like the University of Tokyo and the University of California, Berkeley, to drive advancements in artificial intelligence (AI), quantum computing, and cloud technologies. By leveraging the research capabilities of universities and the technological expertise of IBM, these collaborations allow both parties to develop innovative solutions that neither could achieve alone.</a:t>
            </a:r>
          </a:p>
          <a:p>
            <a:r>
              <a:rPr lang="en-US" b="1" dirty="0"/>
              <a:t>Challenges</a:t>
            </a:r>
            <a:r>
              <a:rPr lang="en-US" dirty="0"/>
              <a:t>:</a:t>
            </a:r>
          </a:p>
          <a:p>
            <a:pPr>
              <a:buFont typeface="Arial" panose="020B0604020202020204" pitchFamily="34" charset="0"/>
              <a:buChar char="•"/>
            </a:pPr>
            <a:r>
              <a:rPr lang="en-US" b="1" dirty="0"/>
              <a:t>Coordination and Alignment</a:t>
            </a:r>
            <a:r>
              <a:rPr lang="en-US" dirty="0"/>
              <a:t>: Managing collaboration between multiple organizations with different objectives, cultures, and operating procedures can be challenging.</a:t>
            </a:r>
          </a:p>
          <a:p>
            <a:pPr>
              <a:buFont typeface="Arial" panose="020B0604020202020204" pitchFamily="34" charset="0"/>
              <a:buChar char="•"/>
            </a:pPr>
            <a:r>
              <a:rPr lang="en-US" b="1" dirty="0"/>
              <a:t>IP and Profit Sharing</a:t>
            </a:r>
            <a:r>
              <a:rPr lang="en-US" dirty="0"/>
              <a:t>: Agreeing on intellectual property (IP) rights, revenue sharing, and ownership of the innovations produced through joint efforts can lead to conflicts and legal complications.</a:t>
            </a:r>
          </a:p>
          <a:p>
            <a:r>
              <a:rPr lang="en-US" b="1" dirty="0"/>
              <a:t>2. Crowdsourcing: Tapping into the Wisdom of the Crowd</a:t>
            </a:r>
          </a:p>
          <a:p>
            <a:r>
              <a:rPr lang="en-US" b="1" dirty="0"/>
              <a:t>Crowdsourcing</a:t>
            </a:r>
            <a:r>
              <a:rPr lang="en-US" dirty="0"/>
              <a:t> is an open innovation model where an organization broadcasts a specific problem to a large group of individuals or teams, often in the form of a competition or tournament. The organization invites external participants to submit their solutions, ideas, or contributions, with rewards (typically prizes or recognition) offered to the best solutions. Crowdsourcing harnesses the collective intelligence and creativity of a large and diverse group of people, providing organizations with access to a wide range of ideas and perspectives.</a:t>
            </a:r>
          </a:p>
          <a:p>
            <a:r>
              <a:rPr lang="en-US" b="1" dirty="0"/>
              <a:t>Key Characteristics of Crowdsourcing</a:t>
            </a:r>
            <a:r>
              <a:rPr lang="en-US" dirty="0"/>
              <a:t>:</a:t>
            </a:r>
          </a:p>
          <a:p>
            <a:pPr>
              <a:buFont typeface="Arial" panose="020B0604020202020204" pitchFamily="34" charset="0"/>
              <a:buChar char="•"/>
            </a:pPr>
            <a:r>
              <a:rPr lang="en-US" b="1" dirty="0"/>
              <a:t>Broadcasting a Problem</a:t>
            </a:r>
            <a:r>
              <a:rPr lang="en-US" dirty="0"/>
              <a:t>: The organization announces a specific problem or challenge and invites anyone, from professionals to amateurs, to participate in the solution-finding process.</a:t>
            </a:r>
          </a:p>
          <a:p>
            <a:pPr>
              <a:buFont typeface="Arial" panose="020B0604020202020204" pitchFamily="34" charset="0"/>
              <a:buChar char="•"/>
            </a:pPr>
            <a:r>
              <a:rPr lang="en-US" b="1" dirty="0"/>
              <a:t>Prize-Based Incentives</a:t>
            </a:r>
            <a:r>
              <a:rPr lang="en-US" dirty="0"/>
              <a:t>: Crowdsourcing typically uses </a:t>
            </a:r>
            <a:r>
              <a:rPr lang="en-US" b="1" dirty="0"/>
              <a:t>monetary prizes</a:t>
            </a:r>
            <a:r>
              <a:rPr lang="en-US" dirty="0"/>
              <a:t>, </a:t>
            </a:r>
            <a:r>
              <a:rPr lang="en-US" b="1" dirty="0"/>
              <a:t>recognition</a:t>
            </a:r>
            <a:r>
              <a:rPr lang="en-US" dirty="0"/>
              <a:t>, or </a:t>
            </a:r>
            <a:r>
              <a:rPr lang="en-US" b="1" dirty="0"/>
              <a:t>other incentives</a:t>
            </a:r>
            <a:r>
              <a:rPr lang="en-US" dirty="0"/>
              <a:t> to motivate participants to submit their best ideas or solutions.</a:t>
            </a:r>
          </a:p>
          <a:p>
            <a:pPr>
              <a:buFont typeface="Arial" panose="020B0604020202020204" pitchFamily="34" charset="0"/>
              <a:buChar char="•"/>
            </a:pPr>
            <a:r>
              <a:rPr lang="en-US" b="1" dirty="0"/>
              <a:t>Diverse and Large Pool of Contributors</a:t>
            </a:r>
            <a:r>
              <a:rPr lang="en-US" dirty="0"/>
              <a:t>: Crowdsourcing enables access to a diverse pool of </a:t>
            </a:r>
            <a:r>
              <a:rPr lang="en-US" b="1" dirty="0"/>
              <a:t>external talent</a:t>
            </a:r>
            <a:r>
              <a:rPr lang="en-US" dirty="0"/>
              <a:t> and ideas, leading to innovative solutions that might not have been generated internally.</a:t>
            </a:r>
          </a:p>
          <a:p>
            <a:r>
              <a:rPr lang="en-US" b="1" dirty="0"/>
              <a:t>Example</a:t>
            </a:r>
            <a:r>
              <a:rPr lang="en-US" dirty="0"/>
              <a:t>: </a:t>
            </a:r>
            <a:r>
              <a:rPr lang="en-US" b="1" dirty="0" err="1"/>
              <a:t>InnoCentive</a:t>
            </a:r>
            <a:r>
              <a:rPr lang="en-US" dirty="0"/>
              <a:t> – </a:t>
            </a:r>
            <a:r>
              <a:rPr lang="en-US" dirty="0" err="1"/>
              <a:t>InnoCentive</a:t>
            </a:r>
            <a:r>
              <a:rPr lang="en-US" dirty="0"/>
              <a:t> is a platform that allows companies to post innovation challenges and invite individuals from around the world to propose solutions. Companies like </a:t>
            </a:r>
            <a:r>
              <a:rPr lang="en-US" b="1" dirty="0"/>
              <a:t>Procter &amp; Gamble</a:t>
            </a:r>
            <a:r>
              <a:rPr lang="en-US" dirty="0"/>
              <a:t>, </a:t>
            </a:r>
            <a:r>
              <a:rPr lang="en-US" b="1" dirty="0"/>
              <a:t>Lilly</a:t>
            </a:r>
            <a:r>
              <a:rPr lang="en-US" dirty="0"/>
              <a:t>, and </a:t>
            </a:r>
            <a:r>
              <a:rPr lang="en-US" b="1" dirty="0"/>
              <a:t>NASA</a:t>
            </a:r>
            <a:r>
              <a:rPr lang="en-US" dirty="0"/>
              <a:t> have used </a:t>
            </a:r>
            <a:r>
              <a:rPr lang="en-US" dirty="0" err="1"/>
              <a:t>InnoCentive</a:t>
            </a:r>
            <a:r>
              <a:rPr lang="en-US" dirty="0"/>
              <a:t> to crowdsource solutions to complex problems in areas such as </a:t>
            </a:r>
            <a:r>
              <a:rPr lang="en-US" b="1" dirty="0"/>
              <a:t>pharmaceutical research</a:t>
            </a:r>
            <a:r>
              <a:rPr lang="en-US" dirty="0"/>
              <a:t>, </a:t>
            </a:r>
            <a:r>
              <a:rPr lang="en-US" b="1" dirty="0"/>
              <a:t>environmental sustainability</a:t>
            </a:r>
            <a:r>
              <a:rPr lang="en-US" dirty="0"/>
              <a:t>, and </a:t>
            </a:r>
            <a:r>
              <a:rPr lang="en-US" b="1" dirty="0"/>
              <a:t>engineering</a:t>
            </a:r>
            <a:r>
              <a:rPr lang="en-US" dirty="0"/>
              <a:t>. For example, </a:t>
            </a:r>
            <a:r>
              <a:rPr lang="en-US" b="1" dirty="0"/>
              <a:t>NASA</a:t>
            </a:r>
            <a:r>
              <a:rPr lang="en-US" dirty="0"/>
              <a:t> used </a:t>
            </a:r>
            <a:r>
              <a:rPr lang="en-US" dirty="0" err="1"/>
              <a:t>InnoCentive</a:t>
            </a:r>
            <a:r>
              <a:rPr lang="en-US" dirty="0"/>
              <a:t> to find innovative ways to design a more efficient water filtration system for astronauts. By opening up the problem to a global community of solvers, NASA was able to leverage diverse and creative ideas that internal teams may not have considered.</a:t>
            </a:r>
          </a:p>
          <a:p>
            <a:r>
              <a:rPr lang="en-US" b="1" dirty="0"/>
              <a:t>Challenges</a:t>
            </a:r>
            <a:r>
              <a:rPr lang="en-US" dirty="0"/>
              <a:t>:</a:t>
            </a:r>
          </a:p>
          <a:p>
            <a:pPr>
              <a:buFont typeface="Arial" panose="020B0604020202020204" pitchFamily="34" charset="0"/>
              <a:buChar char="•"/>
            </a:pPr>
            <a:r>
              <a:rPr lang="en-US" b="1" dirty="0"/>
              <a:t>Quality Control</a:t>
            </a:r>
            <a:r>
              <a:rPr lang="en-US" dirty="0"/>
              <a:t>: Not all submissions will be of high quality, and filtering through large numbers of entries can be time-consuming and resource-intensive.</a:t>
            </a:r>
          </a:p>
          <a:p>
            <a:pPr>
              <a:buFont typeface="Arial" panose="020B0604020202020204" pitchFamily="34" charset="0"/>
              <a:buChar char="•"/>
            </a:pPr>
            <a:r>
              <a:rPr lang="en-US" b="1" dirty="0"/>
              <a:t>Intellectual Property Concerns</a:t>
            </a:r>
            <a:r>
              <a:rPr lang="en-US" dirty="0"/>
              <a:t>: Managing the ownership of ideas and protecting intellectual property can be difficult, as multiple participants may submit similar ideas or solutions.</a:t>
            </a:r>
          </a:p>
          <a:p>
            <a:pPr>
              <a:buFont typeface="Arial" panose="020B0604020202020204" pitchFamily="34" charset="0"/>
              <a:buChar char="•"/>
            </a:pPr>
            <a:r>
              <a:rPr lang="en-US" b="1" dirty="0"/>
              <a:t>Motivation</a:t>
            </a:r>
            <a:r>
              <a:rPr lang="en-US" dirty="0"/>
              <a:t>: While prizes can incentivize participation, it may not always guarantee the level of engagement or quality of solutions required by the company.</a:t>
            </a:r>
          </a:p>
          <a:p>
            <a:r>
              <a:rPr lang="en-US" b="1" dirty="0"/>
              <a:t>3. Platform Ecosystems: Collaborative Networks for Mutual Value Creation</a:t>
            </a:r>
          </a:p>
          <a:p>
            <a:r>
              <a:rPr lang="en-US" dirty="0"/>
              <a:t>A </a:t>
            </a:r>
            <a:r>
              <a:rPr lang="en-US" b="1" dirty="0"/>
              <a:t>platform ecosystem</a:t>
            </a:r>
            <a:r>
              <a:rPr lang="en-US" dirty="0"/>
              <a:t> is a network of interdependent partners who collaborate to create value around a central platform. The platform acts as an enabler, providing a foundation or infrastructure that allows various partners—such as developers, suppliers, manufacturers, and service providers—to contribute and create value that benefits all stakeholders. These ecosystems are mutually dependent, with each partner offering something that adds value to the whole.</a:t>
            </a:r>
          </a:p>
          <a:p>
            <a:r>
              <a:rPr lang="en-US" b="1" dirty="0"/>
              <a:t>Key Characteristics of Platform Ecosystems</a:t>
            </a:r>
            <a:r>
              <a:rPr lang="en-US" dirty="0"/>
              <a:t>:</a:t>
            </a:r>
          </a:p>
          <a:p>
            <a:pPr>
              <a:buFont typeface="Arial" panose="020B0604020202020204" pitchFamily="34" charset="0"/>
              <a:buChar char="•"/>
            </a:pPr>
            <a:r>
              <a:rPr lang="en-US" b="1" dirty="0"/>
              <a:t>Interdependent Partners</a:t>
            </a:r>
            <a:r>
              <a:rPr lang="en-US" dirty="0"/>
              <a:t>: In a platform ecosystem, multiple partners collaborate to offer products, services, or solutions that work together within the platform’s framework. These can include app developers, hardware manufacturers, and content creators, among others.</a:t>
            </a:r>
          </a:p>
          <a:p>
            <a:pPr>
              <a:buFont typeface="Arial" panose="020B0604020202020204" pitchFamily="34" charset="0"/>
              <a:buChar char="•"/>
            </a:pPr>
            <a:r>
              <a:rPr lang="en-US" b="1" dirty="0"/>
              <a:t>Value Creation for All</a:t>
            </a:r>
            <a:r>
              <a:rPr lang="en-US" dirty="0"/>
              <a:t>: The aim of the platform is to create a </a:t>
            </a:r>
            <a:r>
              <a:rPr lang="en-US" b="1" dirty="0"/>
              <a:t>win-win situation</a:t>
            </a:r>
            <a:r>
              <a:rPr lang="en-US" dirty="0"/>
              <a:t> for all involved, with each partner benefiting from the success of the ecosystem as a whole. The platform creates value by enabling connections and interactions between different stakeholders.</a:t>
            </a:r>
          </a:p>
          <a:p>
            <a:pPr>
              <a:buFont typeface="Arial" panose="020B0604020202020204" pitchFamily="34" charset="0"/>
              <a:buChar char="•"/>
            </a:pPr>
            <a:r>
              <a:rPr lang="en-US" b="1" dirty="0"/>
              <a:t>Network Effects</a:t>
            </a:r>
            <a:r>
              <a:rPr lang="en-US" dirty="0"/>
              <a:t>: Platform ecosystems often benefit from </a:t>
            </a:r>
            <a:r>
              <a:rPr lang="en-US" b="1" dirty="0"/>
              <a:t>network effects</a:t>
            </a:r>
            <a:r>
              <a:rPr lang="en-US" dirty="0"/>
              <a:t>, where the value of the platform increases as more partners and users join. This creates a </a:t>
            </a:r>
            <a:r>
              <a:rPr lang="en-US" b="1" dirty="0"/>
              <a:t>virtuous cycle</a:t>
            </a:r>
            <a:r>
              <a:rPr lang="en-US" dirty="0"/>
              <a:t> that drives further innovation and expansion.</a:t>
            </a:r>
          </a:p>
          <a:p>
            <a:r>
              <a:rPr lang="en-US" b="1" dirty="0"/>
              <a:t>Example</a:t>
            </a:r>
            <a:r>
              <a:rPr lang="en-US" dirty="0"/>
              <a:t>: </a:t>
            </a:r>
            <a:r>
              <a:rPr lang="en-US" b="1" dirty="0"/>
              <a:t>ARM’s Ecosystem for Smartphones</a:t>
            </a:r>
            <a:r>
              <a:rPr lang="en-US" dirty="0"/>
              <a:t> – ARM Holdings provides the core microprocessor architecture used in most smartphones today. The company has established a </a:t>
            </a:r>
            <a:r>
              <a:rPr lang="en-US" b="1" dirty="0"/>
              <a:t>platform ecosystem</a:t>
            </a:r>
            <a:r>
              <a:rPr lang="en-US" dirty="0"/>
              <a:t> around its microprocessors, where </a:t>
            </a:r>
            <a:r>
              <a:rPr lang="en-US" b="1" dirty="0"/>
              <a:t>smartphone manufacturers</a:t>
            </a:r>
            <a:r>
              <a:rPr lang="en-US" dirty="0"/>
              <a:t>, </a:t>
            </a:r>
            <a:r>
              <a:rPr lang="en-US" b="1" dirty="0"/>
              <a:t>software developers</a:t>
            </a:r>
            <a:r>
              <a:rPr lang="en-US" dirty="0"/>
              <a:t>, and </a:t>
            </a:r>
            <a:r>
              <a:rPr lang="en-US" b="1" dirty="0"/>
              <a:t>chip designers</a:t>
            </a:r>
            <a:r>
              <a:rPr lang="en-US" dirty="0"/>
              <a:t> all work together to create a functional and innovative product. By licensing its microprocessor designs to other companies, ARM enables a wide range of manufacturers to develop smartphones and tablets based on its platform. This model benefits ARM by expanding its market presence and generating revenue through licensing fees, while also creating value for smartphone manufacturers and consumers.</a:t>
            </a:r>
          </a:p>
          <a:p>
            <a:r>
              <a:rPr lang="en-US" b="1" dirty="0"/>
              <a:t>Challenges</a:t>
            </a:r>
            <a:r>
              <a:rPr lang="en-US" dirty="0"/>
              <a:t>:</a:t>
            </a:r>
          </a:p>
          <a:p>
            <a:pPr>
              <a:buFont typeface="Arial" panose="020B0604020202020204" pitchFamily="34" charset="0"/>
              <a:buChar char="•"/>
            </a:pPr>
            <a:r>
              <a:rPr lang="en-US" b="1" dirty="0"/>
              <a:t>Managing Interdependencies</a:t>
            </a:r>
            <a:r>
              <a:rPr lang="en-US" dirty="0"/>
              <a:t>: In a platform ecosystem, the success of one partner is often dependent on the success of others. Managing these interdependencies can be complex, as changes made by one partner may have ripple effects on the entire ecosystem.</a:t>
            </a:r>
          </a:p>
          <a:p>
            <a:pPr>
              <a:buFont typeface="Arial" panose="020B0604020202020204" pitchFamily="34" charset="0"/>
              <a:buChar char="•"/>
            </a:pPr>
            <a:r>
              <a:rPr lang="en-US" b="1" dirty="0"/>
              <a:t>Balancing Control</a:t>
            </a:r>
            <a:r>
              <a:rPr lang="en-US" dirty="0"/>
              <a:t>: While the platform enables innovation and collaboration, the platform owner must balance </a:t>
            </a:r>
            <a:r>
              <a:rPr lang="en-US" b="1" dirty="0"/>
              <a:t>control</a:t>
            </a:r>
            <a:r>
              <a:rPr lang="en-US" dirty="0"/>
              <a:t> over the ecosystem with the need to </a:t>
            </a:r>
            <a:r>
              <a:rPr lang="en-US" b="1" dirty="0"/>
              <a:t>empower partners</a:t>
            </a:r>
            <a:r>
              <a:rPr lang="en-US" dirty="0"/>
              <a:t> to innovate independently. Too much control can stifle creativity, while too little can lead to fragmentation and loss of coherence.</a:t>
            </a:r>
          </a:p>
          <a:p>
            <a:r>
              <a:rPr lang="en-US" b="1" dirty="0"/>
              <a:t>Conclusion: The Importance of Choosing the Right Open Innovation Model</a:t>
            </a:r>
          </a:p>
          <a:p>
            <a:r>
              <a:rPr lang="en-US" dirty="0"/>
              <a:t>The choice between different types of open innovation depends on an organization’s goals, resources, and the type of innovation it seeks to achieve.</a:t>
            </a:r>
          </a:p>
          <a:p>
            <a:pPr>
              <a:buFont typeface="Arial" panose="020B0604020202020204" pitchFamily="34" charset="0"/>
              <a:buChar char="•"/>
            </a:pPr>
            <a:r>
              <a:rPr lang="en-US" b="1" dirty="0" err="1"/>
              <a:t>Collaboratories</a:t>
            </a:r>
            <a:r>
              <a:rPr lang="en-US" dirty="0"/>
              <a:t> are ideal for companies seeking to leverage shared resources and expertise to tackle complex problems that require significant research and development.</a:t>
            </a:r>
          </a:p>
          <a:p>
            <a:pPr>
              <a:buFont typeface="Arial" panose="020B0604020202020204" pitchFamily="34" charset="0"/>
              <a:buChar char="•"/>
            </a:pPr>
            <a:r>
              <a:rPr lang="en-US" b="1" dirty="0"/>
              <a:t>Crowdsourcing</a:t>
            </a:r>
            <a:r>
              <a:rPr lang="en-US" dirty="0"/>
              <a:t> can be used to tap into the creativity of a wide range of external contributors, solving specific problems or generating novel ideas that may not arise internally.</a:t>
            </a:r>
          </a:p>
          <a:p>
            <a:pPr>
              <a:buFont typeface="Arial" panose="020B0604020202020204" pitchFamily="34" charset="0"/>
              <a:buChar char="•"/>
            </a:pPr>
            <a:r>
              <a:rPr lang="en-US" b="1" dirty="0"/>
              <a:t>Platform ecosystems</a:t>
            </a:r>
            <a:r>
              <a:rPr lang="en-US" dirty="0"/>
              <a:t> offer a more long-term, scalable approach, allowing companies to create a thriving network of interdependent partners who contribute to ongoing innovation.</a:t>
            </a:r>
          </a:p>
          <a:p>
            <a:r>
              <a:rPr lang="en-US" dirty="0"/>
              <a:t>Each of these models has its own benefits and challenges, but together they highlight the potential of open innovation to transform industries and create new value by fostering collaboration and knowledge exchange.</a:t>
            </a:r>
          </a:p>
          <a:p>
            <a:r>
              <a:rPr lang="en-US" dirty="0"/>
              <a:t>Ultimately, businesses must assess their innovation needs and resources to determine the most suitable open innovation strategy, balancing external collaboration with internal control to maximize the benefits of innovation.</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16</a:t>
            </a:fld>
            <a:endParaRPr lang="en-GB"/>
          </a:p>
        </p:txBody>
      </p:sp>
    </p:spTree>
    <p:extLst>
      <p:ext uri="{BB962C8B-B14F-4D97-AF65-F5344CB8AC3E}">
        <p14:creationId xmlns:p14="http://schemas.microsoft.com/office/powerpoint/2010/main" val="1459964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between </a:t>
            </a:r>
            <a:r>
              <a:rPr lang="en-US" b="1" dirty="0"/>
              <a:t>open innovation</a:t>
            </a:r>
            <a:r>
              <a:rPr lang="en-US" dirty="0"/>
              <a:t> and </a:t>
            </a:r>
            <a:r>
              <a:rPr lang="en-US" b="1" dirty="0"/>
              <a:t>closed innovation</a:t>
            </a:r>
            <a:r>
              <a:rPr lang="en-US" dirty="0"/>
              <a:t> depends on several key factors that can determine which model is best suited for a particular company, industry, or innovation project. Both models have their advantages and limitations, and organizations must carefully assess these factors before making a strategic decision. The three primary factors that influence whether open or closed innovation is more appropriate are:</a:t>
            </a:r>
          </a:p>
          <a:p>
            <a:pPr>
              <a:buFont typeface="+mj-lt"/>
              <a:buAutoNum type="arabicPeriod"/>
            </a:pPr>
            <a:r>
              <a:rPr lang="en-US" b="1" dirty="0"/>
              <a:t>Competitive Rivalry</a:t>
            </a:r>
            <a:r>
              <a:rPr lang="en-US" dirty="0"/>
              <a:t>: How intense the competition is in the market can have a significant impact on the decision between open and closed innovation.</a:t>
            </a:r>
          </a:p>
          <a:p>
            <a:pPr>
              <a:buFont typeface="+mj-lt"/>
              <a:buAutoNum type="arabicPeriod"/>
            </a:pPr>
            <a:r>
              <a:rPr lang="en-US" b="1" dirty="0"/>
              <a:t>Nature of Innovation</a:t>
            </a:r>
            <a:r>
              <a:rPr lang="en-US" dirty="0"/>
              <a:t>: Whether the innovation is a one-time breakthrough or a continuous process plays a role in determining the optimal innovation model.</a:t>
            </a:r>
          </a:p>
          <a:p>
            <a:pPr>
              <a:buFont typeface="+mj-lt"/>
              <a:buAutoNum type="arabicPeriod"/>
            </a:pPr>
            <a:r>
              <a:rPr lang="en-US" b="1" dirty="0"/>
              <a:t>Complexity and Interdependence of Innovation</a:t>
            </a:r>
            <a:r>
              <a:rPr lang="en-US" dirty="0"/>
              <a:t>: The level of complexity and how tightly elements of the innovation are linked also affects the choice of innovation model.</a:t>
            </a:r>
          </a:p>
          <a:p>
            <a:r>
              <a:rPr lang="en-US" b="1" dirty="0"/>
              <a:t>1. Competitive Rivalry: Closed Innovation for Intense Competition</a:t>
            </a:r>
          </a:p>
          <a:p>
            <a:r>
              <a:rPr lang="en-US" dirty="0"/>
              <a:t>In industries or markets where </a:t>
            </a:r>
            <a:r>
              <a:rPr lang="en-US" b="1" dirty="0"/>
              <a:t>competitive rivalry</a:t>
            </a:r>
            <a:r>
              <a:rPr lang="en-US" dirty="0"/>
              <a:t> is particularly </a:t>
            </a:r>
            <a:r>
              <a:rPr lang="en-US" b="1" dirty="0"/>
              <a:t>intense</a:t>
            </a:r>
            <a:r>
              <a:rPr lang="en-US" dirty="0"/>
              <a:t>, companies often prefer </a:t>
            </a:r>
            <a:r>
              <a:rPr lang="en-US" b="1" dirty="0"/>
              <a:t>closed innovation</a:t>
            </a:r>
            <a:r>
              <a:rPr lang="en-US" dirty="0"/>
              <a:t> to protect their intellectual property and ensure their innovations remain exclusive. When competition is fierce, the desire to maintain a </a:t>
            </a:r>
            <a:r>
              <a:rPr lang="en-US" b="1" dirty="0"/>
              <a:t>competitive advantage</a:t>
            </a:r>
            <a:r>
              <a:rPr lang="en-US" dirty="0"/>
              <a:t> is paramount. Open innovation, which involves collaboration and sharing ideas with external partners, could potentially expose an organization’s innovations to competitors, giving them an opportunity to copy or replicate the innovation.</a:t>
            </a:r>
          </a:p>
          <a:p>
            <a:r>
              <a:rPr lang="en-US" b="1" dirty="0"/>
              <a:t>Key Points</a:t>
            </a:r>
            <a:r>
              <a:rPr lang="en-US" dirty="0"/>
              <a:t>:</a:t>
            </a:r>
          </a:p>
          <a:p>
            <a:pPr>
              <a:buFont typeface="Arial" panose="020B0604020202020204" pitchFamily="34" charset="0"/>
              <a:buChar char="•"/>
            </a:pPr>
            <a:r>
              <a:rPr lang="en-US" b="1" dirty="0"/>
              <a:t>Protection of Intellectual Property (IP)</a:t>
            </a:r>
            <a:r>
              <a:rPr lang="en-US" dirty="0"/>
              <a:t>: In highly competitive industries, companies are more likely to </a:t>
            </a:r>
            <a:r>
              <a:rPr lang="en-US" b="1" dirty="0"/>
              <a:t>prioritize secrecy</a:t>
            </a:r>
            <a:r>
              <a:rPr lang="en-US" dirty="0"/>
              <a:t> and protect their IP. They are reluctant to share ideas or collaborate with external parties that could use their innovations to gain an advantage.</a:t>
            </a:r>
          </a:p>
          <a:p>
            <a:pPr>
              <a:buFont typeface="Arial" panose="020B0604020202020204" pitchFamily="34" charset="0"/>
              <a:buChar char="•"/>
            </a:pPr>
            <a:r>
              <a:rPr lang="en-US" b="1" dirty="0"/>
              <a:t>Defensive Strategy</a:t>
            </a:r>
            <a:r>
              <a:rPr lang="en-US" dirty="0"/>
              <a:t>: Closed innovation acts as a defensive strategy to ensure that a company’s innovations remain proprietary. By keeping all research and development efforts internal, the company can </a:t>
            </a:r>
            <a:r>
              <a:rPr lang="en-US" b="1" dirty="0"/>
              <a:t>prevent competitors from capitalizing</a:t>
            </a:r>
            <a:r>
              <a:rPr lang="en-US" dirty="0"/>
              <a:t> on their ideas.</a:t>
            </a:r>
          </a:p>
          <a:p>
            <a:r>
              <a:rPr lang="en-US" b="1" dirty="0"/>
              <a:t>Example</a:t>
            </a:r>
            <a:r>
              <a:rPr lang="en-US" dirty="0"/>
              <a:t>: In industries such as </a:t>
            </a:r>
            <a:r>
              <a:rPr lang="en-US" b="1" dirty="0"/>
              <a:t>pharmaceuticals</a:t>
            </a:r>
            <a:r>
              <a:rPr lang="en-US" dirty="0"/>
              <a:t>, where patents and exclusive rights to new drugs are crucial, companies like </a:t>
            </a:r>
            <a:r>
              <a:rPr lang="en-US" b="1" dirty="0"/>
              <a:t>Pfizer</a:t>
            </a:r>
            <a:r>
              <a:rPr lang="en-US" dirty="0"/>
              <a:t> and </a:t>
            </a:r>
            <a:r>
              <a:rPr lang="en-US" b="1" dirty="0"/>
              <a:t>Merck</a:t>
            </a:r>
            <a:r>
              <a:rPr lang="en-US" dirty="0"/>
              <a:t> tend to favor closed innovation. They rely heavily on internal R&amp;D to discover new drugs, protecting their findings through patents and keeping developments secret until they are ready for release.</a:t>
            </a:r>
          </a:p>
          <a:p>
            <a:r>
              <a:rPr lang="en-US" b="1" dirty="0"/>
              <a:t>Challenges</a:t>
            </a:r>
            <a:r>
              <a:rPr lang="en-US" dirty="0"/>
              <a:t>:</a:t>
            </a:r>
          </a:p>
          <a:p>
            <a:pPr>
              <a:buFont typeface="Arial" panose="020B0604020202020204" pitchFamily="34" charset="0"/>
              <a:buChar char="•"/>
            </a:pPr>
            <a:r>
              <a:rPr lang="en-US" b="1" dirty="0"/>
              <a:t>Risk of Stagnation</a:t>
            </a:r>
            <a:r>
              <a:rPr lang="en-US" dirty="0"/>
              <a:t>: In such environments, focusing only on internal resources can limit access to new ideas and market insights. It might reduce creativity and hinder the ability to respond to market changes rapidly.</a:t>
            </a:r>
          </a:p>
          <a:p>
            <a:r>
              <a:rPr lang="en-US" b="1" dirty="0"/>
              <a:t>2. One-Shot vs. Continuous Innovation: Open Innovation for Ongoing Innovation</a:t>
            </a:r>
          </a:p>
          <a:p>
            <a:r>
              <a:rPr lang="en-US" dirty="0"/>
              <a:t>The nature of innovation—whether it is </a:t>
            </a:r>
            <a:r>
              <a:rPr lang="en-US" b="1" dirty="0"/>
              <a:t>one-shot</a:t>
            </a:r>
            <a:r>
              <a:rPr lang="en-US" dirty="0"/>
              <a:t> (single, breakthrough innovations) or </a:t>
            </a:r>
            <a:r>
              <a:rPr lang="en-US" b="1" dirty="0"/>
              <a:t>continuous</a:t>
            </a:r>
            <a:r>
              <a:rPr lang="en-US" dirty="0"/>
              <a:t> (ongoing, incremental improvements)—affects the decision between open and closed innovation. </a:t>
            </a:r>
            <a:r>
              <a:rPr lang="en-US" b="1" dirty="0"/>
              <a:t>Open innovation</a:t>
            </a:r>
            <a:r>
              <a:rPr lang="en-US" dirty="0"/>
              <a:t> is especially effective for </a:t>
            </a:r>
            <a:r>
              <a:rPr lang="en-US" b="1" dirty="0"/>
              <a:t>continuous innovation</a:t>
            </a:r>
            <a:r>
              <a:rPr lang="en-US" dirty="0"/>
              <a:t>, where businesses need to consistently adapt, improve, and iterate on their products or services.</a:t>
            </a:r>
          </a:p>
          <a:p>
            <a:r>
              <a:rPr lang="en-US" b="1" dirty="0"/>
              <a:t>Key Points</a:t>
            </a:r>
            <a:r>
              <a:rPr lang="en-US" dirty="0"/>
              <a:t>:</a:t>
            </a:r>
          </a:p>
          <a:p>
            <a:pPr>
              <a:buFont typeface="Arial" panose="020B0604020202020204" pitchFamily="34" charset="0"/>
              <a:buChar char="•"/>
            </a:pPr>
            <a:r>
              <a:rPr lang="en-US" b="1" dirty="0"/>
              <a:t>Continuous Innovation</a:t>
            </a:r>
            <a:r>
              <a:rPr lang="en-US" dirty="0"/>
              <a:t>: Open innovation thrives in settings where innovation is a continuous, iterative process. It encourages external collaboration and the exchange of ideas, making it easier for companies to evolve and adapt their products or services over time.</a:t>
            </a:r>
          </a:p>
          <a:p>
            <a:pPr>
              <a:buFont typeface="Arial" panose="020B0604020202020204" pitchFamily="34" charset="0"/>
              <a:buChar char="•"/>
            </a:pPr>
            <a:r>
              <a:rPr lang="en-US" b="1" dirty="0"/>
              <a:t>Reciprocal Behavior</a:t>
            </a:r>
            <a:r>
              <a:rPr lang="en-US" dirty="0"/>
              <a:t>: Open innovation encourages a system of </a:t>
            </a:r>
            <a:r>
              <a:rPr lang="en-US" b="1" dirty="0"/>
              <a:t>reciprocal behavior</a:t>
            </a:r>
            <a:r>
              <a:rPr lang="en-US" dirty="0"/>
              <a:t>, where companies share knowledge, tools, and resources with partners, and in return, receive valuable insights, technologies, or feedback. This ongoing exchange of ideas is crucial for businesses aiming to maintain innovation momentum in the long term.</a:t>
            </a:r>
          </a:p>
          <a:p>
            <a:r>
              <a:rPr lang="en-US" b="1" dirty="0"/>
              <a:t>Example</a:t>
            </a:r>
            <a:r>
              <a:rPr lang="en-US" dirty="0"/>
              <a:t>: </a:t>
            </a:r>
            <a:r>
              <a:rPr lang="en-US" b="1" dirty="0"/>
              <a:t>Tesla</a:t>
            </a:r>
            <a:r>
              <a:rPr lang="en-US" dirty="0"/>
              <a:t> is an example of a company that has embraced open innovation for </a:t>
            </a:r>
            <a:r>
              <a:rPr lang="en-US" b="1" dirty="0"/>
              <a:t>continuous innovation</a:t>
            </a:r>
            <a:r>
              <a:rPr lang="en-US" dirty="0"/>
              <a:t>. Tesla openly shares many of its electric vehicle patents with competitors in the industry to accelerate the development of sustainable energy technologies. This open approach facilitates a collaborative ecosystem where continuous innovation thrives and benefits everyone in the industry.</a:t>
            </a:r>
          </a:p>
          <a:p>
            <a:r>
              <a:rPr lang="en-US" b="1" dirty="0"/>
              <a:t>Challenges</a:t>
            </a:r>
            <a:r>
              <a:rPr lang="en-US" dirty="0"/>
              <a:t>:</a:t>
            </a:r>
          </a:p>
          <a:p>
            <a:pPr>
              <a:buFont typeface="Arial" panose="020B0604020202020204" pitchFamily="34" charset="0"/>
              <a:buChar char="•"/>
            </a:pPr>
            <a:r>
              <a:rPr lang="en-US" b="1" dirty="0"/>
              <a:t>Coordination</a:t>
            </a:r>
            <a:r>
              <a:rPr lang="en-US" dirty="0"/>
              <a:t>: Continuous open innovation can sometimes lead to </a:t>
            </a:r>
            <a:r>
              <a:rPr lang="en-US" b="1" dirty="0"/>
              <a:t>coordination problems</a:t>
            </a:r>
            <a:r>
              <a:rPr lang="en-US" dirty="0"/>
              <a:t>, where multiple partners might have different objectives, timelines, and expectations.</a:t>
            </a:r>
          </a:p>
          <a:p>
            <a:pPr>
              <a:buFont typeface="Arial" panose="020B0604020202020204" pitchFamily="34" charset="0"/>
              <a:buChar char="•"/>
            </a:pPr>
            <a:r>
              <a:rPr lang="en-US" b="1" dirty="0"/>
              <a:t>Management Complexity</a:t>
            </a:r>
            <a:r>
              <a:rPr lang="en-US" dirty="0"/>
              <a:t>: Managing a continuous stream of external contributions can become complex, particularly if there are </a:t>
            </a:r>
            <a:r>
              <a:rPr lang="en-US" b="1" dirty="0"/>
              <a:t>misalignments</a:t>
            </a:r>
            <a:r>
              <a:rPr lang="en-US" dirty="0"/>
              <a:t> in the goals or direction of the innovation efforts.</a:t>
            </a:r>
          </a:p>
          <a:p>
            <a:r>
              <a:rPr lang="en-US" b="1" dirty="0"/>
              <a:t>3. Complex and Tight-Linked Innovation: Closed Innovation for Consistency</a:t>
            </a:r>
          </a:p>
          <a:p>
            <a:r>
              <a:rPr lang="en-US" dirty="0"/>
              <a:t>When innovation involves </a:t>
            </a:r>
            <a:r>
              <a:rPr lang="en-US" b="1" dirty="0"/>
              <a:t>complex and tightly linked</a:t>
            </a:r>
            <a:r>
              <a:rPr lang="en-US" dirty="0"/>
              <a:t> elements, where different parts of the innovation are deeply interconnected and need to evolve together, </a:t>
            </a:r>
            <a:r>
              <a:rPr lang="en-US" b="1" dirty="0"/>
              <a:t>closed innovation</a:t>
            </a:r>
            <a:r>
              <a:rPr lang="en-US" dirty="0"/>
              <a:t> is often the better choice. This model helps ensure that all components of the innovation process are consistent, well-coordinated, and aligned with the company’s long-term goals.</a:t>
            </a:r>
          </a:p>
          <a:p>
            <a:r>
              <a:rPr lang="en-US" b="1" dirty="0"/>
              <a:t>Key Points</a:t>
            </a:r>
            <a:r>
              <a:rPr lang="en-US" dirty="0"/>
              <a:t>:</a:t>
            </a:r>
          </a:p>
          <a:p>
            <a:pPr>
              <a:buFont typeface="Arial" panose="020B0604020202020204" pitchFamily="34" charset="0"/>
              <a:buChar char="•"/>
            </a:pPr>
            <a:r>
              <a:rPr lang="en-US" b="1" dirty="0"/>
              <a:t>Tight Integration</a:t>
            </a:r>
            <a:r>
              <a:rPr lang="en-US" dirty="0"/>
              <a:t>: For complex products or systems, such as those found in industries like </a:t>
            </a:r>
            <a:r>
              <a:rPr lang="en-US" b="1" dirty="0"/>
              <a:t>aerospace</a:t>
            </a:r>
            <a:r>
              <a:rPr lang="en-US" dirty="0"/>
              <a:t>, </a:t>
            </a:r>
            <a:r>
              <a:rPr lang="en-US" b="1" dirty="0"/>
              <a:t>automotive</a:t>
            </a:r>
            <a:r>
              <a:rPr lang="en-US" dirty="0"/>
              <a:t>, or </a:t>
            </a:r>
            <a:r>
              <a:rPr lang="en-US" b="1" dirty="0"/>
              <a:t>advanced electronics</a:t>
            </a:r>
            <a:r>
              <a:rPr lang="en-US" dirty="0"/>
              <a:t>, every component must work in harmony. A </a:t>
            </a:r>
            <a:r>
              <a:rPr lang="en-US" b="1" dirty="0"/>
              <a:t>closed innovation approach</a:t>
            </a:r>
            <a:r>
              <a:rPr lang="en-US" dirty="0"/>
              <a:t> allows companies to control the entire development process and ensure that all parts of the product or service are closely aligned.</a:t>
            </a:r>
          </a:p>
          <a:p>
            <a:pPr>
              <a:buFont typeface="Arial" panose="020B0604020202020204" pitchFamily="34" charset="0"/>
              <a:buChar char="•"/>
            </a:pPr>
            <a:r>
              <a:rPr lang="en-US" b="1" dirty="0"/>
              <a:t>Consistency in Development</a:t>
            </a:r>
            <a:r>
              <a:rPr lang="en-US" dirty="0"/>
              <a:t>: When innovation is tightly coupled, there is a risk that </a:t>
            </a:r>
            <a:r>
              <a:rPr lang="en-US" b="1" dirty="0"/>
              <a:t>external inputs</a:t>
            </a:r>
            <a:r>
              <a:rPr lang="en-US" dirty="0"/>
              <a:t> from different sources could create </a:t>
            </a:r>
            <a:r>
              <a:rPr lang="en-US" b="1" dirty="0"/>
              <a:t>inconsistencies</a:t>
            </a:r>
            <a:r>
              <a:rPr lang="en-US" dirty="0"/>
              <a:t> in the development process. Closed innovation ensures a more cohesive and synchronized development, minimizing the risk of conflicts between different parts of the innovation.</a:t>
            </a:r>
          </a:p>
          <a:p>
            <a:r>
              <a:rPr lang="en-US" b="1" dirty="0"/>
              <a:t>Example</a:t>
            </a:r>
            <a:r>
              <a:rPr lang="en-US" dirty="0"/>
              <a:t>: In the </a:t>
            </a:r>
            <a:r>
              <a:rPr lang="en-US" b="1" dirty="0"/>
              <a:t>aerospace</a:t>
            </a:r>
            <a:r>
              <a:rPr lang="en-US" dirty="0"/>
              <a:t> industry, companies like </a:t>
            </a:r>
            <a:r>
              <a:rPr lang="en-US" b="1" dirty="0"/>
              <a:t>Boeing</a:t>
            </a:r>
            <a:r>
              <a:rPr lang="en-US" dirty="0"/>
              <a:t> and </a:t>
            </a:r>
            <a:r>
              <a:rPr lang="en-US" b="1" dirty="0"/>
              <a:t>Lockheed Martin</a:t>
            </a:r>
            <a:r>
              <a:rPr lang="en-US" dirty="0"/>
              <a:t> typically use closed innovation for </a:t>
            </a:r>
            <a:r>
              <a:rPr lang="en-US" b="1" dirty="0"/>
              <a:t>complex product development</a:t>
            </a:r>
            <a:r>
              <a:rPr lang="en-US" dirty="0"/>
              <a:t>. The development of aircraft, for example, involves intricate design and engineering that requires high levels of coordination and consistency. External collaborations or open innovation might disrupt this delicate balance.</a:t>
            </a:r>
          </a:p>
          <a:p>
            <a:r>
              <a:rPr lang="en-US" b="1" dirty="0"/>
              <a:t>Challenges</a:t>
            </a:r>
            <a:r>
              <a:rPr lang="en-US" dirty="0"/>
              <a:t>:</a:t>
            </a:r>
          </a:p>
          <a:p>
            <a:pPr>
              <a:buFont typeface="Arial" panose="020B0604020202020204" pitchFamily="34" charset="0"/>
              <a:buChar char="•"/>
            </a:pPr>
            <a:r>
              <a:rPr lang="en-US" b="1" dirty="0"/>
              <a:t>Limited External Input</a:t>
            </a:r>
            <a:r>
              <a:rPr lang="en-US" dirty="0"/>
              <a:t>: While closed innovation ensures control and consistency, it can limit the diversity of ideas and perspectives that might enhance the product’s development. Companies may miss out on new technologies or market insights from external partners.</a:t>
            </a:r>
          </a:p>
          <a:p>
            <a:r>
              <a:rPr lang="en-US" b="1" dirty="0"/>
              <a:t>Conclusion: The Strategic Choice Between Open and Closed Innovation</a:t>
            </a:r>
          </a:p>
          <a:p>
            <a:r>
              <a:rPr lang="en-US" dirty="0"/>
              <a:t>The decision to adopt </a:t>
            </a:r>
            <a:r>
              <a:rPr lang="en-US" b="1" dirty="0"/>
              <a:t>open innovation</a:t>
            </a:r>
            <a:r>
              <a:rPr lang="en-US" dirty="0"/>
              <a:t> or </a:t>
            </a:r>
            <a:r>
              <a:rPr lang="en-US" b="1" dirty="0"/>
              <a:t>closed innovation</a:t>
            </a:r>
            <a:r>
              <a:rPr lang="en-US" dirty="0"/>
              <a:t> is contingent upon the specific context in which a company operates. There is no one-size-fits-all solution; each approach has distinct advantages depending on factors such as the level of </a:t>
            </a:r>
            <a:r>
              <a:rPr lang="en-US" b="1" dirty="0"/>
              <a:t>competition</a:t>
            </a:r>
            <a:r>
              <a:rPr lang="en-US" dirty="0"/>
              <a:t>, the nature of </a:t>
            </a:r>
            <a:r>
              <a:rPr lang="en-US" b="1" dirty="0"/>
              <a:t>innovation</a:t>
            </a:r>
            <a:r>
              <a:rPr lang="en-US" dirty="0"/>
              <a:t> (one-time breakthrough vs. continuous improvement), and the </a:t>
            </a:r>
            <a:r>
              <a:rPr lang="en-US" b="1" dirty="0"/>
              <a:t>complexity</a:t>
            </a:r>
            <a:r>
              <a:rPr lang="en-US" dirty="0"/>
              <a:t> of the innovation process.</a:t>
            </a:r>
          </a:p>
          <a:p>
            <a:pPr>
              <a:buFont typeface="Arial" panose="020B0604020202020204" pitchFamily="34" charset="0"/>
              <a:buChar char="•"/>
            </a:pPr>
            <a:r>
              <a:rPr lang="en-US" b="1" dirty="0"/>
              <a:t>Competitive Rivalry</a:t>
            </a:r>
            <a:r>
              <a:rPr lang="en-US" dirty="0"/>
              <a:t>: When competition is intense, </a:t>
            </a:r>
            <a:r>
              <a:rPr lang="en-US" b="1" dirty="0"/>
              <a:t>closed innovation</a:t>
            </a:r>
            <a:r>
              <a:rPr lang="en-US" dirty="0"/>
              <a:t> may be necessary to protect valuable intellectual property.</a:t>
            </a:r>
          </a:p>
          <a:p>
            <a:pPr>
              <a:buFont typeface="Arial" panose="020B0604020202020204" pitchFamily="34" charset="0"/>
              <a:buChar char="•"/>
            </a:pPr>
            <a:r>
              <a:rPr lang="en-US" b="1" dirty="0"/>
              <a:t>One-Shot vs. Continuous Innovation</a:t>
            </a:r>
            <a:r>
              <a:rPr lang="en-US" dirty="0"/>
              <a:t>: For ongoing, incremental innovation, </a:t>
            </a:r>
            <a:r>
              <a:rPr lang="en-US" b="1" dirty="0"/>
              <a:t>open innovation</a:t>
            </a:r>
            <a:r>
              <a:rPr lang="en-US" dirty="0"/>
              <a:t> is preferable, fostering collaboration and reciprocal knowledge exchange.</a:t>
            </a:r>
          </a:p>
          <a:p>
            <a:pPr>
              <a:buFont typeface="Arial" panose="020B0604020202020204" pitchFamily="34" charset="0"/>
              <a:buChar char="•"/>
            </a:pPr>
            <a:r>
              <a:rPr lang="en-US" b="1" dirty="0"/>
              <a:t>Complexity and Tight-Linked Innovation</a:t>
            </a:r>
            <a:r>
              <a:rPr lang="en-US" dirty="0"/>
              <a:t>: In cases of highly complex and interdependent innovations, </a:t>
            </a:r>
            <a:r>
              <a:rPr lang="en-US" b="1" dirty="0"/>
              <a:t>closed innovation</a:t>
            </a:r>
            <a:r>
              <a:rPr lang="en-US" dirty="0"/>
              <a:t> helps maintain consistency and integration across development efforts.</a:t>
            </a:r>
          </a:p>
          <a:p>
            <a:r>
              <a:rPr lang="en-US" dirty="0"/>
              <a:t>Companies must carefully analyze their specific needs and the dynamics of their industry to determine which innovation model best aligns with their strategic objectives. In some cases, a </a:t>
            </a:r>
            <a:r>
              <a:rPr lang="en-US" b="1" dirty="0"/>
              <a:t>hybrid approach</a:t>
            </a:r>
            <a:r>
              <a:rPr lang="en-US" dirty="0"/>
              <a:t>, blending elements of both open and closed innovation, might be the best way forward to balance the benefits of external collaboration with the need for internal control.</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17</a:t>
            </a:fld>
            <a:endParaRPr lang="en-GB"/>
          </a:p>
        </p:txBody>
      </p:sp>
    </p:spTree>
    <p:extLst>
      <p:ext uri="{BB962C8B-B14F-4D97-AF65-F5344CB8AC3E}">
        <p14:creationId xmlns:p14="http://schemas.microsoft.com/office/powerpoint/2010/main" val="402298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concept of </a:t>
            </a:r>
            <a:r>
              <a:rPr lang="en-US" b="1" dirty="0"/>
              <a:t>diffusion of innovation</a:t>
            </a:r>
            <a:r>
              <a:rPr lang="en-US" dirty="0"/>
              <a:t> is crucial for businesses and entrepreneurs looking to introduce new products, services, or technologies to the market. It describes the process by which innovations spread among users, and it varies in terms of </a:t>
            </a:r>
            <a:r>
              <a:rPr lang="en-US" b="1" dirty="0"/>
              <a:t>speed</a:t>
            </a:r>
            <a:r>
              <a:rPr lang="en-US" dirty="0"/>
              <a:t> and </a:t>
            </a:r>
            <a:r>
              <a:rPr lang="en-US" b="1" dirty="0"/>
              <a:t>extent</a:t>
            </a:r>
            <a:r>
              <a:rPr lang="en-US" dirty="0"/>
              <a:t> of adoption. Understanding how innovation diffuses helps companies anticipate consumer behavior, plan for product launches, and adapt their marketing strategies to effectively target different segments of the market. The foundational work on diffusion theory, particularly by </a:t>
            </a:r>
            <a:r>
              <a:rPr lang="en-US" b="1" dirty="0"/>
              <a:t>Everett Rogers (1971)</a:t>
            </a:r>
            <a:r>
              <a:rPr lang="en-US" dirty="0"/>
              <a:t> and later </a:t>
            </a:r>
            <a:r>
              <a:rPr lang="en-US" b="1" dirty="0"/>
              <a:t>Geoffrey A. Brown (1981)</a:t>
            </a:r>
            <a:r>
              <a:rPr lang="en-US" dirty="0"/>
              <a:t>, provides valuable insights into how innovation adoption occurs across populations.</a:t>
            </a:r>
          </a:p>
          <a:p>
            <a:r>
              <a:rPr lang="en-US" b="1" dirty="0"/>
              <a:t>1. Diffusion of Innovation Theory: Key Models and Frameworks</a:t>
            </a:r>
          </a:p>
          <a:p>
            <a:r>
              <a:rPr lang="en-US" dirty="0"/>
              <a:t>Rogers' </a:t>
            </a:r>
            <a:r>
              <a:rPr lang="en-US" b="1" dirty="0"/>
              <a:t>Diffusion of Innovation Theory</a:t>
            </a:r>
            <a:r>
              <a:rPr lang="en-US" dirty="0"/>
              <a:t> (1971) is one of the most influential frameworks used to understand how new ideas, products, or technologies spread within a social system. According to Rogers, the adoption of innovation occurs in five distinct stages:</a:t>
            </a:r>
          </a:p>
          <a:p>
            <a:pPr>
              <a:buFont typeface="Arial" panose="020B0604020202020204" pitchFamily="34" charset="0"/>
              <a:buChar char="•"/>
            </a:pPr>
            <a:r>
              <a:rPr lang="en-US" b="1" dirty="0"/>
              <a:t>Innovators</a:t>
            </a:r>
            <a:r>
              <a:rPr lang="en-US" dirty="0"/>
              <a:t>: The first group to adopt an innovation, often enthusiastic risk-takers who are motivated by novelty.</a:t>
            </a:r>
          </a:p>
          <a:p>
            <a:pPr>
              <a:buFont typeface="Arial" panose="020B0604020202020204" pitchFamily="34" charset="0"/>
              <a:buChar char="•"/>
            </a:pPr>
            <a:r>
              <a:rPr lang="en-US" b="1" dirty="0"/>
              <a:t>Early Adopters</a:t>
            </a:r>
            <a:r>
              <a:rPr lang="en-US" dirty="0"/>
              <a:t>: Opinion leaders who are more thoughtful and selective but still willing to adopt new ideas relatively early.</a:t>
            </a:r>
          </a:p>
          <a:p>
            <a:pPr>
              <a:buFont typeface="Arial" panose="020B0604020202020204" pitchFamily="34" charset="0"/>
              <a:buChar char="•"/>
            </a:pPr>
            <a:r>
              <a:rPr lang="en-US" b="1" dirty="0"/>
              <a:t>Early Majority</a:t>
            </a:r>
            <a:r>
              <a:rPr lang="en-US" dirty="0"/>
              <a:t>: A more cautious group that adopts innovations once they see that others have already done so and have validated the product or process.</a:t>
            </a:r>
          </a:p>
          <a:p>
            <a:pPr>
              <a:buFont typeface="Arial" panose="020B0604020202020204" pitchFamily="34" charset="0"/>
              <a:buChar char="•"/>
            </a:pPr>
            <a:r>
              <a:rPr lang="en-US" b="1" dirty="0"/>
              <a:t>Late Majority</a:t>
            </a:r>
            <a:r>
              <a:rPr lang="en-US" dirty="0"/>
              <a:t>: Skeptical and risk-averse individuals who only adopt innovations once they become mainstream and widely accepted.</a:t>
            </a:r>
          </a:p>
          <a:p>
            <a:pPr>
              <a:buFont typeface="Arial" panose="020B0604020202020204" pitchFamily="34" charset="0"/>
              <a:buChar char="•"/>
            </a:pPr>
            <a:r>
              <a:rPr lang="en-US" b="1" dirty="0"/>
              <a:t>Laggards</a:t>
            </a:r>
            <a:r>
              <a:rPr lang="en-US" dirty="0"/>
              <a:t>: The last group to adopt an innovation, often resistant to change and highly traditional in their preferences.</a:t>
            </a:r>
          </a:p>
          <a:p>
            <a:r>
              <a:rPr lang="en-US" dirty="0"/>
              <a:t>Rogers also introduced the </a:t>
            </a:r>
            <a:r>
              <a:rPr lang="en-US" b="1" dirty="0"/>
              <a:t>Innovation Adoption Curve</a:t>
            </a:r>
            <a:r>
              <a:rPr lang="en-US" dirty="0"/>
              <a:t>, a bell-shaped curve that shows the distribution of adopters across these five categories, which helps businesses understand the different groups they need to target at different stages of the product lifecycle.</a:t>
            </a:r>
          </a:p>
          <a:p>
            <a:r>
              <a:rPr lang="en-US" dirty="0"/>
              <a:t>Later, </a:t>
            </a:r>
            <a:r>
              <a:rPr lang="en-US" b="1" dirty="0"/>
              <a:t>Brown (1981)</a:t>
            </a:r>
            <a:r>
              <a:rPr lang="en-US" dirty="0"/>
              <a:t> built on Rogers' work by introducing further conceptual distinctions in the innovation diffusion process, including the importance of </a:t>
            </a:r>
            <a:r>
              <a:rPr lang="en-US" b="1" dirty="0"/>
              <a:t>social systems</a:t>
            </a:r>
            <a:r>
              <a:rPr lang="en-US" dirty="0"/>
              <a:t>, </a:t>
            </a:r>
            <a:r>
              <a:rPr lang="en-US" b="1" dirty="0"/>
              <a:t>communication channels</a:t>
            </a:r>
            <a:r>
              <a:rPr lang="en-US" dirty="0"/>
              <a:t>, and </a:t>
            </a:r>
            <a:r>
              <a:rPr lang="en-US" b="1" dirty="0"/>
              <a:t>the role of opinion leaders</a:t>
            </a:r>
            <a:r>
              <a:rPr lang="en-US" dirty="0"/>
              <a:t>. Brown emphasized how the </a:t>
            </a:r>
            <a:r>
              <a:rPr lang="en-US" b="1" dirty="0"/>
              <a:t>social context</a:t>
            </a:r>
            <a:r>
              <a:rPr lang="en-US" dirty="0"/>
              <a:t> and </a:t>
            </a:r>
            <a:r>
              <a:rPr lang="en-US" b="1" dirty="0"/>
              <a:t>cultural factors</a:t>
            </a:r>
            <a:r>
              <a:rPr lang="en-US" dirty="0"/>
              <a:t> play a key role in determining how quickly and widely innovations spread.</a:t>
            </a:r>
          </a:p>
          <a:p>
            <a:r>
              <a:rPr lang="en-US" b="1" dirty="0"/>
              <a:t>Key Insights from Rogers' Theory</a:t>
            </a:r>
            <a:r>
              <a:rPr lang="en-US" dirty="0"/>
              <a:t>:</a:t>
            </a:r>
          </a:p>
          <a:p>
            <a:pPr>
              <a:buFont typeface="Arial" panose="020B0604020202020204" pitchFamily="34" charset="0"/>
              <a:buChar char="•"/>
            </a:pPr>
            <a:r>
              <a:rPr lang="en-US" b="1" dirty="0"/>
              <a:t>Relative Advantage</a:t>
            </a:r>
            <a:r>
              <a:rPr lang="en-US" dirty="0"/>
              <a:t>: The innovation must be seen as better than existing alternatives to gain widespread adoption.</a:t>
            </a:r>
          </a:p>
          <a:p>
            <a:pPr>
              <a:buFont typeface="Arial" panose="020B0604020202020204" pitchFamily="34" charset="0"/>
              <a:buChar char="•"/>
            </a:pPr>
            <a:r>
              <a:rPr lang="en-US" b="1" dirty="0"/>
              <a:t>Compatibility</a:t>
            </a:r>
            <a:r>
              <a:rPr lang="en-US" dirty="0"/>
              <a:t>: The innovation must align with the existing values, experiences, and needs of the target audience.</a:t>
            </a:r>
          </a:p>
          <a:p>
            <a:pPr>
              <a:buFont typeface="Arial" panose="020B0604020202020204" pitchFamily="34" charset="0"/>
              <a:buChar char="•"/>
            </a:pPr>
            <a:r>
              <a:rPr lang="en-US" b="1" dirty="0"/>
              <a:t>Complexity</a:t>
            </a:r>
            <a:r>
              <a:rPr lang="en-US" dirty="0"/>
              <a:t>: Innovations that are difficult to understand or use are less likely to diffuse quickly.</a:t>
            </a:r>
          </a:p>
          <a:p>
            <a:pPr>
              <a:buFont typeface="Arial" panose="020B0604020202020204" pitchFamily="34" charset="0"/>
              <a:buChar char="•"/>
            </a:pPr>
            <a:r>
              <a:rPr lang="en-US" b="1" dirty="0"/>
              <a:t>Trialability</a:t>
            </a:r>
            <a:r>
              <a:rPr lang="en-US" dirty="0"/>
              <a:t>: The ability to experiment with the innovation on a small scale can encourage adoption.</a:t>
            </a:r>
          </a:p>
          <a:p>
            <a:pPr>
              <a:buFont typeface="Arial" panose="020B0604020202020204" pitchFamily="34" charset="0"/>
              <a:buChar char="•"/>
            </a:pPr>
            <a:r>
              <a:rPr lang="en-US" b="1" dirty="0"/>
              <a:t>Observability</a:t>
            </a:r>
            <a:r>
              <a:rPr lang="en-US" dirty="0"/>
              <a:t>: When the benefits of an innovation are visible to others, adoption rates increase.</a:t>
            </a:r>
          </a:p>
          <a:p>
            <a:r>
              <a:rPr lang="en-US" b="1" dirty="0"/>
              <a:t>2. Importance of Diffusion in Business Strategy</a:t>
            </a:r>
          </a:p>
          <a:p>
            <a:r>
              <a:rPr lang="en-US" dirty="0"/>
              <a:t>Understanding the </a:t>
            </a:r>
            <a:r>
              <a:rPr lang="en-US" b="1" dirty="0"/>
              <a:t>diffusion process</a:t>
            </a:r>
            <a:r>
              <a:rPr lang="en-US" dirty="0"/>
              <a:t> is crucial for companies as it enables them to make more informed decisions when launching new products, services, or technologies. It can guide businesses in determining how to approach different segments of the market and tailor marketing, communication, and sales strategies to drive adoption. The key reasons diffusion is important include:</a:t>
            </a:r>
          </a:p>
          <a:p>
            <a:r>
              <a:rPr lang="en-US" b="1" dirty="0"/>
              <a:t>Understanding Adoption Behavior:</a:t>
            </a:r>
          </a:p>
          <a:p>
            <a:r>
              <a:rPr lang="en-US" dirty="0"/>
              <a:t>Diffusion theory helps businesses understand how </a:t>
            </a:r>
            <a:r>
              <a:rPr lang="en-US" b="1" dirty="0"/>
              <a:t>buyers</a:t>
            </a:r>
            <a:r>
              <a:rPr lang="en-US" dirty="0"/>
              <a:t> adopt and engage with innovations over time. This knowledge is essential for companies to:</a:t>
            </a:r>
          </a:p>
          <a:p>
            <a:pPr>
              <a:buFont typeface="Arial" panose="020B0604020202020204" pitchFamily="34" charset="0"/>
              <a:buChar char="•"/>
            </a:pPr>
            <a:r>
              <a:rPr lang="en-US" b="1" dirty="0"/>
              <a:t>Target the right customer segments</a:t>
            </a:r>
            <a:r>
              <a:rPr lang="en-US" dirty="0"/>
              <a:t>: By identifying early adopters, companies can focus their marketing efforts on those who are more likely to influence the rest of the market.</a:t>
            </a:r>
          </a:p>
          <a:p>
            <a:pPr>
              <a:buFont typeface="Arial" panose="020B0604020202020204" pitchFamily="34" charset="0"/>
              <a:buChar char="•"/>
            </a:pPr>
            <a:r>
              <a:rPr lang="en-US" b="1" dirty="0"/>
              <a:t>Anticipate challenges</a:t>
            </a:r>
            <a:r>
              <a:rPr lang="en-US" dirty="0"/>
              <a:t>: Understanding the resistance that late adopters or laggards may have can help companies prepare for obstacles in the adoption process.</a:t>
            </a:r>
          </a:p>
          <a:p>
            <a:r>
              <a:rPr lang="en-US" b="1" dirty="0"/>
              <a:t>Timing Product Launches:</a:t>
            </a:r>
          </a:p>
          <a:p>
            <a:r>
              <a:rPr lang="en-US" dirty="0"/>
              <a:t>The </a:t>
            </a:r>
            <a:r>
              <a:rPr lang="en-US" b="1" dirty="0"/>
              <a:t>speed</a:t>
            </a:r>
            <a:r>
              <a:rPr lang="en-US" dirty="0"/>
              <a:t> of diffusion affects how quickly a business can expect to reach different adoption stages. This informs the timing of product launches:</a:t>
            </a:r>
          </a:p>
          <a:p>
            <a:pPr>
              <a:buFont typeface="Arial" panose="020B0604020202020204" pitchFamily="34" charset="0"/>
              <a:buChar char="•"/>
            </a:pPr>
            <a:r>
              <a:rPr lang="en-US" b="1" dirty="0"/>
              <a:t>Early market phase</a:t>
            </a:r>
            <a:r>
              <a:rPr lang="en-US" dirty="0"/>
              <a:t>: In the early phases of diffusion, companies can target innovators and early adopters to create momentum for the innovation.</a:t>
            </a:r>
          </a:p>
          <a:p>
            <a:pPr>
              <a:buFont typeface="Arial" panose="020B0604020202020204" pitchFamily="34" charset="0"/>
              <a:buChar char="•"/>
            </a:pPr>
            <a:r>
              <a:rPr lang="en-US" b="1" dirty="0"/>
              <a:t>Growth phase</a:t>
            </a:r>
            <a:r>
              <a:rPr lang="en-US" dirty="0"/>
              <a:t>: As the early majority begins to adopt, companies need to adjust their strategies to appeal to a larger, more cautious audience, focusing on </a:t>
            </a:r>
            <a:r>
              <a:rPr lang="en-US" b="1" dirty="0"/>
              <a:t>cost-effectiveness</a:t>
            </a:r>
            <a:r>
              <a:rPr lang="en-US" dirty="0"/>
              <a:t> and </a:t>
            </a:r>
            <a:r>
              <a:rPr lang="en-US" b="1" dirty="0"/>
              <a:t>proven results</a:t>
            </a:r>
            <a:r>
              <a:rPr lang="en-US" dirty="0"/>
              <a:t>.</a:t>
            </a:r>
          </a:p>
          <a:p>
            <a:r>
              <a:rPr lang="en-US" b="1" dirty="0"/>
              <a:t>Adapting Existing Products to New Markets:</a:t>
            </a:r>
          </a:p>
          <a:p>
            <a:r>
              <a:rPr lang="en-US" dirty="0"/>
              <a:t>Diffusion theory also plays an important role when companies are introducing existing products into </a:t>
            </a:r>
            <a:r>
              <a:rPr lang="en-US" b="1" dirty="0"/>
              <a:t>new markets</a:t>
            </a:r>
            <a:r>
              <a:rPr lang="en-US" dirty="0"/>
              <a:t>:</a:t>
            </a:r>
          </a:p>
          <a:p>
            <a:pPr>
              <a:buFont typeface="Arial" panose="020B0604020202020204" pitchFamily="34" charset="0"/>
              <a:buChar char="•"/>
            </a:pPr>
            <a:r>
              <a:rPr lang="en-US" b="1" dirty="0"/>
              <a:t>Market understanding</a:t>
            </a:r>
            <a:r>
              <a:rPr lang="en-US" dirty="0"/>
              <a:t>: Companies need to consider local cultural, economic, and social factors that may affect the speed and extent of adoption in different regions.</a:t>
            </a:r>
          </a:p>
          <a:p>
            <a:pPr>
              <a:buFont typeface="Arial" panose="020B0604020202020204" pitchFamily="34" charset="0"/>
              <a:buChar char="•"/>
            </a:pPr>
            <a:r>
              <a:rPr lang="en-US" b="1" dirty="0"/>
              <a:t>Adapting marketing messages</a:t>
            </a:r>
            <a:r>
              <a:rPr lang="en-US" dirty="0"/>
              <a:t>: Businesses should tailor their promotional strategies based on the perceived relative advantage, compatibility, and trialability of the product in the new market.</a:t>
            </a:r>
          </a:p>
          <a:p>
            <a:r>
              <a:rPr lang="en-US" b="1" dirty="0"/>
              <a:t>3. Strategic Use of Diffusion Theory: Informing Business Decisions</a:t>
            </a:r>
          </a:p>
          <a:p>
            <a:r>
              <a:rPr lang="en-US" dirty="0"/>
              <a:t>The diffusion of innovation theory can directly inform various aspects of a company’s strategy, especially in terms of </a:t>
            </a:r>
            <a:r>
              <a:rPr lang="en-US" b="1" dirty="0"/>
              <a:t>product development</a:t>
            </a:r>
            <a:r>
              <a:rPr lang="en-US" dirty="0"/>
              <a:t>, </a:t>
            </a:r>
            <a:r>
              <a:rPr lang="en-US" b="1" dirty="0"/>
              <a:t>marketing</a:t>
            </a:r>
            <a:r>
              <a:rPr lang="en-US" dirty="0"/>
              <a:t>, and </a:t>
            </a:r>
            <a:r>
              <a:rPr lang="en-US" b="1" dirty="0"/>
              <a:t>market expansion</a:t>
            </a:r>
            <a:r>
              <a:rPr lang="en-US" dirty="0"/>
              <a:t>.</a:t>
            </a:r>
          </a:p>
          <a:p>
            <a:r>
              <a:rPr lang="en-US" b="1" dirty="0"/>
              <a:t>Product Development and Enhancement:</a:t>
            </a:r>
          </a:p>
          <a:p>
            <a:r>
              <a:rPr lang="en-US" dirty="0"/>
              <a:t>By understanding how innovations spread, businesses can better plan their product development roadmap. For example, knowing that </a:t>
            </a:r>
            <a:r>
              <a:rPr lang="en-US" b="1" dirty="0"/>
              <a:t>early adopters</a:t>
            </a:r>
            <a:r>
              <a:rPr lang="en-US" dirty="0"/>
              <a:t> are often driven by the desire to be at the forefront of new trends, companies can focus on creating products with unique features that appeal to this segment early on. As adoption expands, businesses can refine their offerings to better meet the needs of the </a:t>
            </a:r>
            <a:r>
              <a:rPr lang="en-US" b="1" dirty="0"/>
              <a:t>early majority</a:t>
            </a:r>
            <a:r>
              <a:rPr lang="en-US" dirty="0"/>
              <a:t> by making products more accessible, cost-effective, and user-friendly.</a:t>
            </a:r>
          </a:p>
          <a:p>
            <a:r>
              <a:rPr lang="en-US" b="1" dirty="0"/>
              <a:t>Marketing Strategies:</a:t>
            </a:r>
          </a:p>
          <a:p>
            <a:r>
              <a:rPr lang="en-US" dirty="0"/>
              <a:t>Diffusion theory provides a blueprint for developing </a:t>
            </a:r>
            <a:r>
              <a:rPr lang="en-US" b="1" dirty="0"/>
              <a:t>targeted marketing campaigns</a:t>
            </a:r>
            <a:r>
              <a:rPr lang="en-US" dirty="0"/>
              <a:t>:</a:t>
            </a:r>
          </a:p>
          <a:p>
            <a:pPr>
              <a:buFont typeface="Arial" panose="020B0604020202020204" pitchFamily="34" charset="0"/>
              <a:buChar char="•"/>
            </a:pPr>
            <a:r>
              <a:rPr lang="en-US" b="1" dirty="0"/>
              <a:t>Early Adopters</a:t>
            </a:r>
            <a:r>
              <a:rPr lang="en-US" dirty="0"/>
              <a:t>: Targeted marketing campaigns for early adopters might focus on the novelty and cutting-edge aspects of the innovation, while also leveraging </a:t>
            </a:r>
            <a:r>
              <a:rPr lang="en-US" b="1" dirty="0"/>
              <a:t>opinion leaders</a:t>
            </a:r>
            <a:r>
              <a:rPr lang="en-US" dirty="0"/>
              <a:t> to build credibility.</a:t>
            </a:r>
          </a:p>
          <a:p>
            <a:pPr>
              <a:buFont typeface="Arial" panose="020B0604020202020204" pitchFamily="34" charset="0"/>
              <a:buChar char="•"/>
            </a:pPr>
            <a:r>
              <a:rPr lang="en-US" b="1" dirty="0"/>
              <a:t>Late Majority and Laggards</a:t>
            </a:r>
            <a:r>
              <a:rPr lang="en-US" dirty="0"/>
              <a:t>: When targeting these groups, companies need to address concerns about risk, provide testimonials or case studies, and offer strong proof of the product's reliability and ease of use.</a:t>
            </a:r>
          </a:p>
          <a:p>
            <a:r>
              <a:rPr lang="en-US" b="1" dirty="0"/>
              <a:t>Pricing Strategies:</a:t>
            </a:r>
          </a:p>
          <a:p>
            <a:pPr>
              <a:buFont typeface="Arial" panose="020B0604020202020204" pitchFamily="34" charset="0"/>
              <a:buChar char="•"/>
            </a:pPr>
            <a:r>
              <a:rPr lang="en-US" b="1" dirty="0"/>
              <a:t>Penetration Pricing</a:t>
            </a:r>
            <a:r>
              <a:rPr lang="en-US" dirty="0"/>
              <a:t>: For products aiming to spread rapidly across all adopter categories, companies might use penetration pricing to encourage adoption by the early majority and late majority.</a:t>
            </a:r>
          </a:p>
          <a:p>
            <a:pPr>
              <a:buFont typeface="Arial" panose="020B0604020202020204" pitchFamily="34" charset="0"/>
              <a:buChar char="•"/>
            </a:pPr>
            <a:r>
              <a:rPr lang="en-US" b="1" dirty="0"/>
              <a:t>Skimming Pricing</a:t>
            </a:r>
            <a:r>
              <a:rPr lang="en-US" dirty="0"/>
              <a:t>: For products targeting innovators and early adopters, </a:t>
            </a:r>
            <a:r>
              <a:rPr lang="en-US" b="1" dirty="0"/>
              <a:t>skimming pricing</a:t>
            </a:r>
            <a:r>
              <a:rPr lang="en-US" dirty="0"/>
              <a:t> can help recover high R&amp;D costs quickly before lowering prices for broader market segments.</a:t>
            </a:r>
          </a:p>
          <a:p>
            <a:r>
              <a:rPr lang="en-US" b="1" dirty="0"/>
              <a:t>Innovation Adoption Lifecycle and Timing:</a:t>
            </a:r>
          </a:p>
          <a:p>
            <a:r>
              <a:rPr lang="en-US" dirty="0"/>
              <a:t>The </a:t>
            </a:r>
            <a:r>
              <a:rPr lang="en-US" b="1" dirty="0"/>
              <a:t>timing of innovation adoption</a:t>
            </a:r>
            <a:r>
              <a:rPr lang="en-US" dirty="0"/>
              <a:t> is crucial for businesses launching new products. </a:t>
            </a:r>
            <a:r>
              <a:rPr lang="en-US" b="1" dirty="0"/>
              <a:t>Rogers' Adoption Curve</a:t>
            </a:r>
            <a:r>
              <a:rPr lang="en-US" dirty="0"/>
              <a:t> helps companies gauge where their product might be on the adoption spectrum and plan subsequent actions accordingly:</a:t>
            </a:r>
          </a:p>
          <a:p>
            <a:pPr>
              <a:buFont typeface="Arial" panose="020B0604020202020204" pitchFamily="34" charset="0"/>
              <a:buChar char="•"/>
            </a:pPr>
            <a:r>
              <a:rPr lang="en-US" b="1" dirty="0"/>
              <a:t>Critical mass</a:t>
            </a:r>
            <a:r>
              <a:rPr lang="en-US" dirty="0"/>
              <a:t>: Companies need to create enough visibility and word-of-mouth influence among the early adopters to build a critical mass that will attract the early majority.</a:t>
            </a:r>
          </a:p>
          <a:p>
            <a:pPr>
              <a:buFont typeface="Arial" panose="020B0604020202020204" pitchFamily="34" charset="0"/>
              <a:buChar char="•"/>
            </a:pPr>
            <a:r>
              <a:rPr lang="en-US" b="1" dirty="0"/>
              <a:t>Crossing the chasm</a:t>
            </a:r>
            <a:r>
              <a:rPr lang="en-US" dirty="0"/>
              <a:t>: This term, coined by Geoffrey Moore, refers to the challenge of moving from early adopters to the early majority. The strategies required to bridge this gap are critical for companies aiming for long-term success.</a:t>
            </a:r>
          </a:p>
          <a:p>
            <a:r>
              <a:rPr lang="en-US" b="1" dirty="0"/>
              <a:t>Conclusion: Applying Diffusion of Innovation for Business Success</a:t>
            </a:r>
          </a:p>
          <a:p>
            <a:r>
              <a:rPr lang="en-US" dirty="0"/>
              <a:t>The </a:t>
            </a:r>
            <a:r>
              <a:rPr lang="en-US" b="1" dirty="0"/>
              <a:t>diffusion of innovation</a:t>
            </a:r>
            <a:r>
              <a:rPr lang="en-US" dirty="0"/>
              <a:t> theory provides businesses with a deep understanding of how new products or technologies spread and the key factors that influence the speed and extent of adoption. By applying this theory, companies can strategically:</a:t>
            </a:r>
          </a:p>
          <a:p>
            <a:pPr>
              <a:buFont typeface="Arial" panose="020B0604020202020204" pitchFamily="34" charset="0"/>
              <a:buChar char="•"/>
            </a:pPr>
            <a:r>
              <a:rPr lang="en-US" dirty="0"/>
              <a:t>Tailor marketing efforts to specific adopter groups.</a:t>
            </a:r>
          </a:p>
          <a:p>
            <a:pPr>
              <a:buFont typeface="Arial" panose="020B0604020202020204" pitchFamily="34" charset="0"/>
              <a:buChar char="•"/>
            </a:pPr>
            <a:r>
              <a:rPr lang="en-US" dirty="0"/>
              <a:t>Determine the most appropriate timing for product launches and expansions.</a:t>
            </a:r>
          </a:p>
          <a:p>
            <a:pPr>
              <a:buFont typeface="Arial" panose="020B0604020202020204" pitchFamily="34" charset="0"/>
              <a:buChar char="•"/>
            </a:pPr>
            <a:r>
              <a:rPr lang="en-US" dirty="0"/>
              <a:t>Adapt products to meet the needs of new markets, ensuring a higher likelihood of success.</a:t>
            </a:r>
          </a:p>
          <a:p>
            <a:r>
              <a:rPr lang="en-US" dirty="0"/>
              <a:t>Given its relevance in today’s fast-paced business environment, understanding the </a:t>
            </a:r>
            <a:r>
              <a:rPr lang="en-US" b="1" dirty="0"/>
              <a:t>diffusion process</a:t>
            </a:r>
            <a:r>
              <a:rPr lang="en-US" dirty="0"/>
              <a:t> is essential for companies that want to effectively manage innovation, maximize market reach, and sustain long-term growth.</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18</a:t>
            </a:fld>
            <a:endParaRPr lang="en-GB"/>
          </a:p>
        </p:txBody>
      </p:sp>
    </p:spTree>
    <p:extLst>
      <p:ext uri="{BB962C8B-B14F-4D97-AF65-F5344CB8AC3E}">
        <p14:creationId xmlns:p14="http://schemas.microsoft.com/office/powerpoint/2010/main" val="274626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world of business, </a:t>
            </a:r>
            <a:r>
              <a:rPr lang="en-US" b="1" dirty="0"/>
              <a:t>innovation</a:t>
            </a:r>
            <a:r>
              <a:rPr lang="en-US" dirty="0"/>
              <a:t> is key to gaining a competitive edge. One key concept in innovation strategy is the idea of </a:t>
            </a:r>
            <a:r>
              <a:rPr lang="en-US" b="1" dirty="0"/>
              <a:t>first-mover advantage</a:t>
            </a:r>
            <a:r>
              <a:rPr lang="en-US" dirty="0"/>
              <a:t>, where an organization benefits from being the first to market with a new product, service, or process. This advantage can lead to </a:t>
            </a:r>
            <a:r>
              <a:rPr lang="en-US" b="1" dirty="0"/>
              <a:t>market dominance</a:t>
            </a:r>
            <a:r>
              <a:rPr lang="en-US" dirty="0"/>
              <a:t> and a </a:t>
            </a:r>
            <a:r>
              <a:rPr lang="en-US" b="1" dirty="0"/>
              <a:t>monopoly position</a:t>
            </a:r>
            <a:r>
              <a:rPr lang="en-US" dirty="0"/>
              <a:t>, but it also comes with potential risks and challenges. Innovators—those who introduce new ideas—often enjoy initial benefits, while imitators, who follow in the footsteps of innovators, can learn from their successes and failures.</a:t>
            </a:r>
          </a:p>
          <a:p>
            <a:r>
              <a:rPr lang="en-US" b="1" dirty="0"/>
              <a:t>1. First-Mover Advantage: Theory and Practical Implications</a:t>
            </a:r>
          </a:p>
          <a:p>
            <a:r>
              <a:rPr lang="en-US" b="1" dirty="0"/>
              <a:t>First-mover advantage</a:t>
            </a:r>
            <a:r>
              <a:rPr lang="en-US" dirty="0"/>
              <a:t> refers to the competitive edge gained by a company that is first to enter a particular market with a new innovation, often leading to significant market share, customer loyalty, and brand recognition. This advantage can occur due to several reasons:</a:t>
            </a:r>
          </a:p>
          <a:p>
            <a:pPr>
              <a:buFont typeface="Arial" panose="020B0604020202020204" pitchFamily="34" charset="0"/>
              <a:buChar char="•"/>
            </a:pPr>
            <a:r>
              <a:rPr lang="en-US" b="1" dirty="0"/>
              <a:t>Market Leadership and Brand Recognition</a:t>
            </a:r>
            <a:r>
              <a:rPr lang="en-US" dirty="0"/>
              <a:t>: Being the first company to launch a new product allows the innovator to establish a strong </a:t>
            </a:r>
            <a:r>
              <a:rPr lang="en-US" b="1" dirty="0"/>
              <a:t>brand identity</a:t>
            </a:r>
            <a:r>
              <a:rPr lang="en-US" dirty="0"/>
              <a:t>. Customers often associate the brand with the innovation itself, creating long-term loyalty and trust.</a:t>
            </a:r>
          </a:p>
          <a:p>
            <a:pPr>
              <a:buFont typeface="Arial" panose="020B0604020202020204" pitchFamily="34" charset="0"/>
              <a:buChar char="•"/>
            </a:pPr>
            <a:r>
              <a:rPr lang="en-US" b="1" dirty="0"/>
              <a:t>Control over Distribution Channels</a:t>
            </a:r>
            <a:r>
              <a:rPr lang="en-US" dirty="0"/>
              <a:t>: Early movers can </a:t>
            </a:r>
            <a:r>
              <a:rPr lang="en-US" b="1" dirty="0"/>
              <a:t>secure prime distribution networks</a:t>
            </a:r>
            <a:r>
              <a:rPr lang="en-US" dirty="0"/>
              <a:t> and form exclusive partnerships with suppliers or retailers, giving them control over critical market access.</a:t>
            </a:r>
          </a:p>
          <a:p>
            <a:pPr>
              <a:buFont typeface="Arial" panose="020B0604020202020204" pitchFamily="34" charset="0"/>
              <a:buChar char="•"/>
            </a:pPr>
            <a:r>
              <a:rPr lang="en-US" b="1" dirty="0"/>
              <a:t>Economies of Scale</a:t>
            </a:r>
            <a:r>
              <a:rPr lang="en-US" dirty="0"/>
              <a:t>: Early market entry can allow firms to </a:t>
            </a:r>
            <a:r>
              <a:rPr lang="en-US" b="1" dirty="0"/>
              <a:t>achieve economies of scale</a:t>
            </a:r>
            <a:r>
              <a:rPr lang="en-US" dirty="0"/>
              <a:t> sooner than competitors, which may lead to cost advantages that reinforce their competitive position.</a:t>
            </a:r>
          </a:p>
          <a:p>
            <a:pPr>
              <a:buFont typeface="Arial" panose="020B0604020202020204" pitchFamily="34" charset="0"/>
              <a:buChar char="•"/>
            </a:pPr>
            <a:r>
              <a:rPr lang="en-US" b="1" dirty="0"/>
              <a:t>Customer Loyalty</a:t>
            </a:r>
            <a:r>
              <a:rPr lang="en-US" dirty="0"/>
              <a:t>: If the first-mover introduces a product that solves a significant problem for customers, it can build </a:t>
            </a:r>
            <a:r>
              <a:rPr lang="en-US" b="1" dirty="0"/>
              <a:t>strong brand loyalty</a:t>
            </a:r>
            <a:r>
              <a:rPr lang="en-US" dirty="0"/>
              <a:t>. As seen with </a:t>
            </a:r>
            <a:r>
              <a:rPr lang="en-US" b="1" dirty="0"/>
              <a:t>Coca-Cola</a:t>
            </a:r>
            <a:r>
              <a:rPr lang="en-US" dirty="0"/>
              <a:t>, consumers often develop a sense of loyalty to the first brand they try, which can persist even in the face of competition.</a:t>
            </a:r>
          </a:p>
          <a:p>
            <a:r>
              <a:rPr lang="en-US" b="1" dirty="0"/>
              <a:t>Examples of First-Mover Advantage</a:t>
            </a:r>
            <a:r>
              <a:rPr lang="en-US" dirty="0"/>
              <a:t>:</a:t>
            </a:r>
          </a:p>
          <a:p>
            <a:pPr>
              <a:buFont typeface="Arial" panose="020B0604020202020204" pitchFamily="34" charset="0"/>
              <a:buChar char="•"/>
            </a:pPr>
            <a:r>
              <a:rPr lang="en-US" b="1" dirty="0"/>
              <a:t>Coca-Cola</a:t>
            </a:r>
            <a:r>
              <a:rPr lang="en-US" dirty="0"/>
              <a:t>: As one of the first companies to introduce a standardized and mass-produced soft drink, Coca-Cola capitalized on its early entry into the market to establish itself as the dominant player. Its brand recognition and loyal customer base continue to provide significant competitive advantages, even with the presence of other major soft drink brands.</a:t>
            </a:r>
          </a:p>
          <a:p>
            <a:pPr>
              <a:buFont typeface="Arial" panose="020B0604020202020204" pitchFamily="34" charset="0"/>
              <a:buChar char="•"/>
            </a:pPr>
            <a:r>
              <a:rPr lang="en-US" b="1" dirty="0"/>
              <a:t>Hoover</a:t>
            </a:r>
            <a:r>
              <a:rPr lang="en-US" dirty="0"/>
              <a:t>: In the vacuum cleaner market, </a:t>
            </a:r>
            <a:r>
              <a:rPr lang="en-US" b="1" dirty="0"/>
              <a:t>Hoover</a:t>
            </a:r>
            <a:r>
              <a:rPr lang="en-US" dirty="0"/>
              <a:t> benefited from being a </a:t>
            </a:r>
            <a:r>
              <a:rPr lang="en-US" b="1" dirty="0"/>
              <a:t>pioneer</a:t>
            </a:r>
            <a:r>
              <a:rPr lang="en-US" dirty="0"/>
              <a:t> in the electric vacuum cleaner industry. By leading innovation and offering effective marketing, Hoover built brand recognition and became synonymous with the product, solidifying its dominant market position.</a:t>
            </a:r>
          </a:p>
          <a:p>
            <a:r>
              <a:rPr lang="en-US" b="1" dirty="0"/>
              <a:t>2. Disadvantages of First-Mover Advantage: Risk of Imitation and Market Uncertainty</a:t>
            </a:r>
          </a:p>
          <a:p>
            <a:r>
              <a:rPr lang="en-US" dirty="0"/>
              <a:t>While being the first to market can offer significant benefits, it also exposes companies to several risks and challenges that must be carefully managed. These include:</a:t>
            </a:r>
          </a:p>
          <a:p>
            <a:pPr>
              <a:buFont typeface="Arial" panose="020B0604020202020204" pitchFamily="34" charset="0"/>
              <a:buChar char="•"/>
            </a:pPr>
            <a:r>
              <a:rPr lang="en-US" b="1" dirty="0"/>
              <a:t>High Costs and Risk of Failure</a:t>
            </a:r>
            <a:r>
              <a:rPr lang="en-US" dirty="0"/>
              <a:t>: Innovators often bear the </a:t>
            </a:r>
            <a:r>
              <a:rPr lang="en-US" b="1" dirty="0"/>
              <a:t>high costs of research and development</a:t>
            </a:r>
            <a:r>
              <a:rPr lang="en-US" dirty="0"/>
              <a:t> and the risks associated with introducing an untested product to the market. For example, initial customer adoption may be slow, and the company might struggle with issues like unanticipated </a:t>
            </a:r>
            <a:r>
              <a:rPr lang="en-US" b="1" dirty="0"/>
              <a:t>technical challenges</a:t>
            </a:r>
            <a:r>
              <a:rPr lang="en-US" dirty="0"/>
              <a:t>, </a:t>
            </a:r>
            <a:r>
              <a:rPr lang="en-US" b="1" dirty="0"/>
              <a:t>poor market reception</a:t>
            </a:r>
            <a:r>
              <a:rPr lang="en-US" dirty="0"/>
              <a:t>, or </a:t>
            </a:r>
            <a:r>
              <a:rPr lang="en-US" b="1" dirty="0"/>
              <a:t>high production costs</a:t>
            </a:r>
            <a:r>
              <a:rPr lang="en-US" dirty="0"/>
              <a:t>.</a:t>
            </a:r>
          </a:p>
          <a:p>
            <a:pPr>
              <a:buFont typeface="Arial" panose="020B0604020202020204" pitchFamily="34" charset="0"/>
              <a:buChar char="•"/>
            </a:pPr>
            <a:r>
              <a:rPr lang="en-US" b="1" dirty="0"/>
              <a:t>Uncertain Market Demand</a:t>
            </a:r>
            <a:r>
              <a:rPr lang="en-US" dirty="0"/>
              <a:t>: The first company to enter a market faces the uncertainty of whether customers will adopt the innovation in sufficient numbers to sustain the business. Early adopters may represent only a small segment of the market, and demand may not grow as quickly as anticipated.</a:t>
            </a:r>
          </a:p>
          <a:p>
            <a:pPr>
              <a:buFont typeface="Arial" panose="020B0604020202020204" pitchFamily="34" charset="0"/>
              <a:buChar char="•"/>
            </a:pPr>
            <a:r>
              <a:rPr lang="en-US" b="1" dirty="0"/>
              <a:t>Imitation by Competitors</a:t>
            </a:r>
            <a:r>
              <a:rPr lang="en-US" dirty="0"/>
              <a:t>: </a:t>
            </a:r>
            <a:r>
              <a:rPr lang="en-US" b="1" dirty="0"/>
              <a:t>Imitators</a:t>
            </a:r>
            <a:r>
              <a:rPr lang="en-US" dirty="0"/>
              <a:t> can learn from the mistakes and successes of first movers, often entering the market with a </a:t>
            </a:r>
            <a:r>
              <a:rPr lang="en-US" b="1" dirty="0"/>
              <a:t>refined version of the innovation</a:t>
            </a:r>
            <a:r>
              <a:rPr lang="en-US" dirty="0"/>
              <a:t>. Imitators can often reduce development costs by avoiding the R&amp;D expenses incurred by the first mover, and they can introduce </a:t>
            </a:r>
            <a:r>
              <a:rPr lang="en-US" b="1" dirty="0"/>
              <a:t>improvements</a:t>
            </a:r>
            <a:r>
              <a:rPr lang="en-US" dirty="0"/>
              <a:t> or </a:t>
            </a:r>
            <a:r>
              <a:rPr lang="en-US" b="1" dirty="0"/>
              <a:t>features</a:t>
            </a:r>
            <a:r>
              <a:rPr lang="en-US" dirty="0"/>
              <a:t> based on customer feedback that the first mover may have overlooked. This can quickly erode the first-mover’s competitive edge.</a:t>
            </a:r>
          </a:p>
          <a:p>
            <a:pPr>
              <a:buFont typeface="Arial" panose="020B0604020202020204" pitchFamily="34" charset="0"/>
              <a:buChar char="•"/>
            </a:pPr>
            <a:r>
              <a:rPr lang="en-US" b="1" dirty="0"/>
              <a:t>Technological and Market Shifts</a:t>
            </a:r>
            <a:r>
              <a:rPr lang="en-US" dirty="0"/>
              <a:t>: </a:t>
            </a:r>
            <a:r>
              <a:rPr lang="en-US" b="1" dirty="0"/>
              <a:t>First movers</a:t>
            </a:r>
            <a:r>
              <a:rPr lang="en-US" dirty="0"/>
              <a:t> are also vulnerable to </a:t>
            </a:r>
            <a:r>
              <a:rPr lang="en-US" b="1" dirty="0"/>
              <a:t>technological shifts</a:t>
            </a:r>
            <a:r>
              <a:rPr lang="en-US" dirty="0"/>
              <a:t> and changes in consumer preferences that may render their innovation obsolete or less attractive. The rapid pace of technological change, particularly in sectors like tech and electronics, means that first movers can be overtaken by newer, more advanced innovations developed by competitors.</a:t>
            </a:r>
          </a:p>
          <a:p>
            <a:r>
              <a:rPr lang="en-US" b="1" dirty="0"/>
              <a:t>Example</a:t>
            </a:r>
            <a:r>
              <a:rPr lang="en-US" dirty="0"/>
              <a:t>: In the </a:t>
            </a:r>
            <a:r>
              <a:rPr lang="en-US" b="1" dirty="0"/>
              <a:t>smartphone industry</a:t>
            </a:r>
            <a:r>
              <a:rPr lang="en-US" dirty="0"/>
              <a:t>, companies like </a:t>
            </a:r>
            <a:r>
              <a:rPr lang="en-US" b="1" dirty="0"/>
              <a:t>BlackBerry</a:t>
            </a:r>
            <a:r>
              <a:rPr lang="en-US" dirty="0"/>
              <a:t> and </a:t>
            </a:r>
            <a:r>
              <a:rPr lang="en-US" b="1" dirty="0"/>
              <a:t>Nokia</a:t>
            </a:r>
            <a:r>
              <a:rPr lang="en-US" dirty="0"/>
              <a:t> were early movers in the mobile phone market, but </a:t>
            </a:r>
            <a:r>
              <a:rPr lang="en-US" b="1" dirty="0"/>
              <a:t>Apple’s iPhone</a:t>
            </a:r>
            <a:r>
              <a:rPr lang="en-US" dirty="0"/>
              <a:t> disrupted the market by offering a more intuitive, user-friendly design. Both BlackBerry and Nokia struggled to maintain their market dominance, as imitators learned from their failures and delivered better innovations.</a:t>
            </a:r>
          </a:p>
          <a:p>
            <a:r>
              <a:rPr lang="en-US" b="1" dirty="0"/>
              <a:t>3. Innovators vs. Imitators: The Role of Competitive Dynamics</a:t>
            </a:r>
          </a:p>
          <a:p>
            <a:r>
              <a:rPr lang="en-US" dirty="0"/>
              <a:t>The dynamic between </a:t>
            </a:r>
            <a:r>
              <a:rPr lang="en-US" b="1" dirty="0"/>
              <a:t>innovators</a:t>
            </a:r>
            <a:r>
              <a:rPr lang="en-US" dirty="0"/>
              <a:t> and </a:t>
            </a:r>
            <a:r>
              <a:rPr lang="en-US" b="1" dirty="0"/>
              <a:t>imitators</a:t>
            </a:r>
            <a:r>
              <a:rPr lang="en-US" dirty="0"/>
              <a:t> is critical for understanding the lifecycle of innovation and competition in various industries.</a:t>
            </a:r>
          </a:p>
          <a:p>
            <a:pPr>
              <a:buFont typeface="Arial" panose="020B0604020202020204" pitchFamily="34" charset="0"/>
              <a:buChar char="•"/>
            </a:pPr>
            <a:r>
              <a:rPr lang="en-US" b="1" dirty="0"/>
              <a:t>Innovators</a:t>
            </a:r>
            <a:r>
              <a:rPr lang="en-US" dirty="0"/>
              <a:t>: They are the ones who introduce new products, services, or technologies to the market. Their role is vital in driving </a:t>
            </a:r>
            <a:r>
              <a:rPr lang="en-US" b="1" dirty="0"/>
              <a:t>industry evolution</a:t>
            </a:r>
            <a:r>
              <a:rPr lang="en-US" dirty="0"/>
              <a:t> and </a:t>
            </a:r>
            <a:r>
              <a:rPr lang="en-US" b="1" dirty="0"/>
              <a:t>creating new markets</a:t>
            </a:r>
            <a:r>
              <a:rPr lang="en-US" dirty="0"/>
              <a:t>. However, the early phase of innovation involves </a:t>
            </a:r>
            <a:r>
              <a:rPr lang="en-US" b="1" dirty="0"/>
              <a:t>high uncertainty</a:t>
            </a:r>
            <a:r>
              <a:rPr lang="en-US" dirty="0"/>
              <a:t> and a </a:t>
            </a:r>
            <a:r>
              <a:rPr lang="en-US" b="1" dirty="0"/>
              <a:t>significant investment of resources</a:t>
            </a:r>
            <a:r>
              <a:rPr lang="en-US" dirty="0"/>
              <a:t> with no guarantee of success.</a:t>
            </a:r>
          </a:p>
          <a:p>
            <a:pPr>
              <a:buFont typeface="Arial" panose="020B0604020202020204" pitchFamily="34" charset="0"/>
              <a:buChar char="•"/>
            </a:pPr>
            <a:r>
              <a:rPr lang="en-US" b="1" dirty="0"/>
              <a:t>Imitators</a:t>
            </a:r>
            <a:r>
              <a:rPr lang="en-US" dirty="0"/>
              <a:t>: </a:t>
            </a:r>
            <a:r>
              <a:rPr lang="en-US" b="1" dirty="0"/>
              <a:t>Imitators</a:t>
            </a:r>
            <a:r>
              <a:rPr lang="en-US" dirty="0"/>
              <a:t>, or </a:t>
            </a:r>
            <a:r>
              <a:rPr lang="en-US" b="1" dirty="0"/>
              <a:t>fast followers</a:t>
            </a:r>
            <a:r>
              <a:rPr lang="en-US" dirty="0"/>
              <a:t>, have the advantage of </a:t>
            </a:r>
            <a:r>
              <a:rPr lang="en-US" b="1" dirty="0"/>
              <a:t>learning from the mistakes</a:t>
            </a:r>
            <a:r>
              <a:rPr lang="en-US" dirty="0"/>
              <a:t> of innovators. By observing early failures and successes, imitators can improve upon the initial offering, often reducing the time-to-market and avoiding the same pitfalls. Imitators also have the advantage of responding to customer feedback and market trends more quickly than innovators, allowing them to enter the market with a more refined product that meets consumer demands.</a:t>
            </a:r>
          </a:p>
          <a:p>
            <a:r>
              <a:rPr lang="en-US" b="1" dirty="0"/>
              <a:t>Example</a:t>
            </a:r>
            <a:r>
              <a:rPr lang="en-US" dirty="0"/>
              <a:t>: In the </a:t>
            </a:r>
            <a:r>
              <a:rPr lang="en-US" b="1" dirty="0"/>
              <a:t>automotive industry</a:t>
            </a:r>
            <a:r>
              <a:rPr lang="en-US" dirty="0"/>
              <a:t>, </a:t>
            </a:r>
            <a:r>
              <a:rPr lang="en-US" b="1" dirty="0"/>
              <a:t>Tesla</a:t>
            </a:r>
            <a:r>
              <a:rPr lang="en-US" dirty="0"/>
              <a:t> was an innovator in the electric vehicle market. While Tesla's first-mover advantage allowed it to capture significant attention and build a loyal customer base, traditional automotive manufacturers like </a:t>
            </a:r>
            <a:r>
              <a:rPr lang="en-US" b="1" dirty="0"/>
              <a:t>General Motors</a:t>
            </a:r>
            <a:r>
              <a:rPr lang="en-US" dirty="0"/>
              <a:t> and </a:t>
            </a:r>
            <a:r>
              <a:rPr lang="en-US" b="1" dirty="0"/>
              <a:t>Ford</a:t>
            </a:r>
            <a:r>
              <a:rPr lang="en-US" dirty="0"/>
              <a:t> have since entered the market with electric vehicles that have been able to leverage their large-scale manufacturing capabilities and well-established distribution networks. The incumbents were able to capitalize on the lessons Tesla learned while reducing the costs of adoption.</a:t>
            </a:r>
          </a:p>
          <a:p>
            <a:r>
              <a:rPr lang="en-US" b="1" dirty="0"/>
              <a:t>Conclusion: Strategic Implications of First-Mover and Imitator Strategies</a:t>
            </a:r>
          </a:p>
          <a:p>
            <a:r>
              <a:rPr lang="en-US" dirty="0"/>
              <a:t>The debate between </a:t>
            </a:r>
            <a:r>
              <a:rPr lang="en-US" b="1" dirty="0"/>
              <a:t>innovators</a:t>
            </a:r>
            <a:r>
              <a:rPr lang="en-US" dirty="0"/>
              <a:t> and </a:t>
            </a:r>
            <a:r>
              <a:rPr lang="en-US" b="1" dirty="0"/>
              <a:t>imitators</a:t>
            </a:r>
            <a:r>
              <a:rPr lang="en-US" dirty="0"/>
              <a:t> illustrates the importance of understanding the dynamics of </a:t>
            </a:r>
            <a:r>
              <a:rPr lang="en-US" b="1" dirty="0"/>
              <a:t>first-mover advantage</a:t>
            </a:r>
            <a:r>
              <a:rPr lang="en-US" dirty="0"/>
              <a:t> and the risks involved. While being first to market can offer clear benefits, such as </a:t>
            </a:r>
            <a:r>
              <a:rPr lang="en-US" b="1" dirty="0"/>
              <a:t>brand recognition</a:t>
            </a:r>
            <a:r>
              <a:rPr lang="en-US" dirty="0"/>
              <a:t>, </a:t>
            </a:r>
            <a:r>
              <a:rPr lang="en-US" b="1" dirty="0"/>
              <a:t>market dominance</a:t>
            </a:r>
            <a:r>
              <a:rPr lang="en-US" dirty="0"/>
              <a:t>, and the ability to shape customer preferences, it also comes with high costs, risks, and the possibility of </a:t>
            </a:r>
            <a:r>
              <a:rPr lang="en-US" b="1" dirty="0"/>
              <a:t>imitation by competitors</a:t>
            </a:r>
            <a:r>
              <a:rPr lang="en-US" dirty="0"/>
              <a:t>.</a:t>
            </a:r>
          </a:p>
          <a:p>
            <a:r>
              <a:rPr lang="en-US" dirty="0"/>
              <a:t>For organizations, the strategic choice between being an innovator or an imitator is not always clear-cut, as both roles offer advantages depending on the market context. </a:t>
            </a:r>
            <a:r>
              <a:rPr lang="en-US" b="1" dirty="0"/>
              <a:t>Innovators</a:t>
            </a:r>
            <a:r>
              <a:rPr lang="en-US" dirty="0"/>
              <a:t> can gain early traction but must carefully manage risks and invest in continuous innovation. </a:t>
            </a:r>
            <a:r>
              <a:rPr lang="en-US" b="1" dirty="0"/>
              <a:t>Imitators</a:t>
            </a:r>
            <a:r>
              <a:rPr lang="en-US" dirty="0"/>
              <a:t>, on the other hand, can enter markets with less risk but must find ways to differentiate themselves and innovate beyond the original product to succeed.</a:t>
            </a:r>
          </a:p>
          <a:p>
            <a:r>
              <a:rPr lang="en-US" dirty="0"/>
              <a:t>Ultimately, companies must carefully assess their capabilities, resources, market conditions, and competitive environment to decide whether to lead with innovation or follow with improved offerings.</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19</a:t>
            </a:fld>
            <a:endParaRPr lang="en-GB"/>
          </a:p>
        </p:txBody>
      </p:sp>
    </p:spTree>
    <p:extLst>
      <p:ext uri="{BB962C8B-B14F-4D97-AF65-F5344CB8AC3E}">
        <p14:creationId xmlns:p14="http://schemas.microsoft.com/office/powerpoint/2010/main" val="151734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realm of innovation, the strategic debate between being a </a:t>
            </a:r>
            <a:r>
              <a:rPr lang="en-US" b="1" dirty="0"/>
              <a:t>first mover</a:t>
            </a:r>
            <a:r>
              <a:rPr lang="en-US" dirty="0"/>
              <a:t> or a </a:t>
            </a:r>
            <a:r>
              <a:rPr lang="en-US" b="1" dirty="0"/>
              <a:t>fast second</a:t>
            </a:r>
            <a:r>
              <a:rPr lang="en-US" dirty="0"/>
              <a:t> has garnered significant attention, particularly in the context of </a:t>
            </a:r>
            <a:r>
              <a:rPr lang="en-US" b="1" dirty="0"/>
              <a:t>radical innovations</a:t>
            </a:r>
            <a:r>
              <a:rPr lang="en-US" dirty="0"/>
              <a:t>. According to </a:t>
            </a:r>
            <a:r>
              <a:rPr lang="en-US" b="1" dirty="0"/>
              <a:t>Costas </a:t>
            </a:r>
            <a:r>
              <a:rPr lang="en-US" b="1" dirty="0" err="1"/>
              <a:t>Markides</a:t>
            </a:r>
            <a:r>
              <a:rPr lang="en-US" dirty="0"/>
              <a:t> and </a:t>
            </a:r>
            <a:r>
              <a:rPr lang="en-US" b="1" dirty="0"/>
              <a:t>Paul </a:t>
            </a:r>
            <a:r>
              <a:rPr lang="en-US" b="1" dirty="0" err="1"/>
              <a:t>Geroski</a:t>
            </a:r>
            <a:r>
              <a:rPr lang="en-US" dirty="0"/>
              <a:t>, the optimal strategy for many firms, especially when dealing with </a:t>
            </a:r>
            <a:r>
              <a:rPr lang="en-US" b="1" dirty="0"/>
              <a:t>high-risk radical innovation</a:t>
            </a:r>
            <a:r>
              <a:rPr lang="en-US" dirty="0"/>
              <a:t>, is not to be the first to market, but to be a </a:t>
            </a:r>
            <a:r>
              <a:rPr lang="en-US" b="1" dirty="0"/>
              <a:t>"fast second."</a:t>
            </a:r>
            <a:r>
              <a:rPr lang="en-US" dirty="0"/>
              <a:t> The idea behind this approach is to learn from the experiences of the first-mover and leverage that knowledge to </a:t>
            </a:r>
            <a:r>
              <a:rPr lang="en-US" b="1" dirty="0"/>
              <a:t>introduce a more refined, improved offering</a:t>
            </a:r>
            <a:r>
              <a:rPr lang="en-US" dirty="0"/>
              <a:t> to the market.</a:t>
            </a:r>
          </a:p>
          <a:p>
            <a:r>
              <a:rPr lang="en-US" b="1" dirty="0"/>
              <a:t>1. The Concept of "Fast Second" in Innovation Strategy</a:t>
            </a:r>
          </a:p>
          <a:p>
            <a:r>
              <a:rPr lang="en-US" dirty="0"/>
              <a:t>The </a:t>
            </a:r>
            <a:r>
              <a:rPr lang="en-US" b="1" dirty="0"/>
              <a:t>"Fast Second"</a:t>
            </a:r>
            <a:r>
              <a:rPr lang="en-US" dirty="0"/>
              <a:t> strategy challenges the traditional belief that the first company to market an innovation automatically holds a competitive advantage. </a:t>
            </a:r>
            <a:r>
              <a:rPr lang="en-US" dirty="0" err="1"/>
              <a:t>Markides</a:t>
            </a:r>
            <a:r>
              <a:rPr lang="en-US" dirty="0"/>
              <a:t> and </a:t>
            </a:r>
            <a:r>
              <a:rPr lang="en-US" dirty="0" err="1"/>
              <a:t>Geroski</a:t>
            </a:r>
            <a:r>
              <a:rPr lang="en-US" dirty="0"/>
              <a:t> argue that </a:t>
            </a:r>
            <a:r>
              <a:rPr lang="en-US" b="1" dirty="0"/>
              <a:t>first movers</a:t>
            </a:r>
            <a:r>
              <a:rPr lang="en-US" dirty="0"/>
              <a:t> face significant risks, such as </a:t>
            </a:r>
            <a:r>
              <a:rPr lang="en-US" b="1" dirty="0"/>
              <a:t>uncertainty</a:t>
            </a:r>
            <a:r>
              <a:rPr lang="en-US" dirty="0"/>
              <a:t>, </a:t>
            </a:r>
            <a:r>
              <a:rPr lang="en-US" b="1" dirty="0"/>
              <a:t>high R&amp;D costs</a:t>
            </a:r>
            <a:r>
              <a:rPr lang="en-US" dirty="0"/>
              <a:t>, and the </a:t>
            </a:r>
            <a:r>
              <a:rPr lang="en-US" b="1" dirty="0"/>
              <a:t>potential for failure</a:t>
            </a:r>
            <a:r>
              <a:rPr lang="en-US" dirty="0"/>
              <a:t>, especially in markets with </a:t>
            </a:r>
            <a:r>
              <a:rPr lang="en-US" b="1" dirty="0"/>
              <a:t>radical innovations</a:t>
            </a:r>
            <a:r>
              <a:rPr lang="en-US" dirty="0"/>
              <a:t> where consumer preferences are still evolving.</a:t>
            </a:r>
          </a:p>
          <a:p>
            <a:r>
              <a:rPr lang="en-US" dirty="0"/>
              <a:t>A </a:t>
            </a:r>
            <a:r>
              <a:rPr lang="en-US" b="1" dirty="0"/>
              <a:t>"fast second"</a:t>
            </a:r>
            <a:r>
              <a:rPr lang="en-US" dirty="0"/>
              <a:t> company typically follows closely behind the first mover, capitalizing on the lessons learned and mistakes made by the innovator. By doing so, the fast second can introduce </a:t>
            </a:r>
            <a:r>
              <a:rPr lang="en-US" b="1" dirty="0"/>
              <a:t>a more refined or improved version</a:t>
            </a:r>
            <a:r>
              <a:rPr lang="en-US" dirty="0"/>
              <a:t> of the original product or service, with the advantage of understanding consumer needs better and minimizing early market-entry risks.</a:t>
            </a:r>
          </a:p>
          <a:p>
            <a:r>
              <a:rPr lang="en-US" b="1" dirty="0"/>
              <a:t>Key Characteristics of a Fast Second</a:t>
            </a:r>
            <a:r>
              <a:rPr lang="en-US" dirty="0"/>
              <a:t>:</a:t>
            </a:r>
          </a:p>
          <a:p>
            <a:pPr>
              <a:buFont typeface="Arial" panose="020B0604020202020204" pitchFamily="34" charset="0"/>
              <a:buChar char="•"/>
            </a:pPr>
            <a:r>
              <a:rPr lang="en-US" b="1" dirty="0"/>
              <a:t>Learn from First Mover's Mistakes</a:t>
            </a:r>
            <a:r>
              <a:rPr lang="en-US" dirty="0"/>
              <a:t>: They can capitalize on the </a:t>
            </a:r>
            <a:r>
              <a:rPr lang="en-US" b="1" dirty="0"/>
              <a:t>feedback</a:t>
            </a:r>
            <a:r>
              <a:rPr lang="en-US" dirty="0"/>
              <a:t> and </a:t>
            </a:r>
            <a:r>
              <a:rPr lang="en-US" b="1" dirty="0"/>
              <a:t>market data</a:t>
            </a:r>
            <a:r>
              <a:rPr lang="en-US" dirty="0"/>
              <a:t> gathered by the first mover.</a:t>
            </a:r>
          </a:p>
          <a:p>
            <a:pPr>
              <a:buFont typeface="Arial" panose="020B0604020202020204" pitchFamily="34" charset="0"/>
              <a:buChar char="•"/>
            </a:pPr>
            <a:r>
              <a:rPr lang="en-US" b="1" dirty="0"/>
              <a:t>Reduce Uncertainty</a:t>
            </a:r>
            <a:r>
              <a:rPr lang="en-US" dirty="0"/>
              <a:t>: Fast seconds enter with a clearer understanding of </a:t>
            </a:r>
            <a:r>
              <a:rPr lang="en-US" b="1" dirty="0"/>
              <a:t>market demand</a:t>
            </a:r>
            <a:r>
              <a:rPr lang="en-US" dirty="0"/>
              <a:t> and </a:t>
            </a:r>
            <a:r>
              <a:rPr lang="en-US" b="1" dirty="0"/>
              <a:t>consumer preferences</a:t>
            </a:r>
            <a:r>
              <a:rPr lang="en-US" dirty="0"/>
              <a:t>.</a:t>
            </a:r>
          </a:p>
          <a:p>
            <a:pPr>
              <a:buFont typeface="Arial" panose="020B0604020202020204" pitchFamily="34" charset="0"/>
              <a:buChar char="•"/>
            </a:pPr>
            <a:r>
              <a:rPr lang="en-US" b="1" dirty="0"/>
              <a:t>Innovate in Response</a:t>
            </a:r>
            <a:r>
              <a:rPr lang="en-US" dirty="0"/>
              <a:t>: They can offer </a:t>
            </a:r>
            <a:r>
              <a:rPr lang="en-US" b="1" dirty="0"/>
              <a:t>improvements</a:t>
            </a:r>
            <a:r>
              <a:rPr lang="en-US" dirty="0"/>
              <a:t> that address the limitations or flaws of the first product or service.</a:t>
            </a:r>
          </a:p>
          <a:p>
            <a:r>
              <a:rPr lang="en-US" b="1" dirty="0"/>
              <a:t>2. Advantages of the Fast Second Strategy</a:t>
            </a:r>
          </a:p>
          <a:p>
            <a:r>
              <a:rPr lang="en-US" dirty="0"/>
              <a:t>The </a:t>
            </a:r>
            <a:r>
              <a:rPr lang="en-US" b="1" dirty="0"/>
              <a:t>fast second</a:t>
            </a:r>
            <a:r>
              <a:rPr lang="en-US" dirty="0"/>
              <a:t> strategy presents several </a:t>
            </a:r>
            <a:r>
              <a:rPr lang="en-US" b="1" dirty="0"/>
              <a:t>strategic advantages</a:t>
            </a:r>
            <a:r>
              <a:rPr lang="en-US" dirty="0"/>
              <a:t>:</a:t>
            </a:r>
          </a:p>
          <a:p>
            <a:pPr>
              <a:buFont typeface="Arial" panose="020B0604020202020204" pitchFamily="34" charset="0"/>
              <a:buChar char="•"/>
            </a:pPr>
            <a:r>
              <a:rPr lang="en-US" b="1" dirty="0"/>
              <a:t>Lower Costs and Risks</a:t>
            </a:r>
            <a:r>
              <a:rPr lang="en-US" dirty="0"/>
              <a:t>: First movers often bear high costs in terms of </a:t>
            </a:r>
            <a:r>
              <a:rPr lang="en-US" b="1" dirty="0"/>
              <a:t>R&amp;D</a:t>
            </a:r>
            <a:r>
              <a:rPr lang="en-US" dirty="0"/>
              <a:t> and </a:t>
            </a:r>
            <a:r>
              <a:rPr lang="en-US" b="1" dirty="0"/>
              <a:t>market education</a:t>
            </a:r>
            <a:r>
              <a:rPr lang="en-US" dirty="0"/>
              <a:t>, whereas fast seconds can enter the market with </a:t>
            </a:r>
            <a:r>
              <a:rPr lang="en-US" b="1" dirty="0"/>
              <a:t>lower costs</a:t>
            </a:r>
            <a:r>
              <a:rPr lang="en-US" dirty="0"/>
              <a:t> by leveraging the innovation created by the first mover. Additionally, fast seconds are able to avoid the early-stage </a:t>
            </a:r>
            <a:r>
              <a:rPr lang="en-US" b="1" dirty="0"/>
              <a:t>uncertainty</a:t>
            </a:r>
            <a:r>
              <a:rPr lang="en-US" dirty="0"/>
              <a:t> and the risk of product failure because the innovation's viability has already been proven by the first-mover.</a:t>
            </a:r>
          </a:p>
          <a:p>
            <a:pPr>
              <a:buFont typeface="Arial" panose="020B0604020202020204" pitchFamily="34" charset="0"/>
              <a:buChar char="•"/>
            </a:pPr>
            <a:r>
              <a:rPr lang="en-US" b="1" dirty="0"/>
              <a:t>Market Refinement and Improvement</a:t>
            </a:r>
            <a:r>
              <a:rPr lang="en-US" dirty="0"/>
              <a:t>: Fast second companies often have the opportunity to learn from the first-mover's experience, allowing them to introduce </a:t>
            </a:r>
            <a:r>
              <a:rPr lang="en-US" b="1" dirty="0"/>
              <a:t>enhanced or improved versions</a:t>
            </a:r>
            <a:r>
              <a:rPr lang="en-US" dirty="0"/>
              <a:t> of the product. This can help them </a:t>
            </a:r>
            <a:r>
              <a:rPr lang="en-US" b="1" dirty="0"/>
              <a:t>avoid initial design flaws</a:t>
            </a:r>
            <a:r>
              <a:rPr lang="en-US" dirty="0"/>
              <a:t>, better meet consumer needs, and offer superior quality, all of which can attract consumers dissatisfied with the first-mover's offering.</a:t>
            </a:r>
          </a:p>
          <a:p>
            <a:pPr>
              <a:buFont typeface="Arial" panose="020B0604020202020204" pitchFamily="34" charset="0"/>
              <a:buChar char="•"/>
            </a:pPr>
            <a:r>
              <a:rPr lang="en-US" b="1" dirty="0"/>
              <a:t>Faster Time to Market</a:t>
            </a:r>
            <a:r>
              <a:rPr lang="en-US" dirty="0"/>
              <a:t>: By adopting a fast second strategy, companies can enter the market relatively quickly after the first-mover and take advantage of market </a:t>
            </a:r>
            <a:r>
              <a:rPr lang="en-US" b="1" dirty="0"/>
              <a:t>momentum</a:t>
            </a:r>
            <a:r>
              <a:rPr lang="en-US" dirty="0"/>
              <a:t> and </a:t>
            </a:r>
            <a:r>
              <a:rPr lang="en-US" b="1" dirty="0"/>
              <a:t>early adopters</a:t>
            </a:r>
            <a:r>
              <a:rPr lang="en-US" dirty="0"/>
              <a:t>, benefiting from the groundwork already laid by the innovator.</a:t>
            </a:r>
          </a:p>
          <a:p>
            <a:r>
              <a:rPr lang="en-US" b="1" dirty="0"/>
              <a:t>Example: Amazon Kindle vs. Sony Reader</a:t>
            </a:r>
            <a:endParaRPr lang="en-US" dirty="0"/>
          </a:p>
          <a:p>
            <a:pPr>
              <a:buFont typeface="Arial" panose="020B0604020202020204" pitchFamily="34" charset="0"/>
              <a:buChar char="•"/>
            </a:pPr>
            <a:r>
              <a:rPr lang="en-US" b="1" dirty="0"/>
              <a:t>Sony Reader</a:t>
            </a:r>
            <a:r>
              <a:rPr lang="en-US" dirty="0"/>
              <a:t> was one of the first to enter the </a:t>
            </a:r>
            <a:r>
              <a:rPr lang="en-US" b="1" dirty="0"/>
              <a:t>e-reader</a:t>
            </a:r>
            <a:r>
              <a:rPr lang="en-US" dirty="0"/>
              <a:t> market, but it failed to gain significant traction due to issues such as a high price and a lack of content. </a:t>
            </a:r>
            <a:r>
              <a:rPr lang="en-US" b="1" dirty="0"/>
              <a:t>Amazon</a:t>
            </a:r>
            <a:r>
              <a:rPr lang="en-US" dirty="0"/>
              <a:t>, as a fast second, observed these weaknesses and launched the </a:t>
            </a:r>
            <a:r>
              <a:rPr lang="en-US" b="1" dirty="0"/>
              <a:t>Kindle</a:t>
            </a:r>
            <a:r>
              <a:rPr lang="en-US" dirty="0"/>
              <a:t>, an e-reader that addressed the issues of pricing, content, and user experience, ultimately dominating the market.</a:t>
            </a:r>
          </a:p>
          <a:p>
            <a:r>
              <a:rPr lang="en-US" b="1" dirty="0"/>
              <a:t>3. When Is Fast Second the Best Approach?</a:t>
            </a:r>
          </a:p>
          <a:p>
            <a:r>
              <a:rPr lang="en-US" dirty="0"/>
              <a:t>The decision to adopt a </a:t>
            </a:r>
            <a:r>
              <a:rPr lang="en-US" b="1" dirty="0"/>
              <a:t>fast second</a:t>
            </a:r>
            <a:r>
              <a:rPr lang="en-US" dirty="0"/>
              <a:t> strategy depends on several factors:</a:t>
            </a:r>
          </a:p>
          <a:p>
            <a:pPr>
              <a:buFont typeface="Arial" panose="020B0604020202020204" pitchFamily="34" charset="0"/>
              <a:buChar char="•"/>
            </a:pPr>
            <a:r>
              <a:rPr lang="en-US" b="1" dirty="0"/>
              <a:t>Type of Innovation</a:t>
            </a:r>
            <a:r>
              <a:rPr lang="en-US" dirty="0"/>
              <a:t>: </a:t>
            </a:r>
            <a:r>
              <a:rPr lang="en-US" b="1" dirty="0"/>
              <a:t>Radical innovations</a:t>
            </a:r>
            <a:r>
              <a:rPr lang="en-US" dirty="0"/>
              <a:t> are often uncertain and unpredictable, and the </a:t>
            </a:r>
            <a:r>
              <a:rPr lang="en-US" b="1" dirty="0"/>
              <a:t>first mover</a:t>
            </a:r>
            <a:r>
              <a:rPr lang="en-US" dirty="0"/>
              <a:t> may not always succeed. Fast second companies, learning from these failures, can enter the market with a refined offering. However, in </a:t>
            </a:r>
            <a:r>
              <a:rPr lang="en-US" b="1" dirty="0"/>
              <a:t>incremental innovations</a:t>
            </a:r>
            <a:r>
              <a:rPr lang="en-US" dirty="0"/>
              <a:t>, where market needs are already clear, the first-mover advantage might still be significant.</a:t>
            </a:r>
          </a:p>
          <a:p>
            <a:pPr>
              <a:buFont typeface="Arial" panose="020B0604020202020204" pitchFamily="34" charset="0"/>
              <a:buChar char="•"/>
            </a:pPr>
            <a:r>
              <a:rPr lang="en-US" b="1" dirty="0"/>
              <a:t>Competitive Environment</a:t>
            </a:r>
            <a:r>
              <a:rPr lang="en-US" dirty="0"/>
              <a:t>: In highly competitive and </a:t>
            </a:r>
            <a:r>
              <a:rPr lang="en-US" b="1" dirty="0"/>
              <a:t>dynamic industries</a:t>
            </a:r>
            <a:r>
              <a:rPr lang="en-US" dirty="0"/>
              <a:t> where innovation happens rapidly (e.g., </a:t>
            </a:r>
            <a:r>
              <a:rPr lang="en-US" b="1" dirty="0"/>
              <a:t>technology</a:t>
            </a:r>
            <a:r>
              <a:rPr lang="en-US" dirty="0"/>
              <a:t> or </a:t>
            </a:r>
            <a:r>
              <a:rPr lang="en-US" b="1" dirty="0"/>
              <a:t>consumer electronics</a:t>
            </a:r>
            <a:r>
              <a:rPr lang="en-US" dirty="0"/>
              <a:t>), being a fast second allows firms to avoid the high costs of </a:t>
            </a:r>
            <a:r>
              <a:rPr lang="en-US" b="1" dirty="0"/>
              <a:t>pioneering innovation</a:t>
            </a:r>
            <a:r>
              <a:rPr lang="en-US" dirty="0"/>
              <a:t> but still benefit from entering with a product that leverages the groundwork laid by the first mover.</a:t>
            </a:r>
          </a:p>
          <a:p>
            <a:pPr>
              <a:buFont typeface="Arial" panose="020B0604020202020204" pitchFamily="34" charset="0"/>
              <a:buChar char="•"/>
            </a:pPr>
            <a:r>
              <a:rPr lang="en-US" b="1" dirty="0"/>
              <a:t>Market Uncertainty and Consumer Education</a:t>
            </a:r>
            <a:r>
              <a:rPr lang="en-US" dirty="0"/>
              <a:t>: In markets where consumer education is critical (e.g., </a:t>
            </a:r>
            <a:r>
              <a:rPr lang="en-US" b="1" dirty="0"/>
              <a:t>smartphones</a:t>
            </a:r>
            <a:r>
              <a:rPr lang="en-US" dirty="0"/>
              <a:t> or </a:t>
            </a:r>
            <a:r>
              <a:rPr lang="en-US" b="1" dirty="0"/>
              <a:t>cloud computing</a:t>
            </a:r>
            <a:r>
              <a:rPr lang="en-US" dirty="0"/>
              <a:t>), a fast second company can avoid the expensive and </a:t>
            </a:r>
            <a:r>
              <a:rPr lang="en-US" b="1" dirty="0"/>
              <a:t>uncertain process</a:t>
            </a:r>
            <a:r>
              <a:rPr lang="en-US" dirty="0"/>
              <a:t> of educating customers and can refine the offering based on real consumer behavior.</a:t>
            </a:r>
          </a:p>
          <a:p>
            <a:r>
              <a:rPr lang="en-US" b="1" dirty="0"/>
              <a:t>4. Examples of Successful Fast Second Strategies</a:t>
            </a:r>
          </a:p>
          <a:p>
            <a:r>
              <a:rPr lang="en-US" dirty="0"/>
              <a:t>Several firms have effectively employed the </a:t>
            </a:r>
            <a:r>
              <a:rPr lang="en-US" b="1" dirty="0"/>
              <a:t>fast second</a:t>
            </a:r>
            <a:r>
              <a:rPr lang="en-US" dirty="0"/>
              <a:t> strategy to outpace their competitors:</a:t>
            </a:r>
          </a:p>
          <a:p>
            <a:pPr>
              <a:buFont typeface="Arial" panose="020B0604020202020204" pitchFamily="34" charset="0"/>
              <a:buChar char="•"/>
            </a:pPr>
            <a:r>
              <a:rPr lang="en-US" b="1" dirty="0"/>
              <a:t>Apple's iPhone</a:t>
            </a:r>
            <a:r>
              <a:rPr lang="en-US" dirty="0"/>
              <a:t>: Although </a:t>
            </a:r>
            <a:r>
              <a:rPr lang="en-US" b="1" dirty="0"/>
              <a:t>Apple</a:t>
            </a:r>
            <a:r>
              <a:rPr lang="en-US" dirty="0"/>
              <a:t> did not invent the smartphone, it was a fast second in many ways. Companies like </a:t>
            </a:r>
            <a:r>
              <a:rPr lang="en-US" b="1" dirty="0"/>
              <a:t>Nokia</a:t>
            </a:r>
            <a:r>
              <a:rPr lang="en-US" dirty="0"/>
              <a:t> and </a:t>
            </a:r>
            <a:r>
              <a:rPr lang="en-US" b="1" dirty="0"/>
              <a:t>BlackBerry</a:t>
            </a:r>
            <a:r>
              <a:rPr lang="en-US" dirty="0"/>
              <a:t> were early movers in mobile phones, but Apple capitalized on their mistakes and improved the smartphone experience by focusing on </a:t>
            </a:r>
            <a:r>
              <a:rPr lang="en-US" b="1" dirty="0"/>
              <a:t>user interface</a:t>
            </a:r>
            <a:r>
              <a:rPr lang="en-US" dirty="0"/>
              <a:t> and </a:t>
            </a:r>
            <a:r>
              <a:rPr lang="en-US" b="1" dirty="0"/>
              <a:t>touchscreen technology</a:t>
            </a:r>
            <a:r>
              <a:rPr lang="en-US" dirty="0"/>
              <a:t>. Apple's strategy revolutionized the smartphone market, with the </a:t>
            </a:r>
            <a:r>
              <a:rPr lang="en-US" b="1" dirty="0"/>
              <a:t>iPhone</a:t>
            </a:r>
            <a:r>
              <a:rPr lang="en-US" dirty="0"/>
              <a:t> becoming the industry standard.</a:t>
            </a:r>
          </a:p>
          <a:p>
            <a:pPr>
              <a:buFont typeface="Arial" panose="020B0604020202020204" pitchFamily="34" charset="0"/>
              <a:buChar char="•"/>
            </a:pPr>
            <a:r>
              <a:rPr lang="en-US" b="1" dirty="0"/>
              <a:t>Facebook</a:t>
            </a:r>
            <a:r>
              <a:rPr lang="en-US" dirty="0"/>
              <a:t>: Facebook was not the first social media platform. Platforms like </a:t>
            </a:r>
            <a:r>
              <a:rPr lang="en-US" b="1" dirty="0" err="1"/>
              <a:t>MySpace</a:t>
            </a:r>
            <a:r>
              <a:rPr lang="en-US" dirty="0"/>
              <a:t> and </a:t>
            </a:r>
            <a:r>
              <a:rPr lang="en-US" b="1" dirty="0"/>
              <a:t>Friendster</a:t>
            </a:r>
            <a:r>
              <a:rPr lang="en-US" dirty="0"/>
              <a:t> were pioneers in the space, but </a:t>
            </a:r>
            <a:r>
              <a:rPr lang="en-US" b="1" dirty="0"/>
              <a:t>Facebook</a:t>
            </a:r>
            <a:r>
              <a:rPr lang="en-US" dirty="0"/>
              <a:t> was able to capitalize on their flaws, offer a cleaner interface, better privacy features, and a more </a:t>
            </a:r>
            <a:r>
              <a:rPr lang="en-US" b="1" dirty="0"/>
              <a:t>focused social experience</a:t>
            </a:r>
            <a:r>
              <a:rPr lang="en-US" dirty="0"/>
              <a:t>, quickly dominating the market.</a:t>
            </a:r>
          </a:p>
          <a:p>
            <a:pPr>
              <a:buFont typeface="Arial" panose="020B0604020202020204" pitchFamily="34" charset="0"/>
              <a:buChar char="•"/>
            </a:pPr>
            <a:r>
              <a:rPr lang="en-US" b="1" dirty="0"/>
              <a:t>Google Search</a:t>
            </a:r>
            <a:r>
              <a:rPr lang="en-US" dirty="0"/>
              <a:t>: </a:t>
            </a:r>
            <a:r>
              <a:rPr lang="en-US" b="1" dirty="0"/>
              <a:t>Google</a:t>
            </a:r>
            <a:r>
              <a:rPr lang="en-US" dirty="0"/>
              <a:t> was not the first search engine, with </a:t>
            </a:r>
            <a:r>
              <a:rPr lang="en-US" b="1" dirty="0"/>
              <a:t>Yahoo!</a:t>
            </a:r>
            <a:r>
              <a:rPr lang="en-US" dirty="0"/>
              <a:t> and </a:t>
            </a:r>
            <a:r>
              <a:rPr lang="en-US" b="1" dirty="0"/>
              <a:t>AltaVista</a:t>
            </a:r>
            <a:r>
              <a:rPr lang="en-US" dirty="0"/>
              <a:t> being the initial leaders in search. However, Google refined the search process with a superior </a:t>
            </a:r>
            <a:r>
              <a:rPr lang="en-US" b="1" dirty="0"/>
              <a:t>algorithm</a:t>
            </a:r>
            <a:r>
              <a:rPr lang="en-US" dirty="0"/>
              <a:t> and a more </a:t>
            </a:r>
            <a:r>
              <a:rPr lang="en-US" b="1" dirty="0"/>
              <a:t>efficient user interface</a:t>
            </a:r>
            <a:r>
              <a:rPr lang="en-US" dirty="0"/>
              <a:t>, eventually surpassing its competitors and becoming the leading search engine globally.</a:t>
            </a:r>
          </a:p>
          <a:p>
            <a:r>
              <a:rPr lang="en-US" b="1" dirty="0"/>
              <a:t>Conclusion: The Strategic Value of Fast Second</a:t>
            </a:r>
          </a:p>
          <a:p>
            <a:r>
              <a:rPr lang="en-US" dirty="0"/>
              <a:t>The </a:t>
            </a:r>
            <a:r>
              <a:rPr lang="en-US" b="1" dirty="0"/>
              <a:t>fast second</a:t>
            </a:r>
            <a:r>
              <a:rPr lang="en-US" dirty="0"/>
              <a:t> strategy offers numerous </a:t>
            </a:r>
            <a:r>
              <a:rPr lang="en-US" b="1" dirty="0"/>
              <a:t>advantages</a:t>
            </a:r>
            <a:r>
              <a:rPr lang="en-US" dirty="0"/>
              <a:t> for firms, particularly when dealing with </a:t>
            </a:r>
            <a:r>
              <a:rPr lang="en-US" b="1" dirty="0"/>
              <a:t>radical innovations</a:t>
            </a:r>
            <a:r>
              <a:rPr lang="en-US" dirty="0"/>
              <a:t>. By following closely behind the first-mover, fast second companies can capitalize on the groundwork done by the innovator, avoid early-stage risks, and refine the offering to better meet market needs. However, adopting this strategy requires an </a:t>
            </a:r>
            <a:r>
              <a:rPr lang="en-US" b="1" dirty="0"/>
              <a:t>ability to innovate quickly</a:t>
            </a:r>
            <a:r>
              <a:rPr lang="en-US" dirty="0"/>
              <a:t> and a keen understanding of </a:t>
            </a:r>
            <a:r>
              <a:rPr lang="en-US" b="1" dirty="0"/>
              <a:t>market trends</a:t>
            </a:r>
            <a:r>
              <a:rPr lang="en-US" dirty="0"/>
              <a:t> and </a:t>
            </a:r>
            <a:r>
              <a:rPr lang="en-US" b="1" dirty="0"/>
              <a:t>consumer preferences</a:t>
            </a:r>
            <a:r>
              <a:rPr lang="en-US" dirty="0"/>
              <a:t>.</a:t>
            </a:r>
          </a:p>
          <a:p>
            <a:r>
              <a:rPr lang="en-US" dirty="0"/>
              <a:t>For companies considering whether to be a </a:t>
            </a:r>
            <a:r>
              <a:rPr lang="en-US" b="1" dirty="0"/>
              <a:t>first mover</a:t>
            </a:r>
            <a:r>
              <a:rPr lang="en-US" dirty="0"/>
              <a:t> or a </a:t>
            </a:r>
            <a:r>
              <a:rPr lang="en-US" b="1" dirty="0"/>
              <a:t>fast second</a:t>
            </a:r>
            <a:r>
              <a:rPr lang="en-US" dirty="0"/>
              <a:t>, the strategic decision depends on the specific industry dynamics, the type of innovation, and the competitive environment. </a:t>
            </a:r>
            <a:r>
              <a:rPr lang="en-US" b="1" dirty="0"/>
              <a:t>Fast second</a:t>
            </a:r>
            <a:r>
              <a:rPr lang="en-US" dirty="0"/>
              <a:t> firms can often outperform first movers if they are able to leverage the knowledge and experiences of those who came before them and offer a more refined, customer-centric innovation.</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22</a:t>
            </a:fld>
            <a:endParaRPr lang="en-GB"/>
          </a:p>
        </p:txBody>
      </p:sp>
    </p:spTree>
    <p:extLst>
      <p:ext uri="{BB962C8B-B14F-4D97-AF65-F5344CB8AC3E}">
        <p14:creationId xmlns:p14="http://schemas.microsoft.com/office/powerpoint/2010/main" val="20740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C446D-224C-95D0-1E0A-55A099A9A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F9FD1-DE70-7ECC-08AD-CB337873C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BBFB78-9859-F135-8823-BD51527F0DB4}"/>
              </a:ext>
            </a:extLst>
          </p:cNvPr>
          <p:cNvSpPr>
            <a:spLocks noGrp="1"/>
          </p:cNvSpPr>
          <p:nvPr>
            <p:ph type="body" idx="1"/>
          </p:nvPr>
        </p:nvSpPr>
        <p:spPr/>
        <p:txBody>
          <a:bodyPr/>
          <a:lstStyle/>
          <a:p>
            <a:r>
              <a:rPr lang="en-US" dirty="0"/>
              <a:t>In the world of business innovation, companies face an ongoing strategic dilemma: should they focus on being the </a:t>
            </a:r>
            <a:r>
              <a:rPr lang="en-US" b="1" dirty="0"/>
              <a:t>first mover</a:t>
            </a:r>
            <a:r>
              <a:rPr lang="en-US" dirty="0"/>
              <a:t>, introducing a new product, service, or process to the market, or should they follow a </a:t>
            </a:r>
            <a:r>
              <a:rPr lang="en-US" b="1" dirty="0"/>
              <a:t>second mover</a:t>
            </a:r>
            <a:r>
              <a:rPr lang="en-US" dirty="0"/>
              <a:t> or </a:t>
            </a:r>
            <a:r>
              <a:rPr lang="en-US" b="1" dirty="0"/>
              <a:t>imitator</a:t>
            </a:r>
            <a:r>
              <a:rPr lang="en-US" dirty="0"/>
              <a:t> strategy, entering the market after the innovator and learning from their successes and failures? The decision to innovate or imitate is rarely clear-cut and often hinges on a variety of </a:t>
            </a:r>
            <a:r>
              <a:rPr lang="en-US" b="1" dirty="0"/>
              <a:t>contextual factors</a:t>
            </a:r>
            <a:r>
              <a:rPr lang="en-US" dirty="0"/>
              <a:t>. According to innovation theory, three key factors should be considered when deciding between these two approaches: </a:t>
            </a:r>
            <a:r>
              <a:rPr lang="en-US" b="1" dirty="0"/>
              <a:t>capacity for profit capture</a:t>
            </a:r>
            <a:r>
              <a:rPr lang="en-US" dirty="0"/>
              <a:t>, </a:t>
            </a:r>
            <a:r>
              <a:rPr lang="en-US" b="1" dirty="0"/>
              <a:t>complementary assets</a:t>
            </a:r>
            <a:r>
              <a:rPr lang="en-US" dirty="0"/>
              <a:t>, and </a:t>
            </a:r>
            <a:r>
              <a:rPr lang="en-US" b="1" dirty="0"/>
              <a:t>the speed of innovation cycles</a:t>
            </a:r>
            <a:r>
              <a:rPr lang="en-US" dirty="0"/>
              <a:t> in a given industry.</a:t>
            </a:r>
          </a:p>
          <a:p>
            <a:r>
              <a:rPr lang="en-US" b="1" dirty="0"/>
              <a:t>1. Capacity for Profit Capture</a:t>
            </a:r>
          </a:p>
          <a:p>
            <a:r>
              <a:rPr lang="en-US" b="1" dirty="0"/>
              <a:t>Capacity for profit capture</a:t>
            </a:r>
            <a:r>
              <a:rPr lang="en-US" dirty="0"/>
              <a:t> is one of the primary considerations in deciding whether to innovate or imitate. This factor addresses the ability of a company to </a:t>
            </a:r>
            <a:r>
              <a:rPr lang="en-US" b="1" dirty="0"/>
              <a:t>secure and protect the financial returns</a:t>
            </a:r>
            <a:r>
              <a:rPr lang="en-US" dirty="0"/>
              <a:t> from an innovation.</a:t>
            </a:r>
          </a:p>
          <a:p>
            <a:pPr>
              <a:buFont typeface="Arial" panose="020B0604020202020204" pitchFamily="34" charset="0"/>
              <a:buChar char="•"/>
            </a:pPr>
            <a:r>
              <a:rPr lang="en-US" b="1" dirty="0"/>
              <a:t>Profitability of the Innovation</a:t>
            </a:r>
            <a:r>
              <a:rPr lang="en-US" dirty="0"/>
              <a:t>: If an innovation is </a:t>
            </a:r>
            <a:r>
              <a:rPr lang="en-US" b="1" dirty="0"/>
              <a:t>easy to replicate</a:t>
            </a:r>
            <a:r>
              <a:rPr lang="en-US" dirty="0"/>
              <a:t>, it can be difficult for the first mover to capture and retain substantial profits, especially in industries where </a:t>
            </a:r>
            <a:r>
              <a:rPr lang="en-US" b="1" dirty="0"/>
              <a:t>intellectual property (IP) rights</a:t>
            </a:r>
            <a:r>
              <a:rPr lang="en-US" dirty="0"/>
              <a:t> are weak or difficult to defend. </a:t>
            </a:r>
            <a:r>
              <a:rPr lang="en-US" b="1" dirty="0"/>
              <a:t>Patents</a:t>
            </a:r>
            <a:r>
              <a:rPr lang="en-US" dirty="0"/>
              <a:t>, for instance, may not provide sufficient protection if they are hard to enforce or if the innovation is simple enough that competitors can copy it without much effort.</a:t>
            </a:r>
          </a:p>
          <a:p>
            <a:pPr>
              <a:buFont typeface="Arial" panose="020B0604020202020204" pitchFamily="34" charset="0"/>
              <a:buChar char="•"/>
            </a:pPr>
            <a:r>
              <a:rPr lang="en-US" b="1" dirty="0"/>
              <a:t>Weak IP Protection</a:t>
            </a:r>
            <a:r>
              <a:rPr lang="en-US" dirty="0"/>
              <a:t>: If IP protection is weak, imitators can copy the innovation without facing significant legal barriers. In such cases, the </a:t>
            </a:r>
            <a:r>
              <a:rPr lang="en-US" b="1" dirty="0"/>
              <a:t>first-mover advantage</a:t>
            </a:r>
            <a:r>
              <a:rPr lang="en-US" dirty="0"/>
              <a:t> may be short-lived, and </a:t>
            </a:r>
            <a:r>
              <a:rPr lang="en-US" b="1" dirty="0"/>
              <a:t>imitation</a:t>
            </a:r>
            <a:r>
              <a:rPr lang="en-US" dirty="0"/>
              <a:t> becomes a more attractive option for firms seeking to capitalize on an innovation’s market potential. Innovators may be able to capture initial profits, but they could soon face competition from imitators who introduce </a:t>
            </a:r>
            <a:r>
              <a:rPr lang="en-US" b="1" dirty="0"/>
              <a:t>cheaper or improved versions</a:t>
            </a:r>
            <a:r>
              <a:rPr lang="en-US" dirty="0"/>
              <a:t> of the original product.</a:t>
            </a:r>
          </a:p>
          <a:p>
            <a:pPr>
              <a:buFont typeface="Arial" panose="020B0604020202020204" pitchFamily="34" charset="0"/>
              <a:buChar char="•"/>
            </a:pPr>
            <a:r>
              <a:rPr lang="en-US" b="1" dirty="0"/>
              <a:t>Example</a:t>
            </a:r>
            <a:r>
              <a:rPr lang="en-US" dirty="0"/>
              <a:t>: The </a:t>
            </a:r>
            <a:r>
              <a:rPr lang="en-US" b="1" dirty="0"/>
              <a:t>smartphone market</a:t>
            </a:r>
            <a:r>
              <a:rPr lang="en-US" dirty="0"/>
              <a:t> serves as a good illustration of this dynamic. While companies like </a:t>
            </a:r>
            <a:r>
              <a:rPr lang="en-US" b="1" dirty="0"/>
              <a:t>Apple</a:t>
            </a:r>
            <a:r>
              <a:rPr lang="en-US" dirty="0"/>
              <a:t> were the first to innovate with the iPhone, the </a:t>
            </a:r>
            <a:r>
              <a:rPr lang="en-US" b="1" dirty="0"/>
              <a:t>Android operating system</a:t>
            </a:r>
            <a:r>
              <a:rPr lang="en-US" dirty="0"/>
              <a:t> and other smartphones quickly followed and improved upon Apple’s initial offering. In markets like this, where </a:t>
            </a:r>
            <a:r>
              <a:rPr lang="en-US" b="1" dirty="0"/>
              <a:t>patents</a:t>
            </a:r>
            <a:r>
              <a:rPr lang="en-US" dirty="0"/>
              <a:t> are sometimes difficult to defend or where imitation can happen rapidly, </a:t>
            </a:r>
            <a:r>
              <a:rPr lang="en-US" b="1" dirty="0"/>
              <a:t>profit capture</a:t>
            </a:r>
            <a:r>
              <a:rPr lang="en-US" dirty="0"/>
              <a:t> can be a challenge for the first mover.</a:t>
            </a:r>
          </a:p>
          <a:p>
            <a:pPr>
              <a:buFont typeface="Arial" panose="020B0604020202020204" pitchFamily="34" charset="0"/>
              <a:buChar char="•"/>
            </a:pPr>
            <a:r>
              <a:rPr lang="en-US" b="1" dirty="0"/>
              <a:t>Imitators' Advantage</a:t>
            </a:r>
            <a:r>
              <a:rPr lang="en-US" dirty="0"/>
              <a:t>: For </a:t>
            </a:r>
            <a:r>
              <a:rPr lang="en-US" b="1" dirty="0"/>
              <a:t>imitators</a:t>
            </a:r>
            <a:r>
              <a:rPr lang="en-US" dirty="0"/>
              <a:t>, the risks are lower, as they can enter the market with a </a:t>
            </a:r>
            <a:r>
              <a:rPr lang="en-US" b="1" dirty="0"/>
              <a:t>refined or improved</a:t>
            </a:r>
            <a:r>
              <a:rPr lang="en-US" dirty="0"/>
              <a:t> version of the original innovation, often avoiding the R&amp;D costs and market education expenses incurred by the innovator. They can also take advantage of early customer feedback and market trends to adjust their product for better market acceptance.</a:t>
            </a:r>
          </a:p>
          <a:p>
            <a:r>
              <a:rPr lang="en-US" b="1" dirty="0"/>
              <a:t>2. Complementary Assets</a:t>
            </a:r>
          </a:p>
          <a:p>
            <a:r>
              <a:rPr lang="en-US" b="1" dirty="0"/>
              <a:t>Complementary assets</a:t>
            </a:r>
            <a:r>
              <a:rPr lang="en-US" dirty="0"/>
              <a:t> refer to the </a:t>
            </a:r>
            <a:r>
              <a:rPr lang="en-US" b="1" dirty="0"/>
              <a:t>resources and capabilities</a:t>
            </a:r>
            <a:r>
              <a:rPr lang="en-US" dirty="0"/>
              <a:t> that a firm must have in place to support and scale up its innovation effectively. This factor is crucial when deciding whether to be the first mover or the second mover.</a:t>
            </a:r>
          </a:p>
          <a:p>
            <a:pPr>
              <a:buFont typeface="Arial" panose="020B0604020202020204" pitchFamily="34" charset="0"/>
              <a:buChar char="•"/>
            </a:pPr>
            <a:r>
              <a:rPr lang="en-US" b="1" dirty="0"/>
              <a:t>Scalability and Market Reach</a:t>
            </a:r>
            <a:r>
              <a:rPr lang="en-US" dirty="0"/>
              <a:t>: Innovation requires significant </a:t>
            </a:r>
            <a:r>
              <a:rPr lang="en-US" b="1" dirty="0"/>
              <a:t>resources</a:t>
            </a:r>
            <a:r>
              <a:rPr lang="en-US" dirty="0"/>
              <a:t> to scale the product, reach customers, and deliver the innovation in a </a:t>
            </a:r>
            <a:r>
              <a:rPr lang="en-US" b="1" dirty="0"/>
              <a:t>cost-effective and sustainable manner</a:t>
            </a:r>
            <a:r>
              <a:rPr lang="en-US" dirty="0"/>
              <a:t>. A company’s ability to access complementary assets (such as </a:t>
            </a:r>
            <a:r>
              <a:rPr lang="en-US" b="1" dirty="0"/>
              <a:t>distribution channels</a:t>
            </a:r>
            <a:r>
              <a:rPr lang="en-US" dirty="0"/>
              <a:t>, </a:t>
            </a:r>
            <a:r>
              <a:rPr lang="en-US" b="1" dirty="0"/>
              <a:t>marketing expertise</a:t>
            </a:r>
            <a:r>
              <a:rPr lang="en-US" dirty="0"/>
              <a:t>, and </a:t>
            </a:r>
            <a:r>
              <a:rPr lang="en-US" b="1" dirty="0"/>
              <a:t>supply chains</a:t>
            </a:r>
            <a:r>
              <a:rPr lang="en-US" dirty="0"/>
              <a:t>) plays a key role in determining whether innovation is a viable strategy or whether imitation is more appropriate.</a:t>
            </a:r>
          </a:p>
          <a:p>
            <a:pPr>
              <a:buFont typeface="Arial" panose="020B0604020202020204" pitchFamily="34" charset="0"/>
              <a:buChar char="•"/>
            </a:pPr>
            <a:r>
              <a:rPr lang="en-US" b="1" dirty="0"/>
              <a:t>Capacity for Scaling</a:t>
            </a:r>
            <a:r>
              <a:rPr lang="en-US" dirty="0"/>
              <a:t>: Innovators may face significant challenges in scaling their innovations, especially if they lack complementary assets or the capacity to distribute the product efficiently. For example, a company that creates an </a:t>
            </a:r>
            <a:r>
              <a:rPr lang="en-US" b="1" dirty="0"/>
              <a:t>innovative technology</a:t>
            </a:r>
            <a:r>
              <a:rPr lang="en-US" dirty="0"/>
              <a:t> may have limited capabilities in </a:t>
            </a:r>
            <a:r>
              <a:rPr lang="en-US" b="1" dirty="0"/>
              <a:t>manufacturing</a:t>
            </a:r>
            <a:r>
              <a:rPr lang="en-US" dirty="0"/>
              <a:t>, </a:t>
            </a:r>
            <a:r>
              <a:rPr lang="en-US" b="1" dirty="0"/>
              <a:t>logistics</a:t>
            </a:r>
            <a:r>
              <a:rPr lang="en-US" dirty="0"/>
              <a:t>, or </a:t>
            </a:r>
            <a:r>
              <a:rPr lang="en-US" b="1" dirty="0"/>
              <a:t>marketing</a:t>
            </a:r>
            <a:r>
              <a:rPr lang="en-US" dirty="0"/>
              <a:t>, making it difficult to compete with established players who already possess these complementary assets. In such cases, firms with </a:t>
            </a:r>
            <a:r>
              <a:rPr lang="en-US" b="1" dirty="0"/>
              <a:t>stronger resources</a:t>
            </a:r>
            <a:r>
              <a:rPr lang="en-US" dirty="0"/>
              <a:t> or a </a:t>
            </a:r>
            <a:r>
              <a:rPr lang="en-US" b="1" dirty="0"/>
              <a:t>better-established market presence</a:t>
            </a:r>
            <a:r>
              <a:rPr lang="en-US" dirty="0"/>
              <a:t> may find imitation to be the more profitable strategy.</a:t>
            </a:r>
          </a:p>
          <a:p>
            <a:pPr>
              <a:buFont typeface="Arial" panose="020B0604020202020204" pitchFamily="34" charset="0"/>
              <a:buChar char="•"/>
            </a:pPr>
            <a:r>
              <a:rPr lang="en-US" b="1" dirty="0"/>
              <a:t>Example</a:t>
            </a:r>
            <a:r>
              <a:rPr lang="en-US" dirty="0"/>
              <a:t>: In the case of the </a:t>
            </a:r>
            <a:r>
              <a:rPr lang="en-US" b="1" dirty="0"/>
              <a:t>electric vehicle (EV) market</a:t>
            </a:r>
            <a:r>
              <a:rPr lang="en-US" dirty="0"/>
              <a:t>, </a:t>
            </a:r>
            <a:r>
              <a:rPr lang="en-US" b="1" dirty="0"/>
              <a:t>Tesla</a:t>
            </a:r>
            <a:r>
              <a:rPr lang="en-US" dirty="0"/>
              <a:t> was the innovator in bringing fully electric cars to the mass market. However, its ability to scale production and reach a global customer base was initially limited by </a:t>
            </a:r>
            <a:r>
              <a:rPr lang="en-US" b="1" dirty="0"/>
              <a:t>complementary assets</a:t>
            </a:r>
            <a:r>
              <a:rPr lang="en-US" dirty="0"/>
              <a:t>. Companies like </a:t>
            </a:r>
            <a:r>
              <a:rPr lang="en-US" b="1" dirty="0"/>
              <a:t>General Motors (GM)</a:t>
            </a:r>
            <a:r>
              <a:rPr lang="en-US" dirty="0"/>
              <a:t> or </a:t>
            </a:r>
            <a:r>
              <a:rPr lang="en-US" b="1" dirty="0"/>
              <a:t>Ford</a:t>
            </a:r>
            <a:r>
              <a:rPr lang="en-US" dirty="0"/>
              <a:t>, which already had established manufacturing plants and distribution channels, were able to enter the EV market later, using their resources to </a:t>
            </a:r>
            <a:r>
              <a:rPr lang="en-US" b="1" dirty="0"/>
              <a:t>scale up innovation</a:t>
            </a:r>
            <a:r>
              <a:rPr lang="en-US" dirty="0"/>
              <a:t> quickly and compete effectively.</a:t>
            </a:r>
          </a:p>
          <a:p>
            <a:pPr>
              <a:buFont typeface="Arial" panose="020B0604020202020204" pitchFamily="34" charset="0"/>
              <a:buChar char="•"/>
            </a:pPr>
            <a:r>
              <a:rPr lang="en-US" b="1" dirty="0"/>
              <a:t>Imitator Advantage</a:t>
            </a:r>
            <a:r>
              <a:rPr lang="en-US" dirty="0"/>
              <a:t>: For </a:t>
            </a:r>
            <a:r>
              <a:rPr lang="en-US" b="1" dirty="0"/>
              <a:t>imitators</a:t>
            </a:r>
            <a:r>
              <a:rPr lang="en-US" dirty="0"/>
              <a:t>, especially those with significant complementary assets, they can build on the success of the innovator by quickly scaling the innovation, improving on the original product, and leveraging existing </a:t>
            </a:r>
            <a:r>
              <a:rPr lang="en-US" b="1" dirty="0"/>
              <a:t>distribution networks</a:t>
            </a:r>
            <a:r>
              <a:rPr lang="en-US" dirty="0"/>
              <a:t> and </a:t>
            </a:r>
            <a:r>
              <a:rPr lang="en-US" b="1" dirty="0"/>
              <a:t>brand recognition</a:t>
            </a:r>
            <a:r>
              <a:rPr lang="en-US" dirty="0"/>
              <a:t> to increase market penetration. These companies may have the financial and operational strength to move faster and more effectively than the innovator.</a:t>
            </a:r>
          </a:p>
          <a:p>
            <a:r>
              <a:rPr lang="en-US" b="1" dirty="0"/>
              <a:t>3. Fast-Moving Arenas</a:t>
            </a:r>
          </a:p>
          <a:p>
            <a:r>
              <a:rPr lang="en-US" dirty="0"/>
              <a:t>In </a:t>
            </a:r>
            <a:r>
              <a:rPr lang="en-US" b="1" dirty="0"/>
              <a:t>fast-moving industries</a:t>
            </a:r>
            <a:r>
              <a:rPr lang="en-US" dirty="0"/>
              <a:t>, the pace of technological change is rapid, and the </a:t>
            </a:r>
            <a:r>
              <a:rPr lang="en-US" b="1" dirty="0"/>
              <a:t>innovator's advantage</a:t>
            </a:r>
            <a:r>
              <a:rPr lang="en-US" dirty="0"/>
              <a:t> is often short-lived. This makes it harder for first movers to establish a long-lasting </a:t>
            </a:r>
            <a:r>
              <a:rPr lang="en-US" b="1" dirty="0"/>
              <a:t>durable advantage</a:t>
            </a:r>
            <a:r>
              <a:rPr lang="en-US" dirty="0"/>
              <a:t>, especially when the market is evolving quickly, and consumers demand constant innovation and improvement.</a:t>
            </a:r>
          </a:p>
          <a:p>
            <a:pPr>
              <a:buFont typeface="Arial" panose="020B0604020202020204" pitchFamily="34" charset="0"/>
              <a:buChar char="•"/>
            </a:pPr>
            <a:r>
              <a:rPr lang="en-US" b="1" dirty="0"/>
              <a:t>Innovation Cycles and Rapid Change</a:t>
            </a:r>
            <a:r>
              <a:rPr lang="en-US" dirty="0"/>
              <a:t>: In industries where </a:t>
            </a:r>
            <a:r>
              <a:rPr lang="en-US" b="1" dirty="0"/>
              <a:t>technological advancements</a:t>
            </a:r>
            <a:r>
              <a:rPr lang="en-US" dirty="0"/>
              <a:t> occur frequently and consumer preferences shift rapidly (such as in </a:t>
            </a:r>
            <a:r>
              <a:rPr lang="en-US" b="1" dirty="0"/>
              <a:t>technology</a:t>
            </a:r>
            <a:r>
              <a:rPr lang="en-US" dirty="0"/>
              <a:t>, </a:t>
            </a:r>
            <a:r>
              <a:rPr lang="en-US" b="1" dirty="0"/>
              <a:t>electronics</a:t>
            </a:r>
            <a:r>
              <a:rPr lang="en-US" dirty="0"/>
              <a:t>, or </a:t>
            </a:r>
            <a:r>
              <a:rPr lang="en-US" b="1" dirty="0"/>
              <a:t>social media</a:t>
            </a:r>
            <a:r>
              <a:rPr lang="en-US" dirty="0"/>
              <a:t>), </a:t>
            </a:r>
            <a:r>
              <a:rPr lang="en-US" b="1" dirty="0"/>
              <a:t>first movers</a:t>
            </a:r>
            <a:r>
              <a:rPr lang="en-US" dirty="0"/>
              <a:t> are unlikely to sustain a competitive advantage for long. This is particularly true when innovations are incremental, and </a:t>
            </a:r>
            <a:r>
              <a:rPr lang="en-US" b="1" dirty="0"/>
              <a:t>consumers</a:t>
            </a:r>
            <a:r>
              <a:rPr lang="en-US" dirty="0"/>
              <a:t> expect continuous improvements or new features.</a:t>
            </a:r>
          </a:p>
          <a:p>
            <a:pPr>
              <a:buFont typeface="Arial" panose="020B0604020202020204" pitchFamily="34" charset="0"/>
              <a:buChar char="•"/>
            </a:pPr>
            <a:r>
              <a:rPr lang="en-US" b="1" dirty="0"/>
              <a:t>Example</a:t>
            </a:r>
            <a:r>
              <a:rPr lang="en-US" dirty="0"/>
              <a:t>: The </a:t>
            </a:r>
            <a:r>
              <a:rPr lang="en-US" b="1" dirty="0"/>
              <a:t>social media</a:t>
            </a:r>
            <a:r>
              <a:rPr lang="en-US" dirty="0"/>
              <a:t> space offers an example of how fast-moving markets can undermine the first-mover advantage. </a:t>
            </a:r>
            <a:r>
              <a:rPr lang="en-US" b="1" dirty="0" err="1"/>
              <a:t>MySpace</a:t>
            </a:r>
            <a:r>
              <a:rPr lang="en-US" dirty="0"/>
              <a:t> was one of the first major social media platforms, but </a:t>
            </a:r>
            <a:r>
              <a:rPr lang="en-US" b="1" dirty="0"/>
              <a:t>Facebook</a:t>
            </a:r>
            <a:r>
              <a:rPr lang="en-US" dirty="0"/>
              <a:t> was able to </a:t>
            </a:r>
            <a:r>
              <a:rPr lang="en-US" b="1" dirty="0"/>
              <a:t>imitate</a:t>
            </a:r>
            <a:r>
              <a:rPr lang="en-US" dirty="0"/>
              <a:t> and refine the concept, introducing features and user experiences that made Facebook more appealing to a broader audience. The rapid pace of innovation in the tech industry allowed </a:t>
            </a:r>
            <a:r>
              <a:rPr lang="en-US" b="1" dirty="0"/>
              <a:t>Facebook</a:t>
            </a:r>
            <a:r>
              <a:rPr lang="en-US" dirty="0"/>
              <a:t> to surpass its predecessor, demonstrating that in fast-moving industries, it may be more advantageous to enter the market </a:t>
            </a:r>
            <a:r>
              <a:rPr lang="en-US" b="1" dirty="0"/>
              <a:t>later</a:t>
            </a:r>
            <a:r>
              <a:rPr lang="en-US" dirty="0"/>
              <a:t>, after observing and learning from the first movers’ successes and failures.</a:t>
            </a:r>
          </a:p>
          <a:p>
            <a:pPr>
              <a:buFont typeface="Arial" panose="020B0604020202020204" pitchFamily="34" charset="0"/>
              <a:buChar char="•"/>
            </a:pPr>
            <a:r>
              <a:rPr lang="en-US" b="1" dirty="0"/>
              <a:t>Imitators’ Opportunity</a:t>
            </a:r>
            <a:r>
              <a:rPr lang="en-US" dirty="0"/>
              <a:t>: In </a:t>
            </a:r>
            <a:r>
              <a:rPr lang="en-US" b="1" dirty="0"/>
              <a:t>fast-moving arenas</a:t>
            </a:r>
            <a:r>
              <a:rPr lang="en-US" dirty="0"/>
              <a:t>, imitators can </a:t>
            </a:r>
            <a:r>
              <a:rPr lang="en-US" b="1" dirty="0"/>
              <a:t>capitalize on the constant changes</a:t>
            </a:r>
            <a:r>
              <a:rPr lang="en-US" dirty="0"/>
              <a:t> and quickly adjust their products or services to better meet evolving consumer needs. They can also avoid the </a:t>
            </a:r>
            <a:r>
              <a:rPr lang="en-US" b="1" dirty="0"/>
              <a:t>long-term commitment</a:t>
            </a:r>
            <a:r>
              <a:rPr lang="en-US" dirty="0"/>
              <a:t> of being the first mover and instead focus on </a:t>
            </a:r>
            <a:r>
              <a:rPr lang="en-US" b="1" dirty="0"/>
              <a:t>refining the offering</a:t>
            </a:r>
            <a:r>
              <a:rPr lang="en-US" dirty="0"/>
              <a:t> based on the current market conditions. Fast-second strategies are often more effective in such environments because they allow companies to quickly adopt innovations while avoiding the costs and uncertainties of being the first to market.</a:t>
            </a:r>
          </a:p>
          <a:p>
            <a:r>
              <a:rPr lang="en-US" b="1" dirty="0"/>
              <a:t>Conclusion: Deciding Between Innovating and Imitating</a:t>
            </a:r>
          </a:p>
          <a:p>
            <a:r>
              <a:rPr lang="en-US" dirty="0"/>
              <a:t>In the end, whether a firm should pursue an </a:t>
            </a:r>
            <a:r>
              <a:rPr lang="en-US" b="1" dirty="0"/>
              <a:t>innovation-first strategy</a:t>
            </a:r>
            <a:r>
              <a:rPr lang="en-US" dirty="0"/>
              <a:t> or a </a:t>
            </a:r>
            <a:r>
              <a:rPr lang="en-US" b="1" dirty="0"/>
              <a:t>fast-second strategy</a:t>
            </a:r>
            <a:r>
              <a:rPr lang="en-US" dirty="0"/>
              <a:t> depends on the interplay of these three key contextual factors:</a:t>
            </a:r>
          </a:p>
          <a:p>
            <a:pPr>
              <a:buFont typeface="+mj-lt"/>
              <a:buAutoNum type="arabicPeriod"/>
            </a:pPr>
            <a:r>
              <a:rPr lang="en-US" b="1" dirty="0"/>
              <a:t>Capacity for Profit Capture</a:t>
            </a:r>
            <a:r>
              <a:rPr lang="en-US" dirty="0"/>
              <a:t>: If an innovation is easily replicable and intellectual property protection is weak, imitation may be a more profitable strategy for firms looking to enter the market.</a:t>
            </a:r>
          </a:p>
          <a:p>
            <a:pPr>
              <a:buFont typeface="+mj-lt"/>
              <a:buAutoNum type="arabicPeriod"/>
            </a:pPr>
            <a:r>
              <a:rPr lang="en-US" b="1" dirty="0"/>
              <a:t>Complementary Assets</a:t>
            </a:r>
            <a:r>
              <a:rPr lang="en-US" dirty="0"/>
              <a:t>: Firms with the resources to scale an innovation, such as strong supply chains, manufacturing capabilities, and distribution networks, are better positioned to be innovators. However, those lacking these assets may find imitation a more viable strategy.</a:t>
            </a:r>
          </a:p>
          <a:p>
            <a:pPr>
              <a:buFont typeface="+mj-lt"/>
              <a:buAutoNum type="arabicPeriod"/>
            </a:pPr>
            <a:r>
              <a:rPr lang="en-US" b="1" dirty="0"/>
              <a:t>Fast-Moving Arenas</a:t>
            </a:r>
            <a:r>
              <a:rPr lang="en-US" dirty="0"/>
              <a:t>: In rapidly evolving industries, first-mover advantages are often short-lived, and the fast second can refine an offering to meet market demands more effectively.</a:t>
            </a:r>
          </a:p>
          <a:p>
            <a:r>
              <a:rPr lang="en-US" dirty="0"/>
              <a:t>The decision to innovate or imitate is a strategic one and should be based on careful evaluation of the </a:t>
            </a:r>
            <a:r>
              <a:rPr lang="en-US" b="1" dirty="0"/>
              <a:t>company’s resources</a:t>
            </a:r>
            <a:r>
              <a:rPr lang="en-US" dirty="0"/>
              <a:t>, the </a:t>
            </a:r>
            <a:r>
              <a:rPr lang="en-US" b="1" dirty="0"/>
              <a:t>competitive landscape</a:t>
            </a:r>
            <a:r>
              <a:rPr lang="en-US" dirty="0"/>
              <a:t>, and the </a:t>
            </a:r>
            <a:r>
              <a:rPr lang="en-US" b="1" dirty="0"/>
              <a:t>market dynamics</a:t>
            </a:r>
            <a:r>
              <a:rPr lang="en-US" dirty="0"/>
              <a:t>. In some cases, being the first mover can provide significant advantages, but in other situations, being a fast second allows firms to capitalize on the lessons learned from the innovator’s experience.</a:t>
            </a:r>
          </a:p>
          <a:p>
            <a:endParaRPr lang="en-GB" dirty="0"/>
          </a:p>
        </p:txBody>
      </p:sp>
      <p:sp>
        <p:nvSpPr>
          <p:cNvPr id="4" name="Slide Number Placeholder 3">
            <a:extLst>
              <a:ext uri="{FF2B5EF4-FFF2-40B4-BE49-F238E27FC236}">
                <a16:creationId xmlns:a16="http://schemas.microsoft.com/office/drawing/2014/main" id="{7029BF06-BBBA-F9FE-0701-0EA99C388C2F}"/>
              </a:ext>
            </a:extLst>
          </p:cNvPr>
          <p:cNvSpPr>
            <a:spLocks noGrp="1"/>
          </p:cNvSpPr>
          <p:nvPr>
            <p:ph type="sldNum" sz="quarter" idx="5"/>
          </p:nvPr>
        </p:nvSpPr>
        <p:spPr/>
        <p:txBody>
          <a:bodyPr/>
          <a:lstStyle/>
          <a:p>
            <a:fld id="{F32F3F63-D94A-4153-AAFA-DD6D1C2730B9}" type="slidenum">
              <a:rPr lang="en-GB" smtClean="0"/>
              <a:t>23</a:t>
            </a:fld>
            <a:endParaRPr lang="en-GB"/>
          </a:p>
        </p:txBody>
      </p:sp>
    </p:spTree>
    <p:extLst>
      <p:ext uri="{BB962C8B-B14F-4D97-AF65-F5344CB8AC3E}">
        <p14:creationId xmlns:p14="http://schemas.microsoft.com/office/powerpoint/2010/main" val="233539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Strategic entrepreneurship is a concept that integrates elements of both strategy and entrepreneurship. It involves leveraging competitive advantages through strategic decision-making while simultaneously identifying and exploiting new market opportunities. This combination ensures business sustainability, innovation, and long-term success.</a:t>
            </a:r>
          </a:p>
          <a:p>
            <a:r>
              <a:rPr lang="en-US" b="1" dirty="0"/>
              <a:t>Key Aspects of Strategic Entrepreneurship</a:t>
            </a:r>
          </a:p>
          <a:p>
            <a:pPr>
              <a:buFont typeface="+mj-lt"/>
              <a:buAutoNum type="arabicPeriod"/>
            </a:pPr>
            <a:r>
              <a:rPr lang="en-US" b="1" dirty="0"/>
              <a:t>Advantage-Seeking Activities</a:t>
            </a:r>
            <a:r>
              <a:rPr lang="en-US" dirty="0"/>
              <a:t>: Strategic entrepreneurship focuses on maintaining and enhancing competitive advantages. Businesses achieve this by implementing effective strategies that differentiate them from competitors, such as cost leadership, differentiation, or niche market strategies.</a:t>
            </a:r>
          </a:p>
          <a:p>
            <a:pPr>
              <a:buFont typeface="+mj-lt"/>
              <a:buAutoNum type="arabicPeriod"/>
            </a:pPr>
            <a:r>
              <a:rPr lang="en-US" b="1" dirty="0"/>
              <a:t>Opportunity-Seeking Activities</a:t>
            </a:r>
            <a:r>
              <a:rPr lang="en-US" dirty="0"/>
              <a:t>: Entrepreneurship plays a critical role in recognizing and capitalizing on market opportunities. This involves staying alert to shifts in consumer preferences, technological advancements, and industry trends to create innovative products and services.</a:t>
            </a:r>
          </a:p>
          <a:p>
            <a:pPr>
              <a:buFont typeface="+mj-lt"/>
              <a:buAutoNum type="arabicPeriod"/>
            </a:pPr>
            <a:r>
              <a:rPr lang="en-US" b="1" dirty="0"/>
              <a:t>Value Creation</a:t>
            </a:r>
            <a:r>
              <a:rPr lang="en-US" dirty="0"/>
              <a:t>: The integration of strategy and entrepreneurship leads to sustainable value creation. By balancing risk-taking and calculated strategic planning, organizations can drive growth, enhance customer satisfaction, and secure long-term profitability.</a:t>
            </a:r>
          </a:p>
          <a:p>
            <a:r>
              <a:rPr lang="en-US" b="1" dirty="0"/>
              <a:t>The Role of Strategy in Competitive Advantage</a:t>
            </a:r>
          </a:p>
          <a:p>
            <a:r>
              <a:rPr lang="en-US" dirty="0"/>
              <a:t>Strategy provides a structured approach for businesses to sustain their position in the market. It includes:</a:t>
            </a:r>
          </a:p>
          <a:p>
            <a:pPr>
              <a:buFont typeface="Arial" panose="020B0604020202020204" pitchFamily="34" charset="0"/>
              <a:buChar char="•"/>
            </a:pPr>
            <a:r>
              <a:rPr lang="en-US" b="1" dirty="0"/>
              <a:t>Market Analysis</a:t>
            </a:r>
            <a:r>
              <a:rPr lang="en-US" dirty="0"/>
              <a:t>: Understanding competition, consumer needs, and industry dynamics.</a:t>
            </a:r>
          </a:p>
          <a:p>
            <a:pPr>
              <a:buFont typeface="Arial" panose="020B0604020202020204" pitchFamily="34" charset="0"/>
              <a:buChar char="•"/>
            </a:pPr>
            <a:r>
              <a:rPr lang="en-US" b="1" dirty="0"/>
              <a:t>Resource Allocation</a:t>
            </a:r>
            <a:r>
              <a:rPr lang="en-US" dirty="0"/>
              <a:t>: Efficient utilization of financial, human, and technological resources.</a:t>
            </a:r>
          </a:p>
          <a:p>
            <a:pPr>
              <a:buFont typeface="Arial" panose="020B0604020202020204" pitchFamily="34" charset="0"/>
              <a:buChar char="•"/>
            </a:pPr>
            <a:r>
              <a:rPr lang="en-US" b="1" dirty="0"/>
              <a:t>Innovation and Adaptability</a:t>
            </a:r>
            <a:r>
              <a:rPr lang="en-US" dirty="0"/>
              <a:t>: Developing new capabilities and adapting to market changes to stay ahead.</a:t>
            </a:r>
          </a:p>
          <a:p>
            <a:r>
              <a:rPr lang="en-US" b="1" dirty="0"/>
              <a:t>Entrepreneurship and Opportunity Recognition</a:t>
            </a:r>
          </a:p>
          <a:p>
            <a:r>
              <a:rPr lang="en-US" dirty="0"/>
              <a:t>Entrepreneurship fosters innovation by identifying potential market gaps and emerging business prospects. Successful entrepreneurs:</a:t>
            </a:r>
          </a:p>
          <a:p>
            <a:pPr>
              <a:buFont typeface="Arial" panose="020B0604020202020204" pitchFamily="34" charset="0"/>
              <a:buChar char="•"/>
            </a:pPr>
            <a:r>
              <a:rPr lang="en-US" dirty="0"/>
              <a:t>Conduct thorough market research.</a:t>
            </a:r>
          </a:p>
          <a:p>
            <a:pPr>
              <a:buFont typeface="Arial" panose="020B0604020202020204" pitchFamily="34" charset="0"/>
              <a:buChar char="•"/>
            </a:pPr>
            <a:r>
              <a:rPr lang="en-US" dirty="0"/>
              <a:t>Embrace creativity and problem-solving.</a:t>
            </a:r>
          </a:p>
          <a:p>
            <a:pPr>
              <a:buFont typeface="Arial" panose="020B0604020202020204" pitchFamily="34" charset="0"/>
              <a:buChar char="•"/>
            </a:pPr>
            <a:r>
              <a:rPr lang="en-US" dirty="0"/>
              <a:t>Take calculated risks to develop pioneering solutions.</a:t>
            </a:r>
          </a:p>
          <a:p>
            <a:r>
              <a:rPr lang="en-US" b="1" dirty="0"/>
              <a:t>Conclusion</a:t>
            </a:r>
          </a:p>
          <a:p>
            <a:r>
              <a:rPr lang="en-US" dirty="0"/>
              <a:t>Strategic entrepreneurship is essential for modern businesses aiming to thrive in a competitive landscape. By effectively combining strategic planning with entrepreneurial vision, organizations can create sustainable growth, foster innovation, and remain adaptable in an ever-changing market. This synergy ensures long-term success and a strong market position.</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5</a:t>
            </a:fld>
            <a:endParaRPr lang="en-GB"/>
          </a:p>
        </p:txBody>
      </p:sp>
    </p:spTree>
    <p:extLst>
      <p:ext uri="{BB962C8B-B14F-4D97-AF65-F5344CB8AC3E}">
        <p14:creationId xmlns:p14="http://schemas.microsoft.com/office/powerpoint/2010/main" val="53166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Entrepreneurship and strategy are interconnected concepts essential for business success. Entrepreneurship generates innovative ideas, while strategy ensures these ideas are effectively implemented. The key to achieving long-term success lies in aligning opportunities with an organization's resources and capabilities—this is known as </a:t>
            </a:r>
            <a:r>
              <a:rPr lang="en-US" b="1" dirty="0"/>
              <a:t>strategic fit</a:t>
            </a:r>
            <a:r>
              <a:rPr lang="en-US" dirty="0"/>
              <a:t>.</a:t>
            </a:r>
          </a:p>
          <a:p>
            <a:r>
              <a:rPr lang="en-US" b="1" dirty="0"/>
              <a:t>Key Aspects of Entrepreneurship and Strategy</a:t>
            </a:r>
          </a:p>
          <a:p>
            <a:pPr>
              <a:buFont typeface="+mj-lt"/>
              <a:buAutoNum type="arabicPeriod"/>
            </a:pPr>
            <a:r>
              <a:rPr lang="en-US" b="1" dirty="0"/>
              <a:t>Entrepreneurship – The Generation of Ideas</a:t>
            </a:r>
            <a:br>
              <a:rPr lang="en-US" dirty="0"/>
            </a:br>
            <a:r>
              <a:rPr lang="en-US" dirty="0"/>
              <a:t>Entrepreneurship involves identifying new opportunities and developing innovative solutions. Entrepreneurs explore gaps in the market, technological advancements, and consumer needs to generate viable business ideas. However, an idea alone is not enough—it must be strategically evaluated before implementation.</a:t>
            </a:r>
          </a:p>
          <a:p>
            <a:pPr>
              <a:buFont typeface="+mj-lt"/>
              <a:buAutoNum type="arabicPeriod"/>
            </a:pPr>
            <a:r>
              <a:rPr lang="en-US" b="1" dirty="0"/>
              <a:t>Strategy – Turning Ideas into Action</a:t>
            </a:r>
            <a:br>
              <a:rPr lang="en-US" dirty="0"/>
            </a:br>
            <a:r>
              <a:rPr lang="en-US" dirty="0"/>
              <a:t>Strategy involves structuring and executing entrepreneurial ideas in a way that aligns with an organization's mission and goals. Effective strategy ensures that businesses allocate their resources efficiently, position themselves competitively, and sustain long-term growth. Without a strategic approach, even the best entrepreneurial ideas may fail due to poor execution.</a:t>
            </a:r>
          </a:p>
          <a:p>
            <a:pPr>
              <a:buFont typeface="+mj-lt"/>
              <a:buAutoNum type="arabicPeriod"/>
            </a:pPr>
            <a:r>
              <a:rPr lang="en-US" b="1" dirty="0"/>
              <a:t>Strategic Fit – Aligning Opportunities with Capabilities</a:t>
            </a:r>
            <a:br>
              <a:rPr lang="en-US" dirty="0"/>
            </a:br>
            <a:r>
              <a:rPr lang="en-US" dirty="0"/>
              <a:t>Strategic fit refers to how well an organization’s internal strengths (resources, capabilities, and core competencies) match external opportunities. Businesses must assess whether they have the right skills, technologies, financial resources, and market positioning to capitalize on new opportunities effectively. An innovative and entrepreneurial mindset allows organizations to identify emerging opportunities in the external environment and integrate them into their strategic plans.</a:t>
            </a:r>
          </a:p>
          <a:p>
            <a:r>
              <a:rPr lang="en-US" b="1" dirty="0"/>
              <a:t>The Importance of Strategic Fit</a:t>
            </a:r>
          </a:p>
          <a:p>
            <a:pPr>
              <a:buFont typeface="Arial" panose="020B0604020202020204" pitchFamily="34" charset="0"/>
              <a:buChar char="•"/>
            </a:pPr>
            <a:r>
              <a:rPr lang="en-US" dirty="0"/>
              <a:t>Ensures that business ventures align with the organization's strengths and market conditions.</a:t>
            </a:r>
          </a:p>
          <a:p>
            <a:pPr>
              <a:buFont typeface="Arial" panose="020B0604020202020204" pitchFamily="34" charset="0"/>
              <a:buChar char="•"/>
            </a:pPr>
            <a:r>
              <a:rPr lang="en-US" dirty="0"/>
              <a:t>Maximizes the efficiency of resource utilization, reducing the risk of failure.</a:t>
            </a:r>
          </a:p>
          <a:p>
            <a:pPr>
              <a:buFont typeface="Arial" panose="020B0604020202020204" pitchFamily="34" charset="0"/>
              <a:buChar char="•"/>
            </a:pPr>
            <a:r>
              <a:rPr lang="en-US" dirty="0"/>
              <a:t>Strengthens competitive advantage by leveraging internal capabilities for external opportunities.</a:t>
            </a:r>
          </a:p>
          <a:p>
            <a:pPr>
              <a:buFont typeface="Arial" panose="020B0604020202020204" pitchFamily="34" charset="0"/>
              <a:buChar char="•"/>
            </a:pPr>
            <a:r>
              <a:rPr lang="en-US" dirty="0"/>
              <a:t>Facilitates sustainable innovation and long-term growth.</a:t>
            </a:r>
          </a:p>
          <a:p>
            <a:r>
              <a:rPr lang="en-US" b="1" dirty="0"/>
              <a:t>Conclusion</a:t>
            </a:r>
          </a:p>
          <a:p>
            <a:r>
              <a:rPr lang="en-US" dirty="0"/>
              <a:t>Entrepreneurship provides the foundation for business innovation, while strategy ensures these ideas are successfully executed. Strategic fit plays a crucial role in ensuring that opportunities align with an organization’s capabilities, leading to sustainable growth and competitive advantage. Organizations that balance entrepreneurial thinking with strategic execution are more likely to thrive in dynamic business environments.</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6</a:t>
            </a:fld>
            <a:endParaRPr lang="en-GB"/>
          </a:p>
        </p:txBody>
      </p:sp>
    </p:spTree>
    <p:extLst>
      <p:ext uri="{BB962C8B-B14F-4D97-AF65-F5344CB8AC3E}">
        <p14:creationId xmlns:p14="http://schemas.microsoft.com/office/powerpoint/2010/main" val="218383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Entrepreneurship is a dynamic process that requires a combination of vision, awareness, and resource management. Successful entrepreneurship involves three interdependent elements: the entrepreneur or entrepreneurial team, environmental trends and marketplace gaps, and resources and capabilities. Understanding the interplay between these elements is essential for creating and sustaining innovative business ventures.</a:t>
            </a:r>
          </a:p>
          <a:p>
            <a:r>
              <a:rPr lang="en-US" b="1" dirty="0"/>
              <a:t>1. The Entrepreneur or Entrepreneurial Team</a:t>
            </a:r>
          </a:p>
          <a:p>
            <a:r>
              <a:rPr lang="en-US" dirty="0"/>
              <a:t>The entrepreneur or entrepreneurial team is the driving force behind any business venture. They play a crucial role in:</a:t>
            </a:r>
          </a:p>
          <a:p>
            <a:pPr>
              <a:buFont typeface="Arial" panose="020B0604020202020204" pitchFamily="34" charset="0"/>
              <a:buChar char="•"/>
            </a:pPr>
            <a:r>
              <a:rPr lang="en-US" b="1" dirty="0"/>
              <a:t>Scanning and analyzing trends</a:t>
            </a:r>
            <a:r>
              <a:rPr lang="en-US" dirty="0"/>
              <a:t> in the business environment to identify emerging opportunities.</a:t>
            </a:r>
          </a:p>
          <a:p>
            <a:pPr>
              <a:buFont typeface="Arial" panose="020B0604020202020204" pitchFamily="34" charset="0"/>
              <a:buChar char="•"/>
            </a:pPr>
            <a:r>
              <a:rPr lang="en-US" b="1" dirty="0"/>
              <a:t>Integrating various aspects of the entrepreneurial process</a:t>
            </a:r>
            <a:r>
              <a:rPr lang="en-US" dirty="0"/>
              <a:t>, from idea generation to execution.</a:t>
            </a:r>
          </a:p>
          <a:p>
            <a:pPr>
              <a:buFont typeface="Arial" panose="020B0604020202020204" pitchFamily="34" charset="0"/>
              <a:buChar char="•"/>
            </a:pPr>
            <a:r>
              <a:rPr lang="en-US" b="1" dirty="0"/>
              <a:t>Taking calculated risks</a:t>
            </a:r>
            <a:r>
              <a:rPr lang="en-US" dirty="0"/>
              <a:t> and making strategic decisions to ensure business growth and sustainability.</a:t>
            </a:r>
          </a:p>
          <a:p>
            <a:r>
              <a:rPr lang="en-US" dirty="0"/>
              <a:t>Entrepreneurs must possess a proactive mindset, adaptability, and leadership skills to navigate complex and uncertain business landscapes effectively.</a:t>
            </a:r>
          </a:p>
          <a:p>
            <a:r>
              <a:rPr lang="en-US" b="1" dirty="0"/>
              <a:t>2. Environment Trends and Marketplace Gaps</a:t>
            </a:r>
          </a:p>
          <a:p>
            <a:r>
              <a:rPr lang="en-US" dirty="0"/>
              <a:t>Observing and analyzing trends is fundamental in identifying new opportunities. Entrepreneurs must focus on:</a:t>
            </a:r>
          </a:p>
          <a:p>
            <a:pPr>
              <a:buFont typeface="Arial" panose="020B0604020202020204" pitchFamily="34" charset="0"/>
              <a:buChar char="•"/>
            </a:pPr>
            <a:r>
              <a:rPr lang="en-US" b="1" dirty="0"/>
              <a:t>Economic trends</a:t>
            </a:r>
            <a:r>
              <a:rPr lang="en-US" dirty="0"/>
              <a:t> – Understanding shifts in consumer spending, inflation, and market demand.</a:t>
            </a:r>
          </a:p>
          <a:p>
            <a:pPr>
              <a:buFont typeface="Arial" panose="020B0604020202020204" pitchFamily="34" charset="0"/>
              <a:buChar char="•"/>
            </a:pPr>
            <a:r>
              <a:rPr lang="en-US" b="1" dirty="0"/>
              <a:t>Technological advancements</a:t>
            </a:r>
            <a:r>
              <a:rPr lang="en-US" dirty="0"/>
              <a:t> – Leveraging innovations such as artificial intelligence, automation, and digital transformation.</a:t>
            </a:r>
          </a:p>
          <a:p>
            <a:pPr>
              <a:buFont typeface="Arial" panose="020B0604020202020204" pitchFamily="34" charset="0"/>
              <a:buChar char="•"/>
            </a:pPr>
            <a:r>
              <a:rPr lang="en-US" b="1" dirty="0"/>
              <a:t>Social changes</a:t>
            </a:r>
            <a:r>
              <a:rPr lang="en-US" dirty="0"/>
              <a:t> – Recognizing shifts in consumer behavior, demographics, and cultural preferences.</a:t>
            </a:r>
          </a:p>
          <a:p>
            <a:pPr>
              <a:buFont typeface="Arial" panose="020B0604020202020204" pitchFamily="34" charset="0"/>
              <a:buChar char="•"/>
            </a:pPr>
            <a:r>
              <a:rPr lang="en-US" b="1" dirty="0"/>
              <a:t>Political and regulatory factors</a:t>
            </a:r>
            <a:r>
              <a:rPr lang="en-US" dirty="0"/>
              <a:t> – Monitoring policies, trade regulations, and governmental influences that impact business operations.</a:t>
            </a:r>
          </a:p>
          <a:p>
            <a:r>
              <a:rPr lang="en-US" dirty="0"/>
              <a:t>By aligning business ideas with macro trends and addressing marketplace gaps, entrepreneurs can create innovative solutions that meet evolving customer needs.</a:t>
            </a:r>
          </a:p>
          <a:p>
            <a:r>
              <a:rPr lang="en-US" b="1" dirty="0"/>
              <a:t>3. Resources and Capabilities</a:t>
            </a:r>
          </a:p>
          <a:p>
            <a:r>
              <a:rPr lang="en-US" dirty="0"/>
              <a:t>To turn an entrepreneurial vision into reality, access to resources and capabilities is essential. This includes:</a:t>
            </a:r>
          </a:p>
          <a:p>
            <a:pPr>
              <a:buFont typeface="Arial" panose="020B0604020202020204" pitchFamily="34" charset="0"/>
              <a:buChar char="•"/>
            </a:pPr>
            <a:r>
              <a:rPr lang="en-US" b="1" dirty="0"/>
              <a:t>Financial resources</a:t>
            </a:r>
            <a:r>
              <a:rPr lang="en-US" dirty="0"/>
              <a:t> – Securing investment, managing cash flow, and ensuring financial sustainability.</a:t>
            </a:r>
          </a:p>
          <a:p>
            <a:pPr>
              <a:buFont typeface="Arial" panose="020B0604020202020204" pitchFamily="34" charset="0"/>
              <a:buChar char="•"/>
            </a:pPr>
            <a:r>
              <a:rPr lang="en-US" b="1" dirty="0"/>
              <a:t>Human capital</a:t>
            </a:r>
            <a:r>
              <a:rPr lang="en-US" dirty="0"/>
              <a:t> – Building a skilled and motivated team with diverse expertise.</a:t>
            </a:r>
          </a:p>
          <a:p>
            <a:pPr>
              <a:buFont typeface="Arial" panose="020B0604020202020204" pitchFamily="34" charset="0"/>
              <a:buChar char="•"/>
            </a:pPr>
            <a:r>
              <a:rPr lang="en-US" b="1" dirty="0"/>
              <a:t>Technological resources</a:t>
            </a:r>
            <a:r>
              <a:rPr lang="en-US" dirty="0"/>
              <a:t> – Adopting the latest tools and systems to enhance business operations.</a:t>
            </a:r>
          </a:p>
          <a:p>
            <a:pPr>
              <a:buFont typeface="Arial" panose="020B0604020202020204" pitchFamily="34" charset="0"/>
              <a:buChar char="•"/>
            </a:pPr>
            <a:r>
              <a:rPr lang="en-US" b="1" dirty="0"/>
              <a:t>Operational capabilities</a:t>
            </a:r>
            <a:r>
              <a:rPr lang="en-US" dirty="0"/>
              <a:t> – Developing efficient processes, supply chains, and customer service strategies.</a:t>
            </a:r>
          </a:p>
          <a:p>
            <a:r>
              <a:rPr lang="en-US" dirty="0"/>
              <a:t>Entrepreneurs must effectively acquire and utilize resources to gain a competitive advantage and drive business success.</a:t>
            </a:r>
          </a:p>
          <a:p>
            <a:r>
              <a:rPr lang="en-US" b="1" dirty="0"/>
              <a:t>Conclusion</a:t>
            </a:r>
          </a:p>
          <a:p>
            <a:r>
              <a:rPr lang="en-US" dirty="0"/>
              <a:t>Entrepreneurship is a multifaceted process that relies on the interplay between entrepreneurs, market trends, and resource management. Entrepreneurs must be proactive in spotting opportunities, responsive to changes in the business environment, and strategic in leveraging available resources. By integrating these three key elements, businesses can achieve innovation, growth, and long-term sustainability in competitive markets.</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7</a:t>
            </a:fld>
            <a:endParaRPr lang="en-GB"/>
          </a:p>
        </p:txBody>
      </p:sp>
    </p:spTree>
    <p:extLst>
      <p:ext uri="{BB962C8B-B14F-4D97-AF65-F5344CB8AC3E}">
        <p14:creationId xmlns:p14="http://schemas.microsoft.com/office/powerpoint/2010/main" val="148018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Entrepreneurial opportunity recognition is the process through which individuals identify potential business ideas or opportunities that can be developed into viable ventures. This process is fundamental for entrepreneurship, as it allows entrepreneurs to spot gaps in the market, understand customer needs, or leverage emerging trends to create innovative solutions. Recognizing opportunities is a skill that can be nurtured through experience, observation, and learning.</a:t>
            </a:r>
          </a:p>
          <a:p>
            <a:r>
              <a:rPr lang="en-US" b="1" dirty="0"/>
              <a:t>Key Elements of Entrepreneurial Opportunity Recognition:</a:t>
            </a:r>
          </a:p>
          <a:p>
            <a:pPr>
              <a:buFont typeface="+mj-lt"/>
              <a:buAutoNum type="arabicPeriod"/>
            </a:pPr>
            <a:r>
              <a:rPr lang="en-US" b="1" dirty="0"/>
              <a:t>Market Gaps</a:t>
            </a:r>
            <a:r>
              <a:rPr lang="en-US" dirty="0"/>
              <a:t>: Entrepreneurs often recognize opportunities by identifying unmet needs in the market. This might involve understanding pain points that consumers are facing and designing solutions to solve those problems. For example, identifying a lack of eco-friendly packaging and developing an alternative can lead to a successful business venture.</a:t>
            </a:r>
          </a:p>
          <a:p>
            <a:pPr>
              <a:buFont typeface="+mj-lt"/>
              <a:buAutoNum type="arabicPeriod"/>
            </a:pPr>
            <a:r>
              <a:rPr lang="en-US" b="1" dirty="0"/>
              <a:t>Trend Spotting</a:t>
            </a:r>
            <a:r>
              <a:rPr lang="en-US" dirty="0"/>
              <a:t>: Opportunities are also created by spotting trends in technology, society, or the economy. Entrepreneurs keep a keen eye on industry shifts and anticipate changes that others might not have recognized. The rise of social media platforms or electric vehicles are examples of how entrepreneurs identified trends and capitalized on them.</a:t>
            </a:r>
          </a:p>
          <a:p>
            <a:pPr>
              <a:buFont typeface="+mj-lt"/>
              <a:buAutoNum type="arabicPeriod"/>
            </a:pPr>
            <a:r>
              <a:rPr lang="en-US" b="1" dirty="0"/>
              <a:t>Creative Problem Solving</a:t>
            </a:r>
            <a:r>
              <a:rPr lang="en-US" dirty="0"/>
              <a:t>: Entrepreneurs are often adept at thinking outside the box. They recognize opportunities when they creatively solve a problem in a way that others haven’t thought of before. This can result in products or services that disrupt the market or meet a demand in a more efficient or innovative way.</a:t>
            </a:r>
          </a:p>
          <a:p>
            <a:pPr>
              <a:buFont typeface="+mj-lt"/>
              <a:buAutoNum type="arabicPeriod"/>
            </a:pPr>
            <a:r>
              <a:rPr lang="en-US" b="1" dirty="0"/>
              <a:t>Technological Advances</a:t>
            </a:r>
            <a:r>
              <a:rPr lang="en-US" dirty="0"/>
              <a:t>: The rapid pace of technological innovation often creates new opportunities for entrepreneurs. New tools, software, or hardware may unlock new ways of delivering value to customers. For instance, the development of cloud computing led to new opportunities in SaaS (Software as a Service) businesses.</a:t>
            </a:r>
          </a:p>
          <a:p>
            <a:pPr>
              <a:buFont typeface="+mj-lt"/>
              <a:buAutoNum type="arabicPeriod"/>
            </a:pPr>
            <a:r>
              <a:rPr lang="en-US" b="1" dirty="0"/>
              <a:t>Resource Availability</a:t>
            </a:r>
            <a:r>
              <a:rPr lang="en-US" dirty="0"/>
              <a:t>: Sometimes opportunities arise from changes in the availability of resources, such as labor, raw materials, or even funding. Entrepreneurs often recognize opportunities by leveraging underutilized or newly accessible resources to create products or services.</a:t>
            </a:r>
          </a:p>
          <a:p>
            <a:pPr>
              <a:buFont typeface="+mj-lt"/>
              <a:buAutoNum type="arabicPeriod"/>
            </a:pPr>
            <a:r>
              <a:rPr lang="en-US" b="1" dirty="0"/>
              <a:t>Legal or Regulatory Changes</a:t>
            </a:r>
            <a:r>
              <a:rPr lang="en-US" dirty="0"/>
              <a:t>: Changes in laws or regulations can create new opportunities by altering the rules of business. For example, deregulation in certain industries might open up opportunities for new entrants to disrupt the market.</a:t>
            </a:r>
          </a:p>
          <a:p>
            <a:r>
              <a:rPr lang="en-US" b="1" dirty="0"/>
              <a:t>Process of Opportunity Recognition:</a:t>
            </a:r>
          </a:p>
          <a:p>
            <a:pPr>
              <a:buFont typeface="+mj-lt"/>
              <a:buAutoNum type="arabicPeriod"/>
            </a:pPr>
            <a:r>
              <a:rPr lang="en-US" b="1" dirty="0"/>
              <a:t>Idea Generation</a:t>
            </a:r>
            <a:r>
              <a:rPr lang="en-US" dirty="0"/>
              <a:t>: Entrepreneurs typically start with an idea or observation. This could be inspired by a personal experience, a market analysis, or an emerging trend.</a:t>
            </a:r>
          </a:p>
          <a:p>
            <a:pPr>
              <a:buFont typeface="+mj-lt"/>
              <a:buAutoNum type="arabicPeriod"/>
            </a:pPr>
            <a:r>
              <a:rPr lang="en-US" b="1" dirty="0"/>
              <a:t>Information Gathering</a:t>
            </a:r>
            <a:r>
              <a:rPr lang="en-US" dirty="0"/>
              <a:t>: Successful entrepreneurs gather as much information as possible about the potential opportunity, including market research, customer feedback, and competitor analysis.</a:t>
            </a:r>
          </a:p>
          <a:p>
            <a:pPr>
              <a:buFont typeface="+mj-lt"/>
              <a:buAutoNum type="arabicPeriod"/>
            </a:pPr>
            <a:r>
              <a:rPr lang="en-US" b="1" dirty="0"/>
              <a:t>Evaluating the Opportunity</a:t>
            </a:r>
            <a:r>
              <a:rPr lang="en-US" dirty="0"/>
              <a:t>: Not every idea will be a viable opportunity. Entrepreneurs need to evaluate whether the opportunity is feasible, profitable, and scalable. This is where tools like SWOT (Strengths, Weaknesses, Opportunities, Threats) analysis, feasibility studies, and business model assessments come into play.</a:t>
            </a:r>
          </a:p>
          <a:p>
            <a:pPr>
              <a:buFont typeface="+mj-lt"/>
              <a:buAutoNum type="arabicPeriod"/>
            </a:pPr>
            <a:r>
              <a:rPr lang="en-US" b="1" dirty="0"/>
              <a:t>Resource Mobilization</a:t>
            </a:r>
            <a:r>
              <a:rPr lang="en-US" dirty="0"/>
              <a:t>: Once an opportunity is identified and validated, entrepreneurs begin to assemble the resources necessary to launch the business, such as capital, talent, and partnerships.</a:t>
            </a:r>
          </a:p>
          <a:p>
            <a:pPr>
              <a:buFont typeface="+mj-lt"/>
              <a:buAutoNum type="arabicPeriod"/>
            </a:pPr>
            <a:r>
              <a:rPr lang="en-US" b="1" dirty="0"/>
              <a:t>Execution</a:t>
            </a:r>
            <a:r>
              <a:rPr lang="en-US" dirty="0"/>
              <a:t>: The final step is turning the opportunity into reality by developing the product or service, marketing it, and scaling it.</a:t>
            </a:r>
          </a:p>
          <a:p>
            <a:r>
              <a:rPr lang="en-US" b="1" dirty="0"/>
              <a:t>Challenges in Opportunity Recognition:</a:t>
            </a:r>
          </a:p>
          <a:p>
            <a:pPr>
              <a:buFont typeface="Arial" panose="020B0604020202020204" pitchFamily="34" charset="0"/>
              <a:buChar char="•"/>
            </a:pPr>
            <a:r>
              <a:rPr lang="en-US" b="1" dirty="0"/>
              <a:t>Overcoming Biases</a:t>
            </a:r>
            <a:r>
              <a:rPr lang="en-US" dirty="0"/>
              <a:t>: Entrepreneurs may have cognitive biases that affect how they recognize opportunities. Overconfidence, confirmation bias, or focusing too much on personal interests can limit their ability to spot viable opportunities.</a:t>
            </a:r>
          </a:p>
          <a:p>
            <a:pPr>
              <a:buFont typeface="Arial" panose="020B0604020202020204" pitchFamily="34" charset="0"/>
              <a:buChar char="•"/>
            </a:pPr>
            <a:r>
              <a:rPr lang="en-US" b="1" dirty="0"/>
              <a:t>Information Overload</a:t>
            </a:r>
            <a:r>
              <a:rPr lang="en-US" dirty="0"/>
              <a:t>: With the vast amount of information available, entrepreneurs might become overwhelmed and struggle to separate valuable insights from irrelevant data.</a:t>
            </a:r>
          </a:p>
          <a:p>
            <a:pPr>
              <a:buFont typeface="Arial" panose="020B0604020202020204" pitchFamily="34" charset="0"/>
              <a:buChar char="•"/>
            </a:pPr>
            <a:r>
              <a:rPr lang="en-US" b="1" dirty="0"/>
              <a:t>Risk Aversion</a:t>
            </a:r>
            <a:r>
              <a:rPr lang="en-US" dirty="0"/>
              <a:t>: Opportunity recognition often involves assessing and taking risks. Entrepreneurs may hesitate to act on an opportunity due to fear of failure or uncertainty.</a:t>
            </a:r>
          </a:p>
          <a:p>
            <a:r>
              <a:rPr lang="en-US" b="1" dirty="0"/>
              <a:t>Conclusion:</a:t>
            </a:r>
          </a:p>
          <a:p>
            <a:r>
              <a:rPr lang="en-US" dirty="0"/>
              <a:t>Entrepreneurial opportunity recognition is both an art and a science. It requires a combination of awareness, creativity, market knowledge, and the ability to evaluate the feasibility of an idea. While some people may have a natural knack for identifying opportunities, others can develop this skill through practice, exposure to new ideas, and learning from both successes and failures.</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8</a:t>
            </a:fld>
            <a:endParaRPr lang="en-GB"/>
          </a:p>
        </p:txBody>
      </p:sp>
    </p:spTree>
    <p:extLst>
      <p:ext uri="{BB962C8B-B14F-4D97-AF65-F5344CB8AC3E}">
        <p14:creationId xmlns:p14="http://schemas.microsoft.com/office/powerpoint/2010/main" val="883563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entrepreneurial life cycle is the progression through four key stages that every business goes through as it develops. Each stage has its own set of challenges, and understanding these challenges is crucial for entrepreneurs who want to navigate the journey of building and growing a successful business. The four stages are: </a:t>
            </a:r>
            <a:r>
              <a:rPr lang="en-US" b="1" dirty="0"/>
              <a:t>Start-up, Growth, Maturity, and Exit</a:t>
            </a:r>
            <a:r>
              <a:rPr lang="en-US" dirty="0"/>
              <a:t>. Let’s break down each stage and the key challenges associated with them.</a:t>
            </a:r>
          </a:p>
          <a:p>
            <a:r>
              <a:rPr lang="en-US" b="1" dirty="0"/>
              <a:t>1. Start-up Stage: Sources of Capital</a:t>
            </a:r>
          </a:p>
          <a:p>
            <a:r>
              <a:rPr lang="en-US" dirty="0"/>
              <a:t>At the </a:t>
            </a:r>
            <a:r>
              <a:rPr lang="en-US" b="1" dirty="0"/>
              <a:t>start-up stage</a:t>
            </a:r>
            <a:r>
              <a:rPr lang="en-US" dirty="0"/>
              <a:t>, the entrepreneur is in the initial phase of turning their idea into a functioning business. During this stage, one of the most significant challenges is securing </a:t>
            </a:r>
            <a:r>
              <a:rPr lang="en-US" b="1" dirty="0"/>
              <a:t>capital</a:t>
            </a:r>
            <a:r>
              <a:rPr lang="en-US" dirty="0"/>
              <a:t> to get the business off the ground.</a:t>
            </a:r>
          </a:p>
          <a:p>
            <a:r>
              <a:rPr lang="en-US" b="1" dirty="0"/>
              <a:t>Key challenges in the Start-up stage:</a:t>
            </a:r>
            <a:endParaRPr lang="en-US" dirty="0"/>
          </a:p>
          <a:p>
            <a:pPr>
              <a:buFont typeface="Arial" panose="020B0604020202020204" pitchFamily="34" charset="0"/>
              <a:buChar char="•"/>
            </a:pPr>
            <a:r>
              <a:rPr lang="en-US" b="1" dirty="0"/>
              <a:t>Finding Funding</a:t>
            </a:r>
            <a:r>
              <a:rPr lang="en-US" dirty="0"/>
              <a:t>: Starting a business requires significant capital, but many entrepreneurs don’t have the personal resources to fund the business on their own. This is where funding sources come into play. Entrepreneurs can seek:</a:t>
            </a:r>
          </a:p>
          <a:p>
            <a:pPr marL="742950" lvl="1" indent="-285750">
              <a:buFont typeface="Arial" panose="020B0604020202020204" pitchFamily="34" charset="0"/>
              <a:buChar char="•"/>
            </a:pPr>
            <a:r>
              <a:rPr lang="en-US" b="1" dirty="0"/>
              <a:t>Bootstrapping</a:t>
            </a:r>
            <a:r>
              <a:rPr lang="en-US" dirty="0"/>
              <a:t> (self-funding the business),</a:t>
            </a:r>
          </a:p>
          <a:p>
            <a:pPr marL="742950" lvl="1" indent="-285750">
              <a:buFont typeface="Arial" panose="020B0604020202020204" pitchFamily="34" charset="0"/>
              <a:buChar char="•"/>
            </a:pPr>
            <a:r>
              <a:rPr lang="en-US" b="1" dirty="0"/>
              <a:t>Friends and family</a:t>
            </a:r>
            <a:r>
              <a:rPr lang="en-US" dirty="0"/>
              <a:t> for initial support,</a:t>
            </a:r>
          </a:p>
          <a:p>
            <a:pPr marL="742950" lvl="1" indent="-285750">
              <a:buFont typeface="Arial" panose="020B0604020202020204" pitchFamily="34" charset="0"/>
              <a:buChar char="•"/>
            </a:pPr>
            <a:r>
              <a:rPr lang="en-US" b="1" dirty="0"/>
              <a:t>Angel investors</a:t>
            </a:r>
            <a:r>
              <a:rPr lang="en-US" dirty="0"/>
              <a:t> (wealthy individuals who invest in early-stage companies),</a:t>
            </a:r>
          </a:p>
          <a:p>
            <a:pPr marL="742950" lvl="1" indent="-285750">
              <a:buFont typeface="Arial" panose="020B0604020202020204" pitchFamily="34" charset="0"/>
              <a:buChar char="•"/>
            </a:pPr>
            <a:r>
              <a:rPr lang="en-US" b="1" dirty="0"/>
              <a:t>Venture capital</a:t>
            </a:r>
            <a:r>
              <a:rPr lang="en-US" dirty="0"/>
              <a:t> (for high-growth potential businesses),</a:t>
            </a:r>
          </a:p>
          <a:p>
            <a:pPr marL="742950" lvl="1" indent="-285750">
              <a:buFont typeface="Arial" panose="020B0604020202020204" pitchFamily="34" charset="0"/>
              <a:buChar char="•"/>
            </a:pPr>
            <a:r>
              <a:rPr lang="en-US" b="1" dirty="0"/>
              <a:t>Crowdfunding platforms</a:t>
            </a:r>
            <a:r>
              <a:rPr lang="en-US" dirty="0"/>
              <a:t> (like Kickstarter or Indiegogo),</a:t>
            </a:r>
          </a:p>
          <a:p>
            <a:pPr marL="742950" lvl="1" indent="-285750">
              <a:buFont typeface="Arial" panose="020B0604020202020204" pitchFamily="34" charset="0"/>
              <a:buChar char="•"/>
            </a:pPr>
            <a:r>
              <a:rPr lang="en-US" b="1" dirty="0"/>
              <a:t>Bank loans</a:t>
            </a:r>
            <a:r>
              <a:rPr lang="en-US" dirty="0"/>
              <a:t> (though these can be hard to get without collateral).</a:t>
            </a:r>
          </a:p>
          <a:p>
            <a:pPr>
              <a:buFont typeface="Arial" panose="020B0604020202020204" pitchFamily="34" charset="0"/>
              <a:buChar char="•"/>
            </a:pPr>
            <a:r>
              <a:rPr lang="en-US" b="1" dirty="0"/>
              <a:t>Managing Cash Flow</a:t>
            </a:r>
            <a:r>
              <a:rPr lang="en-US" dirty="0"/>
              <a:t>: Even with funding, managing cash flow is a major challenge. In the start-up stage, revenue is often inconsistent, and many expenses are upfront costs (e.g., equipment, licenses, staff recruitment). Entrepreneurs need to be strategic about their spending and make sure they have enough liquidity to keep the business operational.</a:t>
            </a:r>
          </a:p>
          <a:p>
            <a:pPr>
              <a:buFont typeface="Arial" panose="020B0604020202020204" pitchFamily="34" charset="0"/>
              <a:buChar char="•"/>
            </a:pPr>
            <a:r>
              <a:rPr lang="en-US" b="1" dirty="0"/>
              <a:t>Building a Customer Base</a:t>
            </a:r>
            <a:r>
              <a:rPr lang="en-US" dirty="0"/>
              <a:t>: Besides funding, businesses in the start-up stage need to focus on finding their first customers and proving the value of their product or service. Without a customer base, no amount of capital will help sustain the business.</a:t>
            </a:r>
          </a:p>
          <a:p>
            <a:r>
              <a:rPr lang="en-US" b="1" dirty="0"/>
              <a:t>2. Growth Stage: Transition to Management</a:t>
            </a:r>
          </a:p>
          <a:p>
            <a:r>
              <a:rPr lang="en-US" dirty="0"/>
              <a:t>Once the business has a product or service that works and a few customers, it enters the </a:t>
            </a:r>
            <a:r>
              <a:rPr lang="en-US" b="1" dirty="0"/>
              <a:t>growth stage</a:t>
            </a:r>
            <a:r>
              <a:rPr lang="en-US" dirty="0"/>
              <a:t>. At this point, the business begins to expand, and new challenges emerge. One of the key challenges is the </a:t>
            </a:r>
            <a:r>
              <a:rPr lang="en-US" b="1" dirty="0"/>
              <a:t>transition to management</a:t>
            </a:r>
            <a:r>
              <a:rPr lang="en-US" dirty="0"/>
              <a:t>.</a:t>
            </a:r>
          </a:p>
          <a:p>
            <a:r>
              <a:rPr lang="en-US" b="1" dirty="0"/>
              <a:t>Key challenges in the Growth stage:</a:t>
            </a:r>
            <a:endParaRPr lang="en-US" dirty="0"/>
          </a:p>
          <a:p>
            <a:pPr>
              <a:buFont typeface="Arial" panose="020B0604020202020204" pitchFamily="34" charset="0"/>
              <a:buChar char="•"/>
            </a:pPr>
            <a:r>
              <a:rPr lang="en-US" b="1" dirty="0"/>
              <a:t>Scaling the Business</a:t>
            </a:r>
            <a:r>
              <a:rPr lang="en-US" dirty="0"/>
              <a:t>: At this stage, the business needs to grow rapidly, which means increasing production capacity, hiring new employees, and potentially expanding into new markets. Scaling requires both financial resources and operational efficiency, which can be difficult to manage without the right infrastructure.</a:t>
            </a:r>
          </a:p>
          <a:p>
            <a:pPr>
              <a:buFont typeface="Arial" panose="020B0604020202020204" pitchFamily="34" charset="0"/>
              <a:buChar char="•"/>
            </a:pPr>
            <a:r>
              <a:rPr lang="en-US" b="1" dirty="0"/>
              <a:t>Managing the Team</a:t>
            </a:r>
            <a:r>
              <a:rPr lang="en-US" dirty="0"/>
              <a:t>: As the business grows, the entrepreneur may find it difficult to manage every aspect of the business. This is when the entrepreneur must start thinking about </a:t>
            </a:r>
            <a:r>
              <a:rPr lang="en-US" b="1" dirty="0"/>
              <a:t>delegating responsibilities</a:t>
            </a:r>
            <a:r>
              <a:rPr lang="en-US" dirty="0"/>
              <a:t> to a management team. The challenge here is ensuring that the business culture and vision remain intact while scaling up.</a:t>
            </a:r>
          </a:p>
          <a:p>
            <a:pPr>
              <a:buFont typeface="Arial" panose="020B0604020202020204" pitchFamily="34" charset="0"/>
              <a:buChar char="•"/>
            </a:pPr>
            <a:r>
              <a:rPr lang="en-US" b="1" dirty="0"/>
              <a:t>Operational Efficiency</a:t>
            </a:r>
            <a:r>
              <a:rPr lang="en-US" dirty="0"/>
              <a:t>: Growth means increasing demand, and this often leads to operational bottlenecks. Entrepreneurs must streamline processes, improve supply chains, and enhance customer service to meet the growing demand.</a:t>
            </a:r>
          </a:p>
          <a:p>
            <a:pPr>
              <a:buFont typeface="Arial" panose="020B0604020202020204" pitchFamily="34" charset="0"/>
              <a:buChar char="•"/>
            </a:pPr>
            <a:r>
              <a:rPr lang="en-US" b="1" dirty="0"/>
              <a:t>Leadership Development</a:t>
            </a:r>
            <a:r>
              <a:rPr lang="en-US" dirty="0"/>
              <a:t>: The entrepreneur must shift from being a hands-on operator to a </a:t>
            </a:r>
            <a:r>
              <a:rPr lang="en-US" b="1" dirty="0"/>
              <a:t>leader</a:t>
            </a:r>
            <a:r>
              <a:rPr lang="en-US" dirty="0"/>
              <a:t> and strategic planner. This transition can be difficult for some founders who are used to being in every detail of the business. Leadership skills become crucial to guide the business through this phase.</a:t>
            </a:r>
          </a:p>
          <a:p>
            <a:r>
              <a:rPr lang="en-US" b="1" dirty="0"/>
              <a:t>3. Maturity Stage: Retaining Commitment and Generating New Growth</a:t>
            </a:r>
          </a:p>
          <a:p>
            <a:r>
              <a:rPr lang="en-US" dirty="0"/>
              <a:t>In the </a:t>
            </a:r>
            <a:r>
              <a:rPr lang="en-US" b="1" dirty="0"/>
              <a:t>maturity stage</a:t>
            </a:r>
            <a:r>
              <a:rPr lang="en-US" dirty="0"/>
              <a:t>, the business has successfully established itself in the market and is generating stable revenue. However, this stage presents the challenge of </a:t>
            </a:r>
            <a:r>
              <a:rPr lang="en-US" b="1" dirty="0"/>
              <a:t>retaining commitment</a:t>
            </a:r>
            <a:r>
              <a:rPr lang="en-US" dirty="0"/>
              <a:t> from employees, customers, and stakeholders, while continuing to innovate and generate </a:t>
            </a:r>
            <a:r>
              <a:rPr lang="en-US" b="1" dirty="0"/>
              <a:t>new growth</a:t>
            </a:r>
            <a:r>
              <a:rPr lang="en-US" dirty="0"/>
              <a:t>.</a:t>
            </a:r>
          </a:p>
          <a:p>
            <a:r>
              <a:rPr lang="en-US" b="1" dirty="0"/>
              <a:t>Key challenges in the Maturity stage:</a:t>
            </a:r>
            <a:endParaRPr lang="en-US" dirty="0"/>
          </a:p>
          <a:p>
            <a:pPr>
              <a:buFont typeface="Arial" panose="020B0604020202020204" pitchFamily="34" charset="0"/>
              <a:buChar char="•"/>
            </a:pPr>
            <a:r>
              <a:rPr lang="en-US" b="1" dirty="0"/>
              <a:t>Staying Relevant</a:t>
            </a:r>
            <a:r>
              <a:rPr lang="en-US" dirty="0"/>
              <a:t>: As the business matures, it faces the challenge of maintaining its competitive edge. Consumer tastes may change, or new competitors may emerge. Companies at this stage need to continuously innovate and find new ways to differentiate themselves. Without innovation, businesses risk becoming complacent and losing market share.</a:t>
            </a:r>
          </a:p>
          <a:p>
            <a:pPr>
              <a:buFont typeface="Arial" panose="020B0604020202020204" pitchFamily="34" charset="0"/>
              <a:buChar char="•"/>
            </a:pPr>
            <a:r>
              <a:rPr lang="en-US" b="1" dirty="0"/>
              <a:t>Employee Retention</a:t>
            </a:r>
            <a:r>
              <a:rPr lang="en-US" dirty="0"/>
              <a:t>: Employees may have been with the company for several years, and keeping them engaged and motivated can be difficult. Business owners must work on building a positive company culture, offering career development opportunities, and aligning their team’s values with the company’s mission.</a:t>
            </a:r>
          </a:p>
          <a:p>
            <a:pPr>
              <a:buFont typeface="Arial" panose="020B0604020202020204" pitchFamily="34" charset="0"/>
              <a:buChar char="•"/>
            </a:pPr>
            <a:r>
              <a:rPr lang="en-US" b="1" dirty="0"/>
              <a:t>Generating New Growth</a:t>
            </a:r>
            <a:r>
              <a:rPr lang="en-US" dirty="0"/>
              <a:t>: While the business might be profitable, growth can slow down in the maturity stage. Entrepreneurs often need to look for new revenue streams or expansion opportunities, such as entering new geographic markets, diversifying products, or exploring acquisitions.</a:t>
            </a:r>
          </a:p>
          <a:p>
            <a:pPr>
              <a:buFont typeface="Arial" panose="020B0604020202020204" pitchFamily="34" charset="0"/>
              <a:buChar char="•"/>
            </a:pPr>
            <a:r>
              <a:rPr lang="en-US" b="1" dirty="0"/>
              <a:t>Managing Complexity</a:t>
            </a:r>
            <a:r>
              <a:rPr lang="en-US" dirty="0"/>
              <a:t>: At this stage, the company might have complex operations with multiple departments, systems, and processes. Managing this complexity while maintaining efficiency is a challenge for business owners and their management teams.</a:t>
            </a:r>
          </a:p>
          <a:p>
            <a:r>
              <a:rPr lang="en-US" b="1" dirty="0"/>
              <a:t>4. Exit Stage: Alternative Ways of Releasing Capital</a:t>
            </a:r>
          </a:p>
          <a:p>
            <a:r>
              <a:rPr lang="en-US" dirty="0"/>
              <a:t>The </a:t>
            </a:r>
            <a:r>
              <a:rPr lang="en-US" b="1" dirty="0"/>
              <a:t>exit stage</a:t>
            </a:r>
            <a:r>
              <a:rPr lang="en-US" dirty="0"/>
              <a:t> refers to when the entrepreneur decides to leave the business or transfer ownership. There are various ways an entrepreneur can exit, but the main challenge is determining the best approach and ensuring a smooth transition.</a:t>
            </a:r>
          </a:p>
          <a:p>
            <a:r>
              <a:rPr lang="en-US" b="1" dirty="0"/>
              <a:t>Key challenges in the Exit stage:</a:t>
            </a:r>
            <a:endParaRPr lang="en-US" dirty="0"/>
          </a:p>
          <a:p>
            <a:pPr>
              <a:buFont typeface="Arial" panose="020B0604020202020204" pitchFamily="34" charset="0"/>
              <a:buChar char="•"/>
            </a:pPr>
            <a:r>
              <a:rPr lang="en-US" b="1" dirty="0"/>
              <a:t>Valuation and Selling the Business</a:t>
            </a:r>
            <a:r>
              <a:rPr lang="en-US" dirty="0"/>
              <a:t>: Entrepreneurs often want to sell their business but must ensure they receive a fair value. This involves preparing the company for sale, improving its financials, and possibly bringing in outside consultants to determine its worth. The process can be long and complicated.</a:t>
            </a:r>
          </a:p>
          <a:p>
            <a:pPr>
              <a:buFont typeface="Arial" panose="020B0604020202020204" pitchFamily="34" charset="0"/>
              <a:buChar char="•"/>
            </a:pPr>
            <a:r>
              <a:rPr lang="en-US" b="1" dirty="0"/>
              <a:t>Alternative Exit Strategies</a:t>
            </a:r>
            <a:r>
              <a:rPr lang="en-US" dirty="0"/>
              <a:t>: There are different ways entrepreneurs can exit:</a:t>
            </a:r>
          </a:p>
          <a:p>
            <a:pPr marL="742950" lvl="1" indent="-285750">
              <a:buFont typeface="Arial" panose="020B0604020202020204" pitchFamily="34" charset="0"/>
              <a:buChar char="•"/>
            </a:pPr>
            <a:r>
              <a:rPr lang="en-US" b="1" dirty="0"/>
              <a:t>Selling to a competitor</a:t>
            </a:r>
            <a:r>
              <a:rPr lang="en-US" dirty="0"/>
              <a:t> or a larger company in the industry.</a:t>
            </a:r>
          </a:p>
          <a:p>
            <a:pPr marL="742950" lvl="1" indent="-285750">
              <a:buFont typeface="Arial" panose="020B0604020202020204" pitchFamily="34" charset="0"/>
              <a:buChar char="•"/>
            </a:pPr>
            <a:r>
              <a:rPr lang="en-US" b="1" dirty="0"/>
              <a:t>Merger or acquisition</a:t>
            </a:r>
            <a:r>
              <a:rPr lang="en-US" dirty="0"/>
              <a:t> where the company combines with another.</a:t>
            </a:r>
          </a:p>
          <a:p>
            <a:pPr marL="742950" lvl="1" indent="-285750">
              <a:buFont typeface="Arial" panose="020B0604020202020204" pitchFamily="34" charset="0"/>
              <a:buChar char="•"/>
            </a:pPr>
            <a:r>
              <a:rPr lang="en-US" b="1" dirty="0"/>
              <a:t>Passing the business on to a family member</a:t>
            </a:r>
            <a:r>
              <a:rPr lang="en-US" dirty="0"/>
              <a:t> (though this requires succession planning).</a:t>
            </a:r>
          </a:p>
          <a:p>
            <a:pPr marL="742950" lvl="1" indent="-285750">
              <a:buFont typeface="Arial" panose="020B0604020202020204" pitchFamily="34" charset="0"/>
              <a:buChar char="•"/>
            </a:pPr>
            <a:r>
              <a:rPr lang="en-US" b="1" dirty="0"/>
              <a:t>Going public</a:t>
            </a:r>
            <a:r>
              <a:rPr lang="en-US" dirty="0"/>
              <a:t> via an </a:t>
            </a:r>
            <a:r>
              <a:rPr lang="en-US" b="1" dirty="0"/>
              <a:t>Initial Public Offering (IPO)</a:t>
            </a:r>
            <a:r>
              <a:rPr lang="en-US" dirty="0"/>
              <a:t> to sell shares of the business on the stock market.</a:t>
            </a:r>
          </a:p>
          <a:p>
            <a:pPr marL="742950" lvl="1" indent="-285750">
              <a:buFont typeface="Arial" panose="020B0604020202020204" pitchFamily="34" charset="0"/>
              <a:buChar char="•"/>
            </a:pPr>
            <a:r>
              <a:rPr lang="en-US" b="1" dirty="0"/>
              <a:t>Liquidation</a:t>
            </a:r>
            <a:r>
              <a:rPr lang="en-US" dirty="0"/>
              <a:t> of assets, if the business is no longer viable.</a:t>
            </a:r>
          </a:p>
          <a:p>
            <a:pPr>
              <a:buFont typeface="Arial" panose="020B0604020202020204" pitchFamily="34" charset="0"/>
              <a:buChar char="•"/>
            </a:pPr>
            <a:r>
              <a:rPr lang="en-US" b="1" dirty="0"/>
              <a:t>Emotional and Psychological Challenges</a:t>
            </a:r>
            <a:r>
              <a:rPr lang="en-US" dirty="0"/>
              <a:t>: Entrepreneurs often face an emotional challenge when letting go of their business. They may feel a strong attachment to the company they built. The exit can also bring about a sense of identity loss, which is something many entrepreneurs struggle with.</a:t>
            </a:r>
          </a:p>
          <a:p>
            <a:pPr>
              <a:buFont typeface="Arial" panose="020B0604020202020204" pitchFamily="34" charset="0"/>
              <a:buChar char="•"/>
            </a:pPr>
            <a:r>
              <a:rPr lang="en-US" b="1" dirty="0"/>
              <a:t>Tax Implications</a:t>
            </a:r>
            <a:r>
              <a:rPr lang="en-US" dirty="0"/>
              <a:t>: Depending on the exit strategy chosen, there may be significant tax consequences. Entrepreneurs need to work with legal and financial advisors to minimize the tax burden and ensure they maximize the financial return from the sale or transition of the business.</a:t>
            </a:r>
          </a:p>
          <a:p>
            <a:r>
              <a:rPr lang="en-US" b="1" dirty="0"/>
              <a:t>Conclusion</a:t>
            </a:r>
          </a:p>
          <a:p>
            <a:r>
              <a:rPr lang="en-US" dirty="0"/>
              <a:t>The entrepreneurial life cycle is a dynamic and challenging journey that spans </a:t>
            </a:r>
            <a:r>
              <a:rPr lang="en-US" b="1" dirty="0"/>
              <a:t>Start-up</a:t>
            </a:r>
            <a:r>
              <a:rPr lang="en-US" dirty="0"/>
              <a:t>, </a:t>
            </a:r>
            <a:r>
              <a:rPr lang="en-US" b="1" dirty="0"/>
              <a:t>Growth</a:t>
            </a:r>
            <a:r>
              <a:rPr lang="en-US" dirty="0"/>
              <a:t>, </a:t>
            </a:r>
            <a:r>
              <a:rPr lang="en-US" b="1" dirty="0"/>
              <a:t>Maturity</a:t>
            </a:r>
            <a:r>
              <a:rPr lang="en-US" dirty="0"/>
              <a:t>, and </a:t>
            </a:r>
            <a:r>
              <a:rPr lang="en-US" b="1" dirty="0"/>
              <a:t>Exit</a:t>
            </a:r>
            <a:r>
              <a:rPr lang="en-US" dirty="0"/>
              <a:t>. Each stage has its unique set of challenges, but by understanding and preparing for these challenges, entrepreneurs can increase their chances of long-term success.</a:t>
            </a:r>
          </a:p>
          <a:p>
            <a:r>
              <a:rPr lang="en-US" dirty="0"/>
              <a:t>By focusing on securing capital in the start-up phase, mastering management during growth, innovating during maturity, and planning a strategic exit, entrepreneurs can guide their businesses through each stage with confidence and vision.</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9</a:t>
            </a:fld>
            <a:endParaRPr lang="en-GB"/>
          </a:p>
        </p:txBody>
      </p:sp>
    </p:spTree>
    <p:extLst>
      <p:ext uri="{BB962C8B-B14F-4D97-AF65-F5344CB8AC3E}">
        <p14:creationId xmlns:p14="http://schemas.microsoft.com/office/powerpoint/2010/main" val="411141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Social entrepreneurship</a:t>
            </a:r>
            <a:r>
              <a:rPr lang="en-US" dirty="0"/>
              <a:t> is an emerging field that blends the principles of traditional entrepreneurship with a strong commitment to creating social value. Unlike traditional entrepreneurs, who primarily focus on generating profit, </a:t>
            </a:r>
            <a:r>
              <a:rPr lang="en-US" b="1" dirty="0"/>
              <a:t>social entrepreneurs</a:t>
            </a:r>
            <a:r>
              <a:rPr lang="en-US" dirty="0"/>
              <a:t> aim to tackle social issues and create positive change in society. They leverage innovation and business principles to address problems like poverty, education, healthcare, environmental sustainability, and inequality. Although they generate revenues, these are typically reinvested into their mission rather than distributed as profits.</a:t>
            </a:r>
          </a:p>
          <a:p>
            <a:r>
              <a:rPr lang="en-US" dirty="0"/>
              <a:t>Let’s dive deeper into this concept, focusing on the goals, strategies, and unique challenges that social entrepreneurs face.</a:t>
            </a:r>
          </a:p>
          <a:p>
            <a:r>
              <a:rPr lang="en-US" b="1" dirty="0"/>
              <a:t>1. Key Goals of Social Entrepreneurs:</a:t>
            </a:r>
          </a:p>
          <a:p>
            <a:r>
              <a:rPr lang="en-US" dirty="0"/>
              <a:t>Social entrepreneurs prioritize </a:t>
            </a:r>
            <a:r>
              <a:rPr lang="en-US" b="1" dirty="0"/>
              <a:t>social value</a:t>
            </a:r>
            <a:r>
              <a:rPr lang="en-US" dirty="0"/>
              <a:t> over financial profit. Their mission revolves around addressing significant societal problems while ensuring that their ventures are financially sustainable. The primary goals include:</a:t>
            </a:r>
          </a:p>
          <a:p>
            <a:pPr>
              <a:buFont typeface="Arial" panose="020B0604020202020204" pitchFamily="34" charset="0"/>
              <a:buChar char="•"/>
            </a:pPr>
            <a:r>
              <a:rPr lang="en-US" b="1" dirty="0"/>
              <a:t>Creating Social Impact</a:t>
            </a:r>
            <a:r>
              <a:rPr lang="en-US" dirty="0"/>
              <a:t>: Social entrepreneurs focus on generating tangible, positive outcomes for marginalized or underserved communities. Their impact is often measured in terms of lives improved, problems alleviated, or systems transformed, rather than the amount of revenue or market share they capture.</a:t>
            </a:r>
          </a:p>
          <a:p>
            <a:pPr>
              <a:buFont typeface="Arial" panose="020B0604020202020204" pitchFamily="34" charset="0"/>
              <a:buChar char="•"/>
            </a:pPr>
            <a:r>
              <a:rPr lang="en-US" b="1" dirty="0"/>
              <a:t>Empowering Communities</a:t>
            </a:r>
            <a:r>
              <a:rPr lang="en-US" dirty="0"/>
              <a:t>: A core value of social entrepreneurship is empowering communities to solve their own problems. This could involve providing tools, education, or resources that allow local populations to create lasting change.</a:t>
            </a:r>
          </a:p>
          <a:p>
            <a:pPr>
              <a:buFont typeface="Arial" panose="020B0604020202020204" pitchFamily="34" charset="0"/>
              <a:buChar char="•"/>
            </a:pPr>
            <a:r>
              <a:rPr lang="en-US" b="1" dirty="0"/>
              <a:t>Sustainability and Scalability</a:t>
            </a:r>
            <a:r>
              <a:rPr lang="en-US" dirty="0"/>
              <a:t>: While they focus on social value, social entrepreneurs also aim to develop a model that is self-sustaining. This might involve generating revenue through services or products, but the profits are usually reinvested into the social mission or used to expand the impact of the initiative.</a:t>
            </a:r>
          </a:p>
          <a:p>
            <a:r>
              <a:rPr lang="en-US" b="1" dirty="0"/>
              <a:t>2. Strategic Differences of Social Entrepreneurs:</a:t>
            </a:r>
          </a:p>
          <a:p>
            <a:r>
              <a:rPr lang="en-US" dirty="0"/>
              <a:t>The strategy of social entrepreneurship differs significantly from traditional business strategies because of the focus on </a:t>
            </a:r>
            <a:r>
              <a:rPr lang="en-US" b="1" dirty="0"/>
              <a:t>social goals</a:t>
            </a:r>
            <a:r>
              <a:rPr lang="en-US" dirty="0"/>
              <a:t> rather than purely financial ones.</a:t>
            </a:r>
          </a:p>
          <a:p>
            <a:pPr>
              <a:buFont typeface="Arial" panose="020B0604020202020204" pitchFamily="34" charset="0"/>
              <a:buChar char="•"/>
            </a:pPr>
            <a:r>
              <a:rPr lang="en-US" b="1" dirty="0"/>
              <a:t>Social Mission Over Profit Maximization</a:t>
            </a:r>
            <a:r>
              <a:rPr lang="en-US" dirty="0"/>
              <a:t>: Social entrepreneurs measure success by the social or environmental impact of their activities, rather than the amount of money they make. For example, a social enterprise might focus on providing affordable clean water to rural communities. While it may charge for the service, its goal is to improve public health rather than maximize financial returns.</a:t>
            </a:r>
          </a:p>
          <a:p>
            <a:pPr>
              <a:buFont typeface="Arial" panose="020B0604020202020204" pitchFamily="34" charset="0"/>
              <a:buChar char="•"/>
            </a:pPr>
            <a:r>
              <a:rPr lang="en-US" b="1" dirty="0"/>
              <a:t>Blended Value Proposition</a:t>
            </a:r>
            <a:r>
              <a:rPr lang="en-US" dirty="0"/>
              <a:t>: Social enterprises often use a </a:t>
            </a:r>
            <a:r>
              <a:rPr lang="en-US" b="1" dirty="0"/>
              <a:t>blended value proposition</a:t>
            </a:r>
            <a:r>
              <a:rPr lang="en-US" dirty="0"/>
              <a:t>, where they combine elements of social impact with revenue generation. This approach allows them to remain financially sustainable while pursuing social goals. For instance, a social enterprise that trains young people in skills for the tech industry might charge a fee for the training, but the ultimate aim is to provide employment and reduce poverty.</a:t>
            </a:r>
          </a:p>
          <a:p>
            <a:pPr>
              <a:buFont typeface="Arial" panose="020B0604020202020204" pitchFamily="34" charset="0"/>
              <a:buChar char="•"/>
            </a:pPr>
            <a:r>
              <a:rPr lang="en-US" b="1" dirty="0"/>
              <a:t>Innovative Funding Sources</a:t>
            </a:r>
            <a:r>
              <a:rPr lang="en-US" dirty="0"/>
              <a:t>: Since social entrepreneurs are not driven solely by profit, they often look for unconventional funding sources. These might include </a:t>
            </a:r>
            <a:r>
              <a:rPr lang="en-US" b="1" dirty="0"/>
              <a:t>social impact investors</a:t>
            </a:r>
            <a:r>
              <a:rPr lang="en-US" dirty="0"/>
              <a:t>, </a:t>
            </a:r>
            <a:r>
              <a:rPr lang="en-US" b="1" dirty="0"/>
              <a:t>grants</a:t>
            </a:r>
            <a:r>
              <a:rPr lang="en-US" dirty="0"/>
              <a:t>, </a:t>
            </a:r>
            <a:r>
              <a:rPr lang="en-US" b="1" dirty="0"/>
              <a:t>crowdfunding</a:t>
            </a:r>
            <a:r>
              <a:rPr lang="en-US" dirty="0"/>
              <a:t>, and </a:t>
            </a:r>
            <a:r>
              <a:rPr lang="en-US" b="1" dirty="0"/>
              <a:t>donations</a:t>
            </a:r>
            <a:r>
              <a:rPr lang="en-US" dirty="0"/>
              <a:t>. They may also partner with NGOs, government agencies, or large corporations that have a vested interest in supporting social causes.</a:t>
            </a:r>
          </a:p>
          <a:p>
            <a:pPr>
              <a:buFont typeface="Arial" panose="020B0604020202020204" pitchFamily="34" charset="0"/>
              <a:buChar char="•"/>
            </a:pPr>
            <a:r>
              <a:rPr lang="en-US" b="1" dirty="0"/>
              <a:t>Collaborative Approach</a:t>
            </a:r>
            <a:r>
              <a:rPr lang="en-US" dirty="0"/>
              <a:t>: Social entrepreneurs often collaborate with other organizations, community leaders, and stakeholders to address complex social issues. This is in contrast to the competitive nature of traditional business strategies. Collaborating with governments, non-profits, and even other businesses helps to scale their impact and create systemic change.</a:t>
            </a:r>
          </a:p>
          <a:p>
            <a:r>
              <a:rPr lang="en-US" b="1" dirty="0"/>
              <a:t>3. Challenges Faced by Social Entrepreneurs:</a:t>
            </a:r>
          </a:p>
          <a:p>
            <a:r>
              <a:rPr lang="en-US" dirty="0"/>
              <a:t>While social entrepreneurship offers a promising way to address critical social problems, it comes with a unique set of challenges.</a:t>
            </a:r>
          </a:p>
          <a:p>
            <a:pPr>
              <a:buFont typeface="Arial" panose="020B0604020202020204" pitchFamily="34" charset="0"/>
              <a:buChar char="•"/>
            </a:pPr>
            <a:r>
              <a:rPr lang="en-US" b="1" dirty="0"/>
              <a:t>Measuring Impact</a:t>
            </a:r>
            <a:r>
              <a:rPr lang="en-US" dirty="0"/>
              <a:t>: Unlike traditional businesses, where success can be easily measured through profits, social entrepreneurs face the difficulty of measuring </a:t>
            </a:r>
            <a:r>
              <a:rPr lang="en-US" b="1" dirty="0"/>
              <a:t>social impact</a:t>
            </a:r>
            <a:r>
              <a:rPr lang="en-US" dirty="0"/>
              <a:t>. Impact measurement is often qualitative, and finding metrics that reflect the true extent of their work can be challenging. Tools like the </a:t>
            </a:r>
            <a:r>
              <a:rPr lang="en-US" b="1" dirty="0"/>
              <a:t>Social Return on Investment (SROI)</a:t>
            </a:r>
            <a:r>
              <a:rPr lang="en-US" dirty="0"/>
              <a:t> are used, but assessing intangible benefits such as empowerment or social inclusion can be complex.</a:t>
            </a:r>
          </a:p>
          <a:p>
            <a:pPr>
              <a:buFont typeface="Arial" panose="020B0604020202020204" pitchFamily="34" charset="0"/>
              <a:buChar char="•"/>
            </a:pPr>
            <a:r>
              <a:rPr lang="en-US" b="1" dirty="0"/>
              <a:t>Financial Sustainability</a:t>
            </a:r>
            <a:r>
              <a:rPr lang="en-US" dirty="0"/>
              <a:t>: Balancing the social mission with financial sustainability is often a delicate act. Social enterprises need to generate enough income to cover their operating costs while ensuring that any profits are reinvested in their social goals. Some may struggle to secure consistent funding, especially when relying on donations or grants, which can fluctuate.</a:t>
            </a:r>
          </a:p>
          <a:p>
            <a:pPr>
              <a:buFont typeface="Arial" panose="020B0604020202020204" pitchFamily="34" charset="0"/>
              <a:buChar char="•"/>
            </a:pPr>
            <a:r>
              <a:rPr lang="en-US" b="1" dirty="0"/>
              <a:t>Scaling Impact</a:t>
            </a:r>
            <a:r>
              <a:rPr lang="en-US" dirty="0"/>
              <a:t>: While social enterprises may succeed on a small scale, </a:t>
            </a:r>
            <a:r>
              <a:rPr lang="en-US" b="1" dirty="0"/>
              <a:t>scaling</a:t>
            </a:r>
            <a:r>
              <a:rPr lang="en-US" dirty="0"/>
              <a:t> their impact is often difficult. Replicating the success of a social enterprise in different geographic regions, or at a larger scale, requires significant resources and the ability to adapt the business model to different cultural, economic, and social environments.</a:t>
            </a:r>
          </a:p>
          <a:p>
            <a:pPr>
              <a:buFont typeface="Arial" panose="020B0604020202020204" pitchFamily="34" charset="0"/>
              <a:buChar char="•"/>
            </a:pPr>
            <a:r>
              <a:rPr lang="en-US" b="1" dirty="0"/>
              <a:t>Attracting Investment</a:t>
            </a:r>
            <a:r>
              <a:rPr lang="en-US" dirty="0"/>
              <a:t>: Securing investment for social enterprises can be challenging. Investors may be hesitant to fund ventures that prioritize social impact over financial returns. This means that social entrepreneurs often have to be creative in finding funding and must demonstrate that their ventures are both impactful and financially viable.</a:t>
            </a:r>
          </a:p>
          <a:p>
            <a:pPr>
              <a:buFont typeface="Arial" panose="020B0604020202020204" pitchFamily="34" charset="0"/>
              <a:buChar char="•"/>
            </a:pPr>
            <a:r>
              <a:rPr lang="en-US" b="1" dirty="0"/>
              <a:t>Navigating Competing Interests</a:t>
            </a:r>
            <a:r>
              <a:rPr lang="en-US" dirty="0"/>
              <a:t>: Social entrepreneurs often work in sectors where there are competing interests between different stakeholders—such as communities, governments, NGOs, and for-profit businesses. Managing these interests and maintaining the integrity of the social mission can be a complex task.</a:t>
            </a:r>
          </a:p>
          <a:p>
            <a:r>
              <a:rPr lang="en-US" b="1" dirty="0"/>
              <a:t>Case Examples of Social Entrepreneurship:</a:t>
            </a:r>
          </a:p>
          <a:p>
            <a:pPr>
              <a:buFont typeface="+mj-lt"/>
              <a:buAutoNum type="arabicPeriod"/>
            </a:pPr>
            <a:r>
              <a:rPr lang="en-US" b="1" dirty="0"/>
              <a:t>Grameen Bank (Bangladesh)</a:t>
            </a:r>
            <a:r>
              <a:rPr lang="en-US" dirty="0"/>
              <a:t>: Founded by </a:t>
            </a:r>
            <a:r>
              <a:rPr lang="en-US" b="1" dirty="0"/>
              <a:t>Muhammad Yunus</a:t>
            </a:r>
            <a:r>
              <a:rPr lang="en-US" dirty="0"/>
              <a:t>, the Grameen Bank is one of the most well-known examples of social entrepreneurship. The bank provides microloans to the poor, particularly women, in rural areas of Bangladesh. The goal is not profit maximization but empowering individuals by giving them access to capital to improve their livelihoods.</a:t>
            </a:r>
          </a:p>
          <a:p>
            <a:pPr>
              <a:buFont typeface="+mj-lt"/>
              <a:buAutoNum type="arabicPeriod"/>
            </a:pPr>
            <a:r>
              <a:rPr lang="en-US" b="1" dirty="0"/>
              <a:t>TOMS Shoes (Global)</a:t>
            </a:r>
            <a:r>
              <a:rPr lang="en-US" dirty="0"/>
              <a:t>: TOMS is a social enterprise that operates on a "One for One" model, where for every pair of shoes sold, the company donates a pair to a child in need. While TOMS is a for-profit business, its main goal is to address the issue of poverty by providing shoes to children who would otherwise go without.</a:t>
            </a:r>
          </a:p>
          <a:p>
            <a:pPr>
              <a:buFont typeface="+mj-lt"/>
              <a:buAutoNum type="arabicPeriod"/>
            </a:pPr>
            <a:r>
              <a:rPr lang="en-US" b="1" dirty="0"/>
              <a:t>The Big Issue (UK)</a:t>
            </a:r>
            <a:r>
              <a:rPr lang="en-US" dirty="0"/>
              <a:t>: The Big Issue is a social enterprise that helps homeless individuals by giving them the opportunity to sell a magazine to earn money. The magazine vendors are trained and provided with the tools to help them support themselves and escape homelessness. The primary mission is social change, with the business model helping the enterprise remain financially sustainable.</a:t>
            </a:r>
          </a:p>
          <a:p>
            <a:r>
              <a:rPr lang="en-US" b="1" dirty="0"/>
              <a:t>Conclusion:</a:t>
            </a:r>
          </a:p>
          <a:p>
            <a:r>
              <a:rPr lang="en-US" dirty="0"/>
              <a:t>Social entrepreneurship represents a shift in how we view business, moving beyond the traditional profit-driven model to one that emphasizes </a:t>
            </a:r>
            <a:r>
              <a:rPr lang="en-US" b="1" dirty="0"/>
              <a:t>social impact</a:t>
            </a:r>
            <a:r>
              <a:rPr lang="en-US" dirty="0"/>
              <a:t> and </a:t>
            </a:r>
            <a:r>
              <a:rPr lang="en-US" b="1" dirty="0"/>
              <a:t>community welfare</a:t>
            </a:r>
            <a:r>
              <a:rPr lang="en-US" dirty="0"/>
              <a:t>. Social entrepreneurs are driven by a desire to solve pressing social issues, and their success is measured not in terms of financial profit, but by the positive change they bring to society.</a:t>
            </a:r>
          </a:p>
          <a:p>
            <a:r>
              <a:rPr lang="en-US" dirty="0"/>
              <a:t>Social entrepreneurs face unique challenges, such as securing funding, measuring impact, and scaling their initiatives, but they also have the potential to make significant contributions to society. Their strategies are rooted in innovation, sustainability, and collaboration, and they often challenge the status quo to create more inclusive and equitable systems.</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10</a:t>
            </a:fld>
            <a:endParaRPr lang="en-GB"/>
          </a:p>
        </p:txBody>
      </p:sp>
    </p:spTree>
    <p:extLst>
      <p:ext uri="{BB962C8B-B14F-4D97-AF65-F5344CB8AC3E}">
        <p14:creationId xmlns:p14="http://schemas.microsoft.com/office/powerpoint/2010/main" val="1141237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Entrepreneurship and innovation are two interconnected forces that drive the growth, adaptability, and sustainability of businesses in today’s rapidly changing global environment. Entrepreneurship is fundamental for businesses to </a:t>
            </a:r>
            <a:r>
              <a:rPr lang="en-US" b="1" dirty="0"/>
              <a:t>respond to the external environment</a:t>
            </a:r>
            <a:r>
              <a:rPr lang="en-US" dirty="0"/>
              <a:t>, align with </a:t>
            </a:r>
            <a:r>
              <a:rPr lang="en-US" b="1" dirty="0"/>
              <a:t>customer aspirations</a:t>
            </a:r>
            <a:r>
              <a:rPr lang="en-US" dirty="0"/>
              <a:t>, and differentiate themselves from competitors. Innovation, on the other hand, enables entrepreneurs to introduce novel products, services, or business models that create value, increase efficiency, and open up new opportunities.</a:t>
            </a:r>
          </a:p>
          <a:p>
            <a:r>
              <a:rPr lang="en-US" dirty="0"/>
              <a:t>This discussion will examine how entrepreneurship and innovation are linked, and why their synergy is crucial for the creation of </a:t>
            </a:r>
            <a:r>
              <a:rPr lang="en-US" b="1" dirty="0"/>
              <a:t>new value</a:t>
            </a:r>
            <a:r>
              <a:rPr lang="en-US" dirty="0"/>
              <a:t>, </a:t>
            </a:r>
            <a:r>
              <a:rPr lang="en-US" b="1" dirty="0"/>
              <a:t>job opportunities</a:t>
            </a:r>
            <a:r>
              <a:rPr lang="en-US" dirty="0"/>
              <a:t>, and </a:t>
            </a:r>
            <a:r>
              <a:rPr lang="en-US" b="1" dirty="0"/>
              <a:t>economic development</a:t>
            </a:r>
            <a:r>
              <a:rPr lang="en-US" dirty="0"/>
              <a:t> on a global scale. Additionally, we will explore how the entrepreneurial process drives innovation and how innovation, in turn, drives the success of entrepreneurial ventures.</a:t>
            </a:r>
          </a:p>
          <a:p>
            <a:r>
              <a:rPr lang="en-US" b="1" dirty="0"/>
              <a:t>1. Entrepreneurship as a Catalyst for Innovation</a:t>
            </a:r>
          </a:p>
          <a:p>
            <a:r>
              <a:rPr lang="en-US" dirty="0"/>
              <a:t>Entrepreneurship is often the driving force behind innovation. Entrepreneurs identify </a:t>
            </a:r>
            <a:r>
              <a:rPr lang="en-US" b="1" dirty="0"/>
              <a:t>market gaps</a:t>
            </a:r>
            <a:r>
              <a:rPr lang="en-US" dirty="0"/>
              <a:t> or </a:t>
            </a:r>
            <a:r>
              <a:rPr lang="en-US" b="1" dirty="0"/>
              <a:t>customer needs</a:t>
            </a:r>
            <a:r>
              <a:rPr lang="en-US" dirty="0"/>
              <a:t> and use innovation as a tool to address these challenges in unique ways. Without entrepreneurial vision and leadership, many innovations would not be recognized, nurtured, or scaled effectively.</a:t>
            </a:r>
          </a:p>
          <a:p>
            <a:r>
              <a:rPr lang="en-US" b="1" dirty="0"/>
              <a:t>Key Points</a:t>
            </a:r>
            <a:r>
              <a:rPr lang="en-US" dirty="0"/>
              <a:t>:</a:t>
            </a:r>
          </a:p>
          <a:p>
            <a:pPr>
              <a:buFont typeface="Arial" panose="020B0604020202020204" pitchFamily="34" charset="0"/>
              <a:buChar char="•"/>
            </a:pPr>
            <a:r>
              <a:rPr lang="en-US" b="1" dirty="0"/>
              <a:t>Identification of Problems and Opportunities</a:t>
            </a:r>
            <a:r>
              <a:rPr lang="en-US" dirty="0"/>
              <a:t>: The entrepreneurial journey begins with recognizing unmet needs in the market or emerging problems that require solutions. Entrepreneurs often leverage innovation to create </a:t>
            </a:r>
            <a:r>
              <a:rPr lang="en-US" b="1" dirty="0"/>
              <a:t>differentiated products</a:t>
            </a:r>
            <a:r>
              <a:rPr lang="en-US" dirty="0"/>
              <a:t> or services that meet these needs in a way that competitors have not addressed. For example, the </a:t>
            </a:r>
            <a:r>
              <a:rPr lang="en-US" b="1" dirty="0"/>
              <a:t>founders of Airbnb</a:t>
            </a:r>
            <a:r>
              <a:rPr lang="en-US" dirty="0"/>
              <a:t> saw an opportunity in the underutilization of residential properties and created a platform that revolutionized the travel and hospitality industries.</a:t>
            </a:r>
          </a:p>
          <a:p>
            <a:pPr>
              <a:buFont typeface="Arial" panose="020B0604020202020204" pitchFamily="34" charset="0"/>
              <a:buChar char="•"/>
            </a:pPr>
            <a:r>
              <a:rPr lang="en-US" b="1" dirty="0"/>
              <a:t>Innovation as a Competitive Advantage</a:t>
            </a:r>
            <a:r>
              <a:rPr lang="en-US" dirty="0"/>
              <a:t>: Entrepreneurs often focus on </a:t>
            </a:r>
            <a:r>
              <a:rPr lang="en-US" b="1" dirty="0"/>
              <a:t>innovation</a:t>
            </a:r>
            <a:r>
              <a:rPr lang="en-US" dirty="0"/>
              <a:t> as a way to distinguish their businesses in competitive markets. By introducing </a:t>
            </a:r>
            <a:r>
              <a:rPr lang="en-US" b="1" dirty="0"/>
              <a:t>new technologies</a:t>
            </a:r>
            <a:r>
              <a:rPr lang="en-US" dirty="0"/>
              <a:t>, </a:t>
            </a:r>
            <a:r>
              <a:rPr lang="en-US" b="1" dirty="0"/>
              <a:t>novel processes</a:t>
            </a:r>
            <a:r>
              <a:rPr lang="en-US" dirty="0"/>
              <a:t>, or unique business models, they can create </a:t>
            </a:r>
            <a:r>
              <a:rPr lang="en-US" b="1" dirty="0"/>
              <a:t>value</a:t>
            </a:r>
            <a:r>
              <a:rPr lang="en-US" dirty="0"/>
              <a:t> that resonates with consumers and makes them stand out from competitors. For example, </a:t>
            </a:r>
            <a:r>
              <a:rPr lang="en-US" b="1" dirty="0"/>
              <a:t>Tesla’s innovations</a:t>
            </a:r>
            <a:r>
              <a:rPr lang="en-US" dirty="0"/>
              <a:t> in electric vehicles not only address environmental concerns but have also differentiated the company from traditional car manufacturers, positioning it as a market leader in sustainable transportation.</a:t>
            </a:r>
          </a:p>
          <a:p>
            <a:pPr>
              <a:buFont typeface="Arial" panose="020B0604020202020204" pitchFamily="34" charset="0"/>
              <a:buChar char="•"/>
            </a:pPr>
            <a:r>
              <a:rPr lang="en-US" b="1" dirty="0"/>
              <a:t>Adaptation to Changing Environments</a:t>
            </a:r>
            <a:r>
              <a:rPr lang="en-US" dirty="0"/>
              <a:t>: Entrepreneurship requires constant adaptation to external environmental factors such as </a:t>
            </a:r>
            <a:r>
              <a:rPr lang="en-US" b="1" dirty="0"/>
              <a:t>market trends</a:t>
            </a:r>
            <a:r>
              <a:rPr lang="en-US" dirty="0"/>
              <a:t>, </a:t>
            </a:r>
            <a:r>
              <a:rPr lang="en-US" b="1" dirty="0"/>
              <a:t>regulatory changes</a:t>
            </a:r>
            <a:r>
              <a:rPr lang="en-US" dirty="0"/>
              <a:t>, and </a:t>
            </a:r>
            <a:r>
              <a:rPr lang="en-US" b="1" dirty="0"/>
              <a:t>technological advancements</a:t>
            </a:r>
            <a:r>
              <a:rPr lang="en-US" dirty="0"/>
              <a:t>. Innovation is central to this adaptability. For instance, during the COVID-19 pandemic, entrepreneurs used innovation to pivot their businesses, such as restaurants introducing contactless delivery or retail businesses launching online stores to meet the new customer demand for safety and convenience.</a:t>
            </a:r>
          </a:p>
          <a:p>
            <a:r>
              <a:rPr lang="en-US" dirty="0"/>
              <a:t>In essence, entrepreneurship creates the platform for innovation, encouraging the development of new products and business models that drive success and growth.</a:t>
            </a:r>
          </a:p>
          <a:p>
            <a:r>
              <a:rPr lang="en-US" b="1" dirty="0"/>
              <a:t>2. Innovation’s Role in Economic Development and Job Creation</a:t>
            </a:r>
          </a:p>
          <a:p>
            <a:r>
              <a:rPr lang="en-US" dirty="0"/>
              <a:t>Innovation is not only vital for business success; it also contributes significantly to </a:t>
            </a:r>
            <a:r>
              <a:rPr lang="en-US" b="1" dirty="0"/>
              <a:t>economic development</a:t>
            </a:r>
            <a:r>
              <a:rPr lang="en-US" dirty="0"/>
              <a:t>, </a:t>
            </a:r>
            <a:r>
              <a:rPr lang="en-US" b="1" dirty="0"/>
              <a:t>job creation</a:t>
            </a:r>
            <a:r>
              <a:rPr lang="en-US" dirty="0"/>
              <a:t>, and the evolution of new </a:t>
            </a:r>
            <a:r>
              <a:rPr lang="en-US" b="1" dirty="0"/>
              <a:t>forms of production and organization</a:t>
            </a:r>
            <a:r>
              <a:rPr lang="en-US" dirty="0"/>
              <a:t>. Entrepreneurs drive innovation to meet market demands, and as a result, contribute to the broader economy by generating wealth, creating jobs, and stimulating investment.</a:t>
            </a:r>
          </a:p>
          <a:p>
            <a:r>
              <a:rPr lang="en-US" b="1" dirty="0"/>
              <a:t>Key Points</a:t>
            </a:r>
            <a:r>
              <a:rPr lang="en-US" dirty="0"/>
              <a:t>:</a:t>
            </a:r>
          </a:p>
          <a:p>
            <a:pPr>
              <a:buFont typeface="Arial" panose="020B0604020202020204" pitchFamily="34" charset="0"/>
              <a:buChar char="•"/>
            </a:pPr>
            <a:r>
              <a:rPr lang="en-US" b="1" dirty="0"/>
              <a:t>Job Creation</a:t>
            </a:r>
            <a:r>
              <a:rPr lang="en-US" dirty="0"/>
              <a:t>: Entrepreneurs fuel the economy by creating new jobs. </a:t>
            </a:r>
            <a:r>
              <a:rPr lang="en-US" b="1" dirty="0"/>
              <a:t>Innovative businesses</a:t>
            </a:r>
            <a:r>
              <a:rPr lang="en-US" dirty="0"/>
              <a:t> expand and require new talent, from technical expertise to managerial roles. Startups and established businesses that innovate often need employees who can drive product development, marketing, sales, and operations. For instance, the rapid growth of </a:t>
            </a:r>
            <a:r>
              <a:rPr lang="en-US" b="1" dirty="0"/>
              <a:t>tech startups</a:t>
            </a:r>
            <a:r>
              <a:rPr lang="en-US" dirty="0"/>
              <a:t> has created thousands of jobs globally, especially in fields such as </a:t>
            </a:r>
            <a:r>
              <a:rPr lang="en-US" b="1" dirty="0"/>
              <a:t>software development</a:t>
            </a:r>
            <a:r>
              <a:rPr lang="en-US" dirty="0"/>
              <a:t>, </a:t>
            </a:r>
            <a:r>
              <a:rPr lang="en-US" b="1" dirty="0"/>
              <a:t>data analysis</a:t>
            </a:r>
            <a:r>
              <a:rPr lang="en-US" dirty="0"/>
              <a:t>, and </a:t>
            </a:r>
            <a:r>
              <a:rPr lang="en-US" b="1" dirty="0"/>
              <a:t>engineering</a:t>
            </a:r>
            <a:r>
              <a:rPr lang="en-US" dirty="0"/>
              <a:t>.</a:t>
            </a:r>
          </a:p>
          <a:p>
            <a:pPr>
              <a:buFont typeface="Arial" panose="020B0604020202020204" pitchFamily="34" charset="0"/>
              <a:buChar char="•"/>
            </a:pPr>
            <a:r>
              <a:rPr lang="en-US" b="1" dirty="0"/>
              <a:t>Wealth Creation and Economic Contribution</a:t>
            </a:r>
            <a:r>
              <a:rPr lang="en-US" dirty="0"/>
              <a:t>: Innovation leads to the creation of </a:t>
            </a:r>
            <a:r>
              <a:rPr lang="en-US" b="1" dirty="0"/>
              <a:t>wealth</a:t>
            </a:r>
            <a:r>
              <a:rPr lang="en-US" dirty="0"/>
              <a:t> by introducing new products and services that attract customers and generate profits. Furthermore, the businesses that thrive through innovation often expand and contribute to local, regional, and even global </a:t>
            </a:r>
            <a:r>
              <a:rPr lang="en-US" b="1" dirty="0"/>
              <a:t>tax revenues</a:t>
            </a:r>
            <a:r>
              <a:rPr lang="en-US" dirty="0"/>
              <a:t>. For example, </a:t>
            </a:r>
            <a:r>
              <a:rPr lang="en-US" b="1" dirty="0"/>
              <a:t>Apple’s innovation</a:t>
            </a:r>
            <a:r>
              <a:rPr lang="en-US" dirty="0"/>
              <a:t> in creating consumer electronics not only contributed to the company’s multibillion-dollar valuation but also resulted in substantial tax revenues for various regions worldwide.</a:t>
            </a:r>
          </a:p>
          <a:p>
            <a:pPr>
              <a:buFont typeface="Arial" panose="020B0604020202020204" pitchFamily="34" charset="0"/>
              <a:buChar char="•"/>
            </a:pPr>
            <a:r>
              <a:rPr lang="en-US" b="1" dirty="0"/>
              <a:t>New Forms of Production and Organization</a:t>
            </a:r>
            <a:r>
              <a:rPr lang="en-US" dirty="0"/>
              <a:t>: Entrepreneurship and innovation contribute to the </a:t>
            </a:r>
            <a:r>
              <a:rPr lang="en-US" b="1" dirty="0"/>
              <a:t>restructuring</a:t>
            </a:r>
            <a:r>
              <a:rPr lang="en-US" dirty="0"/>
              <a:t> of industries through the development of </a:t>
            </a:r>
            <a:r>
              <a:rPr lang="en-US" b="1" dirty="0"/>
              <a:t>new production methods</a:t>
            </a:r>
            <a:r>
              <a:rPr lang="en-US" dirty="0"/>
              <a:t>, </a:t>
            </a:r>
            <a:r>
              <a:rPr lang="en-US" b="1" dirty="0"/>
              <a:t>supply chains</a:t>
            </a:r>
            <a:r>
              <a:rPr lang="en-US" dirty="0"/>
              <a:t>, and organizational models. For instance, the rise of </a:t>
            </a:r>
            <a:r>
              <a:rPr lang="en-US" b="1" dirty="0"/>
              <a:t>remote working technology</a:t>
            </a:r>
            <a:r>
              <a:rPr lang="en-US" dirty="0"/>
              <a:t> during the pandemic led to the rapid adoption of tools like </a:t>
            </a:r>
            <a:r>
              <a:rPr lang="en-US" b="1" dirty="0"/>
              <a:t>Zoom</a:t>
            </a:r>
            <a:r>
              <a:rPr lang="en-US" dirty="0"/>
              <a:t>, </a:t>
            </a:r>
            <a:r>
              <a:rPr lang="en-US" b="1" dirty="0"/>
              <a:t>Slack</a:t>
            </a:r>
            <a:r>
              <a:rPr lang="en-US" dirty="0"/>
              <a:t>, and </a:t>
            </a:r>
            <a:r>
              <a:rPr lang="en-US" b="1" dirty="0"/>
              <a:t>Trello</a:t>
            </a:r>
            <a:r>
              <a:rPr lang="en-US" dirty="0"/>
              <a:t>, transforming the traditional office-centric business model and creating a new, more flexible form of working organization.</a:t>
            </a:r>
          </a:p>
          <a:p>
            <a:r>
              <a:rPr lang="en-US" dirty="0"/>
              <a:t>The combined forces of entrepreneurship and innovation ensure that economies can evolve and adapt to changing demands, create new industries, and provide employment opportunities that support long-term economic growth.</a:t>
            </a:r>
          </a:p>
          <a:p>
            <a:r>
              <a:rPr lang="en-US" b="1" dirty="0"/>
              <a:t>3. The Entrepreneurial Process: From Identifying Problems to Securing Resources</a:t>
            </a:r>
          </a:p>
          <a:p>
            <a:r>
              <a:rPr lang="en-US" dirty="0"/>
              <a:t>The entrepreneurial process is an essential framework that drives both </a:t>
            </a:r>
            <a:r>
              <a:rPr lang="en-US" b="1" dirty="0"/>
              <a:t>entrepreneurial action</a:t>
            </a:r>
            <a:r>
              <a:rPr lang="en-US" dirty="0"/>
              <a:t> and </a:t>
            </a:r>
            <a:r>
              <a:rPr lang="en-US" b="1" dirty="0"/>
              <a:t>innovation</a:t>
            </a:r>
            <a:r>
              <a:rPr lang="en-US" dirty="0"/>
              <a:t>. It involves several stages, including identifying a problem, assessing market potential, and organizing the necessary resources to launch a new venture. These stages require both </a:t>
            </a:r>
            <a:r>
              <a:rPr lang="en-US" b="1" dirty="0"/>
              <a:t>creativity</a:t>
            </a:r>
            <a:r>
              <a:rPr lang="en-US" dirty="0"/>
              <a:t> and </a:t>
            </a:r>
            <a:r>
              <a:rPr lang="en-US" b="1" dirty="0"/>
              <a:t>strategic thinking</a:t>
            </a:r>
            <a:r>
              <a:rPr lang="en-US" dirty="0"/>
              <a:t>, ensuring that innovative solutions are translated into viable businesses.</a:t>
            </a:r>
          </a:p>
          <a:p>
            <a:r>
              <a:rPr lang="en-US" b="1" dirty="0"/>
              <a:t>Key Points</a:t>
            </a:r>
            <a:r>
              <a:rPr lang="en-US" dirty="0"/>
              <a:t>:</a:t>
            </a:r>
          </a:p>
          <a:p>
            <a:pPr>
              <a:buFont typeface="Arial" panose="020B0604020202020204" pitchFamily="34" charset="0"/>
              <a:buChar char="•"/>
            </a:pPr>
            <a:r>
              <a:rPr lang="en-US" b="1" dirty="0"/>
              <a:t>Problem Identification</a:t>
            </a:r>
            <a:r>
              <a:rPr lang="en-US" dirty="0"/>
              <a:t>: Every successful entrepreneurial venture starts with the identification of a </a:t>
            </a:r>
            <a:r>
              <a:rPr lang="en-US" b="1" dirty="0"/>
              <a:t>problem</a:t>
            </a:r>
            <a:r>
              <a:rPr lang="en-US" dirty="0"/>
              <a:t> or an </a:t>
            </a:r>
            <a:r>
              <a:rPr lang="en-US" b="1" dirty="0"/>
              <a:t>unmet need</a:t>
            </a:r>
            <a:r>
              <a:rPr lang="en-US" dirty="0"/>
              <a:t> that can be addressed with an innovative solution. This could involve recognizing inefficiencies in existing products, addressing gaps in services, or finding new ways to solve long-standing issues. For example, </a:t>
            </a:r>
            <a:r>
              <a:rPr lang="en-US" b="1" dirty="0"/>
              <a:t>Spotify</a:t>
            </a:r>
            <a:r>
              <a:rPr lang="en-US" dirty="0"/>
              <a:t> identified the problem of illegal music downloading and created an innovative streaming platform that met the market demand for </a:t>
            </a:r>
            <a:r>
              <a:rPr lang="en-US" b="1" dirty="0"/>
              <a:t>convenient, affordable access to music</a:t>
            </a:r>
            <a:r>
              <a:rPr lang="en-US" dirty="0"/>
              <a:t>.</a:t>
            </a:r>
          </a:p>
          <a:p>
            <a:pPr>
              <a:buFont typeface="Arial" panose="020B0604020202020204" pitchFamily="34" charset="0"/>
              <a:buChar char="•"/>
            </a:pPr>
            <a:r>
              <a:rPr lang="en-US" b="1" dirty="0"/>
              <a:t>Market Potential Assessment</a:t>
            </a:r>
            <a:r>
              <a:rPr lang="en-US" dirty="0"/>
              <a:t>: Once a problem is identified, entrepreneurs assess the </a:t>
            </a:r>
            <a:r>
              <a:rPr lang="en-US" b="1" dirty="0"/>
              <a:t>market potential</a:t>
            </a:r>
            <a:r>
              <a:rPr lang="en-US" dirty="0"/>
              <a:t> by analyzing factors such as </a:t>
            </a:r>
            <a:r>
              <a:rPr lang="en-US" b="1" dirty="0"/>
              <a:t>customer demand</a:t>
            </a:r>
            <a:r>
              <a:rPr lang="en-US" dirty="0"/>
              <a:t>, </a:t>
            </a:r>
            <a:r>
              <a:rPr lang="en-US" b="1" dirty="0"/>
              <a:t>market size</a:t>
            </a:r>
            <a:r>
              <a:rPr lang="en-US" dirty="0"/>
              <a:t>, </a:t>
            </a:r>
            <a:r>
              <a:rPr lang="en-US" b="1" dirty="0"/>
              <a:t>competition</a:t>
            </a:r>
            <a:r>
              <a:rPr lang="en-US" dirty="0"/>
              <a:t>, and </a:t>
            </a:r>
            <a:r>
              <a:rPr lang="en-US" b="1" dirty="0"/>
              <a:t>feasibility</a:t>
            </a:r>
            <a:r>
              <a:rPr lang="en-US" dirty="0"/>
              <a:t>. This stage is crucial for ensuring that the innovation has the potential for sustainable growth and success. Entrepreneurs who succeed at this stage are able to introduce products or services that effectively meet market needs, creating value for customers and competitive advantage for their businesses.</a:t>
            </a:r>
          </a:p>
          <a:p>
            <a:pPr>
              <a:buFont typeface="Arial" panose="020B0604020202020204" pitchFamily="34" charset="0"/>
              <a:buChar char="•"/>
            </a:pPr>
            <a:r>
              <a:rPr lang="en-US" b="1" dirty="0"/>
              <a:t>Securing Resources</a:t>
            </a:r>
            <a:r>
              <a:rPr lang="en-US" dirty="0"/>
              <a:t>: The entrepreneurial process also involves organizing the </a:t>
            </a:r>
            <a:r>
              <a:rPr lang="en-US" b="1" dirty="0"/>
              <a:t>financial resources</a:t>
            </a:r>
            <a:r>
              <a:rPr lang="en-US" dirty="0"/>
              <a:t>, </a:t>
            </a:r>
            <a:r>
              <a:rPr lang="en-US" b="1" dirty="0"/>
              <a:t>human capital</a:t>
            </a:r>
            <a:r>
              <a:rPr lang="en-US" dirty="0"/>
              <a:t>, and </a:t>
            </a:r>
            <a:r>
              <a:rPr lang="en-US" b="1" dirty="0"/>
              <a:t>technological infrastructure</a:t>
            </a:r>
            <a:r>
              <a:rPr lang="en-US" dirty="0"/>
              <a:t> required to implement the business idea. This includes raising capital through </a:t>
            </a:r>
            <a:r>
              <a:rPr lang="en-US" b="1" dirty="0"/>
              <a:t>venture capital</a:t>
            </a:r>
            <a:r>
              <a:rPr lang="en-US" dirty="0"/>
              <a:t>, </a:t>
            </a:r>
            <a:r>
              <a:rPr lang="en-US" b="1" dirty="0"/>
              <a:t>angel investors</a:t>
            </a:r>
            <a:r>
              <a:rPr lang="en-US" dirty="0"/>
              <a:t>, or </a:t>
            </a:r>
            <a:r>
              <a:rPr lang="en-US" b="1" dirty="0"/>
              <a:t>crowdfunding</a:t>
            </a:r>
            <a:r>
              <a:rPr lang="en-US" dirty="0"/>
              <a:t>, and assembling a team that can bring the innovative vision to life. Resource allocation ensures that the venture has the necessary capabilities to scale and succeed in a competitive environment.</a:t>
            </a:r>
          </a:p>
          <a:p>
            <a:r>
              <a:rPr lang="en-US" dirty="0"/>
              <a:t>Ultimately, the entrepreneurial process ensures that </a:t>
            </a:r>
            <a:r>
              <a:rPr lang="en-US" b="1" dirty="0"/>
              <a:t>innovation</a:t>
            </a:r>
            <a:r>
              <a:rPr lang="en-US" dirty="0"/>
              <a:t> is not just an idea but a well-executed plan that translates into tangible outcomes—whether it’s a new product, business model, or organizational structure.</a:t>
            </a:r>
          </a:p>
          <a:p>
            <a:r>
              <a:rPr lang="en-US" b="1" dirty="0"/>
              <a:t>Conclusion: The Symbiosis of Entrepreneurship and Innovation</a:t>
            </a:r>
          </a:p>
          <a:p>
            <a:r>
              <a:rPr lang="en-US" dirty="0"/>
              <a:t>Entrepreneurship and innovation are inseparable components of a thriving business ecosystem. Entrepreneurship creates the platform for </a:t>
            </a:r>
            <a:r>
              <a:rPr lang="en-US" b="1" dirty="0"/>
              <a:t>identifying opportunities</a:t>
            </a:r>
            <a:r>
              <a:rPr lang="en-US" dirty="0"/>
              <a:t>, </a:t>
            </a:r>
            <a:r>
              <a:rPr lang="en-US" b="1" dirty="0"/>
              <a:t>solving problems</a:t>
            </a:r>
            <a:r>
              <a:rPr lang="en-US" dirty="0"/>
              <a:t>, and </a:t>
            </a:r>
            <a:r>
              <a:rPr lang="en-US" b="1" dirty="0"/>
              <a:t>organizing resources</a:t>
            </a:r>
            <a:r>
              <a:rPr lang="en-US" dirty="0"/>
              <a:t>, while innovation provides the </a:t>
            </a:r>
            <a:r>
              <a:rPr lang="en-US" b="1" dirty="0"/>
              <a:t>solutions</a:t>
            </a:r>
            <a:r>
              <a:rPr lang="en-US" dirty="0"/>
              <a:t> that differentiate businesses and meet customer needs. Together, they drive business growth, economic development, and job creation, contributing to the </a:t>
            </a:r>
            <a:r>
              <a:rPr lang="en-US" b="1" dirty="0"/>
              <a:t>global economy</a:t>
            </a:r>
            <a:r>
              <a:rPr lang="en-US" dirty="0"/>
              <a:t>.</a:t>
            </a:r>
          </a:p>
          <a:p>
            <a:pPr>
              <a:buFont typeface="Arial" panose="020B0604020202020204" pitchFamily="34" charset="0"/>
              <a:buChar char="•"/>
            </a:pPr>
            <a:r>
              <a:rPr lang="en-US" b="1" dirty="0"/>
              <a:t>Entrepreneurship as the Enabler</a:t>
            </a:r>
            <a:r>
              <a:rPr lang="en-US" dirty="0"/>
              <a:t>: Entrepreneurs are key to recognizing emerging problems and challenges, and they use innovation to respond to these needs. Their ability to innovate within their ventures allows businesses to stay relevant and ahead of competitors.</a:t>
            </a:r>
          </a:p>
          <a:p>
            <a:pPr>
              <a:buFont typeface="Arial" panose="020B0604020202020204" pitchFamily="34" charset="0"/>
              <a:buChar char="•"/>
            </a:pPr>
            <a:r>
              <a:rPr lang="en-US" b="1" dirty="0"/>
              <a:t>Innovation as the Driver</a:t>
            </a:r>
            <a:r>
              <a:rPr lang="en-US" dirty="0"/>
              <a:t>: Innovation enables businesses to deliver unique value propositions, create new markets, and develop new forms of production and organization. Without innovation, businesses risk stagnation in a competitive and fast-changing world.</a:t>
            </a:r>
          </a:p>
          <a:p>
            <a:r>
              <a:rPr lang="en-US" dirty="0"/>
              <a:t>As businesses strive to navigate a complex and unpredictable environment, the interplay between entrepreneurship and innovation becomes even more critical. Entrepreneurs who embrace innovation will be better positioned to lead in their industries, create meaningful change, and contribute to </a:t>
            </a:r>
            <a:r>
              <a:rPr lang="en-US" b="1" dirty="0"/>
              <a:t>economic growth</a:t>
            </a:r>
            <a:r>
              <a:rPr lang="en-US" dirty="0"/>
              <a:t> and </a:t>
            </a:r>
            <a:r>
              <a:rPr lang="en-US" b="1" dirty="0"/>
              <a:t>job creation</a:t>
            </a:r>
            <a:r>
              <a:rPr lang="en-US" dirty="0"/>
              <a:t> worldwide.</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13</a:t>
            </a:fld>
            <a:endParaRPr lang="en-GB"/>
          </a:p>
        </p:txBody>
      </p:sp>
    </p:spTree>
    <p:extLst>
      <p:ext uri="{BB962C8B-B14F-4D97-AF65-F5344CB8AC3E}">
        <p14:creationId xmlns:p14="http://schemas.microsoft.com/office/powerpoint/2010/main" val="224060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Innovation is a complex process that can arise from either technological advancements or market demands. The </a:t>
            </a:r>
            <a:r>
              <a:rPr lang="en-US" b="1" dirty="0"/>
              <a:t>technology push</a:t>
            </a:r>
            <a:r>
              <a:rPr lang="en-US" dirty="0"/>
              <a:t> and </a:t>
            </a:r>
            <a:r>
              <a:rPr lang="en-US" b="1" dirty="0"/>
              <a:t>market pull</a:t>
            </a:r>
            <a:r>
              <a:rPr lang="en-US" dirty="0"/>
              <a:t> models represent two different forces that drive innovation, each with its own set of opportunities and challenges. Understanding these models is crucial for businesses and entrepreneurs seeking to leverage innovation strategically. This discussion will delve into the </a:t>
            </a:r>
            <a:r>
              <a:rPr lang="en-US" b="1" dirty="0"/>
              <a:t>dilemmas</a:t>
            </a:r>
            <a:r>
              <a:rPr lang="en-US" dirty="0"/>
              <a:t> and trade-offs associated with </a:t>
            </a:r>
            <a:r>
              <a:rPr lang="en-US" b="1" dirty="0"/>
              <a:t>technology push</a:t>
            </a:r>
            <a:r>
              <a:rPr lang="en-US" dirty="0"/>
              <a:t> and </a:t>
            </a:r>
            <a:r>
              <a:rPr lang="en-US" b="1" dirty="0"/>
              <a:t>market pull</a:t>
            </a:r>
            <a:r>
              <a:rPr lang="en-US" dirty="0"/>
              <a:t>, with a particular focus on concepts such as </a:t>
            </a:r>
            <a:r>
              <a:rPr lang="en-US" b="1" dirty="0"/>
              <a:t>lead users</a:t>
            </a:r>
            <a:r>
              <a:rPr lang="en-US" dirty="0"/>
              <a:t> and </a:t>
            </a:r>
            <a:r>
              <a:rPr lang="en-US" b="1" dirty="0"/>
              <a:t>frugal innovation</a:t>
            </a:r>
            <a:r>
              <a:rPr lang="en-US" dirty="0"/>
              <a:t>, and how they shape the innovation process.</a:t>
            </a:r>
          </a:p>
          <a:p>
            <a:r>
              <a:rPr lang="en-US" b="1" dirty="0"/>
              <a:t>1. Technology Push: Innovation Driven by New Knowledge</a:t>
            </a:r>
          </a:p>
          <a:p>
            <a:r>
              <a:rPr lang="en-US" dirty="0"/>
              <a:t>The </a:t>
            </a:r>
            <a:r>
              <a:rPr lang="en-US" b="1" dirty="0"/>
              <a:t>technology push</a:t>
            </a:r>
            <a:r>
              <a:rPr lang="en-US" dirty="0"/>
              <a:t> model refers to the innovation process being driven by </a:t>
            </a:r>
            <a:r>
              <a:rPr lang="en-US" b="1" dirty="0"/>
              <a:t>new technologies</a:t>
            </a:r>
            <a:r>
              <a:rPr lang="en-US" dirty="0"/>
              <a:t>, </a:t>
            </a:r>
            <a:r>
              <a:rPr lang="en-US" b="1" dirty="0"/>
              <a:t>scientific discoveries</a:t>
            </a:r>
            <a:r>
              <a:rPr lang="en-US" dirty="0"/>
              <a:t>, or </a:t>
            </a:r>
            <a:r>
              <a:rPr lang="en-US" b="1" dirty="0"/>
              <a:t>advancements in research and development (R&amp;D)</a:t>
            </a:r>
            <a:r>
              <a:rPr lang="en-US" dirty="0"/>
              <a:t>. This model assumes that innovation is initiated from within the organization or industry through </a:t>
            </a:r>
            <a:r>
              <a:rPr lang="en-US" b="1" dirty="0"/>
              <a:t>technological advancements</a:t>
            </a:r>
            <a:r>
              <a:rPr lang="en-US" dirty="0"/>
              <a:t>, rather than being directly motivated by customer demand. The R&amp;D labs and scientific research teams are the primary drivers of innovation in this context.</a:t>
            </a:r>
          </a:p>
          <a:p>
            <a:r>
              <a:rPr lang="en-US" b="1" dirty="0"/>
              <a:t>Key Characteristics of Technology Push</a:t>
            </a:r>
            <a:r>
              <a:rPr lang="en-US" dirty="0"/>
              <a:t>:</a:t>
            </a:r>
          </a:p>
          <a:p>
            <a:pPr>
              <a:buFont typeface="Arial" panose="020B0604020202020204" pitchFamily="34" charset="0"/>
              <a:buChar char="•"/>
            </a:pPr>
            <a:r>
              <a:rPr lang="en-US" b="1" dirty="0"/>
              <a:t>Initiated by Technological Advancements</a:t>
            </a:r>
            <a:r>
              <a:rPr lang="en-US" dirty="0"/>
              <a:t>: In this model, new technologies or inventions are created by scientists, engineers, or technologists who are exploring new frontiers. These innovations may have no immediate market demand but can lead to entirely new industries or revolutionize existing markets.</a:t>
            </a:r>
          </a:p>
          <a:p>
            <a:pPr>
              <a:buFont typeface="Arial" panose="020B0604020202020204" pitchFamily="34" charset="0"/>
              <a:buChar char="•"/>
            </a:pPr>
            <a:r>
              <a:rPr lang="en-US" b="1" dirty="0"/>
              <a:t>Proactive Innovation</a:t>
            </a:r>
            <a:r>
              <a:rPr lang="en-US" dirty="0"/>
              <a:t>: Companies or research institutions push the technology into the market without necessarily waiting for customer demand. This often results in the creation of groundbreaking products that shape future markets (e.g., </a:t>
            </a:r>
            <a:r>
              <a:rPr lang="en-US" b="1" dirty="0"/>
              <a:t>smartphones</a:t>
            </a:r>
            <a:r>
              <a:rPr lang="en-US" dirty="0"/>
              <a:t>, </a:t>
            </a:r>
            <a:r>
              <a:rPr lang="en-US" b="1" dirty="0"/>
              <a:t>personal computers</a:t>
            </a:r>
            <a:r>
              <a:rPr lang="en-US" dirty="0"/>
              <a:t>, and </a:t>
            </a:r>
            <a:r>
              <a:rPr lang="en-US" b="1" dirty="0"/>
              <a:t>electric vehicles</a:t>
            </a:r>
            <a:r>
              <a:rPr lang="en-US" dirty="0"/>
              <a:t>). These innovations may initially struggle to find a market fit but can eventually disrupt industries and create new demand.</a:t>
            </a:r>
          </a:p>
          <a:p>
            <a:pPr>
              <a:buFont typeface="Arial" panose="020B0604020202020204" pitchFamily="34" charset="0"/>
              <a:buChar char="•"/>
            </a:pPr>
            <a:r>
              <a:rPr lang="en-US" b="1" dirty="0"/>
              <a:t>Challenges</a:t>
            </a:r>
            <a:r>
              <a:rPr lang="en-US" dirty="0"/>
              <a:t>: One of the key dilemmas of the technology push model is the </a:t>
            </a:r>
            <a:r>
              <a:rPr lang="en-US" b="1" dirty="0"/>
              <a:t>uncertainty of market acceptance</a:t>
            </a:r>
            <a:r>
              <a:rPr lang="en-US" dirty="0"/>
              <a:t>. Companies may invest heavily in </a:t>
            </a:r>
            <a:r>
              <a:rPr lang="en-US" b="1" dirty="0"/>
              <a:t>R&amp;D</a:t>
            </a:r>
            <a:r>
              <a:rPr lang="en-US" dirty="0"/>
              <a:t> and develop technologies that do not align with customer needs, resulting in high financial risks and potential failure. Additionally, there’s a challenge in communicating the </a:t>
            </a:r>
            <a:r>
              <a:rPr lang="en-US" b="1" dirty="0"/>
              <a:t>value proposition</a:t>
            </a:r>
            <a:r>
              <a:rPr lang="en-US" dirty="0"/>
              <a:t> of new technologies to consumers, especially if they are unfamiliar with the product or service.</a:t>
            </a:r>
          </a:p>
          <a:p>
            <a:r>
              <a:rPr lang="en-US" b="1" dirty="0"/>
              <a:t>Example</a:t>
            </a:r>
            <a:r>
              <a:rPr lang="en-US" dirty="0"/>
              <a:t>: The </a:t>
            </a:r>
            <a:r>
              <a:rPr lang="en-US" b="1" dirty="0"/>
              <a:t>iPhone</a:t>
            </a:r>
            <a:r>
              <a:rPr lang="en-US" dirty="0"/>
              <a:t> is an example of a technology-push product. Initially, it wasn’t responding to a specific consumer request but was rather the result of a combination of technological advancements in mobile technology, touchscreen interfaces, and internet connectivity. Over time, it created a new market for </a:t>
            </a:r>
            <a:r>
              <a:rPr lang="en-US" b="1" dirty="0"/>
              <a:t>smartphones</a:t>
            </a:r>
            <a:r>
              <a:rPr lang="en-US" dirty="0"/>
              <a:t>, revolutionizing communication, computing, and entertainment.</a:t>
            </a:r>
          </a:p>
          <a:p>
            <a:r>
              <a:rPr lang="en-US" b="1" dirty="0"/>
              <a:t>2. Market Pull: Innovation Driven by Customer Demand</a:t>
            </a:r>
          </a:p>
          <a:p>
            <a:r>
              <a:rPr lang="en-US" dirty="0"/>
              <a:t>In contrast to technology push, the </a:t>
            </a:r>
            <a:r>
              <a:rPr lang="en-US" b="1" dirty="0"/>
              <a:t>market pull</a:t>
            </a:r>
            <a:r>
              <a:rPr lang="en-US" dirty="0"/>
              <a:t> model emphasizes innovation driven by </a:t>
            </a:r>
            <a:r>
              <a:rPr lang="en-US" b="1" dirty="0"/>
              <a:t>customer needs</a:t>
            </a:r>
            <a:r>
              <a:rPr lang="en-US" dirty="0"/>
              <a:t>, </a:t>
            </a:r>
            <a:r>
              <a:rPr lang="en-US" b="1" dirty="0"/>
              <a:t>preferences</a:t>
            </a:r>
            <a:r>
              <a:rPr lang="en-US" dirty="0"/>
              <a:t>, or </a:t>
            </a:r>
            <a:r>
              <a:rPr lang="en-US" b="1" dirty="0"/>
              <a:t>market trends</a:t>
            </a:r>
            <a:r>
              <a:rPr lang="en-US" dirty="0"/>
              <a:t>. In this case, market demand or the need to solve specific problems leads to the development of new products or services. The innovation process is largely shaped by the demands and input from the </a:t>
            </a:r>
            <a:r>
              <a:rPr lang="en-US" b="1" dirty="0"/>
              <a:t>market</a:t>
            </a:r>
            <a:r>
              <a:rPr lang="en-US" dirty="0"/>
              <a:t>, with businesses responding to these needs.</a:t>
            </a:r>
          </a:p>
          <a:p>
            <a:r>
              <a:rPr lang="en-US" b="1" dirty="0"/>
              <a:t>Key Characteristics of Market Pull</a:t>
            </a:r>
            <a:r>
              <a:rPr lang="en-US" dirty="0"/>
              <a:t>:</a:t>
            </a:r>
          </a:p>
          <a:p>
            <a:pPr>
              <a:buFont typeface="Arial" panose="020B0604020202020204" pitchFamily="34" charset="0"/>
              <a:buChar char="•"/>
            </a:pPr>
            <a:r>
              <a:rPr lang="en-US" b="1" dirty="0"/>
              <a:t>Customer-Centric</a:t>
            </a:r>
            <a:r>
              <a:rPr lang="en-US" dirty="0"/>
              <a:t>: Innovations emerge when customers voice specific needs or when companies identify gaps in the market. For example, demand for more sustainable products or improved user experiences can drive innovation in various industries, including </a:t>
            </a:r>
            <a:r>
              <a:rPr lang="en-US" b="1" dirty="0"/>
              <a:t>automotive</a:t>
            </a:r>
            <a:r>
              <a:rPr lang="en-US" dirty="0"/>
              <a:t>, </a:t>
            </a:r>
            <a:r>
              <a:rPr lang="en-US" b="1" dirty="0"/>
              <a:t>consumer electronics</a:t>
            </a:r>
            <a:r>
              <a:rPr lang="en-US" dirty="0"/>
              <a:t>, and </a:t>
            </a:r>
            <a:r>
              <a:rPr lang="en-US" b="1" dirty="0"/>
              <a:t>healthcare</a:t>
            </a:r>
            <a:r>
              <a:rPr lang="en-US" dirty="0"/>
              <a:t>.</a:t>
            </a:r>
          </a:p>
          <a:p>
            <a:pPr>
              <a:buFont typeface="Arial" panose="020B0604020202020204" pitchFamily="34" charset="0"/>
              <a:buChar char="•"/>
            </a:pPr>
            <a:r>
              <a:rPr lang="en-US" b="1" dirty="0"/>
              <a:t>Reactive Innovation</a:t>
            </a:r>
            <a:r>
              <a:rPr lang="en-US" dirty="0"/>
              <a:t>: Rather than creating a solution and then attempting to find a market, businesses focus on responding to existing problems or desires. This type of innovation is more aligned with consumer </a:t>
            </a:r>
            <a:r>
              <a:rPr lang="en-US" b="1" dirty="0"/>
              <a:t>pain points</a:t>
            </a:r>
            <a:r>
              <a:rPr lang="en-US" dirty="0"/>
              <a:t>, ensuring that new products or services are designed to meet the immediate needs of the market.</a:t>
            </a:r>
          </a:p>
          <a:p>
            <a:pPr>
              <a:buFont typeface="Arial" panose="020B0604020202020204" pitchFamily="34" charset="0"/>
              <a:buChar char="•"/>
            </a:pPr>
            <a:r>
              <a:rPr lang="en-US" b="1" dirty="0"/>
              <a:t>Lead Users</a:t>
            </a:r>
            <a:r>
              <a:rPr lang="en-US" dirty="0"/>
              <a:t>: A critical concept in the market pull model is the idea of </a:t>
            </a:r>
            <a:r>
              <a:rPr lang="en-US" b="1" dirty="0"/>
              <a:t>lead users</a:t>
            </a:r>
            <a:r>
              <a:rPr lang="en-US" dirty="0"/>
              <a:t>—these are customers who are ahead of the general market and actively seek new solutions to unmet needs. Lead users are often at the cutting edge of technology adoption, and their insights can shape product development. Their demand can drive companies to innovate to meet their specific needs.</a:t>
            </a:r>
          </a:p>
          <a:p>
            <a:pPr>
              <a:buFont typeface="Arial" panose="020B0604020202020204" pitchFamily="34" charset="0"/>
              <a:buChar char="•"/>
            </a:pPr>
            <a:r>
              <a:rPr lang="en-US" b="1" dirty="0"/>
              <a:t>Challenges</a:t>
            </a:r>
            <a:r>
              <a:rPr lang="en-US" dirty="0"/>
              <a:t>: While market pull innovation may seem more aligned with customer demands, businesses must </a:t>
            </a:r>
            <a:r>
              <a:rPr lang="en-US" b="1" dirty="0"/>
              <a:t>accurately identify</a:t>
            </a:r>
            <a:r>
              <a:rPr lang="en-US" dirty="0"/>
              <a:t> these needs, which can sometimes be difficult if customers are unable to articulate what they truly want. Moreover, the </a:t>
            </a:r>
            <a:r>
              <a:rPr lang="en-US" b="1" dirty="0"/>
              <a:t>time lag</a:t>
            </a:r>
            <a:r>
              <a:rPr lang="en-US" dirty="0"/>
              <a:t> between recognizing a market need and developing a solution can cause companies to miss out on early opportunities.</a:t>
            </a:r>
          </a:p>
          <a:p>
            <a:r>
              <a:rPr lang="en-US" b="1" dirty="0"/>
              <a:t>Example</a:t>
            </a:r>
            <a:r>
              <a:rPr lang="en-US" dirty="0"/>
              <a:t>: </a:t>
            </a:r>
            <a:r>
              <a:rPr lang="en-US" b="1" dirty="0"/>
              <a:t>Tata’s Nano car</a:t>
            </a:r>
            <a:r>
              <a:rPr lang="en-US" dirty="0"/>
              <a:t> is an example of a market-pull innovation, as it was developed in response to the needs of </a:t>
            </a:r>
            <a:r>
              <a:rPr lang="en-US" b="1" dirty="0"/>
              <a:t>low-income consumers</a:t>
            </a:r>
            <a:r>
              <a:rPr lang="en-US" dirty="0"/>
              <a:t> in India. Tata Motors recognized that there was a significant demand for a </a:t>
            </a:r>
            <a:r>
              <a:rPr lang="en-US" b="1" dirty="0"/>
              <a:t>cheap, reliable car</a:t>
            </a:r>
            <a:r>
              <a:rPr lang="en-US" dirty="0"/>
              <a:t> that could serve the growing middle class in emerging markets. By listening to the market, they were able to produce a low-cost car that had a high level of appeal to ordinary consumers, even if it lacked some of the premium features of higher-end cars.</a:t>
            </a:r>
          </a:p>
          <a:p>
            <a:r>
              <a:rPr lang="en-US" b="1" dirty="0"/>
              <a:t>3. Frugal Innovation: Responding to Market Pull from Emerging Markets</a:t>
            </a:r>
          </a:p>
          <a:p>
            <a:r>
              <a:rPr lang="en-US" dirty="0"/>
              <a:t>A specific type of </a:t>
            </a:r>
            <a:r>
              <a:rPr lang="en-US" b="1" dirty="0"/>
              <a:t>market pull</a:t>
            </a:r>
            <a:r>
              <a:rPr lang="en-US" dirty="0"/>
              <a:t> innovation is </a:t>
            </a:r>
            <a:r>
              <a:rPr lang="en-US" b="1" dirty="0"/>
              <a:t>frugal innovation</a:t>
            </a:r>
            <a:r>
              <a:rPr lang="en-US" dirty="0"/>
              <a:t>, which focuses on creating affordable products or services for low-income consumers, particularly in emerging markets. Frugal innovation is driven by the need to provide </a:t>
            </a:r>
            <a:r>
              <a:rPr lang="en-US" b="1" dirty="0"/>
              <a:t>value for money</a:t>
            </a:r>
            <a:r>
              <a:rPr lang="en-US" dirty="0"/>
              <a:t> while meeting the essential needs of underserved populations.</a:t>
            </a:r>
          </a:p>
          <a:p>
            <a:r>
              <a:rPr lang="en-US" b="1" dirty="0"/>
              <a:t>Key Characteristics of Frugal Innovation</a:t>
            </a:r>
            <a:r>
              <a:rPr lang="en-US" dirty="0"/>
              <a:t>:</a:t>
            </a:r>
          </a:p>
          <a:p>
            <a:pPr>
              <a:buFont typeface="Arial" panose="020B0604020202020204" pitchFamily="34" charset="0"/>
              <a:buChar char="•"/>
            </a:pPr>
            <a:r>
              <a:rPr lang="en-US" b="1" dirty="0"/>
              <a:t>Cost-Conscious Design</a:t>
            </a:r>
            <a:r>
              <a:rPr lang="en-US" dirty="0"/>
              <a:t>: Frugal innovation typically involves the development of </a:t>
            </a:r>
            <a:r>
              <a:rPr lang="en-US" b="1" dirty="0"/>
              <a:t>simplified, low-cost solutions</a:t>
            </a:r>
            <a:r>
              <a:rPr lang="en-US" dirty="0"/>
              <a:t> that address the core needs of consumers without unnecessary complexity. The aim is to create products that are affordable, functional, and reliable, often by </a:t>
            </a:r>
            <a:r>
              <a:rPr lang="en-US" b="1" dirty="0"/>
              <a:t>reducing production costs</a:t>
            </a:r>
            <a:r>
              <a:rPr lang="en-US" dirty="0"/>
              <a:t> or using alternative materials.</a:t>
            </a:r>
          </a:p>
          <a:p>
            <a:pPr>
              <a:buFont typeface="Arial" panose="020B0604020202020204" pitchFamily="34" charset="0"/>
              <a:buChar char="•"/>
            </a:pPr>
            <a:r>
              <a:rPr lang="en-US" b="1" dirty="0"/>
              <a:t>Tailored to Emerging Markets</a:t>
            </a:r>
            <a:r>
              <a:rPr lang="en-US" dirty="0"/>
              <a:t>: While frugal innovation is often seen in </a:t>
            </a:r>
            <a:r>
              <a:rPr lang="en-US" b="1" dirty="0"/>
              <a:t>developing countries</a:t>
            </a:r>
            <a:r>
              <a:rPr lang="en-US" dirty="0"/>
              <a:t>, it has also been applied to developed markets in certain cases. For example, companies like </a:t>
            </a:r>
            <a:r>
              <a:rPr lang="en-US" b="1" dirty="0"/>
              <a:t>GE Healthcare</a:t>
            </a:r>
            <a:r>
              <a:rPr lang="en-US" dirty="0"/>
              <a:t> have designed </a:t>
            </a:r>
            <a:r>
              <a:rPr lang="en-US" b="1" dirty="0"/>
              <a:t>portable diagnostic equipment</a:t>
            </a:r>
            <a:r>
              <a:rPr lang="en-US" dirty="0"/>
              <a:t> that can be used in remote or low-resource environments, addressing the needs of healthcare providers in rural areas of countries like India and sub-Saharan Africa.</a:t>
            </a:r>
          </a:p>
          <a:p>
            <a:pPr>
              <a:buFont typeface="Arial" panose="020B0604020202020204" pitchFamily="34" charset="0"/>
              <a:buChar char="•"/>
            </a:pPr>
            <a:r>
              <a:rPr lang="en-US" b="1" dirty="0"/>
              <a:t>Key Drivers</a:t>
            </a:r>
            <a:r>
              <a:rPr lang="en-US" dirty="0"/>
              <a:t>: Frugal innovation is primarily driven by </a:t>
            </a:r>
            <a:r>
              <a:rPr lang="en-US" b="1" dirty="0"/>
              <a:t>market pull</a:t>
            </a:r>
            <a:r>
              <a:rPr lang="en-US" dirty="0"/>
              <a:t>, where consumers with limited financial resources push for cost-effective alternatives. This innovation is not about luxury or cutting-edge technology but about creating solutions that address the most fundamental needs of consumers.</a:t>
            </a:r>
          </a:p>
          <a:p>
            <a:r>
              <a:rPr lang="en-US" b="1" dirty="0"/>
              <a:t>Example</a:t>
            </a:r>
            <a:r>
              <a:rPr lang="en-US" dirty="0"/>
              <a:t>: </a:t>
            </a:r>
            <a:r>
              <a:rPr lang="en-US" b="1" dirty="0"/>
              <a:t>The Tata Nano car</a:t>
            </a:r>
            <a:r>
              <a:rPr lang="en-US" dirty="0"/>
              <a:t>, mentioned earlier, is a prime example of frugal innovation. Tata Motors designed this vehicle with simplicity in mind, stripping away luxury features and focusing on providing an </a:t>
            </a:r>
            <a:r>
              <a:rPr lang="en-US" b="1" dirty="0"/>
              <a:t>affordable, basic car</a:t>
            </a:r>
            <a:r>
              <a:rPr lang="en-US" dirty="0"/>
              <a:t> for people in emerging markets, particularly for those who could not previously afford a vehicle.</a:t>
            </a:r>
          </a:p>
          <a:p>
            <a:r>
              <a:rPr lang="en-US" b="1" dirty="0"/>
              <a:t>Conclusion: The Dilemma Between Technology Push and Market Pull</a:t>
            </a:r>
          </a:p>
          <a:p>
            <a:r>
              <a:rPr lang="en-US" dirty="0"/>
              <a:t>The tension between </a:t>
            </a:r>
            <a:r>
              <a:rPr lang="en-US" b="1" dirty="0"/>
              <a:t>technology push</a:t>
            </a:r>
            <a:r>
              <a:rPr lang="en-US" dirty="0"/>
              <a:t> and </a:t>
            </a:r>
            <a:r>
              <a:rPr lang="en-US" b="1" dirty="0"/>
              <a:t>market pull</a:t>
            </a:r>
            <a:r>
              <a:rPr lang="en-US" dirty="0"/>
              <a:t> represents a significant </a:t>
            </a:r>
            <a:r>
              <a:rPr lang="en-US" b="1" dirty="0"/>
              <a:t>dilemma</a:t>
            </a:r>
            <a:r>
              <a:rPr lang="en-US" dirty="0"/>
              <a:t> in the innovation process. Each model has its own merits and challenges, and the most successful innovations often arise from a careful balance between these two forces.</a:t>
            </a:r>
          </a:p>
          <a:p>
            <a:r>
              <a:rPr lang="en-US" b="1" dirty="0"/>
              <a:t>Technology Push</a:t>
            </a:r>
            <a:r>
              <a:rPr lang="en-US" dirty="0"/>
              <a:t> is ideal for </a:t>
            </a:r>
            <a:r>
              <a:rPr lang="en-US" b="1" dirty="0"/>
              <a:t>breakthrough innovations</a:t>
            </a:r>
            <a:r>
              <a:rPr lang="en-US" dirty="0"/>
              <a:t> that create entirely new markets or </a:t>
            </a:r>
            <a:r>
              <a:rPr lang="en-US" b="1" dirty="0"/>
              <a:t>disrupt existing industries</a:t>
            </a:r>
            <a:r>
              <a:rPr lang="en-US" dirty="0"/>
              <a:t>. However, it comes with risks, as new technologies may not immediately align with customer needs or market readiness.</a:t>
            </a:r>
          </a:p>
          <a:p>
            <a:r>
              <a:rPr lang="en-US" b="1" dirty="0"/>
              <a:t>Market Pull</a:t>
            </a:r>
            <a:r>
              <a:rPr lang="en-US" dirty="0"/>
              <a:t> is more </a:t>
            </a:r>
            <a:r>
              <a:rPr lang="en-US" b="1" dirty="0"/>
              <a:t>customer-driven</a:t>
            </a:r>
            <a:r>
              <a:rPr lang="en-US" dirty="0"/>
              <a:t>, responding to </a:t>
            </a:r>
            <a:r>
              <a:rPr lang="en-US" b="1" dirty="0"/>
              <a:t>market demand</a:t>
            </a:r>
            <a:r>
              <a:rPr lang="en-US" dirty="0"/>
              <a:t> and customer needs. It is typically less risky and more aligned with consumer expectations, but it can also lead to incremental innovations rather than disruptive changes.</a:t>
            </a:r>
          </a:p>
          <a:p>
            <a:r>
              <a:rPr lang="en-US" dirty="0"/>
              <a:t>The choice between these approaches depends on the specific context of the business, the product or service being developed, and the market in which it operates. In practice, successful innovations often emerge from a </a:t>
            </a:r>
            <a:r>
              <a:rPr lang="en-US" b="1" dirty="0"/>
              <a:t>combination of both</a:t>
            </a:r>
            <a:r>
              <a:rPr lang="en-US" dirty="0"/>
              <a:t>—leveraging </a:t>
            </a:r>
            <a:r>
              <a:rPr lang="en-US" b="1" dirty="0"/>
              <a:t>technological advancements</a:t>
            </a:r>
            <a:r>
              <a:rPr lang="en-US" dirty="0"/>
              <a:t> while simultaneously responding to </a:t>
            </a:r>
            <a:r>
              <a:rPr lang="en-US" b="1" dirty="0"/>
              <a:t>market needs</a:t>
            </a:r>
            <a:r>
              <a:rPr lang="en-US" dirty="0"/>
              <a:t>.</a:t>
            </a:r>
          </a:p>
          <a:p>
            <a:endParaRPr lang="en-GB" dirty="0"/>
          </a:p>
        </p:txBody>
      </p:sp>
      <p:sp>
        <p:nvSpPr>
          <p:cNvPr id="4" name="Slide Number Placeholder 3"/>
          <p:cNvSpPr>
            <a:spLocks noGrp="1"/>
          </p:cNvSpPr>
          <p:nvPr>
            <p:ph type="sldNum" sz="quarter" idx="5"/>
          </p:nvPr>
        </p:nvSpPr>
        <p:spPr/>
        <p:txBody>
          <a:bodyPr/>
          <a:lstStyle/>
          <a:p>
            <a:fld id="{F32F3F63-D94A-4153-AAFA-DD6D1C2730B9}" type="slidenum">
              <a:rPr lang="en-GB" smtClean="0"/>
              <a:t>14</a:t>
            </a:fld>
            <a:endParaRPr lang="en-GB"/>
          </a:p>
        </p:txBody>
      </p:sp>
    </p:spTree>
    <p:extLst>
      <p:ext uri="{BB962C8B-B14F-4D97-AF65-F5344CB8AC3E}">
        <p14:creationId xmlns:p14="http://schemas.microsoft.com/office/powerpoint/2010/main" val="209051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F56-A065-2BF0-65B9-BC88D1E245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D752CA4-8BFE-B4DF-5FFB-D0269C15B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A7C1B82-9384-20F8-DB2D-99B5AE3D90C0}"/>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BB6AE477-4263-04A9-8F45-AB7C91E001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A23866-B410-410B-E971-A2A012CF127B}"/>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35838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33C7-FB1A-BC84-45DE-A7AC8182066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D67B60F-8D0A-FB5E-1B50-7D25E24F54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95A434A-1BEE-333C-6A6D-6B04C9CF4A0E}"/>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15953B4F-04AF-2DF8-8BE7-D12CE4B16E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F4BFB1-DF00-4549-4D96-5A12C7854886}"/>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60567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1BEB1F-2EB6-E509-0D0B-CA8EF80EEEA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07BB1F5-E113-3BA8-3E14-9F58DE9A3E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564EE67-B6C0-D751-D3E0-3DCD3D3BB4AC}"/>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0F0001A5-9076-85CE-4ACB-D16670C675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1AD32E-BAC8-6AC1-B50E-A419DA7A4575}"/>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299434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F829-946A-9415-5CA7-4AC83DFFDBC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DAF6B5F-F3D9-EF2F-DDD5-81C270F2B9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8E4A6C2-3B56-90CB-55C5-7A4FE467664F}"/>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3F7BF4C5-70D0-2834-66EC-09479E0CBC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C29DE6-31DA-6BF2-0FFA-2E3D9DACE856}"/>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72564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B23A-6C95-8E94-E82C-22EF153541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5872A9F-BDA8-9DB3-3945-4CDF0FF151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2B2F30-6E29-262C-0EB4-8B48E972A21D}"/>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7FE33DD9-3DD1-E8FB-3191-38A4FE4433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BA7A44-7A34-34D5-1FCE-AF77D259F8BF}"/>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53920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A12A-8D4C-E142-B9DD-AA87B147907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A3CDD40-895E-CA01-043C-136FD99D9DA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33FF5F5-1749-8716-331A-199F52578E0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8EE2E32-53F9-CB80-1328-1B4711E948F1}"/>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6" name="Footer Placeholder 5">
            <a:extLst>
              <a:ext uri="{FF2B5EF4-FFF2-40B4-BE49-F238E27FC236}">
                <a16:creationId xmlns:a16="http://schemas.microsoft.com/office/drawing/2014/main" id="{B323516C-1244-172F-2170-34B4D55515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C7669E-150C-E8F8-4842-05FDB9A38F73}"/>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352510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E69A4-1AE0-B254-43F2-282935796ED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2C44A38-E253-7AD8-9E86-79162BAA8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F408DD-4434-02FD-4F84-3159E2CD7B1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A026A50-CEDD-2DB0-7EE8-1F3C80A36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5F3D83-3C1C-A72E-3BF4-5D6A03D0BBF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DE5DB3-765D-E191-75B3-EADA7CD09F6A}"/>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8" name="Footer Placeholder 7">
            <a:extLst>
              <a:ext uri="{FF2B5EF4-FFF2-40B4-BE49-F238E27FC236}">
                <a16:creationId xmlns:a16="http://schemas.microsoft.com/office/drawing/2014/main" id="{C702C3B6-1C89-F969-B169-672C3578C9A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D46942-8911-2D1C-682A-DDDEA87AFC40}"/>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314347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86C0-61B1-50E2-AA0D-2B00AE57A1F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0DFD8CA-E6DF-217D-7F5A-DB778C889BE4}"/>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4" name="Footer Placeholder 3">
            <a:extLst>
              <a:ext uri="{FF2B5EF4-FFF2-40B4-BE49-F238E27FC236}">
                <a16:creationId xmlns:a16="http://schemas.microsoft.com/office/drawing/2014/main" id="{273D3855-B957-5468-ED7D-B55EDF9EF6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0D22902-13D0-76DC-3A99-28F1EDB4B78C}"/>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56960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675B0-A811-C5B3-EA28-53399B6FC438}"/>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3" name="Footer Placeholder 2">
            <a:extLst>
              <a:ext uri="{FF2B5EF4-FFF2-40B4-BE49-F238E27FC236}">
                <a16:creationId xmlns:a16="http://schemas.microsoft.com/office/drawing/2014/main" id="{72B29F5D-03E4-2E08-3CE2-5F1BF37369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735D01-71AE-086D-EBFA-144009F23F09}"/>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336784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6C70-B4C2-A48A-199C-0F99679168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96C9C46-4D8B-EC98-AA95-407791B81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FBC0350-542B-22A8-833E-FE770E0C87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A6F9C4-F5D4-EE23-CD73-5925127EB126}"/>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6" name="Footer Placeholder 5">
            <a:extLst>
              <a:ext uri="{FF2B5EF4-FFF2-40B4-BE49-F238E27FC236}">
                <a16:creationId xmlns:a16="http://schemas.microsoft.com/office/drawing/2014/main" id="{70C6FCFF-6991-9480-24F6-6F19088313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E41AC2-45C0-C157-285C-E8EC57DF6542}"/>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29708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5E70-10BD-318A-7094-DA26F8C1B1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AFCC6B5-83B0-0796-84EE-F35EDC227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A45120-5931-009E-EA92-6CF65C99E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F40E42-5C73-5567-57FA-1F9C22094A94}"/>
              </a:ext>
            </a:extLst>
          </p:cNvPr>
          <p:cNvSpPr>
            <a:spLocks noGrp="1"/>
          </p:cNvSpPr>
          <p:nvPr>
            <p:ph type="dt" sz="half" idx="10"/>
          </p:nvPr>
        </p:nvSpPr>
        <p:spPr/>
        <p:txBody>
          <a:bodyPr/>
          <a:lstStyle/>
          <a:p>
            <a:fld id="{C474E4E2-A18C-4216-AA97-C64453BF81EB}" type="datetimeFigureOut">
              <a:rPr lang="en-GB" smtClean="0"/>
              <a:t>09/07/2025</a:t>
            </a:fld>
            <a:endParaRPr lang="en-GB"/>
          </a:p>
        </p:txBody>
      </p:sp>
      <p:sp>
        <p:nvSpPr>
          <p:cNvPr id="6" name="Footer Placeholder 5">
            <a:extLst>
              <a:ext uri="{FF2B5EF4-FFF2-40B4-BE49-F238E27FC236}">
                <a16:creationId xmlns:a16="http://schemas.microsoft.com/office/drawing/2014/main" id="{E1FB76E8-6A3F-B20C-3939-0F2FD5F8E6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834C26-9900-2376-5CEF-1C55ADF84A1A}"/>
              </a:ext>
            </a:extLst>
          </p:cNvPr>
          <p:cNvSpPr>
            <a:spLocks noGrp="1"/>
          </p:cNvSpPr>
          <p:nvPr>
            <p:ph type="sldNum" sz="quarter" idx="12"/>
          </p:nvPr>
        </p:nvSpPr>
        <p:spPr/>
        <p:txBody>
          <a:bodyPr/>
          <a:lstStyle/>
          <a:p>
            <a:fld id="{67D1EFFC-28F4-45EA-8FF7-6CA7B7A6D5C0}" type="slidenum">
              <a:rPr lang="en-GB" smtClean="0"/>
              <a:t>‹#›</a:t>
            </a:fld>
            <a:endParaRPr lang="en-GB"/>
          </a:p>
        </p:txBody>
      </p:sp>
    </p:spTree>
    <p:extLst>
      <p:ext uri="{BB962C8B-B14F-4D97-AF65-F5344CB8AC3E}">
        <p14:creationId xmlns:p14="http://schemas.microsoft.com/office/powerpoint/2010/main" val="149201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E11B33-2A7F-FA42-9FA9-B79E9D000F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313721E-FB11-8E87-2CD2-155ED2067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9094895-840F-37E9-787F-07956F4A4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74E4E2-A18C-4216-AA97-C64453BF81EB}" type="datetimeFigureOut">
              <a:rPr lang="en-GB" smtClean="0"/>
              <a:t>09/07/2025</a:t>
            </a:fld>
            <a:endParaRPr lang="en-GB"/>
          </a:p>
        </p:txBody>
      </p:sp>
      <p:sp>
        <p:nvSpPr>
          <p:cNvPr id="5" name="Footer Placeholder 4">
            <a:extLst>
              <a:ext uri="{FF2B5EF4-FFF2-40B4-BE49-F238E27FC236}">
                <a16:creationId xmlns:a16="http://schemas.microsoft.com/office/drawing/2014/main" id="{EE7C6265-572A-744A-2978-6755723FA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B44DAE1-AC77-FC73-266F-FE39A969B9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D1EFFC-28F4-45EA-8FF7-6CA7B7A6D5C0}" type="slidenum">
              <a:rPr lang="en-GB" smtClean="0"/>
              <a:t>‹#›</a:t>
            </a:fld>
            <a:endParaRPr lang="en-GB"/>
          </a:p>
        </p:txBody>
      </p:sp>
    </p:spTree>
    <p:extLst>
      <p:ext uri="{BB962C8B-B14F-4D97-AF65-F5344CB8AC3E}">
        <p14:creationId xmlns:p14="http://schemas.microsoft.com/office/powerpoint/2010/main" val="351895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FC04-8F60-5D8E-1F55-7C0FF1C50839}"/>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F80F277-064F-A125-C162-17FC8A5057D0}"/>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33A85919-919F-297B-F0A1-EFD21C0C6C65}"/>
              </a:ext>
            </a:extLst>
          </p:cNvPr>
          <p:cNvSpPr/>
          <p:nvPr/>
        </p:nvSpPr>
        <p:spPr>
          <a:xfrm>
            <a:off x="0" y="0"/>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range asbract">
            <a:extLst>
              <a:ext uri="{FF2B5EF4-FFF2-40B4-BE49-F238E27FC236}">
                <a16:creationId xmlns:a16="http://schemas.microsoft.com/office/drawing/2014/main" id="{E35E572A-9F24-5088-3F61-15D202067E69}"/>
              </a:ext>
            </a:extLst>
          </p:cNvPr>
          <p:cNvPicPr>
            <a:picLocks noChangeAspect="1"/>
          </p:cNvPicPr>
          <p:nvPr/>
        </p:nvPicPr>
        <p:blipFill rotWithShape="1">
          <a:blip r:embed="rId2"/>
          <a:srcRect t="11996" r="12326"/>
          <a:stretch/>
        </p:blipFill>
        <p:spPr>
          <a:xfrm>
            <a:off x="8774269" y="0"/>
            <a:ext cx="3417732" cy="4720990"/>
          </a:xfrm>
          <a:prstGeom prst="rect">
            <a:avLst/>
          </a:prstGeom>
        </p:spPr>
      </p:pic>
      <p:pic>
        <p:nvPicPr>
          <p:cNvPr id="6" name="Navy Shape Logo" descr="Navy building shape holder">
            <a:extLst>
              <a:ext uri="{FF2B5EF4-FFF2-40B4-BE49-F238E27FC236}">
                <a16:creationId xmlns:a16="http://schemas.microsoft.com/office/drawing/2014/main" id="{0D21262E-7F40-D434-D327-62F35E2303B9}"/>
              </a:ext>
            </a:extLst>
          </p:cNvPr>
          <p:cNvPicPr>
            <a:picLocks noChangeAspect="1"/>
          </p:cNvPicPr>
          <p:nvPr/>
        </p:nvPicPr>
        <p:blipFill>
          <a:blip r:embed="rId3"/>
          <a:stretch>
            <a:fillRect/>
          </a:stretch>
        </p:blipFill>
        <p:spPr>
          <a:xfrm>
            <a:off x="6356196" y="2352638"/>
            <a:ext cx="5835804" cy="4505361"/>
          </a:xfrm>
          <a:prstGeom prst="rect">
            <a:avLst/>
          </a:prstGeom>
        </p:spPr>
      </p:pic>
      <p:sp>
        <p:nvSpPr>
          <p:cNvPr id="7" name="Main Header">
            <a:extLst>
              <a:ext uri="{FF2B5EF4-FFF2-40B4-BE49-F238E27FC236}">
                <a16:creationId xmlns:a16="http://schemas.microsoft.com/office/drawing/2014/main" id="{F1B5912A-E9A3-3837-862B-42F1344DCA51}"/>
              </a:ext>
            </a:extLst>
          </p:cNvPr>
          <p:cNvSpPr txBox="1"/>
          <p:nvPr/>
        </p:nvSpPr>
        <p:spPr>
          <a:xfrm>
            <a:off x="369652" y="86501"/>
            <a:ext cx="9325066" cy="2313390"/>
          </a:xfrm>
          <a:prstGeom prst="rect">
            <a:avLst/>
          </a:prstGeom>
          <a:noFill/>
        </p:spPr>
        <p:txBody>
          <a:bodyPr wrap="square" rtlCol="0">
            <a:spAutoFit/>
          </a:bodyPr>
          <a:lstStyle/>
          <a:p>
            <a:pPr>
              <a:lnSpc>
                <a:spcPts val="6000"/>
              </a:lnSpc>
            </a:pPr>
            <a:r>
              <a:rPr lang="en-US" sz="3600" b="1" kern="2000" dirty="0">
                <a:solidFill>
                  <a:srgbClr val="141F34"/>
                </a:solidFill>
                <a:latin typeface="Arial" panose="020B0604020202020204" pitchFamily="34" charset="0"/>
                <a:cs typeface="Arial" panose="020B0604020202020204" pitchFamily="34" charset="0"/>
              </a:rPr>
              <a:t>BUS7C7 </a:t>
            </a:r>
          </a:p>
          <a:p>
            <a:pPr>
              <a:lnSpc>
                <a:spcPts val="6000"/>
              </a:lnSpc>
            </a:pPr>
            <a:r>
              <a:rPr lang="en-US" sz="3600" b="1" kern="2000" dirty="0">
                <a:solidFill>
                  <a:srgbClr val="141F34"/>
                </a:solidFill>
                <a:latin typeface="Arial" panose="020B0604020202020204" pitchFamily="34" charset="0"/>
                <a:cs typeface="Arial" panose="020B0604020202020204" pitchFamily="34" charset="0"/>
              </a:rPr>
              <a:t>International Business Principles and Practice</a:t>
            </a:r>
          </a:p>
        </p:txBody>
      </p:sp>
      <p:sp>
        <p:nvSpPr>
          <p:cNvPr id="8" name="Subheader">
            <a:extLst>
              <a:ext uri="{FF2B5EF4-FFF2-40B4-BE49-F238E27FC236}">
                <a16:creationId xmlns:a16="http://schemas.microsoft.com/office/drawing/2014/main" id="{96B7B1F6-52CD-E5D3-0251-D9D931371C2D}"/>
              </a:ext>
            </a:extLst>
          </p:cNvPr>
          <p:cNvSpPr txBox="1">
            <a:spLocks/>
          </p:cNvSpPr>
          <p:nvPr/>
        </p:nvSpPr>
        <p:spPr>
          <a:xfrm>
            <a:off x="528814" y="2870573"/>
            <a:ext cx="8508403" cy="751168"/>
          </a:xfrm>
          <a:prstGeom prst="rect">
            <a:avLst/>
          </a:prstGeom>
          <a:noFill/>
        </p:spPr>
        <p:txBody>
          <a:bodyPr wrap="square" rtlCol="0">
            <a:spAutoFit/>
          </a:bodyPr>
          <a:lstStyle/>
          <a:p>
            <a:pPr marL="0" marR="0" lvl="0" indent="0" defTabSz="914400" rtl="0" eaLnBrk="1" fontAlgn="auto" latinLnBrk="0" hangingPunct="1">
              <a:lnSpc>
                <a:spcPts val="6000"/>
              </a:lnSpc>
              <a:spcBef>
                <a:spcPts val="0"/>
              </a:spcBef>
              <a:spcAft>
                <a:spcPts val="0"/>
              </a:spcAft>
              <a:buClrTx/>
              <a:buSzTx/>
              <a:buFontTx/>
              <a:buNone/>
              <a:tabLst/>
              <a:defRPr/>
            </a:pPr>
            <a:r>
              <a:rPr lang="en-US" sz="2800" kern="2000" dirty="0">
                <a:solidFill>
                  <a:srgbClr val="141F34"/>
                </a:solidFill>
                <a:latin typeface="Arial" panose="020B0604020202020204" pitchFamily="34" charset="0"/>
                <a:cs typeface="Arial" panose="020B0604020202020204" pitchFamily="34" charset="0"/>
              </a:rPr>
              <a:t>Lecture 7: </a:t>
            </a:r>
            <a:r>
              <a:rPr lang="en-GB" sz="2400" b="1" dirty="0">
                <a:latin typeface="Century Gothic"/>
              </a:rPr>
              <a:t>Entrepreneurship, Innovation and strategic fit</a:t>
            </a:r>
            <a:endParaRPr lang="en-US" sz="2400" kern="2000" dirty="0">
              <a:solidFill>
                <a:srgbClr val="141F34"/>
              </a:solidFill>
              <a:latin typeface="Arial" panose="020B0604020202020204" pitchFamily="34" charset="0"/>
              <a:cs typeface="Arial" panose="020B0604020202020204" pitchFamily="34" charset="0"/>
            </a:endParaRPr>
          </a:p>
        </p:txBody>
      </p:sp>
      <p:sp>
        <p:nvSpPr>
          <p:cNvPr id="10" name="Subheader">
            <a:extLst>
              <a:ext uri="{FF2B5EF4-FFF2-40B4-BE49-F238E27FC236}">
                <a16:creationId xmlns:a16="http://schemas.microsoft.com/office/drawing/2014/main" id="{72E97CE3-C6B3-5AD8-7CD0-FA72CE3B51D2}"/>
              </a:ext>
            </a:extLst>
          </p:cNvPr>
          <p:cNvSpPr txBox="1">
            <a:spLocks/>
          </p:cNvSpPr>
          <p:nvPr/>
        </p:nvSpPr>
        <p:spPr>
          <a:xfrm>
            <a:off x="1128796" y="4925967"/>
            <a:ext cx="4328871" cy="764184"/>
          </a:xfrm>
          <a:prstGeom prst="rect">
            <a:avLst/>
          </a:prstGeom>
          <a:noFill/>
        </p:spPr>
        <p:txBody>
          <a:bodyPr wrap="square" rtlCol="0" anchor="t">
            <a:spAutoFit/>
          </a:bodyPr>
          <a:lstStyle/>
          <a:p>
            <a:pPr marL="0" marR="0" lvl="0" indent="0" algn="l" defTabSz="914400" rtl="0" eaLnBrk="1" fontAlgn="auto" latinLnBrk="0" hangingPunct="1">
              <a:lnSpc>
                <a:spcPts val="6000"/>
              </a:lnSpc>
              <a:spcBef>
                <a:spcPts val="0"/>
              </a:spcBef>
              <a:spcAft>
                <a:spcPts val="0"/>
              </a:spcAft>
              <a:buClrTx/>
              <a:buSzTx/>
              <a:buFontTx/>
              <a:buNone/>
              <a:tabLst/>
              <a:defRPr/>
            </a:pPr>
            <a:r>
              <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rPr>
              <a:t>Lecturer: Elan </a:t>
            </a:r>
            <a:r>
              <a:rPr kumimoji="0" lang="en-US" sz="2800" b="0" i="0" u="none" strike="noStrike" kern="2000" cap="none" spc="0" normalizeH="0" baseline="0" noProof="0" dirty="0" err="1">
                <a:ln>
                  <a:noFill/>
                </a:ln>
                <a:solidFill>
                  <a:srgbClr val="141F34"/>
                </a:solidFill>
                <a:effectLst/>
                <a:uLnTx/>
                <a:uFillTx/>
                <a:latin typeface="Calibri" panose="020F0502020204030204" pitchFamily="34" charset="0"/>
                <a:cs typeface="Calibri" panose="020F0502020204030204" pitchFamily="34" charset="0"/>
              </a:rPr>
              <a:t>Kand</a:t>
            </a:r>
            <a:r>
              <a:rPr lang="en-US" sz="2800" kern="2000" dirty="0" err="1">
                <a:solidFill>
                  <a:srgbClr val="141F34"/>
                </a:solidFill>
                <a:latin typeface="Calibri" panose="020F0502020204030204" pitchFamily="34" charset="0"/>
                <a:cs typeface="Calibri" panose="020F0502020204030204" pitchFamily="34" charset="0"/>
              </a:rPr>
              <a:t>aswamy</a:t>
            </a:r>
            <a:endPar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endParaRPr>
          </a:p>
        </p:txBody>
      </p:sp>
      <p:pic>
        <p:nvPicPr>
          <p:cNvPr id="11" name="White Large Logo" descr="White Wrexham University logo">
            <a:extLst>
              <a:ext uri="{FF2B5EF4-FFF2-40B4-BE49-F238E27FC236}">
                <a16:creationId xmlns:a16="http://schemas.microsoft.com/office/drawing/2014/main" id="{F4F7F497-7E6A-8EC8-AAF1-B3FC648A089B}"/>
              </a:ext>
            </a:extLst>
          </p:cNvPr>
          <p:cNvPicPr>
            <a:picLocks noChangeAspect="1"/>
          </p:cNvPicPr>
          <p:nvPr/>
        </p:nvPicPr>
        <p:blipFill>
          <a:blip r:embed="rId4"/>
          <a:stretch>
            <a:fillRect/>
          </a:stretch>
        </p:blipFill>
        <p:spPr>
          <a:xfrm>
            <a:off x="7481990" y="4961420"/>
            <a:ext cx="4084539" cy="902972"/>
          </a:xfrm>
          <a:prstGeom prst="rect">
            <a:avLst/>
          </a:prstGeom>
        </p:spPr>
      </p:pic>
    </p:spTree>
    <p:extLst>
      <p:ext uri="{BB962C8B-B14F-4D97-AF65-F5344CB8AC3E}">
        <p14:creationId xmlns:p14="http://schemas.microsoft.com/office/powerpoint/2010/main" val="332636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8F7F-18A9-95BA-A0CE-907D10935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F8A37A-11FE-1E98-A957-F3FF50AB0751}"/>
              </a:ext>
            </a:extLst>
          </p:cNvPr>
          <p:cNvSpPr>
            <a:spLocks noGrp="1"/>
          </p:cNvSpPr>
          <p:nvPr>
            <p:ph type="title"/>
          </p:nvPr>
        </p:nvSpPr>
        <p:spPr>
          <a:xfrm>
            <a:off x="838200" y="155528"/>
            <a:ext cx="10515600" cy="1325563"/>
          </a:xfrm>
        </p:spPr>
        <p:txBody>
          <a:bodyPr/>
          <a:lstStyle/>
          <a:p>
            <a:pPr algn="ctr"/>
            <a:r>
              <a:rPr lang="en-GB" altLang="en-US" dirty="0"/>
              <a:t>Social entrepreneurship</a:t>
            </a:r>
            <a:endParaRPr lang="en-GB" dirty="0"/>
          </a:p>
        </p:txBody>
      </p:sp>
      <p:sp>
        <p:nvSpPr>
          <p:cNvPr id="5" name="Navy Footer Strip" descr="Footer navy">
            <a:extLst>
              <a:ext uri="{FF2B5EF4-FFF2-40B4-BE49-F238E27FC236}">
                <a16:creationId xmlns:a16="http://schemas.microsoft.com/office/drawing/2014/main" id="{EA90D0F6-6ED0-455C-1434-29C7F33B451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80B3F75F-9074-4892-FC6E-5AB1D22B2443}"/>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54F84E5E-3617-02B3-67E2-DA194F5EEB4F}"/>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E0310665-2B40-2192-3D73-14F60D083788}"/>
              </a:ext>
            </a:extLst>
          </p:cNvPr>
          <p:cNvSpPr>
            <a:spLocks noGrp="1" noChangeArrowheads="1"/>
          </p:cNvSpPr>
          <p:nvPr>
            <p:ph idx="1"/>
          </p:nvPr>
        </p:nvSpPr>
        <p:spPr bwMode="auto">
          <a:xfrm>
            <a:off x="838200" y="1203543"/>
            <a:ext cx="1099185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Focus on Social Impact Over Profit</a:t>
            </a:r>
            <a:r>
              <a:rPr kumimoji="0" lang="en-US" altLang="en-US" sz="1900" b="0" i="0" u="none" strike="noStrike" cap="none" normalizeH="0" baseline="0" dirty="0">
                <a:ln>
                  <a:noFill/>
                </a:ln>
                <a:solidFill>
                  <a:schemeClr val="tx1"/>
                </a:solidFill>
                <a:effectLst/>
                <a:latin typeface="Arial" panose="020B0604020202020204" pitchFamily="34" charset="0"/>
              </a:rPr>
              <a:t>: Social entrepreneurs prioritize creating social value and addressing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societal issues, such as poverty, education, and healthcare, rather than maximizing profits. Their goal is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 bring about positive change in communities and improve lives.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Sustainability Through Innovative Funding</a:t>
            </a:r>
            <a:r>
              <a:rPr kumimoji="0" lang="en-US" altLang="en-US" sz="1900" b="0" i="0" u="none" strike="noStrike" cap="none" normalizeH="0" baseline="0" dirty="0">
                <a:ln>
                  <a:noFill/>
                </a:ln>
                <a:solidFill>
                  <a:schemeClr val="tx1"/>
                </a:solidFill>
                <a:effectLst/>
                <a:latin typeface="Arial" panose="020B0604020202020204" pitchFamily="34" charset="0"/>
              </a:rPr>
              <a:t>: While social enterprises aim to be financially sustainable,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they often use alternative funding sources like social impact investors, grants, and crowdfunding, rather than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 relying solely on profit-driven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Challenges in Measuring Impact and Scaling</a:t>
            </a:r>
            <a:r>
              <a:rPr kumimoji="0" lang="en-US" altLang="en-US" sz="1900" b="0" i="0" u="none" strike="noStrike" cap="none" normalizeH="0" baseline="0" dirty="0">
                <a:ln>
                  <a:noFill/>
                </a:ln>
                <a:solidFill>
                  <a:schemeClr val="tx1"/>
                </a:solidFill>
                <a:effectLst/>
                <a:latin typeface="Arial" panose="020B0604020202020204" pitchFamily="34" charset="0"/>
              </a:rPr>
              <a:t>: Social entrepreneurs face difficulties in measuring the social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 impact of their ventures and scaling them effectively. Unlike traditional businesses, where success 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measured by financial profits, social impact is often harder to quantify, and expanding their model can be resource-intensive.</a:t>
            </a:r>
          </a:p>
        </p:txBody>
      </p:sp>
    </p:spTree>
    <p:extLst>
      <p:ext uri="{BB962C8B-B14F-4D97-AF65-F5344CB8AC3E}">
        <p14:creationId xmlns:p14="http://schemas.microsoft.com/office/powerpoint/2010/main" val="199466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FFDF4-335B-6553-4D4B-367E71525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79FA1-0AA6-5E60-93B7-510FC761DC54}"/>
              </a:ext>
            </a:extLst>
          </p:cNvPr>
          <p:cNvSpPr>
            <a:spLocks noGrp="1"/>
          </p:cNvSpPr>
          <p:nvPr>
            <p:ph type="title"/>
          </p:nvPr>
        </p:nvSpPr>
        <p:spPr/>
        <p:txBody>
          <a:bodyPr/>
          <a:lstStyle/>
          <a:p>
            <a:pPr algn="ctr"/>
            <a:r>
              <a:rPr lang="en-US" altLang="en-US" dirty="0"/>
              <a:t>Social entrepreneurship decisions</a:t>
            </a:r>
            <a:endParaRPr lang="en-GB" dirty="0"/>
          </a:p>
        </p:txBody>
      </p:sp>
      <p:sp>
        <p:nvSpPr>
          <p:cNvPr id="5" name="Navy Footer Strip" descr="Footer navy">
            <a:extLst>
              <a:ext uri="{FF2B5EF4-FFF2-40B4-BE49-F238E27FC236}">
                <a16:creationId xmlns:a16="http://schemas.microsoft.com/office/drawing/2014/main" id="{03B162F5-F337-38AD-B507-4DA94C4AFF6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8BE6B65D-A4AC-E005-BB11-C48C26E6F25B}"/>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C784E62C-20F5-EDF9-80CF-C6AC5C8DD003}"/>
              </a:ext>
            </a:extLst>
          </p:cNvPr>
          <p:cNvPicPr>
            <a:picLocks noChangeAspect="1"/>
          </p:cNvPicPr>
          <p:nvPr/>
        </p:nvPicPr>
        <p:blipFill>
          <a:blip r:embed="rId3"/>
          <a:stretch>
            <a:fillRect/>
          </a:stretch>
        </p:blipFill>
        <p:spPr>
          <a:xfrm>
            <a:off x="534811" y="6217213"/>
            <a:ext cx="1801495" cy="397654"/>
          </a:xfrm>
          <a:prstGeom prst="rect">
            <a:avLst/>
          </a:prstGeom>
        </p:spPr>
      </p:pic>
      <p:sp>
        <p:nvSpPr>
          <p:cNvPr id="4" name="AutoShape 3">
            <a:extLst>
              <a:ext uri="{FF2B5EF4-FFF2-40B4-BE49-F238E27FC236}">
                <a16:creationId xmlns:a16="http://schemas.microsoft.com/office/drawing/2014/main" id="{592E9B46-0AB5-76F3-177F-9A12A45C2BAF}"/>
              </a:ext>
            </a:extLst>
          </p:cNvPr>
          <p:cNvSpPr>
            <a:spLocks noChangeArrowheads="1"/>
          </p:cNvSpPr>
          <p:nvPr/>
        </p:nvSpPr>
        <p:spPr bwMode="auto">
          <a:xfrm>
            <a:off x="3263900" y="1908495"/>
            <a:ext cx="5562600" cy="1152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lang="en-US" sz="2200" dirty="0">
                <a:latin typeface="Arial" panose="020B0604020202020204" pitchFamily="34" charset="0"/>
              </a:rPr>
              <a:t>Social mission – objectives and </a:t>
            </a:r>
          </a:p>
          <a:p>
            <a:pPr algn="ctr" eaLnBrk="1" hangingPunct="1">
              <a:defRPr/>
            </a:pPr>
            <a:r>
              <a:rPr lang="en-US" sz="2200" dirty="0">
                <a:latin typeface="Arial" panose="020B0604020202020204" pitchFamily="34" charset="0"/>
              </a:rPr>
              <a:t>operational processes.</a:t>
            </a:r>
          </a:p>
        </p:txBody>
      </p:sp>
      <p:sp>
        <p:nvSpPr>
          <p:cNvPr id="10" name="AutoShape 4">
            <a:extLst>
              <a:ext uri="{FF2B5EF4-FFF2-40B4-BE49-F238E27FC236}">
                <a16:creationId xmlns:a16="http://schemas.microsoft.com/office/drawing/2014/main" id="{EFB370B7-09F8-6BFB-2122-14B0269DFBB8}"/>
              </a:ext>
            </a:extLst>
          </p:cNvPr>
          <p:cNvSpPr>
            <a:spLocks noChangeArrowheads="1"/>
          </p:cNvSpPr>
          <p:nvPr/>
        </p:nvSpPr>
        <p:spPr bwMode="auto">
          <a:xfrm>
            <a:off x="3263900" y="3366372"/>
            <a:ext cx="5562600" cy="1081087"/>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en-US" sz="2200" dirty="0">
              <a:latin typeface="Arial" panose="020B0604020202020204" pitchFamily="34" charset="0"/>
            </a:endParaRPr>
          </a:p>
          <a:p>
            <a:pPr algn="ctr" eaLnBrk="1" hangingPunct="1">
              <a:defRPr/>
            </a:pPr>
            <a:r>
              <a:rPr lang="en-US" sz="2200" dirty="0">
                <a:latin typeface="Arial" panose="020B0604020202020204" pitchFamily="34" charset="0"/>
              </a:rPr>
              <a:t>Organisational form – often cooperatives</a:t>
            </a:r>
          </a:p>
          <a:p>
            <a:pPr algn="ctr" eaLnBrk="1" hangingPunct="1">
              <a:defRPr/>
            </a:pPr>
            <a:r>
              <a:rPr lang="en-US" sz="2200" dirty="0">
                <a:latin typeface="Arial" panose="020B0604020202020204" pitchFamily="34" charset="0"/>
              </a:rPr>
              <a:t> involving more stakeholders.</a:t>
            </a:r>
          </a:p>
          <a:p>
            <a:pPr algn="ctr" eaLnBrk="1" hangingPunct="1">
              <a:defRPr/>
            </a:pPr>
            <a:endParaRPr lang="en-US" sz="2200" dirty="0">
              <a:latin typeface="Arial" panose="020B0604020202020204" pitchFamily="34" charset="0"/>
            </a:endParaRPr>
          </a:p>
        </p:txBody>
      </p:sp>
      <p:sp>
        <p:nvSpPr>
          <p:cNvPr id="11" name="AutoShape 5">
            <a:extLst>
              <a:ext uri="{FF2B5EF4-FFF2-40B4-BE49-F238E27FC236}">
                <a16:creationId xmlns:a16="http://schemas.microsoft.com/office/drawing/2014/main" id="{76E8F80A-CCA3-C6D6-8814-45866BF70343}"/>
              </a:ext>
            </a:extLst>
          </p:cNvPr>
          <p:cNvSpPr>
            <a:spLocks noChangeArrowheads="1"/>
          </p:cNvSpPr>
          <p:nvPr/>
        </p:nvSpPr>
        <p:spPr bwMode="auto">
          <a:xfrm>
            <a:off x="3263900" y="4752811"/>
            <a:ext cx="5638800" cy="1152525"/>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lang="en-US" sz="2200" dirty="0">
                <a:latin typeface="Arial" panose="020B0604020202020204" pitchFamily="34" charset="0"/>
              </a:rPr>
              <a:t>Business model – various revenue streams</a:t>
            </a:r>
          </a:p>
          <a:p>
            <a:pPr algn="ctr" eaLnBrk="1" hangingPunct="1">
              <a:defRPr/>
            </a:pPr>
            <a:r>
              <a:rPr lang="en-US" sz="2200" dirty="0">
                <a:latin typeface="Arial" panose="020B0604020202020204" pitchFamily="34" charset="0"/>
              </a:rPr>
              <a:t>and maybe innovative value chains.</a:t>
            </a:r>
          </a:p>
        </p:txBody>
      </p:sp>
    </p:spTree>
    <p:extLst>
      <p:ext uri="{BB962C8B-B14F-4D97-AF65-F5344CB8AC3E}">
        <p14:creationId xmlns:p14="http://schemas.microsoft.com/office/powerpoint/2010/main" val="76367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02DE4-D09B-9F88-A631-956D35301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33DFA-5185-56B8-984B-4E31303DB86A}"/>
              </a:ext>
            </a:extLst>
          </p:cNvPr>
          <p:cNvSpPr>
            <a:spLocks noGrp="1"/>
          </p:cNvSpPr>
          <p:nvPr>
            <p:ph type="title"/>
          </p:nvPr>
        </p:nvSpPr>
        <p:spPr/>
        <p:txBody>
          <a:bodyPr/>
          <a:lstStyle/>
          <a:p>
            <a:pPr algn="ctr"/>
            <a:r>
              <a:rPr lang="en-US" dirty="0"/>
              <a:t>Innovation</a:t>
            </a:r>
            <a:endParaRPr lang="en-GB" dirty="0"/>
          </a:p>
        </p:txBody>
      </p:sp>
      <p:sp>
        <p:nvSpPr>
          <p:cNvPr id="3" name="Content Placeholder 2">
            <a:extLst>
              <a:ext uri="{FF2B5EF4-FFF2-40B4-BE49-F238E27FC236}">
                <a16:creationId xmlns:a16="http://schemas.microsoft.com/office/drawing/2014/main" id="{4D8FA1B4-7E5D-0CAC-EF56-248ABBAD37E5}"/>
              </a:ext>
            </a:extLst>
          </p:cNvPr>
          <p:cNvSpPr>
            <a:spLocks noGrp="1"/>
          </p:cNvSpPr>
          <p:nvPr>
            <p:ph idx="1"/>
          </p:nvPr>
        </p:nvSpPr>
        <p:spPr>
          <a:xfrm>
            <a:off x="838200" y="1690688"/>
            <a:ext cx="10515600" cy="4351338"/>
          </a:xfrm>
        </p:spPr>
        <p:txBody>
          <a:bodyPr>
            <a:normAutofit/>
          </a:bodyPr>
          <a:lstStyle/>
          <a:p>
            <a:r>
              <a:rPr lang="en-US" b="1" dirty="0"/>
              <a:t>Innovation</a:t>
            </a:r>
            <a:r>
              <a:rPr lang="en-US" dirty="0"/>
              <a:t> is often seen as a key driver of success in today’s rapidly changing business environment. According to Boyles (2022), innovation refers to products, services, business models, or strategies that are both </a:t>
            </a:r>
            <a:r>
              <a:rPr lang="en-US" b="1" dirty="0"/>
              <a:t>novel</a:t>
            </a:r>
            <a:r>
              <a:rPr lang="en-US" dirty="0"/>
              <a:t> and </a:t>
            </a:r>
            <a:r>
              <a:rPr lang="en-US" b="1" dirty="0"/>
              <a:t>useful</a:t>
            </a:r>
            <a:r>
              <a:rPr lang="en-US" dirty="0"/>
              <a:t>. Importantly, innovation does not always require major technological breakthroughs or entirely new business models. It can simply involve incremental changes, such as improvements in customer service or the addition of new features to existing products.</a:t>
            </a:r>
            <a:endParaRPr lang="en-GB" dirty="0"/>
          </a:p>
        </p:txBody>
      </p:sp>
      <p:sp>
        <p:nvSpPr>
          <p:cNvPr id="5" name="Navy Footer Strip" descr="Footer navy">
            <a:extLst>
              <a:ext uri="{FF2B5EF4-FFF2-40B4-BE49-F238E27FC236}">
                <a16:creationId xmlns:a16="http://schemas.microsoft.com/office/drawing/2014/main" id="{6F4C7620-3679-DB18-520C-CA5B5A1C578F}"/>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F44D60E6-27AC-A11A-5040-B0DAF6401C80}"/>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59C4A3D2-EB08-1451-7401-B39306F02B6D}"/>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83645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FFCDE-94F3-9F94-0B39-87CD0B232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622D1-A2FE-F5D5-7351-90DBFA5C4B73}"/>
              </a:ext>
            </a:extLst>
          </p:cNvPr>
          <p:cNvSpPr>
            <a:spLocks noGrp="1"/>
          </p:cNvSpPr>
          <p:nvPr>
            <p:ph type="title"/>
          </p:nvPr>
        </p:nvSpPr>
        <p:spPr>
          <a:xfrm>
            <a:off x="838200" y="36500"/>
            <a:ext cx="10515600" cy="1325563"/>
          </a:xfrm>
        </p:spPr>
        <p:txBody>
          <a:bodyPr/>
          <a:lstStyle/>
          <a:p>
            <a:pPr algn="ctr"/>
            <a:r>
              <a:rPr lang="en-US" dirty="0"/>
              <a:t>Entrepreneurship and innovation – the link</a:t>
            </a:r>
            <a:endParaRPr lang="en-GB" dirty="0"/>
          </a:p>
        </p:txBody>
      </p:sp>
      <p:sp>
        <p:nvSpPr>
          <p:cNvPr id="5" name="Navy Footer Strip" descr="Footer navy">
            <a:extLst>
              <a:ext uri="{FF2B5EF4-FFF2-40B4-BE49-F238E27FC236}">
                <a16:creationId xmlns:a16="http://schemas.microsoft.com/office/drawing/2014/main" id="{D4133CAD-20F5-6516-4D9A-3E9D96D94F8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1A51E74E-0F1D-DB26-D7FD-E16AE575A34F}"/>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028E0A49-6C52-6A86-0A4A-1651F03DF256}"/>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8C31FB58-D2CD-36AF-7F0C-F11112CA38C7}"/>
              </a:ext>
            </a:extLst>
          </p:cNvPr>
          <p:cNvSpPr>
            <a:spLocks noGrp="1" noChangeArrowheads="1"/>
          </p:cNvSpPr>
          <p:nvPr>
            <p:ph idx="1"/>
          </p:nvPr>
        </p:nvSpPr>
        <p:spPr bwMode="auto">
          <a:xfrm>
            <a:off x="617220" y="1421411"/>
            <a:ext cx="1095756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Entrepreneurship Drives Innovation</a:t>
            </a:r>
            <a:r>
              <a:rPr kumimoji="0" lang="en-US" altLang="en-US" sz="1800" b="0" i="0" u="none" strike="noStrike" cap="none" normalizeH="0" baseline="0" dirty="0">
                <a:ln>
                  <a:noFill/>
                </a:ln>
                <a:solidFill>
                  <a:schemeClr val="tx1"/>
                </a:solidFill>
                <a:effectLst/>
                <a:latin typeface="Arial" panose="020B0604020202020204" pitchFamily="34" charset="0"/>
              </a:rPr>
              <a:t>: Entrepreneurs identify market problems or unmet needs 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 innovation to create novel solutions. Innovation helps entrepreneurs differentiate their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improve efficiency, and offer unique products or services that meet customer demands, thereby gaining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 competitive edge in the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Innovation Contributes to Economic Development</a:t>
            </a:r>
            <a:r>
              <a:rPr kumimoji="0" lang="en-US" altLang="en-US" sz="1800" b="0" i="0" u="none" strike="noStrike" cap="none" normalizeH="0" baseline="0" dirty="0">
                <a:ln>
                  <a:noFill/>
                </a:ln>
                <a:solidFill>
                  <a:schemeClr val="tx1"/>
                </a:solidFill>
                <a:effectLst/>
                <a:latin typeface="Arial" panose="020B0604020202020204" pitchFamily="34" charset="0"/>
              </a:rPr>
              <a:t>: Innovation, driven by entrepreneurship, is a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factor in </a:t>
            </a:r>
            <a:r>
              <a:rPr kumimoji="0" lang="en-US" altLang="en-US" sz="1800" b="1" i="0" u="none" strike="noStrike" cap="none" normalizeH="0" baseline="0" dirty="0">
                <a:ln>
                  <a:noFill/>
                </a:ln>
                <a:solidFill>
                  <a:schemeClr val="tx1"/>
                </a:solidFill>
                <a:effectLst/>
                <a:latin typeface="Arial" panose="020B0604020202020204" pitchFamily="34" charset="0"/>
              </a:rPr>
              <a:t>job creation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wealth generation</a:t>
            </a:r>
            <a:r>
              <a:rPr kumimoji="0" lang="en-US" altLang="en-US" sz="1800" b="0" i="0" u="none" strike="noStrike" cap="none" normalizeH="0" baseline="0" dirty="0">
                <a:ln>
                  <a:noFill/>
                </a:ln>
                <a:solidFill>
                  <a:schemeClr val="tx1"/>
                </a:solidFill>
                <a:effectLst/>
                <a:latin typeface="Arial" panose="020B0604020202020204" pitchFamily="34" charset="0"/>
              </a:rPr>
              <a:t>, and the development of new business models and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methods. Entrepreneurs create new industries, introduce innovative solutions, and open up new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for employment and regional economic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Entrepreneurial Process Enables Successful Innovation</a:t>
            </a:r>
            <a:r>
              <a:rPr kumimoji="0" lang="en-US" altLang="en-US" sz="1800" b="0" i="0" u="none" strike="noStrike" cap="none" normalizeH="0" baseline="0" dirty="0">
                <a:ln>
                  <a:noFill/>
                </a:ln>
                <a:solidFill>
                  <a:schemeClr val="tx1"/>
                </a:solidFill>
                <a:effectLst/>
                <a:latin typeface="Arial" panose="020B0604020202020204" pitchFamily="34" charset="0"/>
              </a:rPr>
              <a:t>: The entrepreneurial process, which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identifying problems, assessing market potential, and securing resources, provides the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for turning innovative ideas into viable businesses. This process is crucial in translating innovation into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tangible value, whether it’s a new product, service, or organizational structure, ensuring long-term business success.</a:t>
            </a:r>
          </a:p>
        </p:txBody>
      </p:sp>
    </p:spTree>
    <p:extLst>
      <p:ext uri="{BB962C8B-B14F-4D97-AF65-F5344CB8AC3E}">
        <p14:creationId xmlns:p14="http://schemas.microsoft.com/office/powerpoint/2010/main" val="316894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0E88E-B885-4F60-90A9-D1F526A1F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F1B37-D29D-BE0E-7EBD-939A8E5AC205}"/>
              </a:ext>
            </a:extLst>
          </p:cNvPr>
          <p:cNvSpPr>
            <a:spLocks noGrp="1"/>
          </p:cNvSpPr>
          <p:nvPr>
            <p:ph type="title"/>
          </p:nvPr>
        </p:nvSpPr>
        <p:spPr>
          <a:xfrm>
            <a:off x="687041" y="-225621"/>
            <a:ext cx="10515600" cy="1325563"/>
          </a:xfrm>
        </p:spPr>
        <p:txBody>
          <a:bodyPr/>
          <a:lstStyle/>
          <a:p>
            <a:pPr algn="ctr"/>
            <a:r>
              <a:rPr lang="en-GB" altLang="en-US" dirty="0"/>
              <a:t>Innovation dilemmas</a:t>
            </a:r>
            <a:endParaRPr lang="en-GB" dirty="0"/>
          </a:p>
        </p:txBody>
      </p:sp>
      <p:sp>
        <p:nvSpPr>
          <p:cNvPr id="5" name="Navy Footer Strip" descr="Footer navy">
            <a:extLst>
              <a:ext uri="{FF2B5EF4-FFF2-40B4-BE49-F238E27FC236}">
                <a16:creationId xmlns:a16="http://schemas.microsoft.com/office/drawing/2014/main" id="{E069E24D-5292-0787-2CEE-1FDA58094D9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744E06EB-5D5C-7AD1-4064-F5F13629F1BF}"/>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CA358237-3F10-FAF8-7F37-54B0EB10DD49}"/>
              </a:ext>
            </a:extLst>
          </p:cNvPr>
          <p:cNvPicPr>
            <a:picLocks noChangeAspect="1"/>
          </p:cNvPicPr>
          <p:nvPr/>
        </p:nvPicPr>
        <p:blipFill>
          <a:blip r:embed="rId4"/>
          <a:stretch>
            <a:fillRect/>
          </a:stretch>
        </p:blipFill>
        <p:spPr>
          <a:xfrm>
            <a:off x="534811" y="6217213"/>
            <a:ext cx="1801495" cy="397654"/>
          </a:xfrm>
          <a:prstGeom prst="rect">
            <a:avLst/>
          </a:prstGeom>
        </p:spPr>
      </p:pic>
      <p:sp>
        <p:nvSpPr>
          <p:cNvPr id="16" name="Rectangle 10">
            <a:extLst>
              <a:ext uri="{FF2B5EF4-FFF2-40B4-BE49-F238E27FC236}">
                <a16:creationId xmlns:a16="http://schemas.microsoft.com/office/drawing/2014/main" id="{DD848783-F5C4-A881-2971-70D2657F47AC}"/>
              </a:ext>
            </a:extLst>
          </p:cNvPr>
          <p:cNvSpPr>
            <a:spLocks noGrp="1" noChangeArrowheads="1"/>
          </p:cNvSpPr>
          <p:nvPr>
            <p:ph idx="1"/>
          </p:nvPr>
        </p:nvSpPr>
        <p:spPr bwMode="auto">
          <a:xfrm>
            <a:off x="304457" y="437160"/>
            <a:ext cx="1120050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Push</a:t>
            </a:r>
            <a:r>
              <a:rPr kumimoji="0" lang="en-US" altLang="en-US" sz="1800" b="0" i="0" u="none" strike="noStrike" cap="none" normalizeH="0" baseline="0" dirty="0">
                <a:ln>
                  <a:noFill/>
                </a:ln>
                <a:solidFill>
                  <a:schemeClr val="tx1"/>
                </a:solidFill>
                <a:effectLst/>
                <a:latin typeface="Arial" panose="020B0604020202020204" pitchFamily="34" charset="0"/>
              </a:rPr>
              <a:t>: Innovation driven by technological advancements or R&amp;D outcomes. It involves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creating new technologies without immediate market demand, often resulting in disruptive innovations.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However, it carries risks, as there is uncertainty about market acceptance and consumer needs.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Market Pull</a:t>
            </a:r>
            <a:r>
              <a:rPr kumimoji="0" lang="en-US" altLang="en-US" sz="1800" b="0" i="0" u="none" strike="noStrike" cap="none" normalizeH="0" baseline="0" dirty="0">
                <a:ln>
                  <a:noFill/>
                </a:ln>
                <a:solidFill>
                  <a:schemeClr val="tx1"/>
                </a:solidFill>
                <a:effectLst/>
                <a:latin typeface="Arial" panose="020B0604020202020204" pitchFamily="34" charset="0"/>
              </a:rPr>
              <a:t>: Innovation driven by consumer demand, where businesses respond to specific market needs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or problems. This can include feedback from </a:t>
            </a:r>
            <a:r>
              <a:rPr kumimoji="0" lang="en-US" altLang="en-US" sz="1800" b="1" i="0" u="none" strike="noStrike" cap="none" normalizeH="0" baseline="0" dirty="0">
                <a:ln>
                  <a:noFill/>
                </a:ln>
                <a:solidFill>
                  <a:schemeClr val="tx1"/>
                </a:solidFill>
                <a:effectLst/>
                <a:latin typeface="Arial" panose="020B0604020202020204" pitchFamily="34" charset="0"/>
              </a:rPr>
              <a:t>lead users</a:t>
            </a:r>
            <a:r>
              <a:rPr kumimoji="0" lang="en-US" altLang="en-US" sz="1800" b="0" i="0" u="none" strike="noStrike" cap="none" normalizeH="0" baseline="0" dirty="0">
                <a:ln>
                  <a:noFill/>
                </a:ln>
                <a:solidFill>
                  <a:schemeClr val="tx1"/>
                </a:solidFill>
                <a:effectLst/>
                <a:latin typeface="Arial" panose="020B0604020202020204" pitchFamily="34" charset="0"/>
              </a:rPr>
              <a:t> or the development of </a:t>
            </a:r>
            <a:r>
              <a:rPr kumimoji="0" lang="en-US" altLang="en-US" sz="1800" b="1" i="0" u="none" strike="noStrike" cap="none" normalizeH="0" baseline="0" dirty="0">
                <a:ln>
                  <a:noFill/>
                </a:ln>
                <a:solidFill>
                  <a:schemeClr val="tx1"/>
                </a:solidFill>
                <a:effectLst/>
                <a:latin typeface="Arial" panose="020B0604020202020204" pitchFamily="34" charset="0"/>
              </a:rPr>
              <a:t>frugal innovations</a:t>
            </a:r>
            <a:r>
              <a:rPr kumimoji="0" lang="en-US" altLang="en-US" sz="1800" b="0" i="0" u="none" strike="noStrike" cap="none" normalizeH="0" baseline="0" dirty="0">
                <a:ln>
                  <a:noFill/>
                </a:ln>
                <a:solidFill>
                  <a:schemeClr val="tx1"/>
                </a:solidFill>
                <a:effectLst/>
                <a:latin typeface="Arial" panose="020B0604020202020204" pitchFamily="34" charset="0"/>
              </a:rPr>
              <a:t> aimed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underserved populations. It ensures that products are aligned with market needs but may limit the scope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 radical breakthroughs.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Frugal Innovation</a:t>
            </a:r>
            <a:r>
              <a:rPr kumimoji="0" lang="en-US" altLang="en-US" sz="1800" b="0" i="0" u="none" strike="noStrike" cap="none" normalizeH="0" baseline="0" dirty="0">
                <a:ln>
                  <a:noFill/>
                </a:ln>
                <a:solidFill>
                  <a:schemeClr val="tx1"/>
                </a:solidFill>
                <a:effectLst/>
                <a:latin typeface="Arial" panose="020B0604020202020204" pitchFamily="34" charset="0"/>
              </a:rPr>
              <a:t>: A subset of </a:t>
            </a:r>
            <a:r>
              <a:rPr kumimoji="0" lang="en-US" altLang="en-US" sz="1800" b="1" i="0" u="none" strike="noStrike" cap="none" normalizeH="0" baseline="0" dirty="0">
                <a:ln>
                  <a:noFill/>
                </a:ln>
                <a:solidFill>
                  <a:schemeClr val="tx1"/>
                </a:solidFill>
                <a:effectLst/>
                <a:latin typeface="Arial" panose="020B0604020202020204" pitchFamily="34" charset="0"/>
              </a:rPr>
              <a:t>market pull</a:t>
            </a:r>
            <a:r>
              <a:rPr kumimoji="0" lang="en-US" altLang="en-US" sz="1800" b="0" i="0" u="none" strike="noStrike" cap="none" normalizeH="0" baseline="0" dirty="0">
                <a:ln>
                  <a:noFill/>
                </a:ln>
                <a:solidFill>
                  <a:schemeClr val="tx1"/>
                </a:solidFill>
                <a:effectLst/>
                <a:latin typeface="Arial" panose="020B0604020202020204" pitchFamily="34" charset="0"/>
              </a:rPr>
              <a:t>, focusing on creating affordable, cost-effective solutions for</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ow-income consumers, especially in emerging markets. Frugal innovations are simplified and designed to</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meet basic needs, such as Tata’s Nano car, offering value for money in cost-conscious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212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A5AF2-0988-1F3B-3866-62E8C09D0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0003E-C603-7E6E-1B36-FD34208D113B}"/>
              </a:ext>
            </a:extLst>
          </p:cNvPr>
          <p:cNvSpPr>
            <a:spLocks noGrp="1"/>
          </p:cNvSpPr>
          <p:nvPr>
            <p:ph type="title"/>
          </p:nvPr>
        </p:nvSpPr>
        <p:spPr/>
        <p:txBody>
          <a:bodyPr/>
          <a:lstStyle/>
          <a:p>
            <a:pPr algn="ctr"/>
            <a:r>
              <a:rPr lang="en-GB" altLang="en-US" dirty="0"/>
              <a:t>Innovation dilemmas</a:t>
            </a:r>
            <a:endParaRPr lang="en-GB" dirty="0"/>
          </a:p>
        </p:txBody>
      </p:sp>
      <p:sp>
        <p:nvSpPr>
          <p:cNvPr id="3" name="Content Placeholder 2">
            <a:extLst>
              <a:ext uri="{FF2B5EF4-FFF2-40B4-BE49-F238E27FC236}">
                <a16:creationId xmlns:a16="http://schemas.microsoft.com/office/drawing/2014/main" id="{83985C38-ECCC-0E0F-74A6-5384416A3855}"/>
              </a:ext>
            </a:extLst>
          </p:cNvPr>
          <p:cNvSpPr>
            <a:spLocks noGrp="1"/>
          </p:cNvSpPr>
          <p:nvPr>
            <p:ph idx="1"/>
          </p:nvPr>
        </p:nvSpPr>
        <p:spPr>
          <a:xfrm>
            <a:off x="838200" y="1501176"/>
            <a:ext cx="10515600" cy="4351338"/>
          </a:xfrm>
        </p:spPr>
        <p:txBody>
          <a:bodyPr>
            <a:normAutofit fontScale="77500" lnSpcReduction="20000"/>
          </a:bodyPr>
          <a:lstStyle/>
          <a:p>
            <a:pPr>
              <a:lnSpc>
                <a:spcPts val="2800"/>
              </a:lnSpc>
              <a:spcBef>
                <a:spcPts val="1200"/>
              </a:spcBef>
              <a:buNone/>
              <a:defRPr/>
            </a:pPr>
            <a:r>
              <a:rPr lang="en-GB" altLang="en-US" b="1" i="1" dirty="0"/>
              <a:t>Open or closed innovation</a:t>
            </a:r>
            <a:endParaRPr lang="en-GB" altLang="en-US" i="1" dirty="0"/>
          </a:p>
          <a:p>
            <a:pPr>
              <a:lnSpc>
                <a:spcPts val="2800"/>
              </a:lnSpc>
              <a:spcBef>
                <a:spcPts val="1200"/>
              </a:spcBef>
              <a:defRPr/>
            </a:pPr>
            <a:r>
              <a:rPr lang="en-GB" altLang="en-US" sz="2800" b="1" i="1" dirty="0"/>
              <a:t>‘Closed’ innovation:</a:t>
            </a:r>
            <a:r>
              <a:rPr lang="en-GB" altLang="en-US" sz="2800" dirty="0"/>
              <a:t> traditional approach relying on own internal resources (e.g. laboratories and marketing departments). Innovation is secretive; anxious to protect intellectual property and avoid competitors free-riding on their ideas. </a:t>
            </a:r>
          </a:p>
          <a:p>
            <a:pPr marL="0" indent="0">
              <a:lnSpc>
                <a:spcPts val="2800"/>
              </a:lnSpc>
              <a:spcBef>
                <a:spcPts val="1200"/>
              </a:spcBef>
              <a:buNone/>
              <a:defRPr/>
            </a:pPr>
            <a:endParaRPr lang="en-GB" altLang="en-US" sz="2800" dirty="0"/>
          </a:p>
          <a:p>
            <a:pPr>
              <a:lnSpc>
                <a:spcPts val="2800"/>
              </a:lnSpc>
              <a:spcBef>
                <a:spcPts val="1200"/>
              </a:spcBef>
              <a:defRPr/>
            </a:pPr>
            <a:r>
              <a:rPr lang="en-GB" altLang="en-US" sz="2800" b="1" i="1" dirty="0"/>
              <a:t>‘Open’ innovation: </a:t>
            </a:r>
            <a:r>
              <a:rPr lang="en-GB" altLang="en-US" sz="2800" dirty="0"/>
              <a:t>deliberate import and export of knowledge by an organisation in order to accelerate and enhance its innovation. Exchanging ideas openly is</a:t>
            </a:r>
            <a:br>
              <a:rPr lang="en-GB" altLang="en-US" sz="2800" dirty="0"/>
            </a:br>
            <a:r>
              <a:rPr lang="en-GB" altLang="en-US" sz="2800" dirty="0"/>
              <a:t>seen as likely to produce better products/services </a:t>
            </a:r>
          </a:p>
          <a:p>
            <a:pPr marL="0" indent="338138">
              <a:lnSpc>
                <a:spcPts val="2800"/>
              </a:lnSpc>
              <a:spcBef>
                <a:spcPts val="0"/>
              </a:spcBef>
              <a:buNone/>
              <a:defRPr/>
            </a:pPr>
            <a:r>
              <a:rPr lang="en-GB" altLang="en-US" sz="2800" dirty="0"/>
              <a:t>more quickly.</a:t>
            </a:r>
          </a:p>
          <a:p>
            <a:endParaRPr lang="en-GB" dirty="0"/>
          </a:p>
        </p:txBody>
      </p:sp>
      <p:sp>
        <p:nvSpPr>
          <p:cNvPr id="5" name="Navy Footer Strip" descr="Footer navy">
            <a:extLst>
              <a:ext uri="{FF2B5EF4-FFF2-40B4-BE49-F238E27FC236}">
                <a16:creationId xmlns:a16="http://schemas.microsoft.com/office/drawing/2014/main" id="{AB5454EA-CAFB-7B65-986B-08F2E05252B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E13D1819-8FFE-2C95-DCBD-ADA2BB204C14}"/>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E1F6A4F0-727B-2FEB-03BD-1E59095274C0}"/>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08566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3BC37-3117-1B96-7C06-284E5ABC1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F0A20-63D2-5BA6-D02C-EC059C000766}"/>
              </a:ext>
            </a:extLst>
          </p:cNvPr>
          <p:cNvSpPr>
            <a:spLocks noGrp="1"/>
          </p:cNvSpPr>
          <p:nvPr>
            <p:ph type="title"/>
          </p:nvPr>
        </p:nvSpPr>
        <p:spPr>
          <a:xfrm>
            <a:off x="838200" y="-14635"/>
            <a:ext cx="10515600" cy="1325563"/>
          </a:xfrm>
        </p:spPr>
        <p:txBody>
          <a:bodyPr/>
          <a:lstStyle/>
          <a:p>
            <a:pPr algn="ctr"/>
            <a:r>
              <a:rPr lang="en-GB" altLang="en-US" dirty="0"/>
              <a:t>Open innovation</a:t>
            </a:r>
            <a:endParaRPr lang="en-GB" dirty="0"/>
          </a:p>
        </p:txBody>
      </p:sp>
      <p:sp>
        <p:nvSpPr>
          <p:cNvPr id="5" name="Navy Footer Strip" descr="Footer navy">
            <a:extLst>
              <a:ext uri="{FF2B5EF4-FFF2-40B4-BE49-F238E27FC236}">
                <a16:creationId xmlns:a16="http://schemas.microsoft.com/office/drawing/2014/main" id="{6E974723-E54C-DF06-46B9-06DD40D0608C}"/>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1672E8A3-DF56-F5FF-2AA1-3121993E35CD}"/>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45F304DE-CFEF-6B4D-A9C0-67753A7A3917}"/>
              </a:ext>
            </a:extLst>
          </p:cNvPr>
          <p:cNvPicPr>
            <a:picLocks noChangeAspect="1"/>
          </p:cNvPicPr>
          <p:nvPr/>
        </p:nvPicPr>
        <p:blipFill>
          <a:blip r:embed="rId4"/>
          <a:stretch>
            <a:fillRect/>
          </a:stretch>
        </p:blipFill>
        <p:spPr>
          <a:xfrm>
            <a:off x="534811" y="6217213"/>
            <a:ext cx="1801495" cy="397654"/>
          </a:xfrm>
          <a:prstGeom prst="rect">
            <a:avLst/>
          </a:prstGeom>
        </p:spPr>
      </p:pic>
      <p:sp>
        <p:nvSpPr>
          <p:cNvPr id="16" name="Rectangle 10">
            <a:extLst>
              <a:ext uri="{FF2B5EF4-FFF2-40B4-BE49-F238E27FC236}">
                <a16:creationId xmlns:a16="http://schemas.microsoft.com/office/drawing/2014/main" id="{6B94D12A-0EFE-764D-7250-4E8D2DF14245}"/>
              </a:ext>
            </a:extLst>
          </p:cNvPr>
          <p:cNvSpPr>
            <a:spLocks noGrp="1" noChangeArrowheads="1"/>
          </p:cNvSpPr>
          <p:nvPr>
            <p:ph idx="1"/>
          </p:nvPr>
        </p:nvSpPr>
        <p:spPr bwMode="auto">
          <a:xfrm>
            <a:off x="238761" y="1177615"/>
            <a:ext cx="1205528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err="1">
                <a:ln>
                  <a:noFill/>
                </a:ln>
                <a:solidFill>
                  <a:schemeClr val="tx1"/>
                </a:solidFill>
                <a:effectLst/>
                <a:latin typeface="Arial" panose="020B0604020202020204" pitchFamily="34" charset="0"/>
              </a:rPr>
              <a:t>Collaboratories</a:t>
            </a:r>
            <a:r>
              <a:rPr kumimoji="0" lang="en-US" altLang="en-US" sz="1900" b="0" i="0" u="none" strike="noStrike" cap="none" normalizeH="0" baseline="0" dirty="0">
                <a:ln>
                  <a:noFill/>
                </a:ln>
                <a:solidFill>
                  <a:schemeClr val="tx1"/>
                </a:solidFill>
                <a:effectLst/>
                <a:latin typeface="Arial" panose="020B0604020202020204" pitchFamily="34" charset="0"/>
              </a:rPr>
              <a:t>: These are collaborative ventures where organizations, such as companies and universities,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join forces to pool resources, expertise, and knowledge for joint R&amp;D efforts. A prime example is IBM’s global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err="1">
                <a:ln>
                  <a:noFill/>
                </a:ln>
                <a:solidFill>
                  <a:schemeClr val="tx1"/>
                </a:solidFill>
                <a:effectLst/>
                <a:latin typeface="Arial" panose="020B0604020202020204" pitchFamily="34" charset="0"/>
              </a:rPr>
              <a:t>collaboratories</a:t>
            </a:r>
            <a:r>
              <a:rPr kumimoji="0" lang="en-US" altLang="en-US" sz="1900" b="0" i="0" u="none" strike="noStrike" cap="none" normalizeH="0" baseline="0" dirty="0">
                <a:ln>
                  <a:noFill/>
                </a:ln>
                <a:solidFill>
                  <a:schemeClr val="tx1"/>
                </a:solidFill>
                <a:effectLst/>
                <a:latin typeface="Arial" panose="020B0604020202020204" pitchFamily="34" charset="0"/>
              </a:rPr>
              <a:t> with universities, which focus on advancing technologies like AI and quantum computing.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The challenge lies in managing multiple stakeholders and protecting intellectual property.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Crowdsourcing</a:t>
            </a:r>
            <a:r>
              <a:rPr kumimoji="0" lang="en-US" altLang="en-US" sz="1900" b="0" i="0" u="none" strike="noStrike" cap="none" normalizeH="0" baseline="0" dirty="0">
                <a:ln>
                  <a:noFill/>
                </a:ln>
                <a:solidFill>
                  <a:schemeClr val="tx1"/>
                </a:solidFill>
                <a:effectLst/>
                <a:latin typeface="Arial" panose="020B0604020202020204" pitchFamily="34" charset="0"/>
              </a:rPr>
              <a:t>: Involves broadcasting specific problems to a broad crowd of individuals or teams, often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through competitions or prize-based challenges. This approach taps into diverse ideas and creativity, such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as </a:t>
            </a:r>
            <a:r>
              <a:rPr kumimoji="0" lang="en-US" altLang="en-US" sz="1900" b="1" i="0" u="none" strike="noStrike" cap="none" normalizeH="0" baseline="0" dirty="0" err="1">
                <a:ln>
                  <a:noFill/>
                </a:ln>
                <a:solidFill>
                  <a:schemeClr val="tx1"/>
                </a:solidFill>
                <a:effectLst/>
                <a:latin typeface="Arial" panose="020B0604020202020204" pitchFamily="34" charset="0"/>
              </a:rPr>
              <a:t>InnoCentive</a:t>
            </a:r>
            <a:r>
              <a:rPr kumimoji="0" lang="en-US" altLang="en-US" sz="1900" b="0" i="0" u="none" strike="noStrike" cap="none" normalizeH="0" baseline="0" dirty="0">
                <a:ln>
                  <a:noFill/>
                </a:ln>
                <a:solidFill>
                  <a:schemeClr val="tx1"/>
                </a:solidFill>
                <a:effectLst/>
                <a:latin typeface="Arial" panose="020B0604020202020204" pitchFamily="34" charset="0"/>
              </a:rPr>
              <a:t>, where companies like NASA crowdsource solutions to complex problems. The challenges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include managing the quality of submissions and protecting intellectual property.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b="1" i="0" u="none" strike="noStrike" cap="none" normalizeH="0" baseline="0" dirty="0">
                <a:ln>
                  <a:noFill/>
                </a:ln>
                <a:solidFill>
                  <a:schemeClr val="tx1"/>
                </a:solidFill>
                <a:effectLst/>
                <a:latin typeface="Arial" panose="020B0604020202020204" pitchFamily="34" charset="0"/>
              </a:rPr>
              <a:t>Platform Ecosystems</a:t>
            </a:r>
            <a:r>
              <a:rPr kumimoji="0" lang="en-US" altLang="en-US" sz="1900" b="0" i="0" u="none" strike="noStrike" cap="none" normalizeH="0" baseline="0" dirty="0">
                <a:ln>
                  <a:noFill/>
                </a:ln>
                <a:solidFill>
                  <a:schemeClr val="tx1"/>
                </a:solidFill>
                <a:effectLst/>
                <a:latin typeface="Arial" panose="020B0604020202020204" pitchFamily="34" charset="0"/>
              </a:rPr>
              <a:t>: A network of interdependent partners who collaborate around a central platform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create value for all involved. ARM’s ecosystem for smartphone processors is an example, where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manufacturers and developers work together. Managing interdependencies and balancing control over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the platform are key challenges in this model.</a:t>
            </a:r>
          </a:p>
        </p:txBody>
      </p:sp>
    </p:spTree>
    <p:extLst>
      <p:ext uri="{BB962C8B-B14F-4D97-AF65-F5344CB8AC3E}">
        <p14:creationId xmlns:p14="http://schemas.microsoft.com/office/powerpoint/2010/main" val="29841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119F9-3B13-0158-0FA6-5A06CB887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7383D-0DAE-241D-813E-3A7FCE3E924F}"/>
              </a:ext>
            </a:extLst>
          </p:cNvPr>
          <p:cNvSpPr>
            <a:spLocks noGrp="1"/>
          </p:cNvSpPr>
          <p:nvPr>
            <p:ph type="title"/>
          </p:nvPr>
        </p:nvSpPr>
        <p:spPr/>
        <p:txBody>
          <a:bodyPr/>
          <a:lstStyle/>
          <a:p>
            <a:pPr algn="ctr"/>
            <a:r>
              <a:rPr lang="en-GB" altLang="en-US" dirty="0"/>
              <a:t>Open or closed innovation</a:t>
            </a:r>
            <a:endParaRPr lang="en-GB" dirty="0"/>
          </a:p>
        </p:txBody>
      </p:sp>
      <p:sp>
        <p:nvSpPr>
          <p:cNvPr id="3" name="Content Placeholder 2">
            <a:extLst>
              <a:ext uri="{FF2B5EF4-FFF2-40B4-BE49-F238E27FC236}">
                <a16:creationId xmlns:a16="http://schemas.microsoft.com/office/drawing/2014/main" id="{0626A30F-E518-BD59-84D8-47B83566F758}"/>
              </a:ext>
            </a:extLst>
          </p:cNvPr>
          <p:cNvSpPr>
            <a:spLocks noGrp="1"/>
          </p:cNvSpPr>
          <p:nvPr>
            <p:ph idx="1"/>
          </p:nvPr>
        </p:nvSpPr>
        <p:spPr>
          <a:xfrm>
            <a:off x="735330" y="1622742"/>
            <a:ext cx="10515600" cy="4351338"/>
          </a:xfrm>
        </p:spPr>
        <p:txBody>
          <a:bodyPr>
            <a:normAutofit/>
          </a:bodyPr>
          <a:lstStyle/>
          <a:p>
            <a:pPr marL="9525" indent="-9525">
              <a:lnSpc>
                <a:spcPts val="3000"/>
              </a:lnSpc>
              <a:spcBef>
                <a:spcPts val="1200"/>
              </a:spcBef>
              <a:buNone/>
              <a:tabLst>
                <a:tab pos="292100" algn="l"/>
              </a:tabLst>
            </a:pPr>
            <a:r>
              <a:rPr lang="en-GB" altLang="en-US" dirty="0"/>
              <a:t>Depends on:</a:t>
            </a:r>
          </a:p>
          <a:p>
            <a:pPr marL="9525" indent="-9525">
              <a:lnSpc>
                <a:spcPts val="3000"/>
              </a:lnSpc>
              <a:spcBef>
                <a:spcPts val="1200"/>
              </a:spcBef>
              <a:tabLst>
                <a:tab pos="292100" algn="l"/>
              </a:tabLst>
            </a:pPr>
            <a:r>
              <a:rPr lang="en-GB" altLang="en-US" i="1" dirty="0"/>
              <a:t>	</a:t>
            </a:r>
            <a:r>
              <a:rPr lang="en-GB" altLang="en-US" b="1" i="1" dirty="0"/>
              <a:t>Competitive rivalry </a:t>
            </a:r>
            <a:r>
              <a:rPr lang="en-GB" altLang="en-US" dirty="0"/>
              <a:t>– if it is intense closed, innovation is better.</a:t>
            </a:r>
          </a:p>
          <a:p>
            <a:pPr marL="0" indent="0">
              <a:lnSpc>
                <a:spcPts val="3000"/>
              </a:lnSpc>
              <a:spcBef>
                <a:spcPts val="1200"/>
              </a:spcBef>
              <a:buNone/>
              <a:tabLst>
                <a:tab pos="292100" algn="l"/>
              </a:tabLst>
            </a:pPr>
            <a:endParaRPr lang="en-GB" altLang="en-US" dirty="0"/>
          </a:p>
          <a:p>
            <a:pPr marL="9525" indent="-9525">
              <a:lnSpc>
                <a:spcPts val="3000"/>
              </a:lnSpc>
              <a:spcBef>
                <a:spcPts val="1200"/>
              </a:spcBef>
              <a:tabLst>
                <a:tab pos="292100" algn="l"/>
              </a:tabLst>
            </a:pPr>
            <a:r>
              <a:rPr lang="en-GB" altLang="en-US" b="1" i="1" dirty="0"/>
              <a:t>	‘One-shot’ or continuous innovation </a:t>
            </a:r>
            <a:r>
              <a:rPr lang="en-GB" altLang="en-US" dirty="0"/>
              <a:t>–open innovation is best where innovation is continuous (encouraging reciprocal behaviour).</a:t>
            </a:r>
          </a:p>
          <a:p>
            <a:pPr marL="0" indent="0">
              <a:lnSpc>
                <a:spcPts val="3000"/>
              </a:lnSpc>
              <a:spcBef>
                <a:spcPts val="1200"/>
              </a:spcBef>
              <a:buNone/>
              <a:tabLst>
                <a:tab pos="292100" algn="l"/>
              </a:tabLst>
            </a:pPr>
            <a:endParaRPr lang="en-GB" altLang="en-US" dirty="0"/>
          </a:p>
          <a:p>
            <a:pPr marL="9525" indent="-9525">
              <a:lnSpc>
                <a:spcPts val="3000"/>
              </a:lnSpc>
              <a:spcBef>
                <a:spcPts val="1200"/>
              </a:spcBef>
              <a:tabLst>
                <a:tab pos="292100" algn="l"/>
              </a:tabLst>
            </a:pPr>
            <a:r>
              <a:rPr lang="en-GB" altLang="en-US" i="1" dirty="0"/>
              <a:t>	</a:t>
            </a:r>
            <a:r>
              <a:rPr lang="en-GB" altLang="en-US" b="1" i="1" dirty="0"/>
              <a:t>Complex and tight-linked innovation </a:t>
            </a:r>
            <a:r>
              <a:rPr lang="en-GB" altLang="en-US" dirty="0"/>
              <a:t>– closed innovation is best in order to avoid 	inconsistent elements in development.</a:t>
            </a:r>
          </a:p>
          <a:p>
            <a:endParaRPr lang="en-GB" dirty="0"/>
          </a:p>
        </p:txBody>
      </p:sp>
      <p:sp>
        <p:nvSpPr>
          <p:cNvPr id="5" name="Navy Footer Strip" descr="Footer navy">
            <a:extLst>
              <a:ext uri="{FF2B5EF4-FFF2-40B4-BE49-F238E27FC236}">
                <a16:creationId xmlns:a16="http://schemas.microsoft.com/office/drawing/2014/main" id="{64B78CE9-ABDD-E05C-68FB-794262253E1F}"/>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93952F3B-A389-AA37-AA40-CBED9A5F558E}"/>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3324D64F-9CE7-1CC4-E821-581A7E055F12}"/>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8341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D1F3D-2A74-B7FF-7E2F-2A34BD486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C3D15-C1E6-24D6-D735-D29AA2E45895}"/>
              </a:ext>
            </a:extLst>
          </p:cNvPr>
          <p:cNvSpPr>
            <a:spLocks noGrp="1"/>
          </p:cNvSpPr>
          <p:nvPr>
            <p:ph type="title"/>
          </p:nvPr>
        </p:nvSpPr>
        <p:spPr>
          <a:xfrm>
            <a:off x="843437" y="-42757"/>
            <a:ext cx="10515600" cy="1325563"/>
          </a:xfrm>
        </p:spPr>
        <p:txBody>
          <a:bodyPr/>
          <a:lstStyle/>
          <a:p>
            <a:pPr algn="ctr"/>
            <a:r>
              <a:rPr lang="en-GB" altLang="en-US" dirty="0"/>
              <a:t>Innovation diffusion </a:t>
            </a:r>
            <a:endParaRPr lang="en-GB" dirty="0"/>
          </a:p>
        </p:txBody>
      </p:sp>
      <p:sp>
        <p:nvSpPr>
          <p:cNvPr id="5" name="Navy Footer Strip" descr="Footer navy">
            <a:extLst>
              <a:ext uri="{FF2B5EF4-FFF2-40B4-BE49-F238E27FC236}">
                <a16:creationId xmlns:a16="http://schemas.microsoft.com/office/drawing/2014/main" id="{C0DEE55B-43FB-4385-30CE-8650B49798B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4D5C4A74-208E-15F3-459D-4C90E34C07A4}"/>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FDCD7E72-49C6-F924-3CB2-B0BF26EE92EB}"/>
              </a:ext>
            </a:extLst>
          </p:cNvPr>
          <p:cNvPicPr>
            <a:picLocks noChangeAspect="1"/>
          </p:cNvPicPr>
          <p:nvPr/>
        </p:nvPicPr>
        <p:blipFill>
          <a:blip r:embed="rId4"/>
          <a:stretch>
            <a:fillRect/>
          </a:stretch>
        </p:blipFill>
        <p:spPr>
          <a:xfrm>
            <a:off x="534811" y="6217213"/>
            <a:ext cx="1801495" cy="397654"/>
          </a:xfrm>
          <a:prstGeom prst="rect">
            <a:avLst/>
          </a:prstGeom>
        </p:spPr>
      </p:pic>
      <p:sp>
        <p:nvSpPr>
          <p:cNvPr id="16" name="Rectangle 10">
            <a:extLst>
              <a:ext uri="{FF2B5EF4-FFF2-40B4-BE49-F238E27FC236}">
                <a16:creationId xmlns:a16="http://schemas.microsoft.com/office/drawing/2014/main" id="{C769CE17-7C10-858B-9DB8-3E42C81C6FC3}"/>
              </a:ext>
            </a:extLst>
          </p:cNvPr>
          <p:cNvSpPr>
            <a:spLocks noGrp="1" noChangeArrowheads="1"/>
          </p:cNvSpPr>
          <p:nvPr>
            <p:ph idx="1"/>
          </p:nvPr>
        </p:nvSpPr>
        <p:spPr bwMode="auto">
          <a:xfrm>
            <a:off x="267405" y="1052580"/>
            <a:ext cx="11924595"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Diffusion Theory and Adoption Stages</a:t>
            </a:r>
            <a:r>
              <a:rPr kumimoji="0" lang="en-US" altLang="en-US" sz="1700" b="0" i="0" u="none" strike="noStrike" cap="none" normalizeH="0" baseline="0" dirty="0">
                <a:ln>
                  <a:noFill/>
                </a:ln>
                <a:solidFill>
                  <a:schemeClr val="tx1"/>
                </a:solidFill>
                <a:effectLst/>
                <a:latin typeface="Arial" panose="020B0604020202020204" pitchFamily="34" charset="0"/>
              </a:rPr>
              <a:t>: According to </a:t>
            </a:r>
            <a:r>
              <a:rPr kumimoji="0" lang="en-US" altLang="en-US" sz="1700" b="1" i="0" u="none" strike="noStrike" cap="none" normalizeH="0" baseline="0" dirty="0">
                <a:ln>
                  <a:noFill/>
                </a:ln>
                <a:solidFill>
                  <a:schemeClr val="tx1"/>
                </a:solidFill>
                <a:effectLst/>
                <a:latin typeface="Arial" panose="020B0604020202020204" pitchFamily="34" charset="0"/>
              </a:rPr>
              <a:t>Rogers' Diffusion of Innovation theory</a:t>
            </a:r>
            <a:r>
              <a:rPr kumimoji="0" lang="en-US" altLang="en-US" sz="1700" b="0" i="0" u="none" strike="noStrike" cap="none" normalizeH="0" baseline="0" dirty="0">
                <a:ln>
                  <a:noFill/>
                </a:ln>
                <a:solidFill>
                  <a:schemeClr val="tx1"/>
                </a:solidFill>
                <a:effectLst/>
                <a:latin typeface="Arial" panose="020B0604020202020204" pitchFamily="34" charset="0"/>
              </a:rPr>
              <a:t> (1971),</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innovations spread in five stages: Innovators, Early Adopters, Early Majority, Late Majority, and Laggards.</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Understanding these stages helps businesses target the right customers at the right time, from the innovators who first adopt to the laggards who are the last to follow.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Strategic Importance for Businesses</a:t>
            </a:r>
            <a:r>
              <a:rPr kumimoji="0" lang="en-US" altLang="en-US" sz="1700" b="0" i="0" u="none" strike="noStrike" cap="none" normalizeH="0" baseline="0" dirty="0">
                <a:ln>
                  <a:noFill/>
                </a:ln>
                <a:solidFill>
                  <a:schemeClr val="tx1"/>
                </a:solidFill>
                <a:effectLst/>
                <a:latin typeface="Arial" panose="020B0604020202020204" pitchFamily="34" charset="0"/>
              </a:rPr>
              <a:t>: The diffusion process helps businesses understand how customers</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adopt innovations, informing their strategies for </a:t>
            </a:r>
            <a:r>
              <a:rPr kumimoji="0" lang="en-US" altLang="en-US" sz="1700" b="1" i="0" u="none" strike="noStrike" cap="none" normalizeH="0" baseline="0" dirty="0">
                <a:ln>
                  <a:noFill/>
                </a:ln>
                <a:solidFill>
                  <a:schemeClr val="tx1"/>
                </a:solidFill>
                <a:effectLst/>
                <a:latin typeface="Arial" panose="020B0604020202020204" pitchFamily="34" charset="0"/>
              </a:rPr>
              <a:t>product launches</a:t>
            </a:r>
            <a:r>
              <a:rPr kumimoji="0" lang="en-US" altLang="en-US" sz="1700" b="0" i="0" u="none" strike="noStrike" cap="none" normalizeH="0" baseline="0" dirty="0">
                <a:ln>
                  <a:noFill/>
                </a:ln>
                <a:solidFill>
                  <a:schemeClr val="tx1"/>
                </a:solidFill>
                <a:effectLst/>
                <a:latin typeface="Arial" panose="020B0604020202020204" pitchFamily="34" charset="0"/>
              </a:rPr>
              <a:t>, </a:t>
            </a:r>
            <a:r>
              <a:rPr kumimoji="0" lang="en-US" altLang="en-US" sz="1700" b="1" i="0" u="none" strike="noStrike" cap="none" normalizeH="0" baseline="0" dirty="0">
                <a:ln>
                  <a:noFill/>
                </a:ln>
                <a:solidFill>
                  <a:schemeClr val="tx1"/>
                </a:solidFill>
                <a:effectLst/>
                <a:latin typeface="Arial" panose="020B0604020202020204" pitchFamily="34" charset="0"/>
              </a:rPr>
              <a:t>market expansion</a:t>
            </a:r>
            <a:r>
              <a:rPr kumimoji="0" lang="en-US" altLang="en-US" sz="1700" b="0" i="0" u="none" strike="noStrike" cap="none" normalizeH="0" baseline="0" dirty="0">
                <a:ln>
                  <a:noFill/>
                </a:ln>
                <a:solidFill>
                  <a:schemeClr val="tx1"/>
                </a:solidFill>
                <a:effectLst/>
                <a:latin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rPr>
              <a:t>adaptation</a:t>
            </a:r>
            <a:r>
              <a:rPr kumimoji="0" lang="en-US" altLang="en-US" sz="1700" b="0" i="0" u="none" strike="noStrike" cap="none" normalizeH="0" baseline="0" dirty="0">
                <a:ln>
                  <a:noFill/>
                </a:ln>
                <a:solidFill>
                  <a:schemeClr val="tx1"/>
                </a:solidFill>
                <a:effectLst/>
                <a:latin typeface="Arial" panose="020B0604020202020204" pitchFamily="34" charset="0"/>
              </a:rPr>
              <a:t>.</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It guides companies in designing </a:t>
            </a:r>
            <a:r>
              <a:rPr kumimoji="0" lang="en-US" altLang="en-US" sz="1700" b="1" i="0" u="none" strike="noStrike" cap="none" normalizeH="0" baseline="0" dirty="0">
                <a:ln>
                  <a:noFill/>
                </a:ln>
                <a:solidFill>
                  <a:schemeClr val="tx1"/>
                </a:solidFill>
                <a:effectLst/>
                <a:latin typeface="Arial" panose="020B0604020202020204" pitchFamily="34" charset="0"/>
              </a:rPr>
              <a:t>targeted marketing campaigns</a:t>
            </a:r>
            <a:r>
              <a:rPr kumimoji="0" lang="en-US" altLang="en-US" sz="1700" b="0" i="0" u="none" strike="noStrike" cap="none" normalizeH="0" baseline="0" dirty="0">
                <a:ln>
                  <a:noFill/>
                </a:ln>
                <a:solidFill>
                  <a:schemeClr val="tx1"/>
                </a:solidFill>
                <a:effectLst/>
                <a:latin typeface="Arial" panose="020B0604020202020204" pitchFamily="34" charset="0"/>
              </a:rPr>
              <a:t> and pricing strategies based on adoption</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patterns, such as focusing on early adopters to build momentum and then appealing to the majority for wider</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adoption.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Impact on Product and Market Strategy</a:t>
            </a:r>
            <a:r>
              <a:rPr kumimoji="0" lang="en-US" altLang="en-US" sz="1700" b="0" i="0" u="none" strike="noStrike" cap="none" normalizeH="0" baseline="0" dirty="0">
                <a:ln>
                  <a:noFill/>
                </a:ln>
                <a:solidFill>
                  <a:schemeClr val="tx1"/>
                </a:solidFill>
                <a:effectLst/>
                <a:latin typeface="Arial" panose="020B0604020202020204" pitchFamily="34" charset="0"/>
              </a:rPr>
              <a:t>: By leveraging diffusion theory, companies can manage the timing</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of </a:t>
            </a:r>
            <a:r>
              <a:rPr kumimoji="0" lang="en-US" altLang="en-US" sz="1700" b="1" i="0" u="none" strike="noStrike" cap="none" normalizeH="0" baseline="0" dirty="0">
                <a:ln>
                  <a:noFill/>
                </a:ln>
                <a:solidFill>
                  <a:schemeClr val="tx1"/>
                </a:solidFill>
                <a:effectLst/>
                <a:latin typeface="Arial" panose="020B0604020202020204" pitchFamily="34" charset="0"/>
              </a:rPr>
              <a:t>new product introductions</a:t>
            </a:r>
            <a:r>
              <a:rPr kumimoji="0" lang="en-US" altLang="en-US" sz="1700" b="0" i="0" u="none" strike="noStrike" cap="none" normalizeH="0" baseline="0" dirty="0">
                <a:ln>
                  <a:noFill/>
                </a:ln>
                <a:solidFill>
                  <a:schemeClr val="tx1"/>
                </a:solidFill>
                <a:effectLst/>
                <a:latin typeface="Arial" panose="020B0604020202020204" pitchFamily="34" charset="0"/>
              </a:rPr>
              <a:t> and adapt their products for </a:t>
            </a:r>
            <a:r>
              <a:rPr kumimoji="0" lang="en-US" altLang="en-US" sz="1700" b="1" i="0" u="none" strike="noStrike" cap="none" normalizeH="0" baseline="0" dirty="0">
                <a:ln>
                  <a:noFill/>
                </a:ln>
                <a:solidFill>
                  <a:schemeClr val="tx1"/>
                </a:solidFill>
                <a:effectLst/>
                <a:latin typeface="Arial" panose="020B0604020202020204" pitchFamily="34" charset="0"/>
              </a:rPr>
              <a:t>different markets</a:t>
            </a:r>
            <a:r>
              <a:rPr kumimoji="0" lang="en-US" altLang="en-US" sz="1700" b="0" i="0" u="none" strike="noStrike" cap="none" normalizeH="0" baseline="0" dirty="0">
                <a:ln>
                  <a:noFill/>
                </a:ln>
                <a:solidFill>
                  <a:schemeClr val="tx1"/>
                </a:solidFill>
                <a:effectLst/>
                <a:latin typeface="Arial" panose="020B0604020202020204" pitchFamily="34" charset="0"/>
              </a:rPr>
              <a:t>. Understanding the </a:t>
            </a:r>
            <a:r>
              <a:rPr kumimoji="0" lang="en-US" altLang="en-US" sz="1700" b="1" i="0" u="none" strike="noStrike" cap="none" normalizeH="0" baseline="0" dirty="0">
                <a:ln>
                  <a:noFill/>
                </a:ln>
                <a:solidFill>
                  <a:schemeClr val="tx1"/>
                </a:solidFill>
                <a:effectLst/>
                <a:latin typeface="Arial" panose="020B0604020202020204" pitchFamily="34" charset="0"/>
              </a:rPr>
              <a:t>adoption</a:t>
            </a:r>
            <a:r>
              <a:rPr lang="en-US" altLang="en-US" sz="1700" b="1" dirty="0">
                <a:latin typeface="Arial" panose="020B0604020202020204" pitchFamily="34" charset="0"/>
              </a:rPr>
              <a:t> </a:t>
            </a:r>
            <a:r>
              <a:rPr kumimoji="0" lang="en-US" altLang="en-US" sz="1700" b="1" i="0" u="none" strike="noStrike" cap="none" normalizeH="0" baseline="0" dirty="0">
                <a:ln>
                  <a:noFill/>
                </a:ln>
                <a:solidFill>
                  <a:schemeClr val="tx1"/>
                </a:solidFill>
                <a:effectLst/>
                <a:latin typeface="Arial" panose="020B0604020202020204" pitchFamily="34" charset="0"/>
              </a:rPr>
              <a:t>curve</a:t>
            </a:r>
            <a:r>
              <a:rPr kumimoji="0" lang="en-US" altLang="en-US" sz="1700" b="0" i="0" u="none" strike="noStrike" cap="none" normalizeH="0" baseline="0" dirty="0">
                <a:ln>
                  <a:noFill/>
                </a:ln>
                <a:solidFill>
                  <a:schemeClr val="tx1"/>
                </a:solidFill>
                <a:effectLst/>
                <a:latin typeface="Arial" panose="020B0604020202020204" pitchFamily="34" charset="0"/>
              </a:rPr>
              <a:t> helps businesses ensure that their innovations are positioned effectively, from targeting innovators to</a:t>
            </a:r>
            <a:r>
              <a:rPr lang="en-US" altLang="en-US" sz="1700" dirty="0">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addressing the needs of late majority and laggards in new or existing markets.</a:t>
            </a:r>
          </a:p>
        </p:txBody>
      </p:sp>
    </p:spTree>
    <p:extLst>
      <p:ext uri="{BB962C8B-B14F-4D97-AF65-F5344CB8AC3E}">
        <p14:creationId xmlns:p14="http://schemas.microsoft.com/office/powerpoint/2010/main" val="118018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B6455-3C27-D53D-C03A-B18A47BFC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A5F89-CE28-CF86-3328-7EC85FB0BFC4}"/>
              </a:ext>
            </a:extLst>
          </p:cNvPr>
          <p:cNvSpPr>
            <a:spLocks noGrp="1"/>
          </p:cNvSpPr>
          <p:nvPr>
            <p:ph type="title"/>
          </p:nvPr>
        </p:nvSpPr>
        <p:spPr>
          <a:xfrm>
            <a:off x="698500" y="-66118"/>
            <a:ext cx="10515600" cy="1325563"/>
          </a:xfrm>
        </p:spPr>
        <p:txBody>
          <a:bodyPr/>
          <a:lstStyle/>
          <a:p>
            <a:pPr algn="ctr"/>
            <a:r>
              <a:rPr lang="en-US" altLang="en-US" dirty="0"/>
              <a:t>Innovators and imitators</a:t>
            </a:r>
            <a:endParaRPr lang="en-GB" dirty="0"/>
          </a:p>
        </p:txBody>
      </p:sp>
      <p:sp>
        <p:nvSpPr>
          <p:cNvPr id="5" name="Navy Footer Strip" descr="Footer navy">
            <a:extLst>
              <a:ext uri="{FF2B5EF4-FFF2-40B4-BE49-F238E27FC236}">
                <a16:creationId xmlns:a16="http://schemas.microsoft.com/office/drawing/2014/main" id="{B1B2847C-7E61-D121-4916-CB25AF2C649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C5C4B547-5F6A-5719-A69D-7A577B9B1688}"/>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66153142-B6BE-1600-E040-5FBC0CA28552}"/>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BD412BE0-B165-A026-1BD2-4BD62C518F7C}"/>
              </a:ext>
            </a:extLst>
          </p:cNvPr>
          <p:cNvSpPr>
            <a:spLocks noGrp="1" noChangeArrowheads="1"/>
          </p:cNvSpPr>
          <p:nvPr>
            <p:ph idx="1"/>
          </p:nvPr>
        </p:nvSpPr>
        <p:spPr bwMode="auto">
          <a:xfrm>
            <a:off x="564038" y="1247456"/>
            <a:ext cx="1079499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Arial" panose="020B0604020202020204" pitchFamily="34" charset="0"/>
              </a:rPr>
              <a:t>First-Mover Advantage</a:t>
            </a:r>
            <a:r>
              <a:rPr kumimoji="0" lang="en-US" altLang="en-US" sz="19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Being the first to market with an innovation can lead to </a:t>
            </a:r>
            <a:r>
              <a:rPr kumimoji="0" lang="en-US" altLang="en-US" sz="1900" b="1" i="0" u="none" strike="noStrike" cap="none" normalizeH="0" baseline="0" dirty="0">
                <a:ln>
                  <a:noFill/>
                </a:ln>
                <a:solidFill>
                  <a:schemeClr val="tx1"/>
                </a:solidFill>
                <a:effectLst/>
                <a:latin typeface="Arial" panose="020B0604020202020204" pitchFamily="34" charset="0"/>
              </a:rPr>
              <a:t>market leadership</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1" i="0" u="none" strike="noStrike" cap="none" normalizeH="0" baseline="0" dirty="0">
                <a:ln>
                  <a:noFill/>
                </a:ln>
                <a:solidFill>
                  <a:schemeClr val="tx1"/>
                </a:solidFill>
                <a:effectLst/>
                <a:latin typeface="Arial" panose="020B0604020202020204" pitchFamily="34" charset="0"/>
              </a:rPr>
              <a:t>brand recognition</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1" i="0" u="none" strike="noStrike" cap="none" normalizeH="0" baseline="0" dirty="0">
                <a:ln>
                  <a:noFill/>
                </a:ln>
                <a:solidFill>
                  <a:schemeClr val="tx1"/>
                </a:solidFill>
                <a:effectLst/>
                <a:latin typeface="Arial" panose="020B0604020202020204" pitchFamily="34" charset="0"/>
              </a:rPr>
              <a:t>customer loyalty</a:t>
            </a:r>
            <a:r>
              <a:rPr kumimoji="0" lang="en-US" altLang="en-US" sz="1900" b="0" i="0" u="none" strike="noStrike" cap="none" normalizeH="0" baseline="0" dirty="0">
                <a:ln>
                  <a:noFill/>
                </a:ln>
                <a:solidFill>
                  <a:schemeClr val="tx1"/>
                </a:solidFill>
                <a:effectLst/>
                <a:latin typeface="Arial" panose="020B0604020202020204" pitchFamily="34" charset="0"/>
              </a:rPr>
              <a:t>, and </a:t>
            </a:r>
            <a:r>
              <a:rPr kumimoji="0" lang="en-US" altLang="en-US" sz="1900" b="1" i="0" u="none" strike="noStrike" cap="none" normalizeH="0" baseline="0" dirty="0">
                <a:ln>
                  <a:noFill/>
                </a:ln>
                <a:solidFill>
                  <a:schemeClr val="tx1"/>
                </a:solidFill>
                <a:effectLst/>
                <a:latin typeface="Arial" panose="020B0604020202020204" pitchFamily="34" charset="0"/>
              </a:rPr>
              <a:t>economies of scale</a:t>
            </a:r>
            <a:r>
              <a:rPr kumimoji="0" lang="en-US" altLang="en-US" sz="1900" b="0" i="0" u="none" strike="noStrike" cap="none" normalizeH="0" baseline="0" dirty="0">
                <a:ln>
                  <a:noFill/>
                </a:ln>
                <a:solidFill>
                  <a:schemeClr val="tx1"/>
                </a:solidFill>
                <a:effectLst/>
                <a:latin typeface="Arial" panose="020B0604020202020204" pitchFamily="34" charset="0"/>
              </a:rPr>
              <a:t>. Examples include </a:t>
            </a:r>
            <a:r>
              <a:rPr kumimoji="0" lang="en-US" altLang="en-US" sz="1900" b="1" i="0" u="none" strike="noStrike" cap="none" normalizeH="0" baseline="0" dirty="0">
                <a:ln>
                  <a:noFill/>
                </a:ln>
                <a:solidFill>
                  <a:schemeClr val="tx1"/>
                </a:solidFill>
                <a:effectLst/>
                <a:latin typeface="Arial" panose="020B0604020202020204" pitchFamily="34" charset="0"/>
              </a:rPr>
              <a:t>Coca-Cola</a:t>
            </a:r>
            <a:r>
              <a:rPr kumimoji="0" lang="en-US" altLang="en-US" sz="1900" b="0" i="0" u="none" strike="noStrike" cap="none" normalizeH="0" baseline="0" dirty="0">
                <a:ln>
                  <a:noFill/>
                </a:ln>
                <a:solidFill>
                  <a:schemeClr val="tx1"/>
                </a:solidFill>
                <a:effectLst/>
                <a:latin typeface="Arial" panose="020B0604020202020204" pitchFamily="34" charset="0"/>
              </a:rPr>
              <a:t> and</a:t>
            </a:r>
            <a:r>
              <a:rPr lang="en-US" altLang="en-US" sz="1900" dirty="0">
                <a:latin typeface="Arial" panose="020B0604020202020204" pitchFamily="34" charset="0"/>
              </a:rPr>
              <a:t> </a:t>
            </a:r>
            <a:r>
              <a:rPr kumimoji="0" lang="en-US" altLang="en-US" sz="1900" b="1" i="0" u="none" strike="noStrike" cap="none" normalizeH="0" baseline="0" dirty="0">
                <a:ln>
                  <a:noFill/>
                </a:ln>
                <a:solidFill>
                  <a:schemeClr val="tx1"/>
                </a:solidFill>
                <a:effectLst/>
                <a:latin typeface="Arial" panose="020B0604020202020204" pitchFamily="34" charset="0"/>
              </a:rPr>
              <a:t>Hoover</a:t>
            </a:r>
            <a:r>
              <a:rPr kumimoji="0" lang="en-US" altLang="en-US" sz="1900" b="0" i="0" u="none" strike="noStrike" cap="none" normalizeH="0" baseline="0" dirty="0">
                <a:ln>
                  <a:noFill/>
                </a:ln>
                <a:solidFill>
                  <a:schemeClr val="tx1"/>
                </a:solidFill>
                <a:effectLst/>
                <a:latin typeface="Arial" panose="020B0604020202020204" pitchFamily="34" charset="0"/>
              </a:rPr>
              <a:t>, which benefited from early entry into their respective markets, establishing strong competitive positions.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Arial" panose="020B0604020202020204" pitchFamily="34" charset="0"/>
              </a:rPr>
              <a:t>Disadvantages of First-Mover Advantage</a:t>
            </a:r>
            <a:r>
              <a:rPr kumimoji="0" lang="en-US" altLang="en-US" sz="19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While first movers can enjoy initial benefits, they also face</a:t>
            </a:r>
            <a:r>
              <a:rPr lang="en-US" altLang="en-US" sz="1900"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risks such as </a:t>
            </a:r>
            <a:r>
              <a:rPr kumimoji="0" lang="en-US" altLang="en-US" sz="1900" b="1" i="0" u="none" strike="noStrike" cap="none" normalizeH="0" baseline="0" dirty="0">
                <a:ln>
                  <a:noFill/>
                </a:ln>
                <a:solidFill>
                  <a:schemeClr val="tx1"/>
                </a:solidFill>
                <a:effectLst/>
                <a:latin typeface="Arial" panose="020B0604020202020204" pitchFamily="34" charset="0"/>
              </a:rPr>
              <a:t>high costs</a:t>
            </a:r>
            <a:r>
              <a:rPr kumimoji="0" lang="en-US" altLang="en-US" sz="1900" b="0" i="0" u="none" strike="noStrike" cap="none" normalizeH="0" baseline="0" dirty="0">
                <a:ln>
                  <a:noFill/>
                </a:ln>
                <a:solidFill>
                  <a:schemeClr val="tx1"/>
                </a:solidFill>
                <a:effectLst/>
                <a:latin typeface="Arial" panose="020B0604020202020204" pitchFamily="34" charset="0"/>
              </a:rPr>
              <a:t>, </a:t>
            </a:r>
            <a:r>
              <a:rPr kumimoji="0" lang="en-US" altLang="en-US" sz="1900" b="1" i="0" u="none" strike="noStrike" cap="none" normalizeH="0" baseline="0" dirty="0">
                <a:ln>
                  <a:noFill/>
                </a:ln>
                <a:solidFill>
                  <a:schemeClr val="tx1"/>
                </a:solidFill>
                <a:effectLst/>
                <a:latin typeface="Arial" panose="020B0604020202020204" pitchFamily="34" charset="0"/>
              </a:rPr>
              <a:t>uncertain market demand</a:t>
            </a:r>
            <a:r>
              <a:rPr kumimoji="0" lang="en-US" altLang="en-US" sz="1900" b="0" i="0" u="none" strike="noStrike" cap="none" normalizeH="0" baseline="0" dirty="0">
                <a:ln>
                  <a:noFill/>
                </a:ln>
                <a:solidFill>
                  <a:schemeClr val="tx1"/>
                </a:solidFill>
                <a:effectLst/>
                <a:latin typeface="Arial" panose="020B0604020202020204" pitchFamily="34" charset="0"/>
              </a:rPr>
              <a:t>, and the potential for </a:t>
            </a:r>
            <a:r>
              <a:rPr kumimoji="0" lang="en-US" altLang="en-US" sz="1900" b="1" i="0" u="none" strike="noStrike" cap="none" normalizeH="0" baseline="0" dirty="0">
                <a:ln>
                  <a:noFill/>
                </a:ln>
                <a:solidFill>
                  <a:schemeClr val="tx1"/>
                </a:solidFill>
                <a:effectLst/>
                <a:latin typeface="Arial" panose="020B0604020202020204" pitchFamily="34" charset="0"/>
              </a:rPr>
              <a:t>imitation</a:t>
            </a:r>
            <a:r>
              <a:rPr kumimoji="0" lang="en-US" altLang="en-US" sz="1900" b="0" i="0" u="none" strike="noStrike" cap="none" normalizeH="0" baseline="0" dirty="0">
                <a:ln>
                  <a:noFill/>
                </a:ln>
                <a:solidFill>
                  <a:schemeClr val="tx1"/>
                </a:solidFill>
                <a:effectLst/>
                <a:latin typeface="Arial" panose="020B0604020202020204" pitchFamily="34" charset="0"/>
              </a:rPr>
              <a:t> by competitors. Imitators can refine the innovation, reducing development costs and introducing improvements based on</a:t>
            </a:r>
            <a:r>
              <a:rPr lang="en-US" altLang="en-US" sz="1900"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consumer feedback, eroding the first-mover's edge.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Arial" panose="020B0604020202020204" pitchFamily="34" charset="0"/>
              </a:rPr>
              <a:t>Role of Innovators vs. Imitators</a:t>
            </a:r>
            <a:r>
              <a:rPr kumimoji="0" lang="en-US" altLang="en-US" sz="19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Innovators drive </a:t>
            </a:r>
            <a:r>
              <a:rPr kumimoji="0" lang="en-US" altLang="en-US" sz="1900" b="1" i="0" u="none" strike="noStrike" cap="none" normalizeH="0" baseline="0" dirty="0">
                <a:ln>
                  <a:noFill/>
                </a:ln>
                <a:solidFill>
                  <a:schemeClr val="tx1"/>
                </a:solidFill>
                <a:effectLst/>
                <a:latin typeface="Arial" panose="020B0604020202020204" pitchFamily="34" charset="0"/>
              </a:rPr>
              <a:t>industry evolution</a:t>
            </a:r>
            <a:r>
              <a:rPr kumimoji="0" lang="en-US" altLang="en-US" sz="1900" b="0" i="0" u="none" strike="noStrike" cap="none" normalizeH="0" baseline="0" dirty="0">
                <a:ln>
                  <a:noFill/>
                </a:ln>
                <a:solidFill>
                  <a:schemeClr val="tx1"/>
                </a:solidFill>
                <a:effectLst/>
                <a:latin typeface="Arial" panose="020B0604020202020204" pitchFamily="34" charset="0"/>
              </a:rPr>
              <a:t> but face significant </a:t>
            </a:r>
            <a:r>
              <a:rPr kumimoji="0" lang="en-US" altLang="en-US" sz="1900" b="1" i="0" u="none" strike="noStrike" cap="none" normalizeH="0" baseline="0" dirty="0">
                <a:ln>
                  <a:noFill/>
                </a:ln>
                <a:solidFill>
                  <a:schemeClr val="tx1"/>
                </a:solidFill>
                <a:effectLst/>
                <a:latin typeface="Arial" panose="020B0604020202020204" pitchFamily="34" charset="0"/>
              </a:rPr>
              <a:t>uncertainty</a:t>
            </a:r>
            <a:r>
              <a:rPr lang="en-US" altLang="en-US" sz="1900" b="1"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and </a:t>
            </a:r>
            <a:r>
              <a:rPr kumimoji="0" lang="en-US" altLang="en-US" sz="1900" b="1" i="0" u="none" strike="noStrike" cap="none" normalizeH="0" baseline="0" dirty="0">
                <a:ln>
                  <a:noFill/>
                </a:ln>
                <a:solidFill>
                  <a:schemeClr val="tx1"/>
                </a:solidFill>
                <a:effectLst/>
                <a:latin typeface="Arial" panose="020B0604020202020204" pitchFamily="34" charset="0"/>
              </a:rPr>
              <a:t>investment</a:t>
            </a:r>
            <a:r>
              <a:rPr kumimoji="0" lang="en-US" altLang="en-US" sz="1900" b="0" i="0" u="none" strike="noStrike" cap="none" normalizeH="0" baseline="0" dirty="0">
                <a:ln>
                  <a:noFill/>
                </a:ln>
                <a:solidFill>
                  <a:schemeClr val="tx1"/>
                </a:solidFill>
                <a:effectLst/>
                <a:latin typeface="Arial" panose="020B0604020202020204" pitchFamily="34" charset="0"/>
              </a:rPr>
              <a:t> risks. Imitators, on the other hand, benefit from </a:t>
            </a:r>
            <a:r>
              <a:rPr kumimoji="0" lang="en-US" altLang="en-US" sz="1900" b="1" i="0" u="none" strike="noStrike" cap="none" normalizeH="0" baseline="0" dirty="0">
                <a:ln>
                  <a:noFill/>
                </a:ln>
                <a:solidFill>
                  <a:schemeClr val="tx1"/>
                </a:solidFill>
                <a:effectLst/>
                <a:latin typeface="Arial" panose="020B0604020202020204" pitchFamily="34" charset="0"/>
              </a:rPr>
              <a:t>learning from innovators' mistakes</a:t>
            </a:r>
            <a:r>
              <a:rPr lang="en-US" altLang="en-US" sz="1900" b="1" dirty="0">
                <a:latin typeface="Arial" panose="020B0604020202020204" pitchFamily="34" charset="0"/>
              </a:rPr>
              <a:t> </a:t>
            </a:r>
            <a:r>
              <a:rPr kumimoji="0" lang="en-US" altLang="en-US" sz="1900" b="0" i="0" u="none" strike="noStrike" cap="none" normalizeH="0" baseline="0" dirty="0">
                <a:ln>
                  <a:noFill/>
                </a:ln>
                <a:solidFill>
                  <a:schemeClr val="tx1"/>
                </a:solidFill>
                <a:effectLst/>
                <a:latin typeface="Arial" panose="020B0604020202020204" pitchFamily="34" charset="0"/>
              </a:rPr>
              <a:t>and can bring </a:t>
            </a:r>
            <a:r>
              <a:rPr kumimoji="0" lang="en-US" altLang="en-US" sz="1900" b="1" i="0" u="none" strike="noStrike" cap="none" normalizeH="0" baseline="0" dirty="0">
                <a:ln>
                  <a:noFill/>
                </a:ln>
                <a:solidFill>
                  <a:schemeClr val="tx1"/>
                </a:solidFill>
                <a:effectLst/>
                <a:latin typeface="Arial" panose="020B0604020202020204" pitchFamily="34" charset="0"/>
              </a:rPr>
              <a:t>refined products</a:t>
            </a:r>
            <a:r>
              <a:rPr kumimoji="0" lang="en-US" altLang="en-US" sz="1900" b="0" i="0" u="none" strike="noStrike" cap="none" normalizeH="0" baseline="0" dirty="0">
                <a:ln>
                  <a:noFill/>
                </a:ln>
                <a:solidFill>
                  <a:schemeClr val="tx1"/>
                </a:solidFill>
                <a:effectLst/>
                <a:latin typeface="Arial" panose="020B0604020202020204" pitchFamily="34" charset="0"/>
              </a:rPr>
              <a:t> to market more quickly, making them valuable in fast-moving industries.</a:t>
            </a:r>
          </a:p>
        </p:txBody>
      </p:sp>
    </p:spTree>
    <p:extLst>
      <p:ext uri="{BB962C8B-B14F-4D97-AF65-F5344CB8AC3E}">
        <p14:creationId xmlns:p14="http://schemas.microsoft.com/office/powerpoint/2010/main" val="63121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0407-2F3A-8385-26FD-889D4B9905A5}"/>
              </a:ext>
            </a:extLst>
          </p:cNvPr>
          <p:cNvSpPr>
            <a:spLocks noGrp="1"/>
          </p:cNvSpPr>
          <p:nvPr>
            <p:ph type="title"/>
          </p:nvPr>
        </p:nvSpPr>
        <p:spPr/>
        <p:txBody>
          <a:bodyPr/>
          <a:lstStyle/>
          <a:p>
            <a:r>
              <a:rPr lang="en-GB" sz="4400" b="1" dirty="0">
                <a:latin typeface="Century Gothic"/>
                <a:cs typeface="Century Gothic"/>
              </a:rPr>
              <a:t>By the end of today you will be able to…</a:t>
            </a:r>
            <a:endParaRPr lang="en-GB" dirty="0"/>
          </a:p>
        </p:txBody>
      </p:sp>
      <p:sp>
        <p:nvSpPr>
          <p:cNvPr id="3" name="Content Placeholder 2">
            <a:extLst>
              <a:ext uri="{FF2B5EF4-FFF2-40B4-BE49-F238E27FC236}">
                <a16:creationId xmlns:a16="http://schemas.microsoft.com/office/drawing/2014/main" id="{90152D2B-D4E8-9800-DEF7-6D668EB0A149}"/>
              </a:ext>
            </a:extLst>
          </p:cNvPr>
          <p:cNvSpPr>
            <a:spLocks noGrp="1"/>
          </p:cNvSpPr>
          <p:nvPr>
            <p:ph idx="1"/>
          </p:nvPr>
        </p:nvSpPr>
        <p:spPr>
          <a:xfrm>
            <a:off x="838200" y="1690688"/>
            <a:ext cx="10515600" cy="4351338"/>
          </a:xfrm>
        </p:spPr>
        <p:txBody>
          <a:bodyPr>
            <a:normAutofit fontScale="70000" lnSpcReduction="20000"/>
          </a:bodyPr>
          <a:lstStyle/>
          <a:p>
            <a:pPr marL="279400" indent="-328613" algn="l" eaLnBrk="1" hangingPunct="1">
              <a:lnSpc>
                <a:spcPts val="3200"/>
              </a:lnSpc>
              <a:buFont typeface="Arial" charset="0"/>
              <a:buChar char="•"/>
              <a:defRPr/>
            </a:pPr>
            <a:r>
              <a:rPr lang="en-GB" altLang="en-US" sz="2800" dirty="0"/>
              <a:t>Explain entrepreneurship and innovation and how they link with organisational strategy and strategic fit. </a:t>
            </a:r>
          </a:p>
          <a:p>
            <a:pPr algn="l" eaLnBrk="1" hangingPunct="1">
              <a:lnSpc>
                <a:spcPts val="3200"/>
              </a:lnSpc>
              <a:defRPr/>
            </a:pPr>
            <a:endParaRPr lang="en-GB" altLang="en-US" sz="2800" dirty="0"/>
          </a:p>
          <a:p>
            <a:pPr marL="279400" indent="-328613" algn="l">
              <a:lnSpc>
                <a:spcPts val="3200"/>
              </a:lnSpc>
              <a:buFont typeface="Arial" charset="0"/>
              <a:buChar char="•"/>
              <a:defRPr/>
            </a:pPr>
            <a:r>
              <a:rPr lang="en-US" altLang="en-US" sz="2800" dirty="0"/>
              <a:t>Identify what types of innovation is appropriate for new/ mature business structures.</a:t>
            </a:r>
          </a:p>
          <a:p>
            <a:pPr algn="l">
              <a:lnSpc>
                <a:spcPts val="3200"/>
              </a:lnSpc>
              <a:defRPr/>
            </a:pPr>
            <a:endParaRPr lang="en-US" altLang="en-US" sz="2800" dirty="0"/>
          </a:p>
          <a:p>
            <a:pPr marL="279400" indent="-328613" algn="l">
              <a:lnSpc>
                <a:spcPts val="3200"/>
              </a:lnSpc>
              <a:buFont typeface="Arial" charset="0"/>
              <a:buChar char="•"/>
              <a:defRPr/>
            </a:pPr>
            <a:r>
              <a:rPr lang="en-US" altLang="en-US" sz="2800" dirty="0"/>
              <a:t>Evaluate when different types of strategies are most appropriate imitate/innovate.</a:t>
            </a:r>
          </a:p>
          <a:p>
            <a:pPr marL="279400" indent="-328613" algn="l">
              <a:lnSpc>
                <a:spcPts val="3200"/>
              </a:lnSpc>
              <a:buFont typeface="Arial" charset="0"/>
              <a:buChar char="•"/>
              <a:defRPr/>
            </a:pPr>
            <a:endParaRPr lang="en-US" altLang="en-US" sz="2800" dirty="0"/>
          </a:p>
          <a:p>
            <a:pPr marL="279400" indent="-328613" algn="l">
              <a:lnSpc>
                <a:spcPts val="3200"/>
              </a:lnSpc>
              <a:buFont typeface="Arial" charset="0"/>
              <a:buChar char="•"/>
              <a:defRPr/>
            </a:pPr>
            <a:r>
              <a:rPr lang="en-US" altLang="en-US" sz="2800" dirty="0"/>
              <a:t>Apply theories to innovation concepts to inform strategy.</a:t>
            </a:r>
          </a:p>
          <a:p>
            <a:endParaRPr lang="en-GB" dirty="0"/>
          </a:p>
        </p:txBody>
      </p:sp>
      <p:sp>
        <p:nvSpPr>
          <p:cNvPr id="5" name="Navy Footer Strip" descr="Footer navy">
            <a:extLst>
              <a:ext uri="{FF2B5EF4-FFF2-40B4-BE49-F238E27FC236}">
                <a16:creationId xmlns:a16="http://schemas.microsoft.com/office/drawing/2014/main" id="{A549D561-E870-918B-1C6D-337EBC6E6D8D}"/>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FE696336-1DCA-7BD7-CB43-A1064EFB2B60}"/>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4850CD65-EA31-4A4D-8830-4A06524E4C2F}"/>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80474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329B-76AE-33EA-B573-D011466F2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A6D87-B53B-4B3B-99C2-DA67E02FEC6D}"/>
              </a:ext>
            </a:extLst>
          </p:cNvPr>
          <p:cNvSpPr>
            <a:spLocks noGrp="1"/>
          </p:cNvSpPr>
          <p:nvPr>
            <p:ph type="title"/>
          </p:nvPr>
        </p:nvSpPr>
        <p:spPr/>
        <p:txBody>
          <a:bodyPr/>
          <a:lstStyle/>
          <a:p>
            <a:pPr algn="ctr"/>
            <a:r>
              <a:rPr lang="en-US" dirty="0"/>
              <a:t>First mover advantages and disadvantages </a:t>
            </a:r>
            <a:endParaRPr lang="en-GB" dirty="0"/>
          </a:p>
        </p:txBody>
      </p:sp>
      <p:sp>
        <p:nvSpPr>
          <p:cNvPr id="5" name="Navy Footer Strip" descr="Footer navy">
            <a:extLst>
              <a:ext uri="{FF2B5EF4-FFF2-40B4-BE49-F238E27FC236}">
                <a16:creationId xmlns:a16="http://schemas.microsoft.com/office/drawing/2014/main" id="{F812E2F1-5065-098D-0A4C-EC11EF29D07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E5D94F71-7098-B87A-4188-487DE49138B2}"/>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A8D5F39C-739A-9E09-83FE-934FDFB283EC}"/>
              </a:ext>
            </a:extLst>
          </p:cNvPr>
          <p:cNvPicPr>
            <a:picLocks noChangeAspect="1"/>
          </p:cNvPicPr>
          <p:nvPr/>
        </p:nvPicPr>
        <p:blipFill>
          <a:blip r:embed="rId3"/>
          <a:stretch>
            <a:fillRect/>
          </a:stretch>
        </p:blipFill>
        <p:spPr>
          <a:xfrm>
            <a:off x="534811" y="6217213"/>
            <a:ext cx="1801495" cy="397654"/>
          </a:xfrm>
          <a:prstGeom prst="rect">
            <a:avLst/>
          </a:prstGeom>
        </p:spPr>
      </p:pic>
      <p:sp>
        <p:nvSpPr>
          <p:cNvPr id="4" name="Content Placeholder 2">
            <a:extLst>
              <a:ext uri="{FF2B5EF4-FFF2-40B4-BE49-F238E27FC236}">
                <a16:creationId xmlns:a16="http://schemas.microsoft.com/office/drawing/2014/main" id="{E6BC7CE9-8B0C-F385-CFD1-6D10D7147185}"/>
              </a:ext>
            </a:extLst>
          </p:cNvPr>
          <p:cNvSpPr>
            <a:spLocks noGrp="1"/>
          </p:cNvSpPr>
          <p:nvPr>
            <p:ph sz="half" idx="1"/>
          </p:nvPr>
        </p:nvSpPr>
        <p:spPr>
          <a:xfrm>
            <a:off x="558801" y="1744309"/>
            <a:ext cx="5181600" cy="4351338"/>
          </a:xfrm>
        </p:spPr>
        <p:txBody>
          <a:bodyPr>
            <a:normAutofit/>
          </a:bodyPr>
          <a:lstStyle/>
          <a:p>
            <a:pPr marL="0" indent="0" algn="ctr">
              <a:buNone/>
            </a:pPr>
            <a:r>
              <a:rPr lang="en-US" b="1" dirty="0"/>
              <a:t>Advantages </a:t>
            </a:r>
          </a:p>
          <a:p>
            <a:pPr marL="514350" indent="-514350">
              <a:buFont typeface="+mj-lt"/>
              <a:buAutoNum type="arabicPeriod"/>
            </a:pPr>
            <a:r>
              <a:rPr lang="en-US" dirty="0"/>
              <a:t>Brand recognition</a:t>
            </a:r>
          </a:p>
          <a:p>
            <a:pPr marL="514350" indent="-514350">
              <a:buFont typeface="+mj-lt"/>
              <a:buAutoNum type="arabicPeriod"/>
            </a:pPr>
            <a:r>
              <a:rPr lang="en-US" dirty="0"/>
              <a:t>Customer loyalty</a:t>
            </a:r>
          </a:p>
          <a:p>
            <a:pPr marL="514350" indent="-514350">
              <a:buFont typeface="+mj-lt"/>
              <a:buAutoNum type="arabicPeriod"/>
            </a:pPr>
            <a:r>
              <a:rPr lang="en-US" dirty="0"/>
              <a:t>Increased sales</a:t>
            </a:r>
          </a:p>
          <a:p>
            <a:pPr marL="514350" indent="-514350">
              <a:buFont typeface="+mj-lt"/>
              <a:buAutoNum type="arabicPeriod"/>
            </a:pPr>
            <a:r>
              <a:rPr lang="en-US" dirty="0"/>
              <a:t>Competitive advantages</a:t>
            </a:r>
          </a:p>
          <a:p>
            <a:pPr marL="514350" indent="-514350">
              <a:buFont typeface="+mj-lt"/>
              <a:buAutoNum type="arabicPeriod"/>
            </a:pPr>
            <a:r>
              <a:rPr lang="en-US" dirty="0"/>
              <a:t>Economies of scale </a:t>
            </a:r>
          </a:p>
          <a:p>
            <a:pPr marL="514350" indent="-514350">
              <a:buFont typeface="+mj-lt"/>
              <a:buAutoNum type="arabicPeriod"/>
            </a:pPr>
            <a:endParaRPr lang="en-US" b="1" dirty="0"/>
          </a:p>
        </p:txBody>
      </p:sp>
      <p:sp>
        <p:nvSpPr>
          <p:cNvPr id="8" name="Content Placeholder 3">
            <a:extLst>
              <a:ext uri="{FF2B5EF4-FFF2-40B4-BE49-F238E27FC236}">
                <a16:creationId xmlns:a16="http://schemas.microsoft.com/office/drawing/2014/main" id="{F6BE6D2A-6ACD-1013-6CCD-F860FF746420}"/>
              </a:ext>
            </a:extLst>
          </p:cNvPr>
          <p:cNvSpPr txBox="1">
            <a:spLocks/>
          </p:cNvSpPr>
          <p:nvPr/>
        </p:nvSpPr>
        <p:spPr>
          <a:xfrm>
            <a:off x="5861791" y="1640804"/>
            <a:ext cx="5771408" cy="43513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t>Disadvantages </a:t>
            </a:r>
          </a:p>
          <a:p>
            <a:pPr marL="514350" indent="-514350">
              <a:buFont typeface="+mj-lt"/>
              <a:buAutoNum type="arabicPeriod"/>
            </a:pPr>
            <a:r>
              <a:rPr lang="en-US"/>
              <a:t>You are the first,  and it could  fail.</a:t>
            </a:r>
          </a:p>
          <a:p>
            <a:pPr marL="514350" indent="-514350">
              <a:buFont typeface="+mj-lt"/>
              <a:buAutoNum type="arabicPeriod"/>
            </a:pPr>
            <a:r>
              <a:rPr lang="en-US"/>
              <a:t>It is expensive</a:t>
            </a:r>
          </a:p>
          <a:p>
            <a:pPr marL="514350" indent="-514350">
              <a:buFont typeface="+mj-lt"/>
              <a:buAutoNum type="arabicPeriod"/>
            </a:pPr>
            <a:r>
              <a:rPr lang="en-US"/>
              <a:t>Competitors can see your strategy and aim to replicate – could be more successful </a:t>
            </a:r>
          </a:p>
          <a:p>
            <a:pPr marL="514350" indent="-514350">
              <a:buFont typeface="+mj-lt"/>
              <a:buAutoNum type="arabicPeriod"/>
            </a:pPr>
            <a:r>
              <a:rPr lang="en-US"/>
              <a:t>Potential for regulatory resistance</a:t>
            </a:r>
          </a:p>
          <a:p>
            <a:pPr marL="514350" indent="-514350">
              <a:buFont typeface="+mj-lt"/>
              <a:buAutoNum type="arabicPeriod"/>
            </a:pPr>
            <a:r>
              <a:rPr lang="en-US"/>
              <a:t>Complacency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08845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F9391-C28A-CB50-9628-F0D50C848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448E1-A949-8A9A-5CAD-DF70D155786C}"/>
              </a:ext>
            </a:extLst>
          </p:cNvPr>
          <p:cNvSpPr>
            <a:spLocks noGrp="1"/>
          </p:cNvSpPr>
          <p:nvPr>
            <p:ph type="title"/>
          </p:nvPr>
        </p:nvSpPr>
        <p:spPr/>
        <p:txBody>
          <a:bodyPr/>
          <a:lstStyle/>
          <a:p>
            <a:pPr algn="ctr"/>
            <a:r>
              <a:rPr lang="en-US" altLang="en-US" dirty="0"/>
              <a:t>Late-mover advantages &amp; Disadvantages</a:t>
            </a:r>
            <a:endParaRPr lang="en-GB" dirty="0"/>
          </a:p>
        </p:txBody>
      </p:sp>
      <p:sp>
        <p:nvSpPr>
          <p:cNvPr id="5" name="Navy Footer Strip" descr="Footer navy">
            <a:extLst>
              <a:ext uri="{FF2B5EF4-FFF2-40B4-BE49-F238E27FC236}">
                <a16:creationId xmlns:a16="http://schemas.microsoft.com/office/drawing/2014/main" id="{1B11E989-F640-17DD-6F21-3C035E918BA1}"/>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80476D6C-363E-CEA1-4BC5-94E66E37245C}"/>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EDB105B3-6DF0-A8B3-0DB1-8A1E46D259FD}"/>
              </a:ext>
            </a:extLst>
          </p:cNvPr>
          <p:cNvPicPr>
            <a:picLocks noChangeAspect="1"/>
          </p:cNvPicPr>
          <p:nvPr/>
        </p:nvPicPr>
        <p:blipFill>
          <a:blip r:embed="rId3"/>
          <a:stretch>
            <a:fillRect/>
          </a:stretch>
        </p:blipFill>
        <p:spPr>
          <a:xfrm>
            <a:off x="534811" y="6217213"/>
            <a:ext cx="1801495" cy="397654"/>
          </a:xfrm>
          <a:prstGeom prst="rect">
            <a:avLst/>
          </a:prstGeom>
        </p:spPr>
      </p:pic>
      <p:sp>
        <p:nvSpPr>
          <p:cNvPr id="4" name="Content Placeholder 2">
            <a:extLst>
              <a:ext uri="{FF2B5EF4-FFF2-40B4-BE49-F238E27FC236}">
                <a16:creationId xmlns:a16="http://schemas.microsoft.com/office/drawing/2014/main" id="{48F0F7E6-218D-D18F-91B2-51A47F942A52}"/>
              </a:ext>
            </a:extLst>
          </p:cNvPr>
          <p:cNvSpPr>
            <a:spLocks noGrp="1"/>
          </p:cNvSpPr>
          <p:nvPr>
            <p:ph sz="half" idx="1"/>
          </p:nvPr>
        </p:nvSpPr>
        <p:spPr>
          <a:xfrm>
            <a:off x="838200" y="1825625"/>
            <a:ext cx="5181600" cy="4351338"/>
          </a:xfrm>
        </p:spPr>
        <p:txBody>
          <a:bodyPr/>
          <a:lstStyle/>
          <a:p>
            <a:pPr marL="0" indent="0" algn="ctr">
              <a:buNone/>
            </a:pPr>
            <a:r>
              <a:rPr lang="en-US" b="1" dirty="0"/>
              <a:t>Advantages</a:t>
            </a:r>
          </a:p>
          <a:p>
            <a:r>
              <a:rPr lang="en-US" sz="2800" dirty="0">
                <a:latin typeface="Arial" panose="020B0604020202020204" pitchFamily="34" charset="0"/>
              </a:rPr>
              <a:t>Free-riding – imitating pioneer’s strategies but more cheaply</a:t>
            </a:r>
          </a:p>
          <a:p>
            <a:pPr algn="ctr" eaLnBrk="1" hangingPunct="1">
              <a:defRPr/>
            </a:pPr>
            <a:endParaRPr lang="en-US" dirty="0">
              <a:latin typeface="Arial" panose="020B0604020202020204" pitchFamily="34" charset="0"/>
            </a:endParaRPr>
          </a:p>
          <a:p>
            <a:pPr eaLnBrk="1" hangingPunct="1">
              <a:defRPr/>
            </a:pPr>
            <a:r>
              <a:rPr lang="en-US" sz="2800" dirty="0">
                <a:latin typeface="Arial" panose="020B0604020202020204" pitchFamily="34" charset="0"/>
              </a:rPr>
              <a:t>Learning – from the mistakes made by pioneers</a:t>
            </a:r>
          </a:p>
          <a:p>
            <a:endParaRPr lang="en-US" dirty="0"/>
          </a:p>
        </p:txBody>
      </p:sp>
      <p:sp>
        <p:nvSpPr>
          <p:cNvPr id="8" name="Content Placeholder 3">
            <a:extLst>
              <a:ext uri="{FF2B5EF4-FFF2-40B4-BE49-F238E27FC236}">
                <a16:creationId xmlns:a16="http://schemas.microsoft.com/office/drawing/2014/main" id="{A1C4FDDF-A1D4-EF4A-85B2-30ECBB60DA71}"/>
              </a:ext>
            </a:extLst>
          </p:cNvPr>
          <p:cNvSpPr txBox="1">
            <a:spLocks/>
          </p:cNvSpPr>
          <p:nvPr/>
        </p:nvSpPr>
        <p:spPr>
          <a:xfrm>
            <a:off x="6263640" y="175617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a:t>Disadvantages </a:t>
            </a:r>
          </a:p>
          <a:p>
            <a:r>
              <a:rPr lang="en-US"/>
              <a:t>Lack of established branding association </a:t>
            </a:r>
          </a:p>
          <a:p>
            <a:pPr marL="0" indent="0">
              <a:buFont typeface="Arial" panose="020B0604020202020204" pitchFamily="34" charset="0"/>
              <a:buNone/>
            </a:pPr>
            <a:endParaRPr lang="en-US"/>
          </a:p>
          <a:p>
            <a:r>
              <a:rPr lang="en-US"/>
              <a:t>Customers have accepted the new product (may not be willing to change supplier) </a:t>
            </a:r>
            <a:endParaRPr lang="en-US" dirty="0"/>
          </a:p>
        </p:txBody>
      </p:sp>
    </p:spTree>
    <p:extLst>
      <p:ext uri="{BB962C8B-B14F-4D97-AF65-F5344CB8AC3E}">
        <p14:creationId xmlns:p14="http://schemas.microsoft.com/office/powerpoint/2010/main" val="1336301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E07A1-AF28-7835-30EF-0460421AF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C199B-B365-46C3-5A39-FC08CDEAAF41}"/>
              </a:ext>
            </a:extLst>
          </p:cNvPr>
          <p:cNvSpPr>
            <a:spLocks noGrp="1"/>
          </p:cNvSpPr>
          <p:nvPr>
            <p:ph type="title"/>
          </p:nvPr>
        </p:nvSpPr>
        <p:spPr/>
        <p:txBody>
          <a:bodyPr/>
          <a:lstStyle/>
          <a:p>
            <a:pPr algn="ctr"/>
            <a:r>
              <a:rPr lang="en-GB" altLang="en-US" dirty="0"/>
              <a:t>A fast second?</a:t>
            </a:r>
            <a:endParaRPr lang="en-GB" dirty="0"/>
          </a:p>
        </p:txBody>
      </p:sp>
      <p:sp>
        <p:nvSpPr>
          <p:cNvPr id="3" name="Content Placeholder 2">
            <a:extLst>
              <a:ext uri="{FF2B5EF4-FFF2-40B4-BE49-F238E27FC236}">
                <a16:creationId xmlns:a16="http://schemas.microsoft.com/office/drawing/2014/main" id="{7EA52857-947B-DEDF-1119-D76C65FD5295}"/>
              </a:ext>
            </a:extLst>
          </p:cNvPr>
          <p:cNvSpPr>
            <a:spLocks noGrp="1"/>
          </p:cNvSpPr>
          <p:nvPr>
            <p:ph idx="1"/>
          </p:nvPr>
        </p:nvSpPr>
        <p:spPr>
          <a:xfrm>
            <a:off x="838200" y="1690688"/>
            <a:ext cx="10515600" cy="4351338"/>
          </a:xfrm>
        </p:spPr>
        <p:txBody>
          <a:bodyPr>
            <a:normAutofit/>
          </a:bodyPr>
          <a:lstStyle/>
          <a:p>
            <a:pPr>
              <a:spcBef>
                <a:spcPts val="1200"/>
              </a:spcBef>
            </a:pPr>
            <a:r>
              <a:rPr lang="en-GB" altLang="en-US" sz="2800" dirty="0"/>
              <a:t>Costas </a:t>
            </a:r>
            <a:r>
              <a:rPr lang="en-GB" altLang="en-US" sz="2800" dirty="0" err="1"/>
              <a:t>Markides</a:t>
            </a:r>
            <a:r>
              <a:rPr lang="en-GB" altLang="en-US" sz="2800" dirty="0"/>
              <a:t> and Paul </a:t>
            </a:r>
            <a:r>
              <a:rPr lang="en-GB" altLang="en-US" sz="2800" dirty="0" err="1"/>
              <a:t>Geroski</a:t>
            </a:r>
            <a:r>
              <a:rPr lang="en-GB" altLang="en-US" sz="2800" dirty="0"/>
              <a:t> argue that the most appropriate response to innovation, especially radical innovation, is often not to be a first-mover, but to be a </a:t>
            </a:r>
            <a:r>
              <a:rPr lang="en-GB" altLang="en-US" b="1" dirty="0"/>
              <a:t>‘</a:t>
            </a:r>
            <a:r>
              <a:rPr lang="en-GB" altLang="en-US" b="1" i="1" dirty="0"/>
              <a:t>fast second</a:t>
            </a:r>
            <a:r>
              <a:rPr lang="en-GB" altLang="en-US" b="1" dirty="0"/>
              <a:t>’</a:t>
            </a:r>
            <a:r>
              <a:rPr lang="en-GB" altLang="en-US" sz="2800" dirty="0"/>
              <a:t>–</a:t>
            </a:r>
            <a:r>
              <a:rPr lang="en-GB" altLang="en-US" sz="2800" b="1" dirty="0"/>
              <a:t> </a:t>
            </a:r>
            <a:r>
              <a:rPr lang="en-GB" altLang="en-US" sz="2800" dirty="0"/>
              <a:t>being one of the first to imitate the original innovator. </a:t>
            </a:r>
          </a:p>
          <a:p>
            <a:pPr marL="0" indent="0">
              <a:spcBef>
                <a:spcPts val="1200"/>
              </a:spcBef>
              <a:buNone/>
            </a:pPr>
            <a:endParaRPr lang="en-GB" altLang="en-US" sz="2800" dirty="0"/>
          </a:p>
          <a:p>
            <a:pPr>
              <a:spcBef>
                <a:spcPts val="1200"/>
              </a:spcBef>
            </a:pPr>
            <a:r>
              <a:rPr lang="en-GB" altLang="en-US" sz="2800" dirty="0"/>
              <a:t>Fast second companies may not literally be the second company into the market, but they dominate the second generation of competitors (e.g. Amazon Kindle).</a:t>
            </a:r>
            <a:endParaRPr lang="en-GB" altLang="en-US" sz="2800" b="1" dirty="0"/>
          </a:p>
          <a:p>
            <a:endParaRPr lang="en-GB" dirty="0"/>
          </a:p>
        </p:txBody>
      </p:sp>
      <p:sp>
        <p:nvSpPr>
          <p:cNvPr id="5" name="Navy Footer Strip" descr="Footer navy">
            <a:extLst>
              <a:ext uri="{FF2B5EF4-FFF2-40B4-BE49-F238E27FC236}">
                <a16:creationId xmlns:a16="http://schemas.microsoft.com/office/drawing/2014/main" id="{3946CF5B-E995-D7C5-CDDE-BAA43E22797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DDF7D250-F8E4-F8C6-8114-D57C81651737}"/>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F0584BF7-05A2-E793-7F5D-7326EBAB5B6B}"/>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3380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55496-2328-32D6-5ADA-04D5A28F6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68EB95-F3F6-C4E4-01DA-DC994F8DE86B}"/>
              </a:ext>
            </a:extLst>
          </p:cNvPr>
          <p:cNvSpPr>
            <a:spLocks noGrp="1"/>
          </p:cNvSpPr>
          <p:nvPr>
            <p:ph type="title"/>
          </p:nvPr>
        </p:nvSpPr>
        <p:spPr>
          <a:xfrm>
            <a:off x="838200" y="-126365"/>
            <a:ext cx="10515600" cy="1325563"/>
          </a:xfrm>
        </p:spPr>
        <p:txBody>
          <a:bodyPr/>
          <a:lstStyle/>
          <a:p>
            <a:pPr algn="ctr"/>
            <a:r>
              <a:rPr lang="en-GB" altLang="en-US" dirty="0"/>
              <a:t>First or second?</a:t>
            </a:r>
            <a:endParaRPr lang="en-GB" dirty="0"/>
          </a:p>
        </p:txBody>
      </p:sp>
      <p:sp>
        <p:nvSpPr>
          <p:cNvPr id="3" name="Content Placeholder 2">
            <a:extLst>
              <a:ext uri="{FF2B5EF4-FFF2-40B4-BE49-F238E27FC236}">
                <a16:creationId xmlns:a16="http://schemas.microsoft.com/office/drawing/2014/main" id="{7FB96621-2560-04F7-56DF-5A7ADACAEC27}"/>
              </a:ext>
            </a:extLst>
          </p:cNvPr>
          <p:cNvSpPr>
            <a:spLocks noGrp="1"/>
          </p:cNvSpPr>
          <p:nvPr>
            <p:ph idx="1"/>
          </p:nvPr>
        </p:nvSpPr>
        <p:spPr>
          <a:xfrm>
            <a:off x="666750" y="1207381"/>
            <a:ext cx="10515600" cy="4351338"/>
          </a:xfrm>
        </p:spPr>
        <p:txBody>
          <a:bodyPr>
            <a:normAutofit fontScale="92500" lnSpcReduction="10000"/>
          </a:bodyPr>
          <a:lstStyle/>
          <a:p>
            <a:pPr marL="295275" indent="-295275">
              <a:buNone/>
              <a:defRPr/>
            </a:pPr>
            <a:r>
              <a:rPr lang="en-GB" altLang="en-US" sz="2800" dirty="0"/>
              <a:t>	Three contextual factors in choosing between innovating and imitating:</a:t>
            </a:r>
          </a:p>
          <a:p>
            <a:pPr marL="295275" indent="-295275">
              <a:buNone/>
              <a:defRPr/>
            </a:pPr>
            <a:endParaRPr lang="en-GB" altLang="en-US" sz="2800" dirty="0"/>
          </a:p>
          <a:p>
            <a:pPr>
              <a:defRPr/>
            </a:pPr>
            <a:r>
              <a:rPr lang="en-GB" altLang="en-US" sz="2800" b="1" i="1" dirty="0"/>
              <a:t>Capacity for profit capture – </a:t>
            </a:r>
            <a:r>
              <a:rPr lang="en-GB" altLang="en-US" sz="2800" dirty="0"/>
              <a:t>a problem if an innovation is</a:t>
            </a:r>
            <a:r>
              <a:rPr lang="en-GB" altLang="en-US" sz="2800" b="1" dirty="0"/>
              <a:t> </a:t>
            </a:r>
            <a:r>
              <a:rPr lang="en-GB" altLang="en-US" sz="2800" dirty="0"/>
              <a:t>easy to replicate and if intellectual property rights are weak, for example, where patents are hard to define or defend.</a:t>
            </a:r>
          </a:p>
          <a:p>
            <a:pPr marL="0" indent="0">
              <a:buNone/>
              <a:defRPr/>
            </a:pPr>
            <a:endParaRPr lang="en-GB" altLang="en-US" sz="2800" b="1" dirty="0"/>
          </a:p>
          <a:p>
            <a:pPr>
              <a:defRPr/>
            </a:pPr>
            <a:r>
              <a:rPr lang="en-GB" altLang="en-US" sz="2800" b="1" i="1" dirty="0"/>
              <a:t>Complementary assets – </a:t>
            </a:r>
            <a:r>
              <a:rPr lang="en-GB" altLang="en-US" sz="2800" dirty="0"/>
              <a:t>does the organisation have the resources to ‘scale up’ the innovation?</a:t>
            </a:r>
          </a:p>
          <a:p>
            <a:pPr marL="0" indent="0">
              <a:buNone/>
              <a:defRPr/>
            </a:pPr>
            <a:endParaRPr lang="en-GB" altLang="en-US" sz="2800" dirty="0"/>
          </a:p>
          <a:p>
            <a:pPr>
              <a:defRPr/>
            </a:pPr>
            <a:r>
              <a:rPr lang="en-GB" altLang="en-US" sz="2800" b="1" i="1" dirty="0"/>
              <a:t>Fast-moving arenas – </a:t>
            </a:r>
            <a:r>
              <a:rPr lang="en-GB" altLang="en-US" sz="2800" dirty="0"/>
              <a:t>the innovator is unlikely to achieve a durable advantage.</a:t>
            </a:r>
          </a:p>
          <a:p>
            <a:endParaRPr lang="en-GB" dirty="0"/>
          </a:p>
        </p:txBody>
      </p:sp>
      <p:sp>
        <p:nvSpPr>
          <p:cNvPr id="5" name="Navy Footer Strip" descr="Footer navy">
            <a:extLst>
              <a:ext uri="{FF2B5EF4-FFF2-40B4-BE49-F238E27FC236}">
                <a16:creationId xmlns:a16="http://schemas.microsoft.com/office/drawing/2014/main" id="{76432774-B294-860E-B675-2B6E79FF121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D4205D79-7B2E-7B7D-B364-0EA428296F84}"/>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BBF021CE-7964-A225-3962-4ED7664C1C6B}"/>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7834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1CBA6-6E6F-48E5-9956-6467697E1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CEC14-D93A-32E6-6D44-0CED02FE1EAE}"/>
              </a:ext>
            </a:extLst>
          </p:cNvPr>
          <p:cNvSpPr>
            <a:spLocks noGrp="1"/>
          </p:cNvSpPr>
          <p:nvPr>
            <p:ph type="title"/>
          </p:nvPr>
        </p:nvSpPr>
        <p:spPr>
          <a:xfrm>
            <a:off x="838200" y="277531"/>
            <a:ext cx="10515600" cy="1325563"/>
          </a:xfrm>
        </p:spPr>
        <p:txBody>
          <a:bodyPr>
            <a:normAutofit fontScale="90000"/>
          </a:bodyPr>
          <a:lstStyle/>
          <a:p>
            <a:pPr algn="ctr" eaLnBrk="1" hangingPunct="1">
              <a:defRPr/>
            </a:pPr>
            <a:r>
              <a:rPr lang="en-US" altLang="en-US" sz="4400" dirty="0">
                <a:latin typeface="+mj-lt"/>
                <a:ea typeface="+mj-ea"/>
                <a:cs typeface="+mj-cs"/>
              </a:rPr>
              <a:t>Entrepreneurship and innovation:</a:t>
            </a:r>
            <a:br>
              <a:rPr lang="en-US" altLang="en-US" sz="4400" dirty="0">
                <a:latin typeface="+mj-lt"/>
                <a:ea typeface="+mj-ea"/>
                <a:cs typeface="+mj-cs"/>
              </a:rPr>
            </a:br>
            <a:r>
              <a:rPr lang="en-US" altLang="en-US" sz="4400" dirty="0">
                <a:latin typeface="+mj-lt"/>
                <a:ea typeface="+mj-ea"/>
                <a:cs typeface="+mj-cs"/>
              </a:rPr>
              <a:t> four major themes</a:t>
            </a:r>
            <a:br>
              <a:rPr lang="en-US" altLang="en-US" sz="4400" dirty="0">
                <a:latin typeface="+mj-lt"/>
                <a:ea typeface="+mj-ea"/>
                <a:cs typeface="+mj-cs"/>
              </a:rPr>
            </a:br>
            <a:endParaRPr lang="en-GB" dirty="0"/>
          </a:p>
        </p:txBody>
      </p:sp>
      <p:sp>
        <p:nvSpPr>
          <p:cNvPr id="5" name="Navy Footer Strip" descr="Footer navy">
            <a:extLst>
              <a:ext uri="{FF2B5EF4-FFF2-40B4-BE49-F238E27FC236}">
                <a16:creationId xmlns:a16="http://schemas.microsoft.com/office/drawing/2014/main" id="{4B9D25CA-3F7E-08E4-71E3-DDE834F1F980}"/>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3E6B9C67-82ED-86C1-8FD4-72535FD37404}"/>
              </a:ext>
            </a:extLst>
          </p:cNvPr>
          <p:cNvPicPr>
            <a:picLocks noChangeAspect="1"/>
          </p:cNvPicPr>
          <p:nvPr/>
        </p:nvPicPr>
        <p:blipFill>
          <a:blip r:embed="rId2"/>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6AB49B33-35A7-0E2B-B1B4-B7DFBB704D4E}"/>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4" name="Picture 1">
            <a:extLst>
              <a:ext uri="{FF2B5EF4-FFF2-40B4-BE49-F238E27FC236}">
                <a16:creationId xmlns:a16="http://schemas.microsoft.com/office/drawing/2014/main" id="{BD817CF6-2C30-8D0E-0B69-64148C573B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7924" y="1603094"/>
            <a:ext cx="10326952" cy="4075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F8E25-1F3A-6220-3192-7A8828B36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28248-8E3A-C78F-3E02-F7D6E2885AD7}"/>
              </a:ext>
            </a:extLst>
          </p:cNvPr>
          <p:cNvSpPr>
            <a:spLocks noGrp="1"/>
          </p:cNvSpPr>
          <p:nvPr>
            <p:ph type="title"/>
          </p:nvPr>
        </p:nvSpPr>
        <p:spPr/>
        <p:txBody>
          <a:bodyPr/>
          <a:lstStyle/>
          <a:p>
            <a:pPr algn="ctr"/>
            <a:r>
              <a:rPr lang="en-GB" altLang="en-US" dirty="0"/>
              <a:t>Entrepreneurship</a:t>
            </a:r>
            <a:endParaRPr lang="en-GB" dirty="0"/>
          </a:p>
        </p:txBody>
      </p:sp>
      <p:sp>
        <p:nvSpPr>
          <p:cNvPr id="5" name="Navy Footer Strip" descr="Footer navy">
            <a:extLst>
              <a:ext uri="{FF2B5EF4-FFF2-40B4-BE49-F238E27FC236}">
                <a16:creationId xmlns:a16="http://schemas.microsoft.com/office/drawing/2014/main" id="{4466B63D-E101-9516-AA0E-162AF130F881}"/>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A55B3293-14BA-DB4D-CBC9-469BF35E405C}"/>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85D6DAB5-6B7E-8822-9E17-1899E78D22D3}"/>
              </a:ext>
            </a:extLst>
          </p:cNvPr>
          <p:cNvPicPr>
            <a:picLocks noChangeAspect="1"/>
          </p:cNvPicPr>
          <p:nvPr/>
        </p:nvPicPr>
        <p:blipFill>
          <a:blip r:embed="rId4"/>
          <a:stretch>
            <a:fillRect/>
          </a:stretch>
        </p:blipFill>
        <p:spPr>
          <a:xfrm>
            <a:off x="534811" y="6217213"/>
            <a:ext cx="1801495" cy="397654"/>
          </a:xfrm>
          <a:prstGeom prst="rect">
            <a:avLst/>
          </a:prstGeom>
        </p:spPr>
      </p:pic>
      <p:sp>
        <p:nvSpPr>
          <p:cNvPr id="10" name="Rectangle 3">
            <a:extLst>
              <a:ext uri="{FF2B5EF4-FFF2-40B4-BE49-F238E27FC236}">
                <a16:creationId xmlns:a16="http://schemas.microsoft.com/office/drawing/2014/main" id="{B2F04A7E-4C83-258E-0F25-A5595495920E}"/>
              </a:ext>
            </a:extLst>
          </p:cNvPr>
          <p:cNvSpPr>
            <a:spLocks noGrp="1" noChangeArrowheads="1"/>
          </p:cNvSpPr>
          <p:nvPr>
            <p:ph idx="1"/>
          </p:nvPr>
        </p:nvSpPr>
        <p:spPr bwMode="auto">
          <a:xfrm>
            <a:off x="569914" y="1293050"/>
            <a:ext cx="112607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Opportunity Recognition</a:t>
            </a:r>
            <a:r>
              <a:rPr kumimoji="0" lang="en-US" altLang="en-US" sz="2400" b="0" i="0" u="none" strike="noStrike" cap="none" normalizeH="0" baseline="0" dirty="0">
                <a:ln>
                  <a:noFill/>
                </a:ln>
                <a:solidFill>
                  <a:schemeClr val="tx1"/>
                </a:solidFill>
                <a:effectLst/>
                <a:latin typeface="Arial" panose="020B0604020202020204" pitchFamily="34" charset="0"/>
              </a:rPr>
              <a:t> – Entrepreneurs must identify gaps in the market where new or improved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products/services can meet consumer needs. This involves market research, trend analysis, and networking.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Risk-Taking and Innovation</a:t>
            </a:r>
            <a:r>
              <a:rPr kumimoji="0" lang="en-US" altLang="en-US" sz="2400" b="0" i="0" u="none" strike="noStrike" cap="none" normalizeH="0" baseline="0" dirty="0">
                <a:ln>
                  <a:noFill/>
                </a:ln>
                <a:solidFill>
                  <a:schemeClr val="tx1"/>
                </a:solidFill>
                <a:effectLst/>
                <a:latin typeface="Arial" panose="020B0604020202020204" pitchFamily="34" charset="0"/>
              </a:rPr>
              <a:t> – Entrepreneurship involves taking calculated risks and developing creative,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innovative solutions to differentiate from competitors and succeed in dynamic markets.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Development and Growth</a:t>
            </a:r>
            <a:r>
              <a:rPr kumimoji="0" lang="en-US" altLang="en-US" sz="2400" b="0" i="0" u="none" strike="noStrike" cap="none" normalizeH="0" baseline="0" dirty="0">
                <a:ln>
                  <a:noFill/>
                </a:ln>
                <a:solidFill>
                  <a:schemeClr val="tx1"/>
                </a:solidFill>
                <a:effectLst/>
                <a:latin typeface="Arial" panose="020B0604020202020204" pitchFamily="34" charset="0"/>
              </a:rPr>
              <a:t> – Beyond starting a business, entrepreneurs must focus on sustainable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growth through strategic planning, financial management, and adaptability to market changes.</a:t>
            </a:r>
          </a:p>
        </p:txBody>
      </p:sp>
    </p:spTree>
    <p:extLst>
      <p:ext uri="{BB962C8B-B14F-4D97-AF65-F5344CB8AC3E}">
        <p14:creationId xmlns:p14="http://schemas.microsoft.com/office/powerpoint/2010/main" val="360239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FE73C-258D-3128-79C5-35DDEDC9D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6C25B-63C3-22A1-5FD8-C853017EACE4}"/>
              </a:ext>
            </a:extLst>
          </p:cNvPr>
          <p:cNvSpPr>
            <a:spLocks noGrp="1"/>
          </p:cNvSpPr>
          <p:nvPr>
            <p:ph type="title"/>
          </p:nvPr>
        </p:nvSpPr>
        <p:spPr>
          <a:xfrm>
            <a:off x="843437" y="35505"/>
            <a:ext cx="10515600" cy="1325563"/>
          </a:xfrm>
        </p:spPr>
        <p:txBody>
          <a:bodyPr/>
          <a:lstStyle/>
          <a:p>
            <a:pPr algn="ctr"/>
            <a:r>
              <a:rPr lang="en-GB" altLang="en-US" dirty="0"/>
              <a:t>Strategic entrepreneurship</a:t>
            </a:r>
            <a:endParaRPr lang="en-GB" dirty="0"/>
          </a:p>
        </p:txBody>
      </p:sp>
      <p:sp>
        <p:nvSpPr>
          <p:cNvPr id="5" name="Navy Footer Strip" descr="Footer navy">
            <a:extLst>
              <a:ext uri="{FF2B5EF4-FFF2-40B4-BE49-F238E27FC236}">
                <a16:creationId xmlns:a16="http://schemas.microsoft.com/office/drawing/2014/main" id="{4C9CD6DB-4836-700C-4843-9C38E1FCC6D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93543823-D3E9-CFFB-683B-18030E84A4B7}"/>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62F48639-2DA7-F397-562E-F07A4DD2A795}"/>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1122146F-27D4-342C-36EB-4D5875453719}"/>
              </a:ext>
            </a:extLst>
          </p:cNvPr>
          <p:cNvSpPr>
            <a:spLocks noGrp="1" noChangeArrowheads="1"/>
          </p:cNvSpPr>
          <p:nvPr>
            <p:ph idx="1"/>
          </p:nvPr>
        </p:nvSpPr>
        <p:spPr bwMode="auto">
          <a:xfrm>
            <a:off x="843437" y="1350812"/>
            <a:ext cx="107949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Advantage-Seeking Activities</a:t>
            </a:r>
            <a:r>
              <a:rPr kumimoji="0" lang="en-US" altLang="en-US" sz="2400" b="0" i="0" u="none" strike="noStrike" cap="none" normalizeH="0" baseline="0" dirty="0">
                <a:ln>
                  <a:noFill/>
                </a:ln>
                <a:solidFill>
                  <a:schemeClr val="tx1"/>
                </a:solidFill>
                <a:effectLst/>
                <a:latin typeface="Arial" panose="020B0604020202020204" pitchFamily="34" charset="0"/>
              </a:rPr>
              <a:t> – Businesses use strategic decision-making to gain and maintain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competitive advantages through market positioning, resource allocation, and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Opportunity-Seeking Activities</a:t>
            </a:r>
            <a:r>
              <a:rPr kumimoji="0" lang="en-US" altLang="en-US" sz="2400" b="0" i="0" u="none" strike="noStrike" cap="none" normalizeH="0" baseline="0" dirty="0">
                <a:ln>
                  <a:noFill/>
                </a:ln>
                <a:solidFill>
                  <a:schemeClr val="tx1"/>
                </a:solidFill>
                <a:effectLst/>
                <a:latin typeface="Arial" panose="020B0604020202020204" pitchFamily="34" charset="0"/>
              </a:rPr>
              <a:t> – Entrepreneurship focuses on identifying and capitalizing on new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market opportunities by recognizing consumer needs, technological advancements, and industry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Creation</a:t>
            </a:r>
            <a:r>
              <a:rPr kumimoji="0" lang="en-US" altLang="en-US" sz="2400" b="0" i="0" u="none" strike="noStrike" cap="none" normalizeH="0" baseline="0" dirty="0">
                <a:ln>
                  <a:noFill/>
                </a:ln>
                <a:solidFill>
                  <a:schemeClr val="tx1"/>
                </a:solidFill>
                <a:effectLst/>
                <a:latin typeface="Arial" panose="020B0604020202020204" pitchFamily="34" charset="0"/>
              </a:rPr>
              <a:t> – The combination of strategy and entrepreneurship ensures sustainable business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innovation, and long-term profitability in a competitive market.</a:t>
            </a:r>
          </a:p>
        </p:txBody>
      </p:sp>
    </p:spTree>
    <p:extLst>
      <p:ext uri="{BB962C8B-B14F-4D97-AF65-F5344CB8AC3E}">
        <p14:creationId xmlns:p14="http://schemas.microsoft.com/office/powerpoint/2010/main" val="353413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ECF89-9231-0E0E-19FA-2335700659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41776-0DEA-E879-9F50-AD40E7C20691}"/>
              </a:ext>
            </a:extLst>
          </p:cNvPr>
          <p:cNvSpPr>
            <a:spLocks noGrp="1"/>
          </p:cNvSpPr>
          <p:nvPr>
            <p:ph type="title"/>
          </p:nvPr>
        </p:nvSpPr>
        <p:spPr>
          <a:xfrm>
            <a:off x="746760" y="128833"/>
            <a:ext cx="10515600" cy="1325563"/>
          </a:xfrm>
        </p:spPr>
        <p:txBody>
          <a:bodyPr/>
          <a:lstStyle/>
          <a:p>
            <a:pPr algn="ctr"/>
            <a:r>
              <a:rPr lang="en-US" dirty="0"/>
              <a:t>Entrepreneurship &amp; Strategy in more detail</a:t>
            </a:r>
            <a:endParaRPr lang="en-GB" dirty="0"/>
          </a:p>
        </p:txBody>
      </p:sp>
      <p:sp>
        <p:nvSpPr>
          <p:cNvPr id="5" name="Navy Footer Strip" descr="Footer navy">
            <a:extLst>
              <a:ext uri="{FF2B5EF4-FFF2-40B4-BE49-F238E27FC236}">
                <a16:creationId xmlns:a16="http://schemas.microsoft.com/office/drawing/2014/main" id="{1AE8775F-97B5-823C-6005-701BE3698AEF}"/>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BC0FCEFE-B288-46AE-D4F7-A61857B224D0}"/>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52A979A4-5A37-6FCD-871F-13CBF4EA51DF}"/>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9C148B0C-577C-24D6-3FE8-76EA45BCF0E8}"/>
              </a:ext>
            </a:extLst>
          </p:cNvPr>
          <p:cNvSpPr>
            <a:spLocks noGrp="1" noChangeArrowheads="1"/>
          </p:cNvSpPr>
          <p:nvPr>
            <p:ph idx="1"/>
          </p:nvPr>
        </p:nvSpPr>
        <p:spPr bwMode="auto">
          <a:xfrm>
            <a:off x="838200" y="1575963"/>
            <a:ext cx="1079499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Entrepreneurship – The Generation of Ideas</a:t>
            </a:r>
            <a:r>
              <a:rPr kumimoji="0" lang="en-US" altLang="en-US" sz="2400" b="0" i="0" u="none" strike="noStrike" cap="none" normalizeH="0" baseline="0" dirty="0">
                <a:ln>
                  <a:noFill/>
                </a:ln>
                <a:solidFill>
                  <a:schemeClr val="tx1"/>
                </a:solidFill>
                <a:effectLst/>
                <a:latin typeface="Arial" panose="020B0604020202020204" pitchFamily="34" charset="0"/>
              </a:rPr>
              <a:t> – Entrepreneurs identify market gaps and develop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innovative solutions, but ideas alone need strategic evaluation for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Strategy – Turning Ideas into Action</a:t>
            </a:r>
            <a:r>
              <a:rPr kumimoji="0" lang="en-US" altLang="en-US" sz="2400" b="0" i="0" u="none" strike="noStrike" cap="none" normalizeH="0" baseline="0" dirty="0">
                <a:ln>
                  <a:noFill/>
                </a:ln>
                <a:solidFill>
                  <a:schemeClr val="tx1"/>
                </a:solidFill>
                <a:effectLst/>
                <a:latin typeface="Arial" panose="020B0604020202020204" pitchFamily="34" charset="0"/>
              </a:rPr>
              <a:t> – Strategy ensures that entrepreneurial ideas are executed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effectively by aligning them with business goals, resources, and market positioning.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Strategic Fit – Aligning Opportunities with Capabilities</a:t>
            </a:r>
            <a:r>
              <a:rPr kumimoji="0" lang="en-US" altLang="en-US" sz="2400" b="0" i="0" u="none" strike="noStrike" cap="none" normalizeH="0" baseline="0" dirty="0">
                <a:ln>
                  <a:noFill/>
                </a:ln>
                <a:solidFill>
                  <a:schemeClr val="tx1"/>
                </a:solidFill>
                <a:effectLst/>
                <a:latin typeface="Arial" panose="020B0604020202020204" pitchFamily="34" charset="0"/>
              </a:rPr>
              <a:t> – Businesses must match their internal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strengths (resources, skills, and competencies) with external opportunities to achieve sustainable growth and competitive advantage.</a:t>
            </a:r>
          </a:p>
        </p:txBody>
      </p:sp>
    </p:spTree>
    <p:extLst>
      <p:ext uri="{BB962C8B-B14F-4D97-AF65-F5344CB8AC3E}">
        <p14:creationId xmlns:p14="http://schemas.microsoft.com/office/powerpoint/2010/main" val="143265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99ECC-2835-B0F6-C366-C20386D40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4EE56-6F9C-FF0C-E311-BFA53ADAE734}"/>
              </a:ext>
            </a:extLst>
          </p:cNvPr>
          <p:cNvSpPr>
            <a:spLocks noGrp="1"/>
          </p:cNvSpPr>
          <p:nvPr>
            <p:ph type="title"/>
          </p:nvPr>
        </p:nvSpPr>
        <p:spPr/>
        <p:txBody>
          <a:bodyPr/>
          <a:lstStyle/>
          <a:p>
            <a:pPr algn="ctr"/>
            <a:r>
              <a:rPr lang="en-GB" altLang="en-US" dirty="0"/>
              <a:t>An important part of entrepreneurship is - Opportunity recognition</a:t>
            </a:r>
            <a:endParaRPr lang="en-GB" dirty="0"/>
          </a:p>
        </p:txBody>
      </p:sp>
      <p:sp>
        <p:nvSpPr>
          <p:cNvPr id="5" name="Navy Footer Strip" descr="Footer navy">
            <a:extLst>
              <a:ext uri="{FF2B5EF4-FFF2-40B4-BE49-F238E27FC236}">
                <a16:creationId xmlns:a16="http://schemas.microsoft.com/office/drawing/2014/main" id="{D1C75292-74D7-E557-7722-EC900DC9CAC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6780B68A-241F-B476-C001-3D211D474F86}"/>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ABC4B84C-847E-9C50-000A-92C700F2D133}"/>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A4D376D0-7383-18FF-9C21-D17AE692F56E}"/>
              </a:ext>
            </a:extLst>
          </p:cNvPr>
          <p:cNvSpPr>
            <a:spLocks noGrp="1" noChangeArrowheads="1"/>
          </p:cNvSpPr>
          <p:nvPr>
            <p:ph idx="1"/>
          </p:nvPr>
        </p:nvSpPr>
        <p:spPr bwMode="auto">
          <a:xfrm>
            <a:off x="534811" y="1690688"/>
            <a:ext cx="109069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The Entrepreneur or Entrepreneurial Team</a:t>
            </a:r>
            <a:r>
              <a:rPr kumimoji="0" lang="en-US" altLang="en-US" sz="2400" b="0" i="0" u="none" strike="noStrike" cap="none" normalizeH="0" baseline="0" dirty="0">
                <a:ln>
                  <a:noFill/>
                </a:ln>
                <a:solidFill>
                  <a:schemeClr val="tx1"/>
                </a:solidFill>
                <a:effectLst/>
                <a:latin typeface="Arial" panose="020B0604020202020204" pitchFamily="34" charset="0"/>
              </a:rPr>
              <a:t> – Entrepreneurs drive the business by spotting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integrating business processes, and making strategic decisions to ensure growth and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Environment Trends and Marketplace Gaps</a:t>
            </a:r>
            <a:r>
              <a:rPr kumimoji="0" lang="en-US" altLang="en-US" sz="2400" b="0" i="0" u="none" strike="noStrike" cap="none" normalizeH="0" baseline="0" dirty="0">
                <a:ln>
                  <a:noFill/>
                </a:ln>
                <a:solidFill>
                  <a:schemeClr val="tx1"/>
                </a:solidFill>
                <a:effectLst/>
                <a:latin typeface="Arial" panose="020B0604020202020204" pitchFamily="34" charset="0"/>
              </a:rPr>
              <a:t> – Entrepreneurs must analyze economic, technological,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social, and political trends to identify new opportunities and address gaps in the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Resources and Capabilities</a:t>
            </a:r>
            <a:r>
              <a:rPr kumimoji="0" lang="en-US" altLang="en-US" sz="2400" b="0" i="0" u="none" strike="noStrike" cap="none" normalizeH="0" baseline="0" dirty="0">
                <a:ln>
                  <a:noFill/>
                </a:ln>
                <a:solidFill>
                  <a:schemeClr val="tx1"/>
                </a:solidFill>
                <a:effectLst/>
                <a:latin typeface="Arial" panose="020B0604020202020204" pitchFamily="34" charset="0"/>
              </a:rPr>
              <a:t> – Success depends on securing and managing financial, human, technological,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and operational resources to create a competitive advantage.</a:t>
            </a:r>
          </a:p>
        </p:txBody>
      </p:sp>
    </p:spTree>
    <p:extLst>
      <p:ext uri="{BB962C8B-B14F-4D97-AF65-F5344CB8AC3E}">
        <p14:creationId xmlns:p14="http://schemas.microsoft.com/office/powerpoint/2010/main" val="161507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C5BE3-015C-6485-5F99-D0BBA0480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EC13-6F39-7A46-4A07-76760580BA72}"/>
              </a:ext>
            </a:extLst>
          </p:cNvPr>
          <p:cNvSpPr>
            <a:spLocks noGrp="1"/>
          </p:cNvSpPr>
          <p:nvPr>
            <p:ph type="title"/>
          </p:nvPr>
        </p:nvSpPr>
        <p:spPr/>
        <p:txBody>
          <a:bodyPr>
            <a:normAutofit fontScale="90000"/>
          </a:bodyPr>
          <a:lstStyle/>
          <a:p>
            <a:pPr algn="ctr" eaLnBrk="1" hangingPunct="1">
              <a:spcBef>
                <a:spcPct val="0"/>
              </a:spcBef>
            </a:pPr>
            <a:r>
              <a:rPr lang="en-GB" altLang="en-US" sz="4400" dirty="0">
                <a:latin typeface="+mj-lt"/>
              </a:rPr>
              <a:t>Entrepreneurial opportunity </a:t>
            </a:r>
            <a:br>
              <a:rPr lang="en-GB" altLang="en-US" sz="4400" dirty="0">
                <a:latin typeface="+mj-lt"/>
              </a:rPr>
            </a:br>
            <a:r>
              <a:rPr lang="en-GB" altLang="en-US" sz="4400" dirty="0">
                <a:latin typeface="+mj-lt"/>
              </a:rPr>
              <a:t>recognition</a:t>
            </a:r>
            <a:br>
              <a:rPr lang="en-GB" altLang="en-US" sz="4400" b="1" i="1" dirty="0">
                <a:latin typeface="+mj-lt"/>
              </a:rPr>
            </a:br>
            <a:endParaRPr lang="en-GB" dirty="0"/>
          </a:p>
        </p:txBody>
      </p:sp>
      <p:sp>
        <p:nvSpPr>
          <p:cNvPr id="5" name="Navy Footer Strip" descr="Footer navy">
            <a:extLst>
              <a:ext uri="{FF2B5EF4-FFF2-40B4-BE49-F238E27FC236}">
                <a16:creationId xmlns:a16="http://schemas.microsoft.com/office/drawing/2014/main" id="{B1433576-01C3-1EAF-DF5D-8C18D4E603F6}"/>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563374EE-F19D-9A88-2524-04C05D4A9F40}"/>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77B84B89-CE69-4AC0-79CC-BB71A1FF568B}"/>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4" name="Picture 1">
            <a:extLst>
              <a:ext uri="{FF2B5EF4-FFF2-40B4-BE49-F238E27FC236}">
                <a16:creationId xmlns:a16="http://schemas.microsoft.com/office/drawing/2014/main" id="{574DA098-6A7D-7F72-8D3D-BA186D812E4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801" y="1499461"/>
            <a:ext cx="4869961" cy="423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a:extLst>
              <a:ext uri="{FF2B5EF4-FFF2-40B4-BE49-F238E27FC236}">
                <a16:creationId xmlns:a16="http://schemas.microsoft.com/office/drawing/2014/main" id="{0B6AFA91-B1E8-2D86-1E0F-4B1BBE9E4A4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41039" y="1405146"/>
            <a:ext cx="4004138" cy="424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83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AAD86-2254-5E38-C1DF-1EF8BE1BA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33EBC-DAD8-1AEF-B1A9-4453F46F99F9}"/>
              </a:ext>
            </a:extLst>
          </p:cNvPr>
          <p:cNvSpPr>
            <a:spLocks noGrp="1"/>
          </p:cNvSpPr>
          <p:nvPr>
            <p:ph type="title"/>
          </p:nvPr>
        </p:nvSpPr>
        <p:spPr>
          <a:xfrm>
            <a:off x="838200" y="-114935"/>
            <a:ext cx="10515600" cy="1325563"/>
          </a:xfrm>
        </p:spPr>
        <p:txBody>
          <a:bodyPr/>
          <a:lstStyle/>
          <a:p>
            <a:pPr algn="ctr"/>
            <a:r>
              <a:rPr lang="en-GB" altLang="en-US" dirty="0"/>
              <a:t>Stages of entrepreneurial growth</a:t>
            </a:r>
            <a:endParaRPr lang="en-GB" dirty="0"/>
          </a:p>
        </p:txBody>
      </p:sp>
      <p:sp>
        <p:nvSpPr>
          <p:cNvPr id="5" name="Navy Footer Strip" descr="Footer navy">
            <a:extLst>
              <a:ext uri="{FF2B5EF4-FFF2-40B4-BE49-F238E27FC236}">
                <a16:creationId xmlns:a16="http://schemas.microsoft.com/office/drawing/2014/main" id="{EFDFC377-4FBD-8893-D119-B1B81441AC0A}"/>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short orange tower">
            <a:extLst>
              <a:ext uri="{FF2B5EF4-FFF2-40B4-BE49-F238E27FC236}">
                <a16:creationId xmlns:a16="http://schemas.microsoft.com/office/drawing/2014/main" id="{7B5BEAE6-7374-3337-F72D-A574E073A4BF}"/>
              </a:ext>
            </a:extLst>
          </p:cNvPr>
          <p:cNvPicPr>
            <a:picLocks noChangeAspect="1"/>
          </p:cNvPicPr>
          <p:nvPr/>
        </p:nvPicPr>
        <p:blipFill>
          <a:blip r:embed="rId3"/>
          <a:srcRect/>
          <a:stretch/>
        </p:blipFill>
        <p:spPr>
          <a:xfrm>
            <a:off x="11084876" y="5363376"/>
            <a:ext cx="548323" cy="1494624"/>
          </a:xfrm>
          <a:prstGeom prst="rect">
            <a:avLst/>
          </a:prstGeom>
        </p:spPr>
      </p:pic>
      <p:pic>
        <p:nvPicPr>
          <p:cNvPr id="7" name="Small White Logo" descr="Small WU logo">
            <a:extLst>
              <a:ext uri="{FF2B5EF4-FFF2-40B4-BE49-F238E27FC236}">
                <a16:creationId xmlns:a16="http://schemas.microsoft.com/office/drawing/2014/main" id="{56E396BD-A850-3730-B706-7C540E7286AA}"/>
              </a:ext>
            </a:extLst>
          </p:cNvPr>
          <p:cNvPicPr>
            <a:picLocks noChangeAspect="1"/>
          </p:cNvPicPr>
          <p:nvPr/>
        </p:nvPicPr>
        <p:blipFill>
          <a:blip r:embed="rId4"/>
          <a:stretch>
            <a:fillRect/>
          </a:stretch>
        </p:blipFill>
        <p:spPr>
          <a:xfrm>
            <a:off x="534811" y="6217213"/>
            <a:ext cx="1801495" cy="397654"/>
          </a:xfrm>
          <a:prstGeom prst="rect">
            <a:avLst/>
          </a:prstGeom>
        </p:spPr>
      </p:pic>
      <p:sp>
        <p:nvSpPr>
          <p:cNvPr id="4" name="Rectangle 1">
            <a:extLst>
              <a:ext uri="{FF2B5EF4-FFF2-40B4-BE49-F238E27FC236}">
                <a16:creationId xmlns:a16="http://schemas.microsoft.com/office/drawing/2014/main" id="{A90A11EB-F47D-FDB6-B1A1-840AA8A1D1DE}"/>
              </a:ext>
            </a:extLst>
          </p:cNvPr>
          <p:cNvSpPr>
            <a:spLocks noGrp="1" noChangeArrowheads="1"/>
          </p:cNvSpPr>
          <p:nvPr>
            <p:ph idx="1"/>
          </p:nvPr>
        </p:nvSpPr>
        <p:spPr bwMode="auto">
          <a:xfrm>
            <a:off x="146685" y="1575300"/>
            <a:ext cx="1189863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Start-up: Securing Capital</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Entrepreneurs face the challenge of raising capital to launch their business, often relying on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like personal savings, loans, angel investors, or venture capital. Managing cash flow is crucial during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this stage to ensure the business can cover initial expenses and operate until it becomes profitable.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Growth: Transition to Management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As the business grows, entrepreneurs need to shift from being involved in every detail of the operation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focusing on managing teams and scaling the business. Effective delegation and leadership skills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essential to handle increased complexity and ensure sustainable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Exit: Releasing Capital</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In the exit stage, entrepreneurs decide how to leave the business—through selling, merging, going public,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or passing it on. This process requires strategic planning to maximize value, manage tax implications,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and ensure a smooth transition for the business and its stakeholders.</a:t>
            </a:r>
          </a:p>
        </p:txBody>
      </p:sp>
    </p:spTree>
    <p:extLst>
      <p:ext uri="{BB962C8B-B14F-4D97-AF65-F5344CB8AC3E}">
        <p14:creationId xmlns:p14="http://schemas.microsoft.com/office/powerpoint/2010/main" val="2632735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18517</Words>
  <Application>Microsoft Macintosh PowerPoint</Application>
  <PresentationFormat>Widescreen</PresentationFormat>
  <Paragraphs>647</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Century Gothic</vt:lpstr>
      <vt:lpstr>Office Theme</vt:lpstr>
      <vt:lpstr>PowerPoint Presentation</vt:lpstr>
      <vt:lpstr>By the end of today you will be able to…</vt:lpstr>
      <vt:lpstr>Entrepreneurship and innovation:  four major themes </vt:lpstr>
      <vt:lpstr>Entrepreneurship</vt:lpstr>
      <vt:lpstr>Strategic entrepreneurship</vt:lpstr>
      <vt:lpstr>Entrepreneurship &amp; Strategy in more detail</vt:lpstr>
      <vt:lpstr>An important part of entrepreneurship is - Opportunity recognition</vt:lpstr>
      <vt:lpstr>Entrepreneurial opportunity  recognition </vt:lpstr>
      <vt:lpstr>Stages of entrepreneurial growth</vt:lpstr>
      <vt:lpstr>Social entrepreneurship</vt:lpstr>
      <vt:lpstr>Social entrepreneurship decisions</vt:lpstr>
      <vt:lpstr>Innovation</vt:lpstr>
      <vt:lpstr>Entrepreneurship and innovation – the link</vt:lpstr>
      <vt:lpstr>Innovation dilemmas</vt:lpstr>
      <vt:lpstr>Innovation dilemmas</vt:lpstr>
      <vt:lpstr>Open innovation</vt:lpstr>
      <vt:lpstr>Open or closed innovation</vt:lpstr>
      <vt:lpstr>Innovation diffusion </vt:lpstr>
      <vt:lpstr>Innovators and imitators</vt:lpstr>
      <vt:lpstr>First mover advantages and disadvantages </vt:lpstr>
      <vt:lpstr>Late-mover advantages &amp; Disadvantages</vt:lpstr>
      <vt:lpstr>A fast second?</vt:lpstr>
      <vt:lpstr>First or second?</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Cottam</dc:creator>
  <cp:lastModifiedBy>Elan Kandaswamy</cp:lastModifiedBy>
  <cp:revision>2</cp:revision>
  <dcterms:created xsi:type="dcterms:W3CDTF">2025-03-04T10:08:42Z</dcterms:created>
  <dcterms:modified xsi:type="dcterms:W3CDTF">2025-07-09T13:08:48Z</dcterms:modified>
</cp:coreProperties>
</file>